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51"/>
  </p:notesMasterIdLst>
  <p:handoutMasterIdLst>
    <p:handoutMasterId r:id="rId52"/>
  </p:handoutMasterIdLst>
  <p:sldIdLst>
    <p:sldId id="323" r:id="rId2"/>
    <p:sldId id="416" r:id="rId3"/>
    <p:sldId id="501" r:id="rId4"/>
    <p:sldId id="502" r:id="rId5"/>
    <p:sldId id="503" r:id="rId6"/>
    <p:sldId id="504" r:id="rId7"/>
    <p:sldId id="505" r:id="rId8"/>
    <p:sldId id="506" r:id="rId9"/>
    <p:sldId id="507" r:id="rId10"/>
    <p:sldId id="508" r:id="rId11"/>
    <p:sldId id="509" r:id="rId12"/>
    <p:sldId id="500" r:id="rId13"/>
    <p:sldId id="480" r:id="rId14"/>
    <p:sldId id="463" r:id="rId15"/>
    <p:sldId id="418" r:id="rId16"/>
    <p:sldId id="433" r:id="rId17"/>
    <p:sldId id="495" r:id="rId18"/>
    <p:sldId id="482" r:id="rId19"/>
    <p:sldId id="483" r:id="rId20"/>
    <p:sldId id="496" r:id="rId21"/>
    <p:sldId id="517" r:id="rId22"/>
    <p:sldId id="518" r:id="rId23"/>
    <p:sldId id="519" r:id="rId24"/>
    <p:sldId id="520" r:id="rId25"/>
    <p:sldId id="430" r:id="rId26"/>
    <p:sldId id="522" r:id="rId27"/>
    <p:sldId id="523" r:id="rId28"/>
    <p:sldId id="524" r:id="rId29"/>
    <p:sldId id="525" r:id="rId30"/>
    <p:sldId id="485" r:id="rId31"/>
    <p:sldId id="527" r:id="rId32"/>
    <p:sldId id="526" r:id="rId33"/>
    <p:sldId id="529" r:id="rId34"/>
    <p:sldId id="528" r:id="rId35"/>
    <p:sldId id="498" r:id="rId36"/>
    <p:sldId id="486" r:id="rId37"/>
    <p:sldId id="530" r:id="rId38"/>
    <p:sldId id="532" r:id="rId39"/>
    <p:sldId id="487" r:id="rId40"/>
    <p:sldId id="481" r:id="rId41"/>
    <p:sldId id="493" r:id="rId42"/>
    <p:sldId id="494" r:id="rId43"/>
    <p:sldId id="511" r:id="rId44"/>
    <p:sldId id="512" r:id="rId45"/>
    <p:sldId id="513" r:id="rId46"/>
    <p:sldId id="514" r:id="rId47"/>
    <p:sldId id="515" r:id="rId48"/>
    <p:sldId id="516" r:id="rId49"/>
    <p:sldId id="410" r:id="rId5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tislav Mazal" initials="RM" lastIdx="1" clrIdx="0"/>
  <p:cmAuthor id="1" name="Martina Fišerová" initials="M.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87922" autoAdjust="0"/>
  </p:normalViewPr>
  <p:slideViewPr>
    <p:cSldViewPr>
      <p:cViewPr>
        <p:scale>
          <a:sx n="66" d="100"/>
          <a:sy n="66" d="100"/>
        </p:scale>
        <p:origin x="-1248" y="-1038"/>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8AB0A-7BED-45CC-8968-54C5D48470FD}" type="doc">
      <dgm:prSet loTypeId="urn:microsoft.com/office/officeart/2005/8/layout/vList4#1" loCatId="list" qsTypeId="urn:microsoft.com/office/officeart/2005/8/quickstyle/simple3" qsCatId="simple" csTypeId="urn:microsoft.com/office/officeart/2005/8/colors/accent1_2" csCatId="accent1" phldr="1"/>
      <dgm:spPr/>
      <dgm:t>
        <a:bodyPr/>
        <a:lstStyle/>
        <a:p>
          <a:endParaRPr lang="cs-CZ"/>
        </a:p>
      </dgm:t>
    </dgm:pt>
    <dgm:pt modelId="{38804BD3-7704-44DB-93A2-A6FB8DF386BF}">
      <dgm:prSet phldrT="[Text]" custT="1"/>
      <dgm:spPr/>
      <dgm:t>
        <a:bodyPr/>
        <a:lstStyle/>
        <a:p>
          <a:r>
            <a:rPr lang="cs-CZ" sz="1600" b="1" dirty="0" smtClean="0"/>
            <a:t>Prioritní osa 1 - Infrastruktura</a:t>
          </a:r>
          <a:endParaRPr lang="cs-CZ" sz="1600" b="1" dirty="0"/>
        </a:p>
      </dgm:t>
    </dgm:pt>
    <dgm:pt modelId="{5AECA738-EC58-4AD8-B30B-720E0E369E9D}" type="parTrans" cxnId="{B64F7126-809B-46FA-8512-AB45C1CB52DD}">
      <dgm:prSet/>
      <dgm:spPr/>
      <dgm:t>
        <a:bodyPr/>
        <a:lstStyle/>
        <a:p>
          <a:endParaRPr lang="cs-CZ"/>
        </a:p>
      </dgm:t>
    </dgm:pt>
    <dgm:pt modelId="{97E853D5-3B2B-4DCE-BF44-F459F80E6EE5}" type="sibTrans" cxnId="{B64F7126-809B-46FA-8512-AB45C1CB52DD}">
      <dgm:prSet/>
      <dgm:spPr/>
      <dgm:t>
        <a:bodyPr/>
        <a:lstStyle/>
        <a:p>
          <a:endParaRPr lang="cs-CZ"/>
        </a:p>
      </dgm:t>
    </dgm:pt>
    <dgm:pt modelId="{C5C86733-1C4E-4ABE-BC8B-70E73BF8076C}">
      <dgm:prSet phldrT="[Text]" custT="1"/>
      <dgm:spPr/>
      <dgm:t>
        <a:bodyPr/>
        <a:lstStyle/>
        <a:p>
          <a:r>
            <a:rPr lang="cs-CZ" sz="1200" dirty="0" smtClean="0"/>
            <a:t>Konkurenceschopné, dostupné a bezpečné regiony</a:t>
          </a:r>
          <a:endParaRPr lang="cs-CZ" sz="1200" dirty="0"/>
        </a:p>
      </dgm:t>
    </dgm:pt>
    <dgm:pt modelId="{AEF1FBBF-C95F-45ED-A8E1-CE69CDF9D44F}" type="parTrans" cxnId="{15A7B2A0-6A73-413A-BB86-87F351908914}">
      <dgm:prSet/>
      <dgm:spPr/>
      <dgm:t>
        <a:bodyPr/>
        <a:lstStyle/>
        <a:p>
          <a:endParaRPr lang="cs-CZ"/>
        </a:p>
      </dgm:t>
    </dgm:pt>
    <dgm:pt modelId="{286C2363-6DA5-4FB5-8346-569610400F7C}" type="sibTrans" cxnId="{15A7B2A0-6A73-413A-BB86-87F351908914}">
      <dgm:prSet/>
      <dgm:spPr/>
      <dgm:t>
        <a:bodyPr/>
        <a:lstStyle/>
        <a:p>
          <a:endParaRPr lang="cs-CZ"/>
        </a:p>
      </dgm:t>
    </dgm:pt>
    <dgm:pt modelId="{A8C219C7-9F00-4E75-8B16-481975849224}">
      <dgm:prSet phldrT="[Text]" custT="1"/>
      <dgm:spPr/>
      <dgm:t>
        <a:bodyPr/>
        <a:lstStyle/>
        <a:p>
          <a:r>
            <a:rPr lang="cs-CZ" sz="1200" dirty="0" smtClean="0"/>
            <a:t>Alokace 1,6 mld. EUR</a:t>
          </a:r>
          <a:endParaRPr lang="cs-CZ" sz="1200" dirty="0"/>
        </a:p>
      </dgm:t>
    </dgm:pt>
    <dgm:pt modelId="{3D529C3B-331C-4A53-8447-64F92C02A4C9}" type="parTrans" cxnId="{DC478773-C6CC-4E8E-9071-ECCDF2C2EF2E}">
      <dgm:prSet/>
      <dgm:spPr/>
      <dgm:t>
        <a:bodyPr/>
        <a:lstStyle/>
        <a:p>
          <a:endParaRPr lang="cs-CZ"/>
        </a:p>
      </dgm:t>
    </dgm:pt>
    <dgm:pt modelId="{7EDC45D9-79A5-434A-AB8A-41008476D2F4}" type="sibTrans" cxnId="{DC478773-C6CC-4E8E-9071-ECCDF2C2EF2E}">
      <dgm:prSet/>
      <dgm:spPr/>
      <dgm:t>
        <a:bodyPr/>
        <a:lstStyle/>
        <a:p>
          <a:endParaRPr lang="cs-CZ"/>
        </a:p>
      </dgm:t>
    </dgm:pt>
    <dgm:pt modelId="{855CB492-B9C1-4831-9453-D02DC01556CB}">
      <dgm:prSet phldrT="[Text]" custT="1"/>
      <dgm:spPr/>
      <dgm:t>
        <a:bodyPr/>
        <a:lstStyle/>
        <a:p>
          <a:r>
            <a:rPr lang="cs-CZ" sz="1600" b="1" dirty="0" smtClean="0"/>
            <a:t>Prioritní osa 2 - Lidé</a:t>
          </a:r>
          <a:endParaRPr lang="cs-CZ" sz="1600" b="1" dirty="0"/>
        </a:p>
      </dgm:t>
    </dgm:pt>
    <dgm:pt modelId="{46A500E4-F521-4FED-80BC-55EF97D6434D}" type="parTrans" cxnId="{E1E70704-B184-417B-9262-1209773EB354}">
      <dgm:prSet/>
      <dgm:spPr/>
      <dgm:t>
        <a:bodyPr/>
        <a:lstStyle/>
        <a:p>
          <a:endParaRPr lang="cs-CZ"/>
        </a:p>
      </dgm:t>
    </dgm:pt>
    <dgm:pt modelId="{89B1A5F6-0C83-44AA-BDC4-F0486C8FEB1C}" type="sibTrans" cxnId="{E1E70704-B184-417B-9262-1209773EB354}">
      <dgm:prSet/>
      <dgm:spPr/>
      <dgm:t>
        <a:bodyPr/>
        <a:lstStyle/>
        <a:p>
          <a:endParaRPr lang="cs-CZ"/>
        </a:p>
      </dgm:t>
    </dgm:pt>
    <dgm:pt modelId="{098ADAF1-68DC-4019-95EC-CF9DEA0595F5}">
      <dgm:prSet phldrT="[Text]" custT="1"/>
      <dgm:spPr/>
      <dgm:t>
        <a:bodyPr/>
        <a:lstStyle/>
        <a:p>
          <a:r>
            <a:rPr lang="cs-CZ" sz="1200" dirty="0" smtClean="0"/>
            <a:t>Zkvalitnění veřejných služeb a podmínek života pro obyvatele regionů</a:t>
          </a:r>
          <a:endParaRPr lang="cs-CZ" sz="1200" dirty="0"/>
        </a:p>
      </dgm:t>
    </dgm:pt>
    <dgm:pt modelId="{BBC28CAB-1411-42FD-AE69-490F5FA47BCC}" type="parTrans" cxnId="{0D1EA085-623E-4D57-808B-B23AF2C24995}">
      <dgm:prSet/>
      <dgm:spPr/>
      <dgm:t>
        <a:bodyPr/>
        <a:lstStyle/>
        <a:p>
          <a:endParaRPr lang="cs-CZ"/>
        </a:p>
      </dgm:t>
    </dgm:pt>
    <dgm:pt modelId="{3601A7EA-3FDB-4E9C-A299-B4AF145636B4}" type="sibTrans" cxnId="{0D1EA085-623E-4D57-808B-B23AF2C24995}">
      <dgm:prSet/>
      <dgm:spPr/>
      <dgm:t>
        <a:bodyPr/>
        <a:lstStyle/>
        <a:p>
          <a:endParaRPr lang="cs-CZ"/>
        </a:p>
      </dgm:t>
    </dgm:pt>
    <dgm:pt modelId="{75152ED6-09D4-4CB2-B330-0EBA2A1F6BEE}">
      <dgm:prSet phldrT="[Text]" custT="1"/>
      <dgm:spPr/>
      <dgm:t>
        <a:bodyPr/>
        <a:lstStyle/>
        <a:p>
          <a:r>
            <a:rPr lang="cs-CZ" sz="1200" dirty="0" smtClean="0"/>
            <a:t>Alokace 1,7 mld. EUR</a:t>
          </a:r>
          <a:endParaRPr lang="cs-CZ" sz="1200" dirty="0"/>
        </a:p>
      </dgm:t>
    </dgm:pt>
    <dgm:pt modelId="{CC109D3F-9445-4552-9CA0-A9E9B002361B}" type="parTrans" cxnId="{7442FBE8-417F-4111-B6ED-AEAE7C9C435B}">
      <dgm:prSet/>
      <dgm:spPr/>
      <dgm:t>
        <a:bodyPr/>
        <a:lstStyle/>
        <a:p>
          <a:endParaRPr lang="cs-CZ"/>
        </a:p>
      </dgm:t>
    </dgm:pt>
    <dgm:pt modelId="{C930B535-36DD-47E2-9858-8F6E44F2C9EA}" type="sibTrans" cxnId="{7442FBE8-417F-4111-B6ED-AEAE7C9C435B}">
      <dgm:prSet/>
      <dgm:spPr/>
      <dgm:t>
        <a:bodyPr/>
        <a:lstStyle/>
        <a:p>
          <a:endParaRPr lang="cs-CZ"/>
        </a:p>
      </dgm:t>
    </dgm:pt>
    <dgm:pt modelId="{D74C87B0-8199-4D82-97CA-8716D0810C88}">
      <dgm:prSet phldrT="[Text]" custT="1"/>
      <dgm:spPr/>
      <dgm:t>
        <a:bodyPr/>
        <a:lstStyle/>
        <a:p>
          <a:r>
            <a:rPr lang="cs-CZ" sz="1600" b="1" dirty="0" smtClean="0"/>
            <a:t>Prioritní osa 3 - Instituce</a:t>
          </a:r>
          <a:endParaRPr lang="cs-CZ" sz="1600" b="1" dirty="0"/>
        </a:p>
      </dgm:t>
    </dgm:pt>
    <dgm:pt modelId="{BA6FD47A-7786-47D8-9381-A1E3D218F4E4}" type="parTrans" cxnId="{CC11735D-CD9A-491C-AEF0-7073EE76FB85}">
      <dgm:prSet/>
      <dgm:spPr/>
      <dgm:t>
        <a:bodyPr/>
        <a:lstStyle/>
        <a:p>
          <a:endParaRPr lang="cs-CZ"/>
        </a:p>
      </dgm:t>
    </dgm:pt>
    <dgm:pt modelId="{63D68963-997E-49B1-9594-476FD97AA95B}" type="sibTrans" cxnId="{CC11735D-CD9A-491C-AEF0-7073EE76FB85}">
      <dgm:prSet/>
      <dgm:spPr/>
      <dgm:t>
        <a:bodyPr/>
        <a:lstStyle/>
        <a:p>
          <a:endParaRPr lang="cs-CZ"/>
        </a:p>
      </dgm:t>
    </dgm:pt>
    <dgm:pt modelId="{34C60AC1-3BAF-4349-9B04-1EBEAA6874AE}">
      <dgm:prSet phldrT="[Text]" custT="1"/>
      <dgm:spPr/>
      <dgm:t>
        <a:bodyPr/>
        <a:lstStyle/>
        <a:p>
          <a:r>
            <a:rPr lang="cs-CZ" sz="1200" dirty="0" smtClean="0"/>
            <a:t>Dobrá správa území a zefektivnění veřejných institucí</a:t>
          </a:r>
          <a:endParaRPr lang="cs-CZ" sz="1200" dirty="0"/>
        </a:p>
      </dgm:t>
    </dgm:pt>
    <dgm:pt modelId="{B31C10BD-BE4E-4EEF-981F-25C40EBC00D4}" type="parTrans" cxnId="{3D52D5DF-88CF-4499-8222-584F5AB467B0}">
      <dgm:prSet/>
      <dgm:spPr/>
      <dgm:t>
        <a:bodyPr/>
        <a:lstStyle/>
        <a:p>
          <a:endParaRPr lang="cs-CZ"/>
        </a:p>
      </dgm:t>
    </dgm:pt>
    <dgm:pt modelId="{23EAEF30-F210-45C2-A3C7-7E5016B64A98}" type="sibTrans" cxnId="{3D52D5DF-88CF-4499-8222-584F5AB467B0}">
      <dgm:prSet/>
      <dgm:spPr/>
      <dgm:t>
        <a:bodyPr/>
        <a:lstStyle/>
        <a:p>
          <a:endParaRPr lang="cs-CZ"/>
        </a:p>
      </dgm:t>
    </dgm:pt>
    <dgm:pt modelId="{273BDC39-9757-4293-83AA-A9E9CC915DA0}">
      <dgm:prSet phldrT="[Text]" custT="1"/>
      <dgm:spPr/>
      <dgm:t>
        <a:bodyPr/>
        <a:lstStyle/>
        <a:p>
          <a:r>
            <a:rPr lang="cs-CZ" sz="1200" dirty="0" smtClean="0"/>
            <a:t>Alokace 0,8 mld. EUR</a:t>
          </a:r>
          <a:endParaRPr lang="cs-CZ" sz="1200" dirty="0"/>
        </a:p>
      </dgm:t>
    </dgm:pt>
    <dgm:pt modelId="{982DFF29-8236-4E99-97CE-FD76D273CBEC}" type="parTrans" cxnId="{CF6D3D8A-7289-43F1-82F2-5F5C4672169C}">
      <dgm:prSet/>
      <dgm:spPr/>
      <dgm:t>
        <a:bodyPr/>
        <a:lstStyle/>
        <a:p>
          <a:endParaRPr lang="cs-CZ"/>
        </a:p>
      </dgm:t>
    </dgm:pt>
    <dgm:pt modelId="{13EEE600-D28C-4CBF-9128-6CDA52976D52}" type="sibTrans" cxnId="{CF6D3D8A-7289-43F1-82F2-5F5C4672169C}">
      <dgm:prSet/>
      <dgm:spPr/>
      <dgm:t>
        <a:bodyPr/>
        <a:lstStyle/>
        <a:p>
          <a:endParaRPr lang="cs-CZ"/>
        </a:p>
      </dgm:t>
    </dgm:pt>
    <dgm:pt modelId="{D3784C62-6E03-4E88-AA8E-EC0DCEAD96BC}">
      <dgm:prSet custT="1"/>
      <dgm:spPr/>
      <dgm:t>
        <a:bodyPr/>
        <a:lstStyle/>
        <a:p>
          <a:endParaRPr lang="cs-CZ" sz="1900" b="1" dirty="0" smtClean="0"/>
        </a:p>
        <a:p>
          <a:r>
            <a:rPr lang="cs-CZ" sz="1600" b="1" dirty="0" smtClean="0"/>
            <a:t>Prioritní osa 4 - Komunitně vedený místní rozvoj</a:t>
          </a:r>
        </a:p>
        <a:p>
          <a:r>
            <a:rPr lang="cs-CZ" sz="1400" dirty="0" smtClean="0"/>
            <a:t> - </a:t>
          </a:r>
          <a:r>
            <a:rPr lang="cs-CZ" sz="1200" dirty="0" smtClean="0"/>
            <a:t>Alokace 390 mil. EUR</a:t>
          </a:r>
        </a:p>
        <a:p>
          <a:r>
            <a:rPr lang="cs-CZ" sz="1200" dirty="0" smtClean="0"/>
            <a:t>  - Posílení CLLD, provozní a animační náklady</a:t>
          </a:r>
        </a:p>
        <a:p>
          <a:endParaRPr lang="cs-CZ" sz="1500" dirty="0" smtClean="0"/>
        </a:p>
        <a:p>
          <a:r>
            <a:rPr lang="cs-CZ" sz="1800" dirty="0" smtClean="0"/>
            <a:t> </a:t>
          </a:r>
          <a:endParaRPr lang="cs-CZ" sz="1800" dirty="0"/>
        </a:p>
      </dgm:t>
    </dgm:pt>
    <dgm:pt modelId="{7AF4961A-ED0F-4EDC-8D12-D24EE5DE0A42}" type="sibTrans" cxnId="{B38F51DE-8E25-4857-B3F8-75840DF3F177}">
      <dgm:prSet/>
      <dgm:spPr/>
      <dgm:t>
        <a:bodyPr/>
        <a:lstStyle/>
        <a:p>
          <a:endParaRPr lang="cs-CZ"/>
        </a:p>
      </dgm:t>
    </dgm:pt>
    <dgm:pt modelId="{9D3428C1-5D9B-4B48-89F0-11E980CE6367}" type="parTrans" cxnId="{B38F51DE-8E25-4857-B3F8-75840DF3F177}">
      <dgm:prSet/>
      <dgm:spPr/>
      <dgm:t>
        <a:bodyPr/>
        <a:lstStyle/>
        <a:p>
          <a:endParaRPr lang="cs-CZ"/>
        </a:p>
      </dgm:t>
    </dgm:pt>
    <dgm:pt modelId="{9BEAB610-B179-412C-A911-0AE990A76040}">
      <dgm:prSet phldrT="[Text]" custT="1"/>
      <dgm:spPr/>
      <dgm:t>
        <a:bodyPr/>
        <a:lstStyle/>
        <a:p>
          <a:r>
            <a:rPr lang="cs-CZ" sz="1200" dirty="0" smtClean="0"/>
            <a:t>Doprava, integrované dopravní systémy, IZS</a:t>
          </a:r>
          <a:endParaRPr lang="cs-CZ" sz="1200" dirty="0"/>
        </a:p>
      </dgm:t>
    </dgm:pt>
    <dgm:pt modelId="{B058C57C-1932-4F82-B960-E9ABCE39DA10}" type="parTrans" cxnId="{4B201E5A-B514-43A8-9FF2-13EE75C6267D}">
      <dgm:prSet/>
      <dgm:spPr/>
      <dgm:t>
        <a:bodyPr/>
        <a:lstStyle/>
        <a:p>
          <a:endParaRPr lang="cs-CZ"/>
        </a:p>
      </dgm:t>
    </dgm:pt>
    <dgm:pt modelId="{3EB8B75A-1CCF-4180-9542-77B7289E93F6}" type="sibTrans" cxnId="{4B201E5A-B514-43A8-9FF2-13EE75C6267D}">
      <dgm:prSet/>
      <dgm:spPr/>
      <dgm:t>
        <a:bodyPr/>
        <a:lstStyle/>
        <a:p>
          <a:endParaRPr lang="cs-CZ"/>
        </a:p>
      </dgm:t>
    </dgm:pt>
    <dgm:pt modelId="{CE8BA2DC-6A07-4136-AE2C-02E787173318}">
      <dgm:prSet phldrT="[Text]" custT="1"/>
      <dgm:spPr/>
      <dgm:t>
        <a:bodyPr/>
        <a:lstStyle/>
        <a:p>
          <a:r>
            <a:rPr lang="cs-CZ" sz="1200" dirty="0" smtClean="0"/>
            <a:t>Sociální služby/bydlení, sociální podnikání, zdravotní péče, vzdělávání, zateplování</a:t>
          </a:r>
          <a:endParaRPr lang="cs-CZ" sz="1200" dirty="0"/>
        </a:p>
      </dgm:t>
    </dgm:pt>
    <dgm:pt modelId="{2364E369-AC98-4AC6-8070-77B5CDF58140}" type="parTrans" cxnId="{2BE8E23A-86C2-47E7-AB01-A3AC2D35367C}">
      <dgm:prSet/>
      <dgm:spPr/>
      <dgm:t>
        <a:bodyPr/>
        <a:lstStyle/>
        <a:p>
          <a:endParaRPr lang="cs-CZ"/>
        </a:p>
      </dgm:t>
    </dgm:pt>
    <dgm:pt modelId="{1EF5AC0F-9C89-46BA-931D-093812BF1C36}" type="sibTrans" cxnId="{2BE8E23A-86C2-47E7-AB01-A3AC2D35367C}">
      <dgm:prSet/>
      <dgm:spPr/>
      <dgm:t>
        <a:bodyPr/>
        <a:lstStyle/>
        <a:p>
          <a:endParaRPr lang="cs-CZ"/>
        </a:p>
      </dgm:t>
    </dgm:pt>
    <dgm:pt modelId="{011776CB-E079-448D-8CBF-0D6A1B0031D4}">
      <dgm:prSet phldrT="[Text]"/>
      <dgm:spPr/>
      <dgm:t>
        <a:bodyPr/>
        <a:lstStyle/>
        <a:p>
          <a:endParaRPr lang="cs-CZ" sz="1100" dirty="0"/>
        </a:p>
      </dgm:t>
    </dgm:pt>
    <dgm:pt modelId="{96EFE842-57A1-4857-AB91-F6EC5AF4C58A}" type="parTrans" cxnId="{A37C4BF5-B775-4ED6-85F3-E253392DFE69}">
      <dgm:prSet/>
      <dgm:spPr/>
      <dgm:t>
        <a:bodyPr/>
        <a:lstStyle/>
        <a:p>
          <a:endParaRPr lang="cs-CZ"/>
        </a:p>
      </dgm:t>
    </dgm:pt>
    <dgm:pt modelId="{6E105E89-4A89-4F46-9629-6926A46E3211}" type="sibTrans" cxnId="{A37C4BF5-B775-4ED6-85F3-E253392DFE69}">
      <dgm:prSet/>
      <dgm:spPr/>
      <dgm:t>
        <a:bodyPr/>
        <a:lstStyle/>
        <a:p>
          <a:endParaRPr lang="cs-CZ"/>
        </a:p>
      </dgm:t>
    </dgm:pt>
    <dgm:pt modelId="{F883D463-9FC1-405D-86B6-DFDB1BF4DFD4}">
      <dgm:prSet phldrT="[Text]" custT="1"/>
      <dgm:spPr/>
      <dgm:t>
        <a:bodyPr/>
        <a:lstStyle/>
        <a:p>
          <a:r>
            <a:rPr lang="cs-CZ" sz="1200" dirty="0" smtClean="0"/>
            <a:t>Kulturní dědictví, e-Government, dokumenty územního rozvoje</a:t>
          </a:r>
          <a:endParaRPr lang="cs-CZ" sz="1200" dirty="0"/>
        </a:p>
      </dgm:t>
    </dgm:pt>
    <dgm:pt modelId="{4089294D-1236-4D90-A4CA-5ABFB48B4A69}" type="parTrans" cxnId="{C682256E-1973-4AC7-954E-3675913CCEA0}">
      <dgm:prSet/>
      <dgm:spPr/>
      <dgm:t>
        <a:bodyPr/>
        <a:lstStyle/>
        <a:p>
          <a:endParaRPr lang="cs-CZ"/>
        </a:p>
      </dgm:t>
    </dgm:pt>
    <dgm:pt modelId="{C7B43A55-CB70-4631-995C-E69EA77BC0FA}" type="sibTrans" cxnId="{C682256E-1973-4AC7-954E-3675913CCEA0}">
      <dgm:prSet/>
      <dgm:spPr/>
      <dgm:t>
        <a:bodyPr/>
        <a:lstStyle/>
        <a:p>
          <a:endParaRPr lang="cs-CZ"/>
        </a:p>
      </dgm:t>
    </dgm:pt>
    <dgm:pt modelId="{8A587B36-857B-41ED-B7A7-D47113F79935}" type="pres">
      <dgm:prSet presAssocID="{A518AB0A-7BED-45CC-8968-54C5D48470FD}" presName="linear" presStyleCnt="0">
        <dgm:presLayoutVars>
          <dgm:dir/>
          <dgm:resizeHandles val="exact"/>
        </dgm:presLayoutVars>
      </dgm:prSet>
      <dgm:spPr/>
      <dgm:t>
        <a:bodyPr/>
        <a:lstStyle/>
        <a:p>
          <a:endParaRPr lang="cs-CZ"/>
        </a:p>
      </dgm:t>
    </dgm:pt>
    <dgm:pt modelId="{64EB5DFD-492E-47C2-A4DD-BBD451AF4F4E}" type="pres">
      <dgm:prSet presAssocID="{38804BD3-7704-44DB-93A2-A6FB8DF386BF}" presName="comp" presStyleCnt="0"/>
      <dgm:spPr/>
    </dgm:pt>
    <dgm:pt modelId="{50CD8E78-60B6-449B-AD20-121950675E4A}" type="pres">
      <dgm:prSet presAssocID="{38804BD3-7704-44DB-93A2-A6FB8DF386BF}" presName="box" presStyleLbl="node1" presStyleIdx="0" presStyleCnt="4" custLinFactNeighborX="-8126"/>
      <dgm:spPr/>
      <dgm:t>
        <a:bodyPr/>
        <a:lstStyle/>
        <a:p>
          <a:endParaRPr lang="cs-CZ"/>
        </a:p>
      </dgm:t>
    </dgm:pt>
    <dgm:pt modelId="{C72FE72D-A4DA-4420-9D63-39C025359A7F}" type="pres">
      <dgm:prSet presAssocID="{38804BD3-7704-44DB-93A2-A6FB8DF386BF}"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dgm:spPr>
      <dgm:t>
        <a:bodyPr/>
        <a:lstStyle/>
        <a:p>
          <a:endParaRPr lang="cs-CZ"/>
        </a:p>
      </dgm:t>
    </dgm:pt>
    <dgm:pt modelId="{66C8A01D-04C6-4396-8787-43DC36C8480A}" type="pres">
      <dgm:prSet presAssocID="{38804BD3-7704-44DB-93A2-A6FB8DF386BF}" presName="text" presStyleLbl="node1" presStyleIdx="0" presStyleCnt="4">
        <dgm:presLayoutVars>
          <dgm:bulletEnabled val="1"/>
        </dgm:presLayoutVars>
      </dgm:prSet>
      <dgm:spPr/>
      <dgm:t>
        <a:bodyPr/>
        <a:lstStyle/>
        <a:p>
          <a:endParaRPr lang="cs-CZ"/>
        </a:p>
      </dgm:t>
    </dgm:pt>
    <dgm:pt modelId="{93AC31F7-E6D2-45E8-BD17-C2F01F80D57E}" type="pres">
      <dgm:prSet presAssocID="{97E853D5-3B2B-4DCE-BF44-F459F80E6EE5}" presName="spacer" presStyleCnt="0"/>
      <dgm:spPr/>
    </dgm:pt>
    <dgm:pt modelId="{B249F259-2691-44EA-A647-C688963D4FA1}" type="pres">
      <dgm:prSet presAssocID="{855CB492-B9C1-4831-9453-D02DC01556CB}" presName="comp" presStyleCnt="0"/>
      <dgm:spPr/>
    </dgm:pt>
    <dgm:pt modelId="{D220A56B-34B4-4DD0-B125-97D865139D92}" type="pres">
      <dgm:prSet presAssocID="{855CB492-B9C1-4831-9453-D02DC01556CB}" presName="box" presStyleLbl="node1" presStyleIdx="1" presStyleCnt="4"/>
      <dgm:spPr/>
      <dgm:t>
        <a:bodyPr/>
        <a:lstStyle/>
        <a:p>
          <a:endParaRPr lang="cs-CZ"/>
        </a:p>
      </dgm:t>
    </dgm:pt>
    <dgm:pt modelId="{AC85F51E-059B-4E4B-88C8-BEEAF6E6C8CB}" type="pres">
      <dgm:prSet presAssocID="{855CB492-B9C1-4831-9453-D02DC01556CB}"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E62D4D7-9191-4501-B151-D627F722878F}" type="pres">
      <dgm:prSet presAssocID="{855CB492-B9C1-4831-9453-D02DC01556CB}" presName="text" presStyleLbl="node1" presStyleIdx="1" presStyleCnt="4">
        <dgm:presLayoutVars>
          <dgm:bulletEnabled val="1"/>
        </dgm:presLayoutVars>
      </dgm:prSet>
      <dgm:spPr/>
      <dgm:t>
        <a:bodyPr/>
        <a:lstStyle/>
        <a:p>
          <a:endParaRPr lang="cs-CZ"/>
        </a:p>
      </dgm:t>
    </dgm:pt>
    <dgm:pt modelId="{821F83A2-5DE7-4DB3-AC2F-3437098DDD8C}" type="pres">
      <dgm:prSet presAssocID="{89B1A5F6-0C83-44AA-BDC4-F0486C8FEB1C}" presName="spacer" presStyleCnt="0"/>
      <dgm:spPr/>
    </dgm:pt>
    <dgm:pt modelId="{42D704DB-7DF6-440E-B7C9-644A864B0BFF}" type="pres">
      <dgm:prSet presAssocID="{D74C87B0-8199-4D82-97CA-8716D0810C88}" presName="comp" presStyleCnt="0"/>
      <dgm:spPr/>
    </dgm:pt>
    <dgm:pt modelId="{9A27448D-784B-4861-9334-121A223779B3}" type="pres">
      <dgm:prSet presAssocID="{D74C87B0-8199-4D82-97CA-8716D0810C88}" presName="box" presStyleLbl="node1" presStyleIdx="2" presStyleCnt="4"/>
      <dgm:spPr/>
      <dgm:t>
        <a:bodyPr/>
        <a:lstStyle/>
        <a:p>
          <a:endParaRPr lang="cs-CZ"/>
        </a:p>
      </dgm:t>
    </dgm:pt>
    <dgm:pt modelId="{CB3108F3-6AC6-46B9-815A-42013ADAA734}" type="pres">
      <dgm:prSet presAssocID="{D74C87B0-8199-4D82-97CA-8716D0810C88}"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14AE268-84D0-4EF9-B74B-195569128116}" type="pres">
      <dgm:prSet presAssocID="{D74C87B0-8199-4D82-97CA-8716D0810C88}" presName="text" presStyleLbl="node1" presStyleIdx="2" presStyleCnt="4">
        <dgm:presLayoutVars>
          <dgm:bulletEnabled val="1"/>
        </dgm:presLayoutVars>
      </dgm:prSet>
      <dgm:spPr/>
      <dgm:t>
        <a:bodyPr/>
        <a:lstStyle/>
        <a:p>
          <a:endParaRPr lang="cs-CZ"/>
        </a:p>
      </dgm:t>
    </dgm:pt>
    <dgm:pt modelId="{540D9C1A-F7EF-4C42-8E40-E43DCD410462}" type="pres">
      <dgm:prSet presAssocID="{63D68963-997E-49B1-9594-476FD97AA95B}" presName="spacer" presStyleCnt="0"/>
      <dgm:spPr/>
    </dgm:pt>
    <dgm:pt modelId="{8E18C6B9-65AB-4143-ACFB-F77B95B74E4A}" type="pres">
      <dgm:prSet presAssocID="{D3784C62-6E03-4E88-AA8E-EC0DCEAD96BC}" presName="comp" presStyleCnt="0"/>
      <dgm:spPr/>
    </dgm:pt>
    <dgm:pt modelId="{9E808720-DA3C-4D88-83BC-C88B0AC710F3}" type="pres">
      <dgm:prSet presAssocID="{D3784C62-6E03-4E88-AA8E-EC0DCEAD96BC}" presName="box" presStyleLbl="node1" presStyleIdx="3" presStyleCnt="4" custLinFactNeighborX="-6703" custLinFactNeighborY="252"/>
      <dgm:spPr/>
      <dgm:t>
        <a:bodyPr/>
        <a:lstStyle/>
        <a:p>
          <a:endParaRPr lang="cs-CZ"/>
        </a:p>
      </dgm:t>
    </dgm:pt>
    <dgm:pt modelId="{5C5B56BD-76A1-46D2-95E9-D7A31171320F}" type="pres">
      <dgm:prSet presAssocID="{D3784C62-6E03-4E88-AA8E-EC0DCEAD96BC}" presName="img"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dgm:spPr>
      <dgm:t>
        <a:bodyPr/>
        <a:lstStyle/>
        <a:p>
          <a:endParaRPr lang="cs-CZ"/>
        </a:p>
      </dgm:t>
    </dgm:pt>
    <dgm:pt modelId="{C47FD7BB-128E-4643-98CA-3F319452AC98}" type="pres">
      <dgm:prSet presAssocID="{D3784C62-6E03-4E88-AA8E-EC0DCEAD96BC}" presName="text" presStyleLbl="node1" presStyleIdx="3" presStyleCnt="4">
        <dgm:presLayoutVars>
          <dgm:bulletEnabled val="1"/>
        </dgm:presLayoutVars>
      </dgm:prSet>
      <dgm:spPr/>
      <dgm:t>
        <a:bodyPr/>
        <a:lstStyle/>
        <a:p>
          <a:endParaRPr lang="cs-CZ"/>
        </a:p>
      </dgm:t>
    </dgm:pt>
  </dgm:ptLst>
  <dgm:cxnLst>
    <dgm:cxn modelId="{9154C840-DB2F-497D-BA4D-65B5C9A8F916}" type="presOf" srcId="{D3784C62-6E03-4E88-AA8E-EC0DCEAD96BC}" destId="{C47FD7BB-128E-4643-98CA-3F319452AC98}" srcOrd="1" destOrd="0" presId="urn:microsoft.com/office/officeart/2005/8/layout/vList4#1"/>
    <dgm:cxn modelId="{02C2D011-F307-42D9-8B4B-3709B105CAE5}" type="presOf" srcId="{75152ED6-09D4-4CB2-B330-0EBA2A1F6BEE}" destId="{D220A56B-34B4-4DD0-B125-97D865139D92}" srcOrd="0" destOrd="2" presId="urn:microsoft.com/office/officeart/2005/8/layout/vList4#1"/>
    <dgm:cxn modelId="{4B201E5A-B514-43A8-9FF2-13EE75C6267D}" srcId="{38804BD3-7704-44DB-93A2-A6FB8DF386BF}" destId="{9BEAB610-B179-412C-A911-0AE990A76040}" srcOrd="2" destOrd="0" parTransId="{B058C57C-1932-4F82-B960-E9ABCE39DA10}" sibTransId="{3EB8B75A-1CCF-4180-9542-77B7289E93F6}"/>
    <dgm:cxn modelId="{3E14BBA6-7BE6-46C4-A18D-19BE55CB7A7B}" type="presOf" srcId="{A518AB0A-7BED-45CC-8968-54C5D48470FD}" destId="{8A587B36-857B-41ED-B7A7-D47113F79935}" srcOrd="0" destOrd="0" presId="urn:microsoft.com/office/officeart/2005/8/layout/vList4#1"/>
    <dgm:cxn modelId="{DC478773-C6CC-4E8E-9071-ECCDF2C2EF2E}" srcId="{38804BD3-7704-44DB-93A2-A6FB8DF386BF}" destId="{A8C219C7-9F00-4E75-8B16-481975849224}" srcOrd="1" destOrd="0" parTransId="{3D529C3B-331C-4A53-8447-64F92C02A4C9}" sibTransId="{7EDC45D9-79A5-434A-AB8A-41008476D2F4}"/>
    <dgm:cxn modelId="{3BE7335C-3F1A-4002-ABE6-05D9EC67501A}" type="presOf" srcId="{011776CB-E079-448D-8CBF-0D6A1B0031D4}" destId="{9A27448D-784B-4861-9334-121A223779B3}" srcOrd="0" destOrd="4" presId="urn:microsoft.com/office/officeart/2005/8/layout/vList4#1"/>
    <dgm:cxn modelId="{FF449650-6C4A-472A-A5B7-181B8B2EC765}" type="presOf" srcId="{D3784C62-6E03-4E88-AA8E-EC0DCEAD96BC}" destId="{9E808720-DA3C-4D88-83BC-C88B0AC710F3}" srcOrd="0" destOrd="0" presId="urn:microsoft.com/office/officeart/2005/8/layout/vList4#1"/>
    <dgm:cxn modelId="{1C36910E-665B-4D70-9F34-60C459D4F01C}" type="presOf" srcId="{273BDC39-9757-4293-83AA-A9E9CC915DA0}" destId="{9A27448D-784B-4861-9334-121A223779B3}" srcOrd="0" destOrd="2" presId="urn:microsoft.com/office/officeart/2005/8/layout/vList4#1"/>
    <dgm:cxn modelId="{DED78201-7F43-4F3E-888A-E303E57C20D7}" type="presOf" srcId="{D74C87B0-8199-4D82-97CA-8716D0810C88}" destId="{614AE268-84D0-4EF9-B74B-195569128116}" srcOrd="1" destOrd="0" presId="urn:microsoft.com/office/officeart/2005/8/layout/vList4#1"/>
    <dgm:cxn modelId="{C682256E-1973-4AC7-954E-3675913CCEA0}" srcId="{D74C87B0-8199-4D82-97CA-8716D0810C88}" destId="{F883D463-9FC1-405D-86B6-DFDB1BF4DFD4}" srcOrd="2" destOrd="0" parTransId="{4089294D-1236-4D90-A4CA-5ABFB48B4A69}" sibTransId="{C7B43A55-CB70-4631-995C-E69EA77BC0FA}"/>
    <dgm:cxn modelId="{A380A724-4A15-44D7-9250-4307F20262F0}" type="presOf" srcId="{F883D463-9FC1-405D-86B6-DFDB1BF4DFD4}" destId="{614AE268-84D0-4EF9-B74B-195569128116}" srcOrd="1" destOrd="3" presId="urn:microsoft.com/office/officeart/2005/8/layout/vList4#1"/>
    <dgm:cxn modelId="{42BC6FE0-9788-432F-A682-59F6BDDEFBF4}" type="presOf" srcId="{CE8BA2DC-6A07-4136-AE2C-02E787173318}" destId="{6E62D4D7-9191-4501-B151-D627F722878F}" srcOrd="1" destOrd="3" presId="urn:microsoft.com/office/officeart/2005/8/layout/vList4#1"/>
    <dgm:cxn modelId="{15A7B2A0-6A73-413A-BB86-87F351908914}" srcId="{38804BD3-7704-44DB-93A2-A6FB8DF386BF}" destId="{C5C86733-1C4E-4ABE-BC8B-70E73BF8076C}" srcOrd="0" destOrd="0" parTransId="{AEF1FBBF-C95F-45ED-A8E1-CE69CDF9D44F}" sibTransId="{286C2363-6DA5-4FB5-8346-569610400F7C}"/>
    <dgm:cxn modelId="{A37C4BF5-B775-4ED6-85F3-E253392DFE69}" srcId="{D74C87B0-8199-4D82-97CA-8716D0810C88}" destId="{011776CB-E079-448D-8CBF-0D6A1B0031D4}" srcOrd="3" destOrd="0" parTransId="{96EFE842-57A1-4857-AB91-F6EC5AF4C58A}" sibTransId="{6E105E89-4A89-4F46-9629-6926A46E3211}"/>
    <dgm:cxn modelId="{BEAC00C6-E315-45DE-BFA3-C689C30EC648}" type="presOf" srcId="{855CB492-B9C1-4831-9453-D02DC01556CB}" destId="{6E62D4D7-9191-4501-B151-D627F722878F}" srcOrd="1" destOrd="0" presId="urn:microsoft.com/office/officeart/2005/8/layout/vList4#1"/>
    <dgm:cxn modelId="{D86CAD23-32E6-4A4E-B6B0-0E823CFA5A71}" type="presOf" srcId="{098ADAF1-68DC-4019-95EC-CF9DEA0595F5}" destId="{D220A56B-34B4-4DD0-B125-97D865139D92}" srcOrd="0" destOrd="1" presId="urn:microsoft.com/office/officeart/2005/8/layout/vList4#1"/>
    <dgm:cxn modelId="{BC50FEF9-3E93-461A-BD8B-7B119A4F5662}" type="presOf" srcId="{098ADAF1-68DC-4019-95EC-CF9DEA0595F5}" destId="{6E62D4D7-9191-4501-B151-D627F722878F}" srcOrd="1" destOrd="1" presId="urn:microsoft.com/office/officeart/2005/8/layout/vList4#1"/>
    <dgm:cxn modelId="{CC11735D-CD9A-491C-AEF0-7073EE76FB85}" srcId="{A518AB0A-7BED-45CC-8968-54C5D48470FD}" destId="{D74C87B0-8199-4D82-97CA-8716D0810C88}" srcOrd="2" destOrd="0" parTransId="{BA6FD47A-7786-47D8-9381-A1E3D218F4E4}" sibTransId="{63D68963-997E-49B1-9594-476FD97AA95B}"/>
    <dgm:cxn modelId="{D5086C72-2D3D-4DF2-96F7-58A00D07063F}" type="presOf" srcId="{9BEAB610-B179-412C-A911-0AE990A76040}" destId="{66C8A01D-04C6-4396-8787-43DC36C8480A}" srcOrd="1" destOrd="3" presId="urn:microsoft.com/office/officeart/2005/8/layout/vList4#1"/>
    <dgm:cxn modelId="{86B97D63-049D-4613-86C4-22B66000B9A7}" type="presOf" srcId="{F883D463-9FC1-405D-86B6-DFDB1BF4DFD4}" destId="{9A27448D-784B-4861-9334-121A223779B3}" srcOrd="0" destOrd="3" presId="urn:microsoft.com/office/officeart/2005/8/layout/vList4#1"/>
    <dgm:cxn modelId="{6D2BA149-3F96-46BB-A262-CDAB2F5BD34F}" type="presOf" srcId="{A8C219C7-9F00-4E75-8B16-481975849224}" destId="{50CD8E78-60B6-449B-AD20-121950675E4A}" srcOrd="0" destOrd="2" presId="urn:microsoft.com/office/officeart/2005/8/layout/vList4#1"/>
    <dgm:cxn modelId="{3586DB81-3312-44BF-BEF7-5A3A9C131D4B}" type="presOf" srcId="{34C60AC1-3BAF-4349-9B04-1EBEAA6874AE}" destId="{614AE268-84D0-4EF9-B74B-195569128116}" srcOrd="1" destOrd="1" presId="urn:microsoft.com/office/officeart/2005/8/layout/vList4#1"/>
    <dgm:cxn modelId="{3D52D5DF-88CF-4499-8222-584F5AB467B0}" srcId="{D74C87B0-8199-4D82-97CA-8716D0810C88}" destId="{34C60AC1-3BAF-4349-9B04-1EBEAA6874AE}" srcOrd="0" destOrd="0" parTransId="{B31C10BD-BE4E-4EEF-981F-25C40EBC00D4}" sibTransId="{23EAEF30-F210-45C2-A3C7-7E5016B64A98}"/>
    <dgm:cxn modelId="{B38F51DE-8E25-4857-B3F8-75840DF3F177}" srcId="{A518AB0A-7BED-45CC-8968-54C5D48470FD}" destId="{D3784C62-6E03-4E88-AA8E-EC0DCEAD96BC}" srcOrd="3" destOrd="0" parTransId="{9D3428C1-5D9B-4B48-89F0-11E980CE6367}" sibTransId="{7AF4961A-ED0F-4EDC-8D12-D24EE5DE0A42}"/>
    <dgm:cxn modelId="{7CFEE6E1-54BF-47A5-A20E-141B8CB34851}" type="presOf" srcId="{855CB492-B9C1-4831-9453-D02DC01556CB}" destId="{D220A56B-34B4-4DD0-B125-97D865139D92}" srcOrd="0" destOrd="0" presId="urn:microsoft.com/office/officeart/2005/8/layout/vList4#1"/>
    <dgm:cxn modelId="{F6E2D1F5-0C97-4BC3-AB1C-89C649245FCF}" type="presOf" srcId="{38804BD3-7704-44DB-93A2-A6FB8DF386BF}" destId="{66C8A01D-04C6-4396-8787-43DC36C8480A}" srcOrd="1" destOrd="0" presId="urn:microsoft.com/office/officeart/2005/8/layout/vList4#1"/>
    <dgm:cxn modelId="{CF6D3D8A-7289-43F1-82F2-5F5C4672169C}" srcId="{D74C87B0-8199-4D82-97CA-8716D0810C88}" destId="{273BDC39-9757-4293-83AA-A9E9CC915DA0}" srcOrd="1" destOrd="0" parTransId="{982DFF29-8236-4E99-97CE-FD76D273CBEC}" sibTransId="{13EEE600-D28C-4CBF-9128-6CDA52976D52}"/>
    <dgm:cxn modelId="{2BE8E23A-86C2-47E7-AB01-A3AC2D35367C}" srcId="{855CB492-B9C1-4831-9453-D02DC01556CB}" destId="{CE8BA2DC-6A07-4136-AE2C-02E787173318}" srcOrd="2" destOrd="0" parTransId="{2364E369-AC98-4AC6-8070-77B5CDF58140}" sibTransId="{1EF5AC0F-9C89-46BA-931D-093812BF1C36}"/>
    <dgm:cxn modelId="{146A8177-F6E5-4F87-8668-E589CCF73AE3}" type="presOf" srcId="{C5C86733-1C4E-4ABE-BC8B-70E73BF8076C}" destId="{66C8A01D-04C6-4396-8787-43DC36C8480A}" srcOrd="1" destOrd="1" presId="urn:microsoft.com/office/officeart/2005/8/layout/vList4#1"/>
    <dgm:cxn modelId="{F3D559E5-180A-446A-95FE-5AA37635DE0D}" type="presOf" srcId="{C5C86733-1C4E-4ABE-BC8B-70E73BF8076C}" destId="{50CD8E78-60B6-449B-AD20-121950675E4A}" srcOrd="0" destOrd="1" presId="urn:microsoft.com/office/officeart/2005/8/layout/vList4#1"/>
    <dgm:cxn modelId="{0D1EA085-623E-4D57-808B-B23AF2C24995}" srcId="{855CB492-B9C1-4831-9453-D02DC01556CB}" destId="{098ADAF1-68DC-4019-95EC-CF9DEA0595F5}" srcOrd="0" destOrd="0" parTransId="{BBC28CAB-1411-42FD-AE69-490F5FA47BCC}" sibTransId="{3601A7EA-3FDB-4E9C-A299-B4AF145636B4}"/>
    <dgm:cxn modelId="{F1F75D91-F82E-4E37-AA7E-B21BD6D9253D}" type="presOf" srcId="{A8C219C7-9F00-4E75-8B16-481975849224}" destId="{66C8A01D-04C6-4396-8787-43DC36C8480A}" srcOrd="1" destOrd="2" presId="urn:microsoft.com/office/officeart/2005/8/layout/vList4#1"/>
    <dgm:cxn modelId="{6182709D-D245-4832-A920-3A5357B3D3E2}" type="presOf" srcId="{75152ED6-09D4-4CB2-B330-0EBA2A1F6BEE}" destId="{6E62D4D7-9191-4501-B151-D627F722878F}" srcOrd="1" destOrd="2" presId="urn:microsoft.com/office/officeart/2005/8/layout/vList4#1"/>
    <dgm:cxn modelId="{7442FBE8-417F-4111-B6ED-AEAE7C9C435B}" srcId="{855CB492-B9C1-4831-9453-D02DC01556CB}" destId="{75152ED6-09D4-4CB2-B330-0EBA2A1F6BEE}" srcOrd="1" destOrd="0" parTransId="{CC109D3F-9445-4552-9CA0-A9E9B002361B}" sibTransId="{C930B535-36DD-47E2-9858-8F6E44F2C9EA}"/>
    <dgm:cxn modelId="{E1E70704-B184-417B-9262-1209773EB354}" srcId="{A518AB0A-7BED-45CC-8968-54C5D48470FD}" destId="{855CB492-B9C1-4831-9453-D02DC01556CB}" srcOrd="1" destOrd="0" parTransId="{46A500E4-F521-4FED-80BC-55EF97D6434D}" sibTransId="{89B1A5F6-0C83-44AA-BDC4-F0486C8FEB1C}"/>
    <dgm:cxn modelId="{03C9AD0B-6B0D-466B-B111-9C29F5E1A70B}" type="presOf" srcId="{34C60AC1-3BAF-4349-9B04-1EBEAA6874AE}" destId="{9A27448D-784B-4861-9334-121A223779B3}" srcOrd="0" destOrd="1" presId="urn:microsoft.com/office/officeart/2005/8/layout/vList4#1"/>
    <dgm:cxn modelId="{C2585249-DB58-4B58-9AD8-A41F58B05288}" type="presOf" srcId="{011776CB-E079-448D-8CBF-0D6A1B0031D4}" destId="{614AE268-84D0-4EF9-B74B-195569128116}" srcOrd="1" destOrd="4" presId="urn:microsoft.com/office/officeart/2005/8/layout/vList4#1"/>
    <dgm:cxn modelId="{E5E7AADD-83BC-4B5F-8BC8-5EE444A8EAC6}" type="presOf" srcId="{273BDC39-9757-4293-83AA-A9E9CC915DA0}" destId="{614AE268-84D0-4EF9-B74B-195569128116}" srcOrd="1" destOrd="2" presId="urn:microsoft.com/office/officeart/2005/8/layout/vList4#1"/>
    <dgm:cxn modelId="{AD176A1D-A17A-4316-B771-BA8FB910FEC8}" type="presOf" srcId="{38804BD3-7704-44DB-93A2-A6FB8DF386BF}" destId="{50CD8E78-60B6-449B-AD20-121950675E4A}" srcOrd="0" destOrd="0" presId="urn:microsoft.com/office/officeart/2005/8/layout/vList4#1"/>
    <dgm:cxn modelId="{CA36F62E-3A61-4E7E-A380-76C5C6600A2E}" type="presOf" srcId="{9BEAB610-B179-412C-A911-0AE990A76040}" destId="{50CD8E78-60B6-449B-AD20-121950675E4A}" srcOrd="0" destOrd="3" presId="urn:microsoft.com/office/officeart/2005/8/layout/vList4#1"/>
    <dgm:cxn modelId="{C3F28D91-911A-43A2-849C-B1205E5AF48F}" type="presOf" srcId="{D74C87B0-8199-4D82-97CA-8716D0810C88}" destId="{9A27448D-784B-4861-9334-121A223779B3}" srcOrd="0" destOrd="0" presId="urn:microsoft.com/office/officeart/2005/8/layout/vList4#1"/>
    <dgm:cxn modelId="{ED01888B-4DB6-4392-A045-F1BC02DB2107}" type="presOf" srcId="{CE8BA2DC-6A07-4136-AE2C-02E787173318}" destId="{D220A56B-34B4-4DD0-B125-97D865139D92}" srcOrd="0" destOrd="3" presId="urn:microsoft.com/office/officeart/2005/8/layout/vList4#1"/>
    <dgm:cxn modelId="{B64F7126-809B-46FA-8512-AB45C1CB52DD}" srcId="{A518AB0A-7BED-45CC-8968-54C5D48470FD}" destId="{38804BD3-7704-44DB-93A2-A6FB8DF386BF}" srcOrd="0" destOrd="0" parTransId="{5AECA738-EC58-4AD8-B30B-720E0E369E9D}" sibTransId="{97E853D5-3B2B-4DCE-BF44-F459F80E6EE5}"/>
    <dgm:cxn modelId="{DF432713-366D-4DB0-A605-977A81649FEA}" type="presParOf" srcId="{8A587B36-857B-41ED-B7A7-D47113F79935}" destId="{64EB5DFD-492E-47C2-A4DD-BBD451AF4F4E}" srcOrd="0" destOrd="0" presId="urn:microsoft.com/office/officeart/2005/8/layout/vList4#1"/>
    <dgm:cxn modelId="{42546506-5616-408E-A8D9-4ECFD194ED71}" type="presParOf" srcId="{64EB5DFD-492E-47C2-A4DD-BBD451AF4F4E}" destId="{50CD8E78-60B6-449B-AD20-121950675E4A}" srcOrd="0" destOrd="0" presId="urn:microsoft.com/office/officeart/2005/8/layout/vList4#1"/>
    <dgm:cxn modelId="{6E4F5A04-69E6-4A46-BE7C-B53C1B3435FB}" type="presParOf" srcId="{64EB5DFD-492E-47C2-A4DD-BBD451AF4F4E}" destId="{C72FE72D-A4DA-4420-9D63-39C025359A7F}" srcOrd="1" destOrd="0" presId="urn:microsoft.com/office/officeart/2005/8/layout/vList4#1"/>
    <dgm:cxn modelId="{9060CA55-F248-4879-A74C-37E40FFA532D}" type="presParOf" srcId="{64EB5DFD-492E-47C2-A4DD-BBD451AF4F4E}" destId="{66C8A01D-04C6-4396-8787-43DC36C8480A}" srcOrd="2" destOrd="0" presId="urn:microsoft.com/office/officeart/2005/8/layout/vList4#1"/>
    <dgm:cxn modelId="{28087B5B-CF4F-49BC-917E-AA43A3B0426F}" type="presParOf" srcId="{8A587B36-857B-41ED-B7A7-D47113F79935}" destId="{93AC31F7-E6D2-45E8-BD17-C2F01F80D57E}" srcOrd="1" destOrd="0" presId="urn:microsoft.com/office/officeart/2005/8/layout/vList4#1"/>
    <dgm:cxn modelId="{97CE2BB5-889D-45C8-8EDC-1CAB3C3ACC12}" type="presParOf" srcId="{8A587B36-857B-41ED-B7A7-D47113F79935}" destId="{B249F259-2691-44EA-A647-C688963D4FA1}" srcOrd="2" destOrd="0" presId="urn:microsoft.com/office/officeart/2005/8/layout/vList4#1"/>
    <dgm:cxn modelId="{3B63F2BC-9467-4341-9F33-1983B0057A94}" type="presParOf" srcId="{B249F259-2691-44EA-A647-C688963D4FA1}" destId="{D220A56B-34B4-4DD0-B125-97D865139D92}" srcOrd="0" destOrd="0" presId="urn:microsoft.com/office/officeart/2005/8/layout/vList4#1"/>
    <dgm:cxn modelId="{1123B7CF-A56F-4795-9701-517C27BA8B7F}" type="presParOf" srcId="{B249F259-2691-44EA-A647-C688963D4FA1}" destId="{AC85F51E-059B-4E4B-88C8-BEEAF6E6C8CB}" srcOrd="1" destOrd="0" presId="urn:microsoft.com/office/officeart/2005/8/layout/vList4#1"/>
    <dgm:cxn modelId="{225E1C31-A522-498A-A3AB-B85A4B9698BA}" type="presParOf" srcId="{B249F259-2691-44EA-A647-C688963D4FA1}" destId="{6E62D4D7-9191-4501-B151-D627F722878F}" srcOrd="2" destOrd="0" presId="urn:microsoft.com/office/officeart/2005/8/layout/vList4#1"/>
    <dgm:cxn modelId="{EAC34C97-89E7-403F-B748-F534EEFA67C4}" type="presParOf" srcId="{8A587B36-857B-41ED-B7A7-D47113F79935}" destId="{821F83A2-5DE7-4DB3-AC2F-3437098DDD8C}" srcOrd="3" destOrd="0" presId="urn:microsoft.com/office/officeart/2005/8/layout/vList4#1"/>
    <dgm:cxn modelId="{B3FAB988-ACE1-4DC6-A68B-950458067294}" type="presParOf" srcId="{8A587B36-857B-41ED-B7A7-D47113F79935}" destId="{42D704DB-7DF6-440E-B7C9-644A864B0BFF}" srcOrd="4" destOrd="0" presId="urn:microsoft.com/office/officeart/2005/8/layout/vList4#1"/>
    <dgm:cxn modelId="{A72DB5A5-C647-4E16-AAF3-7ADC30D1E565}" type="presParOf" srcId="{42D704DB-7DF6-440E-B7C9-644A864B0BFF}" destId="{9A27448D-784B-4861-9334-121A223779B3}" srcOrd="0" destOrd="0" presId="urn:microsoft.com/office/officeart/2005/8/layout/vList4#1"/>
    <dgm:cxn modelId="{963B043F-9080-49E9-B8D4-C2C92E8321F2}" type="presParOf" srcId="{42D704DB-7DF6-440E-B7C9-644A864B0BFF}" destId="{CB3108F3-6AC6-46B9-815A-42013ADAA734}" srcOrd="1" destOrd="0" presId="urn:microsoft.com/office/officeart/2005/8/layout/vList4#1"/>
    <dgm:cxn modelId="{8283CD6F-B565-4B5A-B477-4650E81A4256}" type="presParOf" srcId="{42D704DB-7DF6-440E-B7C9-644A864B0BFF}" destId="{614AE268-84D0-4EF9-B74B-195569128116}" srcOrd="2" destOrd="0" presId="urn:microsoft.com/office/officeart/2005/8/layout/vList4#1"/>
    <dgm:cxn modelId="{B785FEDF-2C92-4856-B366-145B5A5AAD98}" type="presParOf" srcId="{8A587B36-857B-41ED-B7A7-D47113F79935}" destId="{540D9C1A-F7EF-4C42-8E40-E43DCD410462}" srcOrd="5" destOrd="0" presId="urn:microsoft.com/office/officeart/2005/8/layout/vList4#1"/>
    <dgm:cxn modelId="{A979925A-BD29-4DCE-96BE-C31BDCC817F9}" type="presParOf" srcId="{8A587B36-857B-41ED-B7A7-D47113F79935}" destId="{8E18C6B9-65AB-4143-ACFB-F77B95B74E4A}" srcOrd="6" destOrd="0" presId="urn:microsoft.com/office/officeart/2005/8/layout/vList4#1"/>
    <dgm:cxn modelId="{F16BE276-E809-447A-A99F-B96FF1267860}" type="presParOf" srcId="{8E18C6B9-65AB-4143-ACFB-F77B95B74E4A}" destId="{9E808720-DA3C-4D88-83BC-C88B0AC710F3}" srcOrd="0" destOrd="0" presId="urn:microsoft.com/office/officeart/2005/8/layout/vList4#1"/>
    <dgm:cxn modelId="{79243B14-C051-49BE-9CCF-67AE27BC8BFC}" type="presParOf" srcId="{8E18C6B9-65AB-4143-ACFB-F77B95B74E4A}" destId="{5C5B56BD-76A1-46D2-95E9-D7A31171320F}" srcOrd="1" destOrd="0" presId="urn:microsoft.com/office/officeart/2005/8/layout/vList4#1"/>
    <dgm:cxn modelId="{A7ACF618-6977-4BA4-A780-EC7B3CD400FC}" type="presParOf" srcId="{8E18C6B9-65AB-4143-ACFB-F77B95B74E4A}" destId="{C47FD7BB-128E-4643-98CA-3F319452AC98}" srcOrd="2" destOrd="0" presId="urn:microsoft.com/office/officeart/2005/8/layout/vList4#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D8E78-60B6-449B-AD20-121950675E4A}">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1 - Infrastruktura</a:t>
          </a:r>
          <a:endParaRPr lang="cs-CZ" sz="1600" b="1" kern="1200" dirty="0"/>
        </a:p>
        <a:p>
          <a:pPr marL="114300" lvl="1" indent="-114300" algn="l" defTabSz="533400">
            <a:lnSpc>
              <a:spcPct val="90000"/>
            </a:lnSpc>
            <a:spcBef>
              <a:spcPct val="0"/>
            </a:spcBef>
            <a:spcAft>
              <a:spcPct val="15000"/>
            </a:spcAft>
            <a:buChar char="••"/>
          </a:pPr>
          <a:r>
            <a:rPr lang="cs-CZ" sz="1200" kern="1200" dirty="0" smtClean="0"/>
            <a:t>Konkurenceschopné, dostupné a bezpečné regiony</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1,6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Doprava, integrované dopravní systémy, IZS</a:t>
          </a:r>
          <a:endParaRPr lang="cs-CZ" sz="1200" kern="1200" dirty="0"/>
        </a:p>
      </dsp:txBody>
      <dsp:txXfrm>
        <a:off x="1751113" y="0"/>
        <a:ext cx="6478486" cy="1051932"/>
      </dsp:txXfrm>
    </dsp:sp>
    <dsp:sp modelId="{C72FE72D-A4DA-4420-9D63-39C025359A7F}">
      <dsp:nvSpPr>
        <dsp:cNvPr id="0" name=""/>
        <dsp:cNvSpPr/>
      </dsp:nvSpPr>
      <dsp:spPr>
        <a:xfrm>
          <a:off x="105193" y="105193"/>
          <a:ext cx="1645920" cy="84154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220A56B-34B4-4DD0-B125-97D865139D92}">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2 - Lidé</a:t>
          </a:r>
          <a:endParaRPr lang="cs-CZ" sz="1600" b="1" kern="1200" dirty="0"/>
        </a:p>
        <a:p>
          <a:pPr marL="114300" lvl="1" indent="-114300" algn="l" defTabSz="533400">
            <a:lnSpc>
              <a:spcPct val="90000"/>
            </a:lnSpc>
            <a:spcBef>
              <a:spcPct val="0"/>
            </a:spcBef>
            <a:spcAft>
              <a:spcPct val="15000"/>
            </a:spcAft>
            <a:buChar char="••"/>
          </a:pPr>
          <a:r>
            <a:rPr lang="cs-CZ" sz="1200" kern="1200" dirty="0" smtClean="0"/>
            <a:t>Zkvalitnění veřejných služeb a podmínek života pro obyvatele regionů</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1,7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Sociální služby/bydlení, sociální podnikání, zdravotní péče, vzdělávání, zateplování</a:t>
          </a:r>
          <a:endParaRPr lang="cs-CZ" sz="1200" kern="1200" dirty="0"/>
        </a:p>
      </dsp:txBody>
      <dsp:txXfrm>
        <a:off x="1751113" y="1157126"/>
        <a:ext cx="6478486" cy="1051932"/>
      </dsp:txXfrm>
    </dsp:sp>
    <dsp:sp modelId="{AC85F51E-059B-4E4B-88C8-BEEAF6E6C8CB}">
      <dsp:nvSpPr>
        <dsp:cNvPr id="0" name=""/>
        <dsp:cNvSpPr/>
      </dsp:nvSpPr>
      <dsp:spPr>
        <a:xfrm>
          <a:off x="105193" y="1262319"/>
          <a:ext cx="1645920" cy="84154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A27448D-784B-4861-9334-121A223779B3}">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3 - Instituce</a:t>
          </a:r>
          <a:endParaRPr lang="cs-CZ" sz="1600" b="1" kern="1200" dirty="0"/>
        </a:p>
        <a:p>
          <a:pPr marL="114300" lvl="1" indent="-114300" algn="l" defTabSz="533400">
            <a:lnSpc>
              <a:spcPct val="90000"/>
            </a:lnSpc>
            <a:spcBef>
              <a:spcPct val="0"/>
            </a:spcBef>
            <a:spcAft>
              <a:spcPct val="15000"/>
            </a:spcAft>
            <a:buChar char="••"/>
          </a:pPr>
          <a:r>
            <a:rPr lang="cs-CZ" sz="1200" kern="1200" dirty="0" smtClean="0"/>
            <a:t>Dobrá správa území a zefektivnění veřejných institucí</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0,8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Kulturní dědictví, e-Government, dokumenty územního rozvoje</a:t>
          </a:r>
          <a:endParaRPr lang="cs-CZ" sz="1200" kern="1200" dirty="0"/>
        </a:p>
        <a:p>
          <a:pPr marL="57150" lvl="1" indent="-57150" algn="l" defTabSz="488950">
            <a:lnSpc>
              <a:spcPct val="90000"/>
            </a:lnSpc>
            <a:spcBef>
              <a:spcPct val="0"/>
            </a:spcBef>
            <a:spcAft>
              <a:spcPct val="15000"/>
            </a:spcAft>
            <a:buChar char="••"/>
          </a:pPr>
          <a:endParaRPr lang="cs-CZ" sz="1100" kern="1200" dirty="0"/>
        </a:p>
      </dsp:txBody>
      <dsp:txXfrm>
        <a:off x="1751113" y="2314252"/>
        <a:ext cx="6478486" cy="1051932"/>
      </dsp:txXfrm>
    </dsp:sp>
    <dsp:sp modelId="{CB3108F3-6AC6-46B9-815A-42013ADAA734}">
      <dsp:nvSpPr>
        <dsp:cNvPr id="0" name=""/>
        <dsp:cNvSpPr/>
      </dsp:nvSpPr>
      <dsp:spPr>
        <a:xfrm>
          <a:off x="105193" y="2419445"/>
          <a:ext cx="1645920" cy="84154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E808720-DA3C-4D88-83BC-C88B0AC710F3}">
      <dsp:nvSpPr>
        <dsp:cNvPr id="0" name=""/>
        <dsp:cNvSpPr/>
      </dsp:nvSpPr>
      <dsp:spPr>
        <a:xfrm>
          <a:off x="0" y="3474029"/>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cs-CZ" sz="1900" b="1" kern="1200" dirty="0" smtClean="0"/>
        </a:p>
        <a:p>
          <a:pPr lvl="0" algn="l" defTabSz="844550">
            <a:lnSpc>
              <a:spcPct val="90000"/>
            </a:lnSpc>
            <a:spcBef>
              <a:spcPct val="0"/>
            </a:spcBef>
            <a:spcAft>
              <a:spcPct val="35000"/>
            </a:spcAft>
          </a:pPr>
          <a:r>
            <a:rPr lang="cs-CZ" sz="1600" b="1" kern="1200" dirty="0" smtClean="0"/>
            <a:t>Prioritní osa 4 - Komunitně vedený místní rozvoj</a:t>
          </a:r>
        </a:p>
        <a:p>
          <a:pPr lvl="0" algn="l" defTabSz="844550">
            <a:lnSpc>
              <a:spcPct val="90000"/>
            </a:lnSpc>
            <a:spcBef>
              <a:spcPct val="0"/>
            </a:spcBef>
            <a:spcAft>
              <a:spcPct val="35000"/>
            </a:spcAft>
          </a:pPr>
          <a:r>
            <a:rPr lang="cs-CZ" sz="1400" kern="1200" dirty="0" smtClean="0"/>
            <a:t> - </a:t>
          </a:r>
          <a:r>
            <a:rPr lang="cs-CZ" sz="1200" kern="1200" dirty="0" smtClean="0"/>
            <a:t>Alokace 390 mil. EUR</a:t>
          </a:r>
        </a:p>
        <a:p>
          <a:pPr lvl="0" algn="l" defTabSz="844550">
            <a:lnSpc>
              <a:spcPct val="90000"/>
            </a:lnSpc>
            <a:spcBef>
              <a:spcPct val="0"/>
            </a:spcBef>
            <a:spcAft>
              <a:spcPct val="35000"/>
            </a:spcAft>
          </a:pPr>
          <a:r>
            <a:rPr lang="cs-CZ" sz="1200" kern="1200" dirty="0" smtClean="0"/>
            <a:t>  - Posílení CLLD, provozní a animační náklady</a:t>
          </a:r>
        </a:p>
        <a:p>
          <a:pPr lvl="0" algn="l" defTabSz="844550">
            <a:lnSpc>
              <a:spcPct val="90000"/>
            </a:lnSpc>
            <a:spcBef>
              <a:spcPct val="0"/>
            </a:spcBef>
            <a:spcAft>
              <a:spcPct val="35000"/>
            </a:spcAft>
          </a:pPr>
          <a:endParaRPr lang="cs-CZ" sz="1500" kern="1200" dirty="0" smtClean="0"/>
        </a:p>
        <a:p>
          <a:pPr lvl="0" algn="l" defTabSz="844550">
            <a:lnSpc>
              <a:spcPct val="90000"/>
            </a:lnSpc>
            <a:spcBef>
              <a:spcPct val="0"/>
            </a:spcBef>
            <a:spcAft>
              <a:spcPct val="35000"/>
            </a:spcAft>
          </a:pPr>
          <a:r>
            <a:rPr lang="cs-CZ" sz="1800" kern="1200" dirty="0" smtClean="0"/>
            <a:t> </a:t>
          </a:r>
          <a:endParaRPr lang="cs-CZ" sz="1800" kern="1200" dirty="0"/>
        </a:p>
      </dsp:txBody>
      <dsp:txXfrm>
        <a:off x="1751113" y="3474029"/>
        <a:ext cx="6478486" cy="1051932"/>
      </dsp:txXfrm>
    </dsp:sp>
    <dsp:sp modelId="{5C5B56BD-76A1-46D2-95E9-D7A31171320F}">
      <dsp:nvSpPr>
        <dsp:cNvPr id="0" name=""/>
        <dsp:cNvSpPr/>
      </dsp:nvSpPr>
      <dsp:spPr>
        <a:xfrm>
          <a:off x="105193" y="3576571"/>
          <a:ext cx="1645920" cy="84154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94BFC9-6853-4F11-B099-B6E7A7DE25AF}" type="datetimeFigureOut">
              <a:rPr lang="cs-CZ" smtClean="0"/>
              <a:pPr/>
              <a:t>10.3.2016</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A13802C-BCE2-40B3-B11D-79108D7A894A}" type="slidenum">
              <a:rPr lang="cs-CZ" smtClean="0"/>
              <a:pPr/>
              <a:t>‹#›</a:t>
            </a:fld>
            <a:endParaRPr lang="cs-CZ"/>
          </a:p>
        </p:txBody>
      </p:sp>
    </p:spTree>
    <p:extLst>
      <p:ext uri="{BB962C8B-B14F-4D97-AF65-F5344CB8AC3E}">
        <p14:creationId xmlns:p14="http://schemas.microsoft.com/office/powerpoint/2010/main" val="76281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9105DDF-5111-4143-A825-FFA1D2B19362}" type="datetimeFigureOut">
              <a:rPr lang="cs-CZ" smtClean="0"/>
              <a:pPr/>
              <a:t>10.3.2016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78725A5-20D6-492F-AB0E-E6402F0F8C88}" type="slidenum">
              <a:rPr lang="cs-CZ" smtClean="0"/>
              <a:pPr/>
              <a:t>‹#›</a:t>
            </a:fld>
            <a:endParaRPr lang="cs-CZ"/>
          </a:p>
        </p:txBody>
      </p:sp>
    </p:spTree>
    <p:extLst>
      <p:ext uri="{BB962C8B-B14F-4D97-AF65-F5344CB8AC3E}">
        <p14:creationId xmlns:p14="http://schemas.microsoft.com/office/powerpoint/2010/main" val="422268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a:t>
            </a:fld>
            <a:endParaRPr lang="cs-CZ" altLang="cs-CZ"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11</a:t>
            </a:fld>
            <a:endParaRPr lang="cs-CZ" altLang="cs-CZ"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12</a:t>
            </a:fld>
            <a:endParaRPr lang="cs-CZ" altLang="cs-CZ"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13</a:t>
            </a:fld>
            <a:endParaRPr lang="cs-CZ" altLang="cs-CZ"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14</a:t>
            </a:fld>
            <a:endParaRPr lang="cs-CZ" altLang="cs-CZ"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15</a:t>
            </a:fld>
            <a:endParaRPr lang="cs-CZ" altLang="cs-CZ"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16</a:t>
            </a:fld>
            <a:endParaRPr lang="cs-CZ" altLang="cs-CZ"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17</a:t>
            </a:fld>
            <a:endParaRPr lang="cs-CZ" altLang="cs-CZ"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18</a:t>
            </a:fld>
            <a:endParaRPr lang="cs-CZ" altLang="cs-CZ"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19</a:t>
            </a:fld>
            <a:endParaRPr lang="cs-CZ" altLang="cs-CZ"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23</a:t>
            </a:fld>
            <a:endParaRPr lang="cs-CZ" altLang="cs-CZ"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a:t>
            </a:fld>
            <a:endParaRPr lang="cs-CZ" altLang="cs-CZ"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24</a:t>
            </a:fld>
            <a:endParaRPr lang="cs-CZ" altLang="cs-CZ"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25</a:t>
            </a:fld>
            <a:endParaRPr lang="cs-CZ" altLang="cs-CZ"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26</a:t>
            </a:fld>
            <a:endParaRPr lang="cs-CZ" altLang="cs-CZ"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27</a:t>
            </a:fld>
            <a:endParaRPr lang="cs-CZ" altLang="cs-CZ"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28</a:t>
            </a:fld>
            <a:endParaRPr lang="cs-CZ" altLang="cs-CZ"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29</a:t>
            </a:fld>
            <a:endParaRPr lang="cs-CZ" altLang="cs-CZ"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30</a:t>
            </a:fld>
            <a:endParaRPr lang="cs-CZ" altLang="cs-CZ"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31</a:t>
            </a:fld>
            <a:endParaRPr lang="cs-CZ" altLang="cs-CZ"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32</a:t>
            </a:fld>
            <a:endParaRPr lang="cs-CZ" altLang="cs-CZ"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33</a:t>
            </a:fld>
            <a:endParaRPr lang="cs-CZ" altLang="cs-CZ"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a:t>
            </a:fld>
            <a:endParaRPr lang="cs-CZ" altLang="cs-CZ"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34</a:t>
            </a:fld>
            <a:endParaRPr lang="cs-CZ" altLang="cs-CZ"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35</a:t>
            </a:fld>
            <a:endParaRPr lang="cs-CZ" altLang="cs-CZ" smtClean="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36</a:t>
            </a:fld>
            <a:endParaRPr lang="cs-CZ" altLang="cs-CZ" smtClean="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37</a:t>
            </a:fld>
            <a:endParaRPr lang="cs-CZ" altLang="cs-CZ" smtClean="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38</a:t>
            </a:fld>
            <a:endParaRPr lang="cs-CZ" altLang="cs-CZ" smtClean="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39</a:t>
            </a:fld>
            <a:endParaRPr lang="cs-CZ" altLang="cs-CZ" smtClean="0">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40</a:t>
            </a:fld>
            <a:endParaRPr lang="cs-CZ" altLang="cs-CZ" smtClean="0">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41</a:t>
            </a:fld>
            <a:endParaRPr lang="cs-CZ" altLang="cs-CZ" smtClean="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42</a:t>
            </a:fld>
            <a:endParaRPr lang="cs-CZ" altLang="cs-CZ" smtClean="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43</a:t>
            </a:fld>
            <a:endParaRPr lang="cs-CZ" altLang="cs-CZ"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5</a:t>
            </a:fld>
            <a:endParaRPr lang="cs-CZ" altLang="cs-CZ" smtClean="0">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44</a:t>
            </a:fld>
            <a:endParaRPr lang="cs-CZ" altLang="cs-CZ" smtClean="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45</a:t>
            </a:fld>
            <a:endParaRPr lang="cs-CZ" altLang="cs-CZ" smtClean="0">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46</a:t>
            </a:fld>
            <a:endParaRPr lang="cs-CZ" altLang="cs-CZ" smtClean="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47</a:t>
            </a:fld>
            <a:endParaRPr lang="cs-CZ" altLang="cs-CZ" smtClean="0">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48</a:t>
            </a:fld>
            <a:endParaRPr lang="cs-CZ" altLang="cs-CZ"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6</a:t>
            </a:fld>
            <a:endParaRPr lang="cs-CZ" altLang="cs-CZ"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7</a:t>
            </a:fld>
            <a:endParaRPr lang="cs-CZ" altLang="cs-CZ"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8</a:t>
            </a:fld>
            <a:endParaRPr lang="cs-CZ" altLang="cs-CZ"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9</a:t>
            </a:fld>
            <a:endParaRPr lang="cs-CZ" altLang="cs-CZ"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10</a:t>
            </a:fld>
            <a:endParaRPr lang="cs-CZ" altLang="cs-CZ"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41122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6020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1962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5942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533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216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055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6245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04791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385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10.3.2016</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2460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pPr/>
              <a:t>3/10/2016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latin typeface="Myriad Pro"/>
              </a:rPr>
              <a:t>Název</a:t>
            </a:r>
            <a:r>
              <a:rPr lang="en-US" dirty="0" smtClean="0">
                <a:latin typeface="Myriad Pro"/>
              </a:rPr>
              <a:t> </a:t>
            </a:r>
            <a:r>
              <a:rPr lang="en-US" dirty="0" err="1" smtClean="0">
                <a:latin typeface="Myriad Pro"/>
              </a:rPr>
              <a:t>prezentace</a:t>
            </a:r>
            <a:endParaRPr lang="en-US" dirty="0">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pPr/>
              <a:t>‹#›</a:t>
            </a:fld>
            <a:endParaRPr lang="en-US" dirty="0"/>
          </a:p>
        </p:txBody>
      </p:sp>
    </p:spTree>
    <p:extLst>
      <p:ext uri="{BB962C8B-B14F-4D97-AF65-F5344CB8AC3E}">
        <p14:creationId xmlns:p14="http://schemas.microsoft.com/office/powerpoint/2010/main" val="9991417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www.dotaceeu.cz/cs/Microsites/IROP/Vyzvy/Vyzva-c-24-Vystavba-a-modernizace-prestupnich-terminal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hyperlink" Target="http://www.dotaceeu.cz/cs/Microsites/IROP/Vyzvy/Vyzva-c-24-Vystavba-a-modernizace-prestupnich-terminalu"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dotaceeu.cz/IROP" TargetMode="Externa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Martin.Janda2@mmr.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jpe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5" name="Subtitle 2"/>
          <p:cNvSpPr>
            <a:spLocks noGrp="1"/>
          </p:cNvSpPr>
          <p:nvPr>
            <p:ph type="subTitle" idx="1"/>
          </p:nvPr>
        </p:nvSpPr>
        <p:spPr>
          <a:xfrm>
            <a:off x="363538" y="4946650"/>
            <a:ext cx="6400800" cy="696913"/>
          </a:xfrm>
        </p:spPr>
        <p:txBody>
          <a:bodyPr>
            <a:normAutofit fontScale="85000" lnSpcReduction="20000"/>
          </a:bodyPr>
          <a:lstStyle/>
          <a:p>
            <a:pPr algn="l" eaLnBrk="1" hangingPunct="1"/>
            <a:r>
              <a:rPr lang="cs-CZ" altLang="cs-CZ" sz="2500" dirty="0" smtClean="0">
                <a:solidFill>
                  <a:srgbClr val="000000"/>
                </a:solidFill>
                <a:ea typeface="Myriad Pro"/>
                <a:cs typeface="Myriad Pro"/>
              </a:rPr>
              <a:t>19. 1. 2016</a:t>
            </a:r>
          </a:p>
          <a:p>
            <a:pPr algn="l" eaLnBrk="1" hangingPunct="1"/>
            <a:r>
              <a:rPr lang="cs-CZ" altLang="cs-CZ" sz="2500" dirty="0" smtClean="0">
                <a:solidFill>
                  <a:srgbClr val="000000"/>
                </a:solidFill>
                <a:ea typeface="Myriad Pro"/>
                <a:cs typeface="Myriad Pro"/>
              </a:rPr>
              <a:t>Praha</a:t>
            </a:r>
          </a:p>
        </p:txBody>
      </p:sp>
      <p:pic>
        <p:nvPicPr>
          <p:cNvPr id="1026" name="Picture 2" descr="C:\Users\paldav\Desktop\Loga\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949280"/>
            <a:ext cx="4371642" cy="7200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bwMode="auto">
          <a:xfrm>
            <a:off x="30393" y="849313"/>
            <a:ext cx="6773855" cy="3205162"/>
          </a:xfrm>
          <a:prstGeom prst="rect">
            <a:avLst/>
          </a:prstGeom>
        </p:spPr>
        <p:txBody>
          <a:bodyPr vert="horz" wrap="square" lIns="91440" tIns="45720" rIns="91440" bIns="45720" numCol="1" rtlCol="0" anchor="ctr" anchorCtr="0" compatLnSpc="1">
            <a:prstTxWarp prst="textNoShape">
              <a:avLst/>
            </a:prstTxWarp>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lnSpc>
                <a:spcPct val="107000"/>
              </a:lnSpc>
            </a:pP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70C0"/>
                </a:solidFill>
                <a:latin typeface="Myriad Pro Black"/>
                <a:ea typeface="Myriad Pro Black"/>
                <a:cs typeface="Myriad Pro Black"/>
              </a:rPr>
              <a:t>24. výzva IROP</a:t>
            </a:r>
            <a:br>
              <a:rPr lang="cs-CZ" altLang="cs-CZ" sz="3600" cap="none" dirty="0" smtClean="0">
                <a:solidFill>
                  <a:srgbClr val="0070C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70C0"/>
                </a:solidFill>
                <a:latin typeface="Myriad Pro Black"/>
                <a:ea typeface="Myriad Pro Black"/>
                <a:cs typeface="Myriad Pro Black"/>
              </a:rPr>
              <a:t>„VÝSTAVBA A MODERNIZACE PŘESTUPNÍCH TERMINÁLŮ“</a:t>
            </a: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600" i="1" cap="none" dirty="0" smtClean="0">
              <a:solidFill>
                <a:srgbClr val="000000"/>
              </a:solidFill>
              <a:latin typeface="Myriad Pro Black"/>
              <a:ea typeface="Myriad Pro Black"/>
              <a:cs typeface="Myriad Pro Black"/>
            </a:endParaRPr>
          </a:p>
        </p:txBody>
      </p:sp>
      <p:sp>
        <p:nvSpPr>
          <p:cNvPr id="2" name="TextovéPole 1"/>
          <p:cNvSpPr txBox="1"/>
          <p:nvPr/>
        </p:nvSpPr>
        <p:spPr>
          <a:xfrm>
            <a:off x="451620" y="4947265"/>
            <a:ext cx="1872208" cy="707886"/>
          </a:xfrm>
          <a:prstGeom prst="rect">
            <a:avLst/>
          </a:prstGeom>
          <a:solidFill>
            <a:schemeClr val="bg1"/>
          </a:solidFill>
        </p:spPr>
        <p:txBody>
          <a:bodyPr wrap="square" rtlCol="0">
            <a:spAutoFit/>
          </a:bodyPr>
          <a:lstStyle/>
          <a:p>
            <a:r>
              <a:rPr lang="cs-CZ" sz="2000" dirty="0" smtClean="0"/>
              <a:t>15. 3. 2016</a:t>
            </a:r>
          </a:p>
          <a:p>
            <a:r>
              <a:rPr lang="cs-CZ" sz="2000" dirty="0" smtClean="0"/>
              <a:t>Praha</a:t>
            </a:r>
            <a:endParaRPr lang="cs-CZ" sz="2000" dirty="0"/>
          </a:p>
        </p:txBody>
      </p:sp>
    </p:spTree>
    <p:extLst>
      <p:ext uri="{BB962C8B-B14F-4D97-AF65-F5344CB8AC3E}">
        <p14:creationId xmlns:p14="http://schemas.microsoft.com/office/powerpoint/2010/main" val="290078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304801" y="58522"/>
            <a:ext cx="8534400" cy="1155801"/>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3</a:t>
            </a:r>
            <a:endParaRPr lang="en-US" sz="3200" dirty="0">
              <a:solidFill>
                <a:srgbClr val="0070C0"/>
              </a:solidFill>
            </a:endParaRPr>
          </a:p>
        </p:txBody>
      </p:sp>
      <p:sp>
        <p:nvSpPr>
          <p:cNvPr id="10" name="TextovéPole 9"/>
          <p:cNvSpPr txBox="1"/>
          <p:nvPr/>
        </p:nvSpPr>
        <p:spPr>
          <a:xfrm>
            <a:off x="447676" y="1009650"/>
            <a:ext cx="8382000" cy="3247043"/>
          </a:xfrm>
          <a:prstGeom prst="rect">
            <a:avLst/>
          </a:prstGeom>
          <a:noFill/>
        </p:spPr>
        <p:txBody>
          <a:bodyPr wrap="square" rtlCol="0">
            <a:spAutoFit/>
          </a:bodyPr>
          <a:lstStyle/>
          <a:p>
            <a:pPr>
              <a:lnSpc>
                <a:spcPct val="150000"/>
              </a:lnSpc>
            </a:pPr>
            <a:r>
              <a:rPr lang="cs-CZ" sz="2200" b="1" dirty="0" smtClean="0">
                <a:solidFill>
                  <a:srgbClr val="0070C0"/>
                </a:solidFill>
                <a:latin typeface="Myriad Pro"/>
              </a:rPr>
              <a:t>Prioritní osa 3 - Instituce</a:t>
            </a:r>
          </a:p>
          <a:p>
            <a:pPr>
              <a:spcBef>
                <a:spcPts val="1200"/>
              </a:spcBef>
            </a:pPr>
            <a:r>
              <a:rPr lang="cs-CZ" sz="2200" b="1" dirty="0" smtClean="0">
                <a:latin typeface="Myriad Pro"/>
              </a:rPr>
              <a:t>SC 3.1</a:t>
            </a:r>
            <a:r>
              <a:rPr lang="cs-CZ" sz="2200" dirty="0" smtClean="0">
                <a:latin typeface="Myriad Pro"/>
              </a:rPr>
              <a:t> Zefektivnění prezentace, posílení ochrany a  rozvoje     </a:t>
            </a:r>
          </a:p>
          <a:p>
            <a:r>
              <a:rPr lang="cs-CZ" sz="2200" dirty="0">
                <a:latin typeface="Myriad Pro"/>
              </a:rPr>
              <a:t> </a:t>
            </a:r>
            <a:r>
              <a:rPr lang="cs-CZ" sz="2200" dirty="0" smtClean="0">
                <a:latin typeface="Myriad Pro"/>
              </a:rPr>
              <a:t>           kulturního dědictví</a:t>
            </a:r>
          </a:p>
          <a:p>
            <a:pPr>
              <a:spcBef>
                <a:spcPts val="1800"/>
              </a:spcBef>
            </a:pPr>
            <a:r>
              <a:rPr lang="cs-CZ" sz="2200" b="1" dirty="0" smtClean="0">
                <a:latin typeface="Myriad Pro"/>
              </a:rPr>
              <a:t>SC 3.2 </a:t>
            </a:r>
            <a:r>
              <a:rPr lang="cs-CZ" sz="2200" dirty="0" smtClean="0">
                <a:latin typeface="Myriad Pro"/>
              </a:rPr>
              <a:t>Zvyšování efektivity a transparentnosti veřejné správy   </a:t>
            </a:r>
          </a:p>
          <a:p>
            <a:r>
              <a:rPr lang="cs-CZ" sz="2200" dirty="0">
                <a:latin typeface="Myriad Pro"/>
              </a:rPr>
              <a:t> </a:t>
            </a:r>
            <a:r>
              <a:rPr lang="cs-CZ" sz="2200" dirty="0" smtClean="0">
                <a:latin typeface="Myriad Pro"/>
              </a:rPr>
              <a:t>           prostřednictvím rozvoje využití a kvality systémů</a:t>
            </a:r>
          </a:p>
          <a:p>
            <a:pPr>
              <a:spcBef>
                <a:spcPts val="1800"/>
              </a:spcBef>
            </a:pPr>
            <a:r>
              <a:rPr lang="cs-CZ" sz="2200" b="1" dirty="0" smtClean="0">
                <a:latin typeface="Myriad Pro"/>
              </a:rPr>
              <a:t>SC 3.3 </a:t>
            </a:r>
            <a:r>
              <a:rPr lang="cs-CZ" sz="2200" dirty="0" smtClean="0">
                <a:latin typeface="Myriad Pro"/>
              </a:rPr>
              <a:t>Podpora pořizování a uplatňování dokumentů územního   </a:t>
            </a:r>
          </a:p>
          <a:p>
            <a:r>
              <a:rPr lang="cs-CZ" sz="2200" dirty="0">
                <a:latin typeface="Myriad Pro"/>
              </a:rPr>
              <a:t> </a:t>
            </a:r>
            <a:r>
              <a:rPr lang="cs-CZ" sz="2200" dirty="0" smtClean="0">
                <a:latin typeface="Myriad Pro"/>
              </a:rPr>
              <a:t>           rozvoje</a:t>
            </a:r>
          </a:p>
        </p:txBody>
      </p:sp>
    </p:spTree>
    <p:extLst>
      <p:ext uri="{BB962C8B-B14F-4D97-AF65-F5344CB8AC3E}">
        <p14:creationId xmlns:p14="http://schemas.microsoft.com/office/powerpoint/2010/main" val="3572038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304801" y="58522"/>
            <a:ext cx="8534400" cy="1155801"/>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4</a:t>
            </a:r>
            <a:endParaRPr lang="en-US" sz="3200" dirty="0">
              <a:solidFill>
                <a:srgbClr val="0070C0"/>
              </a:solidFill>
            </a:endParaRPr>
          </a:p>
        </p:txBody>
      </p:sp>
      <p:sp>
        <p:nvSpPr>
          <p:cNvPr id="7" name="TextovéPole 6"/>
          <p:cNvSpPr txBox="1"/>
          <p:nvPr/>
        </p:nvSpPr>
        <p:spPr>
          <a:xfrm>
            <a:off x="447676" y="1009650"/>
            <a:ext cx="8382000" cy="3539430"/>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4 - Komunitně vedený místní rozvoj</a:t>
            </a:r>
          </a:p>
          <a:p>
            <a:pPr>
              <a:lnSpc>
                <a:spcPct val="150000"/>
              </a:lnSpc>
            </a:pPr>
            <a:endParaRPr lang="cs-CZ" sz="2200" b="1" dirty="0" smtClean="0">
              <a:latin typeface="Myriad Pro"/>
            </a:endParaRPr>
          </a:p>
          <a:p>
            <a:pPr>
              <a:lnSpc>
                <a:spcPct val="150000"/>
              </a:lnSpc>
            </a:pPr>
            <a:r>
              <a:rPr lang="cs-CZ" sz="2200" b="1" dirty="0" smtClean="0">
                <a:latin typeface="Myriad Pro"/>
              </a:rPr>
              <a:t>SC 4.1</a:t>
            </a:r>
            <a:r>
              <a:rPr lang="cs-CZ" sz="2200" dirty="0">
                <a:latin typeface="Myriad Pro"/>
              </a:rPr>
              <a:t> Posílení komunitně vedeného místního rozvoje za účelem</a:t>
            </a:r>
          </a:p>
          <a:p>
            <a:r>
              <a:rPr lang="cs-CZ" sz="2200" dirty="0" smtClean="0">
                <a:latin typeface="Myriad Pro"/>
              </a:rPr>
              <a:t>	zvýšení </a:t>
            </a:r>
            <a:r>
              <a:rPr lang="cs-CZ" sz="2200" dirty="0">
                <a:latin typeface="Myriad Pro"/>
              </a:rPr>
              <a:t>kvality života ve venkovských oblastech </a:t>
            </a:r>
            <a:r>
              <a:rPr lang="cs-CZ" sz="2200" dirty="0" smtClean="0">
                <a:latin typeface="Myriad Pro"/>
              </a:rPr>
              <a:t>a </a:t>
            </a:r>
            <a:r>
              <a:rPr lang="cs-CZ" sz="2200" dirty="0" err="1" smtClean="0">
                <a:latin typeface="Myriad Pro"/>
              </a:rPr>
              <a:t>aktivi</a:t>
            </a:r>
            <a:r>
              <a:rPr lang="cs-CZ" sz="2200" dirty="0" smtClean="0">
                <a:latin typeface="Myriad Pro"/>
              </a:rPr>
              <a:t>-  </a:t>
            </a:r>
          </a:p>
          <a:p>
            <a:r>
              <a:rPr lang="cs-CZ" sz="2200" dirty="0">
                <a:latin typeface="Myriad Pro"/>
              </a:rPr>
              <a:t> </a:t>
            </a:r>
            <a:r>
              <a:rPr lang="cs-CZ" sz="2200" dirty="0" smtClean="0">
                <a:latin typeface="Myriad Pro"/>
              </a:rPr>
              <a:t>           </a:t>
            </a:r>
            <a:r>
              <a:rPr lang="cs-CZ" sz="2200" dirty="0" err="1" smtClean="0">
                <a:latin typeface="Myriad Pro"/>
              </a:rPr>
              <a:t>zace</a:t>
            </a:r>
            <a:r>
              <a:rPr lang="cs-CZ" sz="2200" dirty="0" smtClean="0">
                <a:latin typeface="Myriad Pro"/>
              </a:rPr>
              <a:t> </a:t>
            </a:r>
            <a:r>
              <a:rPr lang="cs-CZ" sz="2200" dirty="0">
                <a:latin typeface="Myriad Pro"/>
              </a:rPr>
              <a:t>místního </a:t>
            </a:r>
            <a:r>
              <a:rPr lang="cs-CZ" sz="2200" dirty="0" smtClean="0">
                <a:latin typeface="Myriad Pro"/>
              </a:rPr>
              <a:t>potenciálu</a:t>
            </a:r>
          </a:p>
          <a:p>
            <a:pPr>
              <a:spcBef>
                <a:spcPts val="1800"/>
              </a:spcBef>
            </a:pPr>
            <a:r>
              <a:rPr lang="cs-CZ" sz="2200" b="1" dirty="0">
                <a:latin typeface="Myriad Pro"/>
              </a:rPr>
              <a:t>SC 4.2 </a:t>
            </a:r>
            <a:r>
              <a:rPr lang="cs-CZ" sz="2200" dirty="0">
                <a:latin typeface="Myriad Pro"/>
              </a:rPr>
              <a:t>Posílení kapacit komunitně vedeného místního rozvoje </a:t>
            </a:r>
            <a:r>
              <a:rPr lang="cs-CZ" sz="2200" dirty="0" smtClean="0">
                <a:latin typeface="Myriad Pro"/>
              </a:rPr>
              <a:t>za 	účelem </a:t>
            </a:r>
            <a:r>
              <a:rPr lang="cs-CZ" sz="2200" dirty="0">
                <a:latin typeface="Myriad Pro"/>
              </a:rPr>
              <a:t>zlepšení řídících a administrativních </a:t>
            </a:r>
            <a:r>
              <a:rPr lang="cs-CZ" sz="2200" dirty="0" smtClean="0">
                <a:latin typeface="Myriad Pro"/>
              </a:rPr>
              <a:t>schopností 	MAS</a:t>
            </a:r>
            <a:endParaRPr lang="cs-CZ" sz="2200" dirty="0">
              <a:latin typeface="Myriad Pro"/>
            </a:endParaRPr>
          </a:p>
        </p:txBody>
      </p:sp>
    </p:spTree>
    <p:extLst>
      <p:ext uri="{BB962C8B-B14F-4D97-AF65-F5344CB8AC3E}">
        <p14:creationId xmlns:p14="http://schemas.microsoft.com/office/powerpoint/2010/main" val="725781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600" b="1" dirty="0">
                <a:solidFill>
                  <a:srgbClr val="0070C0"/>
                </a:solidFill>
                <a:latin typeface="Myriad Pro"/>
              </a:rPr>
              <a:t>SPECIFICKÝ CÍL </a:t>
            </a:r>
            <a:r>
              <a:rPr lang="cs-CZ" sz="2600" b="1" dirty="0" smtClean="0">
                <a:solidFill>
                  <a:srgbClr val="0070C0"/>
                </a:solidFill>
                <a:latin typeface="Myriad Pro"/>
              </a:rPr>
              <a:t>1.2: ZVÝŠENÍ PODÍLU UDRŽITELNÝCH FOREM DOPRAVY</a:t>
            </a:r>
            <a:endParaRPr lang="cs-CZ" sz="2600" b="1" dirty="0">
              <a:solidFill>
                <a:srgbClr val="0070C0"/>
              </a:solidFill>
              <a:latin typeface="Myriad Pro"/>
            </a:endParaRPr>
          </a:p>
        </p:txBody>
      </p:sp>
      <p:sp>
        <p:nvSpPr>
          <p:cNvPr id="6" name="Rectangle 2"/>
          <p:cNvSpPr txBox="1">
            <a:spLocks noChangeArrowheads="1"/>
          </p:cNvSpPr>
          <p:nvPr/>
        </p:nvSpPr>
        <p:spPr>
          <a:xfrm>
            <a:off x="252536" y="1217613"/>
            <a:ext cx="8640639" cy="56403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buFont typeface="Arial" panose="020B0604020202020204" pitchFamily="34" charset="0"/>
              <a:buChar char="•"/>
              <a:defRPr/>
            </a:pPr>
            <a:r>
              <a:rPr lang="cs-CZ" sz="2400" b="1" dirty="0" smtClean="0"/>
              <a:t>A</a:t>
            </a:r>
            <a:r>
              <a:rPr lang="fr-FR" sz="2400" b="1" dirty="0" smtClean="0"/>
              <a:t>lokace:</a:t>
            </a:r>
            <a:r>
              <a:rPr lang="cs-CZ" sz="2400" b="1" dirty="0" smtClean="0"/>
              <a:t>	473 mil. EUR </a:t>
            </a:r>
            <a:r>
              <a:rPr lang="cs-CZ" sz="2400" dirty="0" smtClean="0"/>
              <a:t>z ERDF</a:t>
            </a:r>
            <a:br>
              <a:rPr lang="cs-CZ" sz="2400" dirty="0" smtClean="0"/>
            </a:br>
            <a:r>
              <a:rPr lang="cs-CZ" sz="2400" dirty="0" smtClean="0"/>
              <a:t>			</a:t>
            </a:r>
            <a:r>
              <a:rPr lang="cs-CZ" sz="2400" dirty="0"/>
              <a:t>	</a:t>
            </a:r>
            <a:r>
              <a:rPr lang="cs-CZ" sz="2400" dirty="0" smtClean="0"/>
              <a:t>cca </a:t>
            </a:r>
            <a:r>
              <a:rPr lang="cs-CZ" sz="2400" dirty="0"/>
              <a:t>15 mld. Kč včetně národního </a:t>
            </a:r>
            <a:r>
              <a:rPr lang="cs-CZ" sz="2400" dirty="0" smtClean="0"/>
              <a:t>kofinancování</a:t>
            </a:r>
            <a:br>
              <a:rPr lang="cs-CZ" sz="2400" dirty="0" smtClean="0"/>
            </a:br>
            <a:r>
              <a:rPr lang="cs-CZ" sz="2400" dirty="0" smtClean="0"/>
              <a:t>				65 % integrované / 35 % individuální projekty	</a:t>
            </a:r>
            <a:endParaRPr lang="cs-CZ" sz="2400" b="1" dirty="0" smtClean="0"/>
          </a:p>
          <a:p>
            <a:pPr>
              <a:spcAft>
                <a:spcPts val="600"/>
              </a:spcAft>
              <a:buFont typeface="Arial" panose="020B0604020202020204" pitchFamily="34" charset="0"/>
              <a:buChar char="•"/>
              <a:defRPr/>
            </a:pPr>
            <a:r>
              <a:rPr lang="cs-CZ" sz="2400" b="1" dirty="0" smtClean="0"/>
              <a:t>Cíle:</a:t>
            </a:r>
            <a:endParaRPr lang="cs-CZ" sz="1400" dirty="0" smtClean="0"/>
          </a:p>
          <a:p>
            <a:pPr lvl="1">
              <a:spcAft>
                <a:spcPts val="400"/>
              </a:spcAft>
            </a:pPr>
            <a:r>
              <a:rPr lang="cs-CZ" sz="1800" dirty="0" smtClean="0"/>
              <a:t>posílit přepravní výkony veřejné dopravy,</a:t>
            </a:r>
          </a:p>
          <a:p>
            <a:pPr lvl="1">
              <a:spcAft>
                <a:spcPts val="400"/>
              </a:spcAft>
            </a:pPr>
            <a:r>
              <a:rPr lang="cs-CZ" sz="1800" dirty="0" smtClean="0"/>
              <a:t>snížit zátěže plynoucí z IAD,</a:t>
            </a:r>
          </a:p>
          <a:p>
            <a:pPr lvl="1">
              <a:spcAft>
                <a:spcPts val="400"/>
              </a:spcAft>
            </a:pPr>
            <a:r>
              <a:rPr lang="cs-CZ" sz="1800" dirty="0" smtClean="0"/>
              <a:t>rozvinout vozový park městských autobusů s alternativním pohonem, </a:t>
            </a:r>
          </a:p>
          <a:p>
            <a:pPr lvl="1">
              <a:spcAft>
                <a:spcPts val="400"/>
              </a:spcAft>
            </a:pPr>
            <a:r>
              <a:rPr lang="cs-CZ" sz="1800" dirty="0" smtClean="0"/>
              <a:t>rozvinout a provázat IDS v silničním provozu ve městech a aglomeracích, </a:t>
            </a:r>
          </a:p>
          <a:p>
            <a:pPr lvl="1">
              <a:spcAft>
                <a:spcPts val="400"/>
              </a:spcAft>
            </a:pPr>
            <a:r>
              <a:rPr lang="cs-CZ" sz="1800" dirty="0" smtClean="0"/>
              <a:t>zajistit potřeby specifických skupin obyvatel v dopravě, </a:t>
            </a:r>
          </a:p>
          <a:p>
            <a:pPr lvl="1">
              <a:spcAft>
                <a:spcPts val="400"/>
              </a:spcAft>
            </a:pPr>
            <a:r>
              <a:rPr lang="cs-CZ" sz="1800" dirty="0" smtClean="0"/>
              <a:t>zajistit bezpečnost a bezbariérovost dopravy v zájmu zvýšení podílu udržitelných forem dopravy, </a:t>
            </a:r>
          </a:p>
          <a:p>
            <a:pPr lvl="1">
              <a:spcAft>
                <a:spcPts val="400"/>
              </a:spcAft>
            </a:pPr>
            <a:r>
              <a:rPr lang="cs-CZ" sz="1800" dirty="0" smtClean="0"/>
              <a:t>zajistit dopravní dostupnost práce, služeb a vzdělání, </a:t>
            </a:r>
          </a:p>
          <a:p>
            <a:pPr lvl="1">
              <a:spcAft>
                <a:spcPts val="400"/>
              </a:spcAft>
            </a:pPr>
            <a:r>
              <a:rPr lang="cs-CZ" sz="1800" dirty="0" smtClean="0"/>
              <a:t>využít potenciál nemotorové dopravy k mobilitě pracovních sil, </a:t>
            </a:r>
          </a:p>
          <a:p>
            <a:pPr lvl="1">
              <a:spcAft>
                <a:spcPts val="400"/>
              </a:spcAft>
            </a:pPr>
            <a:r>
              <a:rPr lang="cs-CZ" sz="1800" dirty="0" smtClean="0"/>
              <a:t>vytvořit podmínky pro mobilitu a optimalizaci sítě cyklostezek a cyklotras.</a:t>
            </a:r>
            <a:endParaRPr lang="cs-CZ" sz="2400" dirty="0" smtClean="0"/>
          </a:p>
        </p:txBody>
      </p:sp>
    </p:spTree>
    <p:extLst>
      <p:ext uri="{BB962C8B-B14F-4D97-AF65-F5344CB8AC3E}">
        <p14:creationId xmlns:p14="http://schemas.microsoft.com/office/powerpoint/2010/main" val="3526890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600" b="1" dirty="0">
                <a:solidFill>
                  <a:srgbClr val="0070C0"/>
                </a:solidFill>
                <a:latin typeface="Myriad Pro"/>
              </a:rPr>
              <a:t>SPECIFICKÝ CÍL </a:t>
            </a:r>
            <a:r>
              <a:rPr lang="cs-CZ" sz="2600" b="1" dirty="0" smtClean="0">
                <a:solidFill>
                  <a:srgbClr val="0070C0"/>
                </a:solidFill>
                <a:latin typeface="Myriad Pro"/>
              </a:rPr>
              <a:t>1.2: ZVÝŠENÍ PODÍLU UDRŽITELNÝCH FOREM DOPRAVY</a:t>
            </a:r>
            <a:endParaRPr lang="cs-CZ" sz="2600" b="1" dirty="0">
              <a:solidFill>
                <a:srgbClr val="0070C0"/>
              </a:solidFill>
              <a:latin typeface="Myriad Pro"/>
            </a:endParaRPr>
          </a:p>
        </p:txBody>
      </p:sp>
      <p:sp>
        <p:nvSpPr>
          <p:cNvPr id="6" name="Rectangle 2"/>
          <p:cNvSpPr txBox="1">
            <a:spLocks noChangeArrowheads="1"/>
          </p:cNvSpPr>
          <p:nvPr/>
        </p:nvSpPr>
        <p:spPr>
          <a:xfrm>
            <a:off x="252536" y="1412776"/>
            <a:ext cx="9144000" cy="56403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800"/>
              </a:spcBef>
              <a:buFont typeface="Arial" panose="020B0604020202020204" pitchFamily="34" charset="0"/>
              <a:buChar char="•"/>
            </a:pPr>
            <a:r>
              <a:rPr lang="cs-CZ" sz="2400" b="1" dirty="0" smtClean="0"/>
              <a:t>Aktivity:</a:t>
            </a:r>
          </a:p>
          <a:p>
            <a:pPr marL="457200" lvl="1" indent="0">
              <a:buNone/>
            </a:pPr>
            <a:r>
              <a:rPr lang="cs-CZ" sz="2400" b="1" dirty="0"/>
              <a:t>	</a:t>
            </a:r>
            <a:r>
              <a:rPr lang="cs-CZ" sz="2400" b="1" dirty="0" smtClean="0"/>
              <a:t>		</a:t>
            </a:r>
            <a:r>
              <a:rPr lang="cs-CZ" sz="2400" dirty="0" smtClean="0"/>
              <a:t>Bezpečnost dopravy</a:t>
            </a:r>
          </a:p>
          <a:p>
            <a:pPr marL="457200" lvl="1" indent="0">
              <a:buNone/>
            </a:pPr>
            <a:r>
              <a:rPr lang="cs-CZ" sz="2400" dirty="0"/>
              <a:t>			</a:t>
            </a:r>
            <a:r>
              <a:rPr lang="cs-CZ" sz="2400" dirty="0" err="1" smtClean="0"/>
              <a:t>Cyklodoprava</a:t>
            </a:r>
            <a:endParaRPr lang="cs-CZ" sz="2400" dirty="0" smtClean="0"/>
          </a:p>
          <a:p>
            <a:pPr marL="457200" lvl="1" indent="0">
              <a:buNone/>
            </a:pPr>
            <a:r>
              <a:rPr lang="cs-CZ" sz="2400" dirty="0"/>
              <a:t>	</a:t>
            </a:r>
            <a:r>
              <a:rPr lang="cs-CZ" sz="2400" dirty="0" smtClean="0"/>
              <a:t>		</a:t>
            </a:r>
            <a:r>
              <a:rPr lang="cs-CZ" sz="2400" dirty="0" err="1" smtClean="0"/>
              <a:t>Nízkoemisní</a:t>
            </a:r>
            <a:r>
              <a:rPr lang="cs-CZ" sz="2400" dirty="0" smtClean="0"/>
              <a:t> </a:t>
            </a:r>
            <a:r>
              <a:rPr lang="cs-CZ" sz="2400" dirty="0"/>
              <a:t>a bezemisní </a:t>
            </a:r>
            <a:r>
              <a:rPr lang="cs-CZ" sz="2400" dirty="0" smtClean="0"/>
              <a:t>vozidla</a:t>
            </a:r>
          </a:p>
          <a:p>
            <a:pPr marL="457200" lvl="1" indent="0">
              <a:buNone/>
            </a:pPr>
            <a:r>
              <a:rPr lang="cs-CZ" sz="2400" dirty="0"/>
              <a:t>			Telematika pro veřejnou dopravu</a:t>
            </a:r>
          </a:p>
          <a:p>
            <a:pPr marL="457200" lvl="1" indent="0">
              <a:buNone/>
            </a:pPr>
            <a:r>
              <a:rPr lang="cs-CZ" sz="2400" dirty="0"/>
              <a:t>			Terminály a parkovací systémy</a:t>
            </a:r>
          </a:p>
          <a:p>
            <a:pPr marL="0" indent="0">
              <a:spcBef>
                <a:spcPts val="1800"/>
              </a:spcBef>
              <a:buNone/>
            </a:pPr>
            <a:endParaRPr lang="cs-CZ" sz="2400" b="1" dirty="0" smtClean="0"/>
          </a:p>
          <a:p>
            <a:pPr>
              <a:spcBef>
                <a:spcPts val="1800"/>
              </a:spcBef>
              <a:buFont typeface="Arial" panose="020B0604020202020204" pitchFamily="34" charset="0"/>
              <a:buChar char="•"/>
            </a:pPr>
            <a:r>
              <a:rPr lang="cs-CZ" sz="2400" b="1" dirty="0" smtClean="0"/>
              <a:t>Územní zaměření podpory:</a:t>
            </a:r>
          </a:p>
          <a:p>
            <a:pPr marL="0" indent="0">
              <a:spcBef>
                <a:spcPts val="1800"/>
              </a:spcBef>
              <a:buNone/>
            </a:pPr>
            <a:r>
              <a:rPr lang="cs-CZ" sz="2400" dirty="0" smtClean="0"/>
              <a:t>		území </a:t>
            </a:r>
            <a:r>
              <a:rPr lang="cs-CZ" sz="2400" dirty="0"/>
              <a:t>celé ČR mimo území hl. m. Prahy</a:t>
            </a:r>
            <a:endParaRPr lang="cs-CZ" sz="2400" b="1" dirty="0" smtClean="0"/>
          </a:p>
          <a:p>
            <a:pPr marL="457200" lvl="1" indent="0">
              <a:buNone/>
            </a:pPr>
            <a:r>
              <a:rPr lang="cs-CZ" sz="2400" dirty="0" smtClean="0"/>
              <a:t>	</a:t>
            </a:r>
            <a:endParaRPr lang="cs-CZ" sz="2400" b="1" dirty="0" smtClean="0"/>
          </a:p>
          <a:p>
            <a:pPr>
              <a:spcAft>
                <a:spcPts val="600"/>
              </a:spcAft>
              <a:buClr>
                <a:schemeClr val="tx2"/>
              </a:buClr>
              <a:defRPr/>
            </a:pPr>
            <a:endParaRPr lang="cs-CZ" sz="2400" b="1" dirty="0"/>
          </a:p>
        </p:txBody>
      </p:sp>
    </p:spTree>
    <p:extLst>
      <p:ext uri="{BB962C8B-B14F-4D97-AF65-F5344CB8AC3E}">
        <p14:creationId xmlns:p14="http://schemas.microsoft.com/office/powerpoint/2010/main" val="1282826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1"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2800" dirty="0" smtClean="0">
                <a:solidFill>
                  <a:srgbClr val="0070C0"/>
                </a:solidFill>
              </a:rPr>
              <a:t>HARMONOGRAM VÝZEV SC 1.2 a SC 4.1</a:t>
            </a:r>
          </a:p>
          <a:p>
            <a:r>
              <a:rPr lang="cs-CZ" sz="2800" dirty="0" smtClean="0">
                <a:solidFill>
                  <a:srgbClr val="0070C0"/>
                </a:solidFill>
              </a:rPr>
              <a:t>2015 + 2016</a:t>
            </a:r>
            <a:endParaRPr lang="cs-CZ" sz="2800" dirty="0">
              <a:solidFill>
                <a:srgbClr val="0070C0"/>
              </a:solidFill>
            </a:endParaRPr>
          </a:p>
        </p:txBody>
      </p:sp>
      <p:graphicFrame>
        <p:nvGraphicFramePr>
          <p:cNvPr id="8" name="Zástupný symbol pro obsah 6"/>
          <p:cNvGraphicFramePr>
            <a:graphicFrameLocks/>
          </p:cNvGraphicFramePr>
          <p:nvPr>
            <p:extLst>
              <p:ext uri="{D42A27DB-BD31-4B8C-83A1-F6EECF244321}">
                <p14:modId xmlns:p14="http://schemas.microsoft.com/office/powerpoint/2010/main" val="3477978258"/>
              </p:ext>
            </p:extLst>
          </p:nvPr>
        </p:nvGraphicFramePr>
        <p:xfrm>
          <a:off x="539849" y="1769702"/>
          <a:ext cx="8353327" cy="3243472"/>
        </p:xfrm>
        <a:graphic>
          <a:graphicData uri="http://schemas.openxmlformats.org/drawingml/2006/table">
            <a:tbl>
              <a:tblPr>
                <a:tableStyleId>{5C22544A-7EE6-4342-B048-85BDC9FD1C3A}</a:tableStyleId>
              </a:tblPr>
              <a:tblGrid>
                <a:gridCol w="647401"/>
                <a:gridCol w="6245515"/>
                <a:gridCol w="1460411"/>
              </a:tblGrid>
              <a:tr h="405434">
                <a:tc>
                  <a:txBody>
                    <a:bodyPr/>
                    <a:lstStyle/>
                    <a:p>
                      <a:pPr algn="ctr" fontAlgn="b"/>
                      <a:r>
                        <a:rPr lang="cs-CZ" sz="2000" b="1" u="none" strike="noStrike" dirty="0">
                          <a:effectLst/>
                        </a:rPr>
                        <a:t>SC</a:t>
                      </a:r>
                      <a:endParaRPr lang="cs-CZ" sz="2000" b="1" i="0" u="none" strike="noStrike" dirty="0">
                        <a:solidFill>
                          <a:srgbClr val="000000"/>
                        </a:solidFill>
                        <a:effectLst/>
                        <a:latin typeface="Calibri"/>
                      </a:endParaRPr>
                    </a:p>
                  </a:txBody>
                  <a:tcPr marL="9525" marR="9525" marT="9525" marB="0" anchor="b"/>
                </a:tc>
                <a:tc>
                  <a:txBody>
                    <a:bodyPr/>
                    <a:lstStyle/>
                    <a:p>
                      <a:pPr algn="l" fontAlgn="b"/>
                      <a:r>
                        <a:rPr lang="cs-CZ" sz="2000" b="1" u="none" strike="noStrike" dirty="0" smtClean="0">
                          <a:effectLst/>
                        </a:rPr>
                        <a:t>Název výzvy</a:t>
                      </a:r>
                      <a:endParaRPr lang="cs-CZ" sz="2000" b="1" i="0" u="none" strike="noStrike" dirty="0">
                        <a:solidFill>
                          <a:srgbClr val="000000"/>
                        </a:solidFill>
                        <a:effectLst/>
                        <a:latin typeface="Calibri"/>
                      </a:endParaRPr>
                    </a:p>
                  </a:txBody>
                  <a:tcPr marL="9525" marR="9525" marT="9525" marB="0" anchor="b"/>
                </a:tc>
                <a:tc>
                  <a:txBody>
                    <a:bodyPr/>
                    <a:lstStyle/>
                    <a:p>
                      <a:pPr algn="ctr" fontAlgn="b"/>
                      <a:r>
                        <a:rPr lang="cs-CZ" sz="2000" b="1" u="none" strike="noStrike" dirty="0">
                          <a:effectLst/>
                        </a:rPr>
                        <a:t>Vyhlášení</a:t>
                      </a:r>
                      <a:endParaRPr lang="cs-CZ" sz="2000" b="1" i="0" u="none" strike="noStrike" dirty="0">
                        <a:solidFill>
                          <a:srgbClr val="000000"/>
                        </a:solidFill>
                        <a:effectLst/>
                        <a:latin typeface="Calibri"/>
                      </a:endParaRPr>
                    </a:p>
                  </a:txBody>
                  <a:tcPr marL="9525" marR="9525" marT="9525" marB="0" anchor="b"/>
                </a:tc>
              </a:tr>
              <a:tr h="405434">
                <a:tc>
                  <a:txBody>
                    <a:bodyPr/>
                    <a:lstStyle/>
                    <a:p>
                      <a:pPr algn="ctr" fontAlgn="ctr"/>
                      <a:r>
                        <a:rPr lang="cs-CZ" sz="2000" b="0" u="none" strike="noStrike" dirty="0">
                          <a:solidFill>
                            <a:schemeClr val="tx1"/>
                          </a:solidFill>
                          <a:effectLst/>
                        </a:rPr>
                        <a:t>1.2</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u="none" strike="noStrike" dirty="0">
                          <a:solidFill>
                            <a:schemeClr val="tx1"/>
                          </a:solidFill>
                          <a:effectLst/>
                        </a:rPr>
                        <a:t>Podpora </a:t>
                      </a:r>
                      <a:r>
                        <a:rPr lang="cs-CZ" sz="2000" b="0" u="none" strike="noStrike" dirty="0" smtClean="0">
                          <a:solidFill>
                            <a:schemeClr val="tx1"/>
                          </a:solidFill>
                          <a:effectLst/>
                        </a:rPr>
                        <a:t>bezpečnosti dopravy a </a:t>
                      </a:r>
                      <a:r>
                        <a:rPr lang="cs-CZ" sz="2000" b="0" u="none" strike="noStrike" dirty="0" err="1" smtClean="0">
                          <a:solidFill>
                            <a:schemeClr val="tx1"/>
                          </a:solidFill>
                          <a:effectLst/>
                        </a:rPr>
                        <a:t>cyklodopravy</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u="none" strike="noStrike" dirty="0">
                          <a:solidFill>
                            <a:schemeClr val="tx1"/>
                          </a:solidFill>
                          <a:effectLst/>
                        </a:rPr>
                        <a:t>12/2015</a:t>
                      </a:r>
                      <a:endParaRPr lang="cs-CZ" sz="2000" b="0" i="0" u="none" strike="noStrike" dirty="0">
                        <a:solidFill>
                          <a:schemeClr val="tx1"/>
                        </a:solidFill>
                        <a:effectLst/>
                        <a:latin typeface="Arial"/>
                      </a:endParaRPr>
                    </a:p>
                  </a:txBody>
                  <a:tcPr marL="9525" marR="9525" marT="9525" marB="0" anchor="ctr">
                    <a:solidFill>
                      <a:schemeClr val="accent1">
                        <a:lumMod val="20000"/>
                        <a:lumOff val="80000"/>
                      </a:schemeClr>
                    </a:solidFill>
                  </a:tcPr>
                </a:tc>
              </a:tr>
              <a:tr h="405434">
                <a:tc>
                  <a:txBody>
                    <a:bodyPr/>
                    <a:lstStyle/>
                    <a:p>
                      <a:pPr algn="ctr" fontAlgn="ctr"/>
                      <a:r>
                        <a:rPr lang="cs-CZ" sz="2000" b="0" u="none" strike="noStrike" dirty="0" smtClean="0">
                          <a:solidFill>
                            <a:schemeClr val="tx1"/>
                          </a:solidFill>
                          <a:effectLst/>
                        </a:rPr>
                        <a:t>1.2</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u="none" strike="noStrike" dirty="0" err="1" smtClean="0">
                          <a:solidFill>
                            <a:schemeClr val="tx1"/>
                          </a:solidFill>
                          <a:effectLst/>
                        </a:rPr>
                        <a:t>Nízkoemisní</a:t>
                      </a:r>
                      <a:r>
                        <a:rPr lang="cs-CZ" sz="2000" b="0" u="none" strike="noStrike" dirty="0" smtClean="0">
                          <a:solidFill>
                            <a:schemeClr val="tx1"/>
                          </a:solidFill>
                          <a:effectLst/>
                        </a:rPr>
                        <a:t> a bezemisní vozidla</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u="none" strike="noStrike" dirty="0" smtClean="0">
                          <a:solidFill>
                            <a:schemeClr val="tx1"/>
                          </a:solidFill>
                          <a:effectLst/>
                        </a:rPr>
                        <a:t>01/2016</a:t>
                      </a:r>
                      <a:endParaRPr lang="cs-CZ" sz="2000" b="0" i="0" u="none" strike="noStrike" dirty="0">
                        <a:solidFill>
                          <a:schemeClr val="tx1"/>
                        </a:solidFill>
                        <a:effectLst/>
                        <a:latin typeface="Arial"/>
                      </a:endParaRPr>
                    </a:p>
                  </a:txBody>
                  <a:tcPr marL="9525" marR="9525" marT="9525" marB="0" anchor="ctr">
                    <a:solidFill>
                      <a:schemeClr val="accent1">
                        <a:lumMod val="20000"/>
                        <a:lumOff val="80000"/>
                      </a:schemeClr>
                    </a:solidFill>
                  </a:tcPr>
                </a:tc>
              </a:tr>
              <a:tr h="405434">
                <a:tc>
                  <a:txBody>
                    <a:bodyPr/>
                    <a:lstStyle/>
                    <a:p>
                      <a:pPr algn="ctr" fontAlgn="ctr"/>
                      <a:r>
                        <a:rPr lang="cs-CZ" sz="2000" b="0" u="none" strike="noStrike" dirty="0" smtClean="0">
                          <a:solidFill>
                            <a:schemeClr val="tx1"/>
                          </a:solidFill>
                          <a:effectLst/>
                        </a:rPr>
                        <a:t>1.2</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u="none" strike="noStrike" dirty="0" smtClean="0">
                          <a:solidFill>
                            <a:schemeClr val="tx1"/>
                          </a:solidFill>
                          <a:effectLst/>
                        </a:rPr>
                        <a:t>Telematika pro veřejnou dopravu</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u="none" strike="noStrike" dirty="0" smtClean="0">
                          <a:solidFill>
                            <a:schemeClr val="tx1"/>
                          </a:solidFill>
                          <a:effectLst/>
                        </a:rPr>
                        <a:t>02/2016</a:t>
                      </a:r>
                      <a:endParaRPr lang="cs-CZ" sz="2000" b="0" i="0" u="none" strike="noStrike" dirty="0">
                        <a:solidFill>
                          <a:schemeClr val="tx1"/>
                        </a:solidFill>
                        <a:effectLst/>
                        <a:latin typeface="+mn-lt"/>
                      </a:endParaRPr>
                    </a:p>
                  </a:txBody>
                  <a:tcPr marL="9525" marR="9525" marT="9525" marB="0" anchor="ctr">
                    <a:solidFill>
                      <a:schemeClr val="accent1">
                        <a:lumMod val="20000"/>
                        <a:lumOff val="80000"/>
                      </a:schemeClr>
                    </a:solidFill>
                  </a:tcPr>
                </a:tc>
              </a:tr>
              <a:tr h="405434">
                <a:tc>
                  <a:txBody>
                    <a:bodyPr/>
                    <a:lstStyle/>
                    <a:p>
                      <a:pPr algn="ctr" fontAlgn="ctr"/>
                      <a:r>
                        <a:rPr lang="cs-CZ" sz="2000" b="1" u="none" strike="noStrike" dirty="0" smtClean="0">
                          <a:solidFill>
                            <a:srgbClr val="FF0000"/>
                          </a:solidFill>
                          <a:effectLst/>
                        </a:rPr>
                        <a:t>1.2</a:t>
                      </a:r>
                      <a:endParaRPr lang="cs-CZ" sz="2000" b="1" i="0" u="none" strike="noStrike" dirty="0">
                        <a:solidFill>
                          <a:srgbClr val="FF0000"/>
                        </a:solidFill>
                        <a:effectLst/>
                        <a:latin typeface="Arial"/>
                      </a:endParaRPr>
                    </a:p>
                  </a:txBody>
                  <a:tcPr marL="9525" marR="9525" marT="9525" marB="0" anchor="ctr"/>
                </a:tc>
                <a:tc>
                  <a:txBody>
                    <a:bodyPr/>
                    <a:lstStyle/>
                    <a:p>
                      <a:pPr algn="l" fontAlgn="ctr"/>
                      <a:r>
                        <a:rPr lang="cs-CZ" sz="2000" b="1" u="none" strike="noStrike" dirty="0" smtClean="0">
                          <a:solidFill>
                            <a:srgbClr val="FF0000"/>
                          </a:solidFill>
                          <a:effectLst/>
                        </a:rPr>
                        <a:t>Výstavba a modernizace přestupních terminálů</a:t>
                      </a:r>
                      <a:endParaRPr lang="cs-CZ" sz="2000" b="1" i="0" u="none" strike="noStrike" dirty="0">
                        <a:solidFill>
                          <a:srgbClr val="FF0000"/>
                        </a:solidFill>
                        <a:effectLst/>
                        <a:latin typeface="Arial"/>
                      </a:endParaRPr>
                    </a:p>
                  </a:txBody>
                  <a:tcPr marL="9525" marR="9525" marT="9525" marB="0" anchor="ctr"/>
                </a:tc>
                <a:tc>
                  <a:txBody>
                    <a:bodyPr/>
                    <a:lstStyle/>
                    <a:p>
                      <a:pPr algn="ctr" fontAlgn="ctr"/>
                      <a:r>
                        <a:rPr lang="cs-CZ" sz="2000" b="1" u="none" strike="noStrike" dirty="0" smtClean="0">
                          <a:solidFill>
                            <a:srgbClr val="FF0000"/>
                          </a:solidFill>
                          <a:effectLst/>
                        </a:rPr>
                        <a:t>03/2016</a:t>
                      </a:r>
                    </a:p>
                  </a:txBody>
                  <a:tcPr marL="9525" marR="9525" marT="9525" marB="0" anchor="ctr">
                    <a:solidFill>
                      <a:schemeClr val="accent1">
                        <a:lumMod val="20000"/>
                        <a:lumOff val="80000"/>
                      </a:schemeClr>
                    </a:solidFill>
                  </a:tcPr>
                </a:tc>
              </a:tr>
              <a:tr h="405434">
                <a:tc>
                  <a:txBody>
                    <a:bodyPr/>
                    <a:lstStyle/>
                    <a:p>
                      <a:pPr algn="ctr" fontAlgn="ctr"/>
                      <a:r>
                        <a:rPr lang="cs-CZ" sz="2000" u="none" strike="noStrike" dirty="0" smtClean="0">
                          <a:effectLst/>
                        </a:rPr>
                        <a:t>1.2</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u="none" strike="noStrike" dirty="0" smtClean="0">
                          <a:effectLst/>
                        </a:rPr>
                        <a:t>Dopravní obslužnost (ITI)</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04/2016</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r h="405434">
                <a:tc>
                  <a:txBody>
                    <a:bodyPr/>
                    <a:lstStyle/>
                    <a:p>
                      <a:pPr algn="ctr" fontAlgn="ctr"/>
                      <a:r>
                        <a:rPr lang="cs-CZ" sz="2000" u="none" strike="noStrike" dirty="0" smtClean="0">
                          <a:effectLst/>
                        </a:rPr>
                        <a:t>1.2</a:t>
                      </a:r>
                      <a:endParaRPr lang="cs-CZ" sz="2000" b="0" i="0" u="none" strike="noStrike" dirty="0">
                        <a:solidFill>
                          <a:srgbClr val="000000"/>
                        </a:solidFill>
                        <a:effectLst/>
                        <a:latin typeface="Arial"/>
                      </a:endParaRPr>
                    </a:p>
                  </a:txBody>
                  <a:tcPr marL="9525" marR="9525" marT="9525"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cs-CZ" sz="2000" u="none" strike="noStrike" dirty="0" smtClean="0">
                          <a:effectLst/>
                        </a:rPr>
                        <a:t>Dopravní obslužnost (IPRÚ)</a:t>
                      </a:r>
                      <a:endParaRPr lang="cs-CZ" sz="2000" b="0" i="0" u="none" strike="noStrike" dirty="0" smtClean="0">
                        <a:solidFill>
                          <a:srgbClr val="000000"/>
                        </a:solidFill>
                        <a:effectLst/>
                        <a:latin typeface="+mn-lt"/>
                      </a:endParaRPr>
                    </a:p>
                  </a:txBody>
                  <a:tcPr marL="9525" marR="9525" marT="9525" marB="0" anchor="ctr"/>
                </a:tc>
                <a:tc>
                  <a:txBody>
                    <a:bodyPr/>
                    <a:lstStyle/>
                    <a:p>
                      <a:pPr algn="ctr" fontAlgn="ctr"/>
                      <a:r>
                        <a:rPr lang="cs-CZ" sz="2000" u="none" strike="noStrike" dirty="0" smtClean="0">
                          <a:effectLst/>
                        </a:rPr>
                        <a:t>04/2016</a:t>
                      </a:r>
                      <a:endParaRPr lang="cs-CZ" sz="2000" b="0" i="0" u="none" strike="noStrike" dirty="0">
                        <a:solidFill>
                          <a:srgbClr val="000000"/>
                        </a:solidFill>
                        <a:effectLst/>
                        <a:latin typeface="+mn-lt"/>
                      </a:endParaRPr>
                    </a:p>
                  </a:txBody>
                  <a:tcPr marL="9525" marR="9525" marT="9525" marB="0" anchor="ctr">
                    <a:solidFill>
                      <a:schemeClr val="accent1">
                        <a:lumMod val="20000"/>
                        <a:lumOff val="80000"/>
                      </a:schemeClr>
                    </a:solidFill>
                  </a:tcPr>
                </a:tc>
              </a:tr>
              <a:tr h="405434">
                <a:tc>
                  <a:txBody>
                    <a:bodyPr/>
                    <a:lstStyle/>
                    <a:p>
                      <a:pPr algn="ctr" fontAlgn="ctr"/>
                      <a:r>
                        <a:rPr lang="cs-CZ" sz="2000" u="none" strike="noStrike" dirty="0" smtClean="0">
                          <a:effectLst/>
                        </a:rPr>
                        <a:t>4.1</a:t>
                      </a:r>
                      <a:endParaRPr lang="cs-CZ" sz="2000" b="0" i="0" u="none" strike="noStrike" dirty="0">
                        <a:solidFill>
                          <a:srgbClr val="000000"/>
                        </a:solidFill>
                        <a:effectLst/>
                        <a:latin typeface="Arial"/>
                      </a:endParaRPr>
                    </a:p>
                  </a:txBody>
                  <a:tcPr marL="9525" marR="9525" marT="9525" marB="0" anchor="ctr"/>
                </a:tc>
                <a:tc>
                  <a:txBody>
                    <a:bodyPr/>
                    <a:lstStyle/>
                    <a:p>
                      <a:pPr algn="l" fontAlgn="ctr"/>
                      <a:r>
                        <a:rPr lang="cs-CZ" sz="2000" u="none" strike="noStrike" dirty="0" smtClean="0">
                          <a:effectLst/>
                        </a:rPr>
                        <a:t>Komunitně vedený místní rozvoj - Dopravní obslužnost</a:t>
                      </a:r>
                      <a:endParaRPr lang="cs-CZ" sz="2000" b="0" i="0" u="none" strike="noStrike" dirty="0">
                        <a:solidFill>
                          <a:srgbClr val="000000"/>
                        </a:solidFill>
                        <a:effectLst/>
                        <a:latin typeface="Arial"/>
                      </a:endParaRPr>
                    </a:p>
                  </a:txBody>
                  <a:tcPr marL="9525" marR="9525" marT="9525" marB="0" anchor="ctr"/>
                </a:tc>
                <a:tc>
                  <a:txBody>
                    <a:bodyPr/>
                    <a:lstStyle/>
                    <a:p>
                      <a:pPr algn="ctr" fontAlgn="ctr"/>
                      <a:r>
                        <a:rPr lang="cs-CZ" sz="2000" u="none" strike="noStrike" dirty="0" smtClean="0">
                          <a:effectLst/>
                        </a:rPr>
                        <a:t>04/2016</a:t>
                      </a:r>
                      <a:endParaRPr lang="cs-CZ" sz="2000" b="0" i="0" u="none" strike="noStrike" dirty="0">
                        <a:solidFill>
                          <a:srgbClr val="000000"/>
                        </a:solidFill>
                        <a:effectLst/>
                        <a:latin typeface="Arial"/>
                      </a:endParaRPr>
                    </a:p>
                  </a:txBody>
                  <a:tcPr marL="9525" marR="9525" marT="9525"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465976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252536" y="1340767"/>
            <a:ext cx="9396536" cy="5400601"/>
          </a:xfrm>
        </p:spPr>
        <p:txBody>
          <a:bodyPr rtlCol="0">
            <a:noAutofit/>
          </a:bodyPr>
          <a:lstStyle/>
          <a:p>
            <a:pPr lvl="1" indent="-342900">
              <a:spcBef>
                <a:spcPts val="1800"/>
              </a:spcBef>
              <a:spcAft>
                <a:spcPts val="300"/>
              </a:spcAft>
              <a:buFont typeface="Arial" panose="020B0604020202020204" pitchFamily="34" charset="0"/>
              <a:buChar char="•"/>
              <a:defRPr/>
            </a:pPr>
            <a:r>
              <a:rPr lang="cs-CZ" altLang="cs-CZ" sz="2200" dirty="0" smtClean="0"/>
              <a:t>Vyhlášení:  </a:t>
            </a:r>
            <a:r>
              <a:rPr lang="cs-CZ" altLang="cs-CZ" sz="2200" b="1" dirty="0" smtClean="0"/>
              <a:t>7. 3. 2016 </a:t>
            </a:r>
          </a:p>
          <a:p>
            <a:pPr lvl="1" indent="-342900">
              <a:spcBef>
                <a:spcPts val="1800"/>
              </a:spcBef>
              <a:spcAft>
                <a:spcPts val="300"/>
              </a:spcAft>
              <a:buFont typeface="Arial" panose="020B0604020202020204" pitchFamily="34" charset="0"/>
              <a:buChar char="•"/>
              <a:defRPr/>
            </a:pPr>
            <a:r>
              <a:rPr lang="cs-CZ" altLang="cs-CZ" sz="2200" dirty="0" smtClean="0"/>
              <a:t>Příjem žádostí:  </a:t>
            </a:r>
            <a:r>
              <a:rPr lang="cs-CZ" altLang="cs-CZ" sz="2200" b="1" dirty="0" smtClean="0"/>
              <a:t>14. 3. 2016 do 2. 9. 2016                                  </a:t>
            </a:r>
            <a:endParaRPr lang="cs-CZ" sz="2200" b="1" dirty="0" smtClean="0">
              <a:cs typeface="Arial" charset="0"/>
            </a:endParaRPr>
          </a:p>
          <a:p>
            <a:pPr lvl="1" indent="-342900">
              <a:spcBef>
                <a:spcPts val="1200"/>
              </a:spcBef>
              <a:spcAft>
                <a:spcPts val="300"/>
              </a:spcAft>
              <a:buFont typeface="Arial" panose="020B0604020202020204" pitchFamily="34" charset="0"/>
              <a:buChar char="•"/>
              <a:defRPr/>
            </a:pPr>
            <a:r>
              <a:rPr lang="cs-CZ" sz="2200" b="1" dirty="0" smtClean="0"/>
              <a:t>Kolová</a:t>
            </a:r>
            <a:r>
              <a:rPr lang="cs-CZ" sz="2200" dirty="0" smtClean="0"/>
              <a:t> výzva – </a:t>
            </a:r>
            <a:r>
              <a:rPr lang="cs-CZ" sz="2200" dirty="0">
                <a:cs typeface="Arial" charset="0"/>
              </a:rPr>
              <a:t>vyhodnocení po ukončení příjmu žádostí</a:t>
            </a:r>
            <a:r>
              <a:rPr lang="cs-CZ" sz="2000" dirty="0">
                <a:cs typeface="Arial" charset="0"/>
              </a:rPr>
              <a:t> </a:t>
            </a:r>
            <a:endParaRPr lang="cs-CZ" sz="2200" dirty="0">
              <a:cs typeface="Arial" charset="0"/>
            </a:endParaRPr>
          </a:p>
          <a:p>
            <a:pPr lvl="1" indent="-342900">
              <a:spcBef>
                <a:spcPts val="1200"/>
              </a:spcBef>
              <a:spcAft>
                <a:spcPts val="300"/>
              </a:spcAft>
              <a:buFont typeface="Arial" panose="020B0604020202020204" pitchFamily="34" charset="0"/>
              <a:buChar char="•"/>
              <a:defRPr/>
            </a:pPr>
            <a:r>
              <a:rPr lang="cs-CZ" sz="2200" dirty="0" smtClean="0">
                <a:cs typeface="Arial" charset="0"/>
              </a:rPr>
              <a:t>Realizace projektů:  1. 1. 2014 – </a:t>
            </a:r>
            <a:r>
              <a:rPr lang="cs-CZ" sz="2200" b="1" dirty="0" smtClean="0">
                <a:cs typeface="Arial" charset="0"/>
              </a:rPr>
              <a:t>31. 12. 2018</a:t>
            </a:r>
            <a:endParaRPr lang="cs-CZ" sz="2200" b="1" dirty="0">
              <a:cs typeface="Arial" charset="0"/>
            </a:endParaRPr>
          </a:p>
          <a:p>
            <a:pPr lvl="2" indent="-342900">
              <a:spcBef>
                <a:spcPts val="1200"/>
              </a:spcBef>
              <a:spcAft>
                <a:spcPts val="300"/>
              </a:spcAft>
              <a:buFont typeface="Arial" panose="020B0604020202020204" pitchFamily="34" charset="0"/>
              <a:buChar char="•"/>
              <a:defRPr/>
            </a:pPr>
            <a:r>
              <a:rPr lang="cs-CZ" sz="2000" dirty="0"/>
              <a:t>Činnosti uvedené ve sloupci „Činnosti, které není možné </a:t>
            </a:r>
            <a:r>
              <a:rPr lang="cs-CZ" sz="2000" dirty="0" smtClean="0"/>
              <a:t>zahájit</a:t>
            </a:r>
            <a:br>
              <a:rPr lang="cs-CZ" sz="2000" dirty="0" smtClean="0"/>
            </a:br>
            <a:r>
              <a:rPr lang="cs-CZ" sz="2000" dirty="0" smtClean="0"/>
              <a:t>před </a:t>
            </a:r>
            <a:r>
              <a:rPr lang="cs-CZ" sz="2000" dirty="0"/>
              <a:t>podáním žádosti o podporu“ tabulky v příloze č. 8 Specifických pravidel není možné zahájit před podáním žádosti o podporu. </a:t>
            </a:r>
            <a:r>
              <a:rPr lang="cs-CZ" sz="1800" dirty="0"/>
              <a:t>	</a:t>
            </a:r>
          </a:p>
          <a:p>
            <a:pPr lvl="1" indent="-342900">
              <a:spcBef>
                <a:spcPts val="1200"/>
              </a:spcBef>
              <a:spcAft>
                <a:spcPts val="300"/>
              </a:spcAft>
              <a:buFont typeface="Arial" panose="020B0604020202020204" pitchFamily="34" charset="0"/>
              <a:buChar char="•"/>
              <a:defRPr/>
            </a:pPr>
            <a:r>
              <a:rPr lang="cs-CZ" sz="2200" dirty="0" smtClean="0">
                <a:cs typeface="Arial" charset="0"/>
              </a:rPr>
              <a:t>Alokace:  </a:t>
            </a:r>
            <a:r>
              <a:rPr lang="cs-CZ" sz="2200" b="1" dirty="0" smtClean="0">
                <a:cs typeface="Arial" charset="0"/>
              </a:rPr>
              <a:t>1 088 mil. Kč (EFRR) + max. 64 mil. Kč (SR)</a:t>
            </a:r>
          </a:p>
          <a:p>
            <a:pPr lvl="1" indent="-342900">
              <a:spcBef>
                <a:spcPts val="1200"/>
              </a:spcBef>
              <a:spcAft>
                <a:spcPts val="300"/>
              </a:spcAft>
              <a:buFont typeface="Arial" panose="020B0604020202020204" pitchFamily="34" charset="0"/>
              <a:buChar char="•"/>
              <a:defRPr/>
            </a:pPr>
            <a:r>
              <a:rPr lang="cs-CZ" sz="2200" dirty="0" smtClean="0">
                <a:cs typeface="Arial" charset="0"/>
              </a:rPr>
              <a:t>Celkové způsobilé výdaje:  </a:t>
            </a:r>
            <a:r>
              <a:rPr lang="cs-CZ" sz="2200" b="1" dirty="0" smtClean="0">
                <a:cs typeface="Arial" charset="0"/>
              </a:rPr>
              <a:t>min. 5 mil. Kč   </a:t>
            </a:r>
            <a:r>
              <a:rPr lang="cs-CZ" sz="2200" b="1" u="sng" dirty="0" smtClean="0">
                <a:cs typeface="Arial" charset="0"/>
              </a:rPr>
              <a:t>max. 50 mil. Kč</a:t>
            </a:r>
          </a:p>
          <a:p>
            <a:pPr lvl="1" indent="-342900">
              <a:spcBef>
                <a:spcPts val="1200"/>
              </a:spcBef>
              <a:spcAft>
                <a:spcPts val="300"/>
              </a:spcAft>
              <a:buFont typeface="Arial" panose="020B0604020202020204" pitchFamily="34" charset="0"/>
              <a:buChar char="•"/>
              <a:defRPr/>
            </a:pPr>
            <a:r>
              <a:rPr lang="cs-CZ" sz="2200" dirty="0" smtClean="0"/>
              <a:t>Podpora projektů </a:t>
            </a:r>
            <a:r>
              <a:rPr lang="cs-CZ" sz="2200" dirty="0"/>
              <a:t>v souladu s nařízením Evropské </a:t>
            </a:r>
            <a:r>
              <a:rPr lang="cs-CZ" sz="2200" dirty="0" smtClean="0"/>
              <a:t>komise</a:t>
            </a:r>
            <a:br>
              <a:rPr lang="cs-CZ" sz="2200" dirty="0" smtClean="0"/>
            </a:br>
            <a:r>
              <a:rPr lang="cs-CZ" sz="2200" dirty="0" smtClean="0"/>
              <a:t>č</a:t>
            </a:r>
            <a:r>
              <a:rPr lang="cs-CZ" sz="2200" dirty="0"/>
              <a:t>. </a:t>
            </a:r>
            <a:r>
              <a:rPr lang="cs-CZ" sz="2200" dirty="0" smtClean="0"/>
              <a:t>651/2014 </a:t>
            </a:r>
            <a:r>
              <a:rPr lang="pl-PL" sz="2200" dirty="0"/>
              <a:t>ze dne 17. června 2014 	</a:t>
            </a:r>
          </a:p>
          <a:p>
            <a:pPr lvl="1" indent="-342900">
              <a:spcBef>
                <a:spcPts val="1200"/>
              </a:spcBef>
              <a:spcAft>
                <a:spcPts val="300"/>
              </a:spcAft>
              <a:buFont typeface="Arial" panose="020B0604020202020204" pitchFamily="34" charset="0"/>
              <a:buChar char="•"/>
              <a:defRPr/>
            </a:pPr>
            <a:endParaRPr lang="cs-CZ" sz="22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99233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556791"/>
            <a:ext cx="9144000" cy="5400601"/>
          </a:xfrm>
        </p:spPr>
        <p:txBody>
          <a:bodyPr rtlCol="0">
            <a:noAutofit/>
          </a:bodyPr>
          <a:lstStyle/>
          <a:p>
            <a:pPr marL="0" indent="0">
              <a:spcAft>
                <a:spcPts val="1500"/>
              </a:spcAft>
              <a:buNone/>
            </a:pPr>
            <a:r>
              <a:rPr lang="cs-CZ" sz="2400" b="1" dirty="0" smtClean="0">
                <a:solidFill>
                  <a:srgbClr val="0070C0"/>
                </a:solidFill>
              </a:rPr>
              <a:t>	Oprávnění žadatelé</a:t>
            </a:r>
            <a:endParaRPr lang="cs-CZ" sz="2400" b="1" dirty="0">
              <a:solidFill>
                <a:srgbClr val="0070C0"/>
              </a:solidFill>
            </a:endParaRPr>
          </a:p>
          <a:p>
            <a:r>
              <a:rPr lang="cs-CZ" sz="2200" dirty="0" smtClean="0"/>
              <a:t>Kraje</a:t>
            </a:r>
          </a:p>
          <a:p>
            <a:r>
              <a:rPr lang="cs-CZ" sz="2200" dirty="0" smtClean="0"/>
              <a:t>Obce</a:t>
            </a:r>
          </a:p>
          <a:p>
            <a:r>
              <a:rPr lang="cs-CZ" sz="2200" dirty="0" smtClean="0"/>
              <a:t>Dobrovolné svazky obcí</a:t>
            </a:r>
          </a:p>
          <a:p>
            <a:r>
              <a:rPr lang="cs-CZ" sz="2200" dirty="0" smtClean="0"/>
              <a:t>Organizace zřizované nebo zakládané kraji</a:t>
            </a:r>
          </a:p>
          <a:p>
            <a:r>
              <a:rPr lang="cs-CZ" sz="2200" dirty="0"/>
              <a:t>Organizace zřizované nebo zakládané </a:t>
            </a:r>
            <a:r>
              <a:rPr lang="cs-CZ" sz="2200" dirty="0" smtClean="0"/>
              <a:t>obcemi</a:t>
            </a:r>
          </a:p>
          <a:p>
            <a:r>
              <a:rPr lang="cs-CZ" sz="2200" dirty="0"/>
              <a:t>Organizace zřizované nebo zakládané </a:t>
            </a:r>
            <a:r>
              <a:rPr lang="cs-CZ" sz="2200" dirty="0" smtClean="0"/>
              <a:t>dobrovolnými svazky obcí</a:t>
            </a:r>
          </a:p>
          <a:p>
            <a:r>
              <a:rPr lang="cs-CZ" sz="2200" dirty="0" smtClean="0"/>
              <a:t>Dopravci </a:t>
            </a:r>
            <a:r>
              <a:rPr lang="cs-CZ" sz="2200" dirty="0"/>
              <a:t>ve veřejné dopravě na základě smlouvy o veřejných službách v přepravě </a:t>
            </a:r>
            <a:r>
              <a:rPr lang="cs-CZ" sz="2200" dirty="0" smtClean="0"/>
              <a:t>cestujících</a:t>
            </a: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692126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556791"/>
            <a:ext cx="9144000" cy="5400601"/>
          </a:xfrm>
        </p:spPr>
        <p:txBody>
          <a:bodyPr rtlCol="0">
            <a:noAutofit/>
          </a:bodyPr>
          <a:lstStyle/>
          <a:p>
            <a:pPr marL="0" indent="0">
              <a:spcAft>
                <a:spcPts val="1500"/>
              </a:spcAft>
              <a:buNone/>
            </a:pPr>
            <a:r>
              <a:rPr lang="cs-CZ" sz="2400" b="1" dirty="0" smtClean="0">
                <a:solidFill>
                  <a:srgbClr val="0070C0"/>
                </a:solidFill>
              </a:rPr>
              <a:t>	Míra podpory</a:t>
            </a:r>
            <a:endParaRPr lang="cs-CZ" sz="2400" b="1" dirty="0">
              <a:solidFill>
                <a:srgbClr val="0070C0"/>
              </a:solidFill>
            </a:endParaRPr>
          </a:p>
          <a:p>
            <a:pPr lvl="0"/>
            <a:r>
              <a:rPr lang="cs-CZ" sz="2400" b="1" dirty="0" smtClean="0"/>
              <a:t>EFRR</a:t>
            </a:r>
            <a:r>
              <a:rPr lang="cs-CZ" sz="2400" b="1" dirty="0"/>
              <a:t>															85 %</a:t>
            </a:r>
            <a:endParaRPr lang="cs-CZ" sz="2400" dirty="0"/>
          </a:p>
          <a:p>
            <a:pPr lvl="0"/>
            <a:r>
              <a:rPr lang="cs-CZ" sz="2400" b="1" dirty="0"/>
              <a:t>státní rozpočet</a:t>
            </a:r>
            <a:endParaRPr lang="cs-CZ" sz="2400" dirty="0"/>
          </a:p>
          <a:p>
            <a:pPr lvl="1"/>
            <a:r>
              <a:rPr lang="cs-CZ" sz="2000" dirty="0" smtClean="0"/>
              <a:t>kraje</a:t>
            </a:r>
            <a:r>
              <a:rPr lang="cs-CZ" sz="2000" dirty="0"/>
              <a:t>, </a:t>
            </a:r>
            <a:r>
              <a:rPr lang="cs-CZ" sz="2000" dirty="0" smtClean="0"/>
              <a:t>obce</a:t>
            </a:r>
            <a:r>
              <a:rPr lang="cs-CZ" sz="2000" dirty="0"/>
              <a:t>, </a:t>
            </a:r>
            <a:r>
              <a:rPr lang="cs-CZ" sz="2000" dirty="0" smtClean="0"/>
              <a:t>dobrovolné </a:t>
            </a:r>
            <a:r>
              <a:rPr lang="cs-CZ" sz="2000" dirty="0"/>
              <a:t>svazky </a:t>
            </a:r>
            <a:r>
              <a:rPr lang="cs-CZ" sz="2000" dirty="0" smtClean="0"/>
              <a:t>obcí, organizace zřizované kraji, </a:t>
            </a:r>
            <a:r>
              <a:rPr lang="cs-CZ" sz="2000" dirty="0"/>
              <a:t>organizace zřizované </a:t>
            </a:r>
            <a:r>
              <a:rPr lang="cs-CZ" sz="2000" dirty="0" smtClean="0"/>
              <a:t>obcemi, </a:t>
            </a:r>
            <a:r>
              <a:rPr lang="cs-CZ" sz="2000" dirty="0"/>
              <a:t>organizace zřizované </a:t>
            </a:r>
            <a:r>
              <a:rPr lang="cs-CZ" sz="2000" dirty="0" smtClean="0"/>
              <a:t>dobrovolnými svazky obcí </a:t>
            </a:r>
            <a:r>
              <a:rPr lang="cs-CZ" sz="2000" dirty="0"/>
              <a:t>												</a:t>
            </a:r>
            <a:r>
              <a:rPr lang="cs-CZ" sz="2000" dirty="0" smtClean="0"/>
              <a:t>	</a:t>
            </a:r>
            <a:r>
              <a:rPr lang="cs-CZ" sz="2400" b="1" dirty="0" smtClean="0"/>
              <a:t>5 </a:t>
            </a:r>
            <a:r>
              <a:rPr lang="cs-CZ" sz="2400" b="1" dirty="0"/>
              <a:t>%</a:t>
            </a:r>
            <a:endParaRPr lang="cs-CZ" sz="2400" dirty="0"/>
          </a:p>
          <a:p>
            <a:pPr lvl="1"/>
            <a:r>
              <a:rPr lang="cs-CZ" sz="2000" dirty="0" smtClean="0"/>
              <a:t>organizace zakládané kraji, organizace zakládané obcemi, organizace zakládané dobrovolnými </a:t>
            </a:r>
            <a:r>
              <a:rPr lang="cs-CZ" sz="2000" dirty="0"/>
              <a:t>svazky obcí, </a:t>
            </a:r>
            <a:r>
              <a:rPr lang="cs-CZ" sz="2000" dirty="0" smtClean="0"/>
              <a:t>dopravci </a:t>
            </a:r>
            <a:r>
              <a:rPr lang="cs-CZ" sz="2000" dirty="0"/>
              <a:t>ve veřejné dopravě na základě smlouvy o veřejných službách v přepravě </a:t>
            </a:r>
            <a:r>
              <a:rPr lang="cs-CZ" sz="2000" dirty="0" smtClean="0"/>
              <a:t>cestujících</a:t>
            </a:r>
            <a:r>
              <a:rPr lang="cs-CZ" sz="2400" dirty="0"/>
              <a:t>	</a:t>
            </a:r>
            <a:r>
              <a:rPr lang="cs-CZ" sz="2400" b="1" dirty="0" smtClean="0"/>
              <a:t>0 </a:t>
            </a:r>
            <a:r>
              <a:rPr lang="cs-CZ" sz="2400" b="1" dirty="0"/>
              <a:t>%</a:t>
            </a:r>
            <a:endParaRPr lang="cs-CZ" sz="2400" dirty="0"/>
          </a:p>
          <a:p>
            <a:pPr lvl="1"/>
            <a:endParaRPr lang="cs-CZ" sz="24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51192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556791"/>
            <a:ext cx="9144000" cy="5400601"/>
          </a:xfrm>
        </p:spPr>
        <p:txBody>
          <a:bodyPr rtlCol="0">
            <a:noAutofit/>
          </a:bodyPr>
          <a:lstStyle/>
          <a:p>
            <a:pPr marL="0" indent="0">
              <a:spcAft>
                <a:spcPts val="1500"/>
              </a:spcAft>
              <a:buNone/>
            </a:pPr>
            <a:r>
              <a:rPr lang="cs-CZ" sz="2400" b="1" dirty="0" smtClean="0">
                <a:solidFill>
                  <a:srgbClr val="0070C0"/>
                </a:solidFill>
              </a:rPr>
              <a:t>	</a:t>
            </a:r>
            <a:r>
              <a:rPr lang="cs-CZ" sz="2400" b="1" dirty="0">
                <a:solidFill>
                  <a:srgbClr val="0070C0"/>
                </a:solidFill>
              </a:rPr>
              <a:t>Hlavní Podporované aktivity</a:t>
            </a:r>
          </a:p>
          <a:p>
            <a:pPr lvl="0">
              <a:spcBef>
                <a:spcPts val="0"/>
              </a:spcBef>
              <a:spcAft>
                <a:spcPts val="1200"/>
              </a:spcAft>
            </a:pPr>
            <a:r>
              <a:rPr lang="cs-CZ" sz="2000" dirty="0"/>
              <a:t>rekonstrukce, modernizace a výstavba </a:t>
            </a:r>
            <a:r>
              <a:rPr lang="cs-CZ" sz="2000" b="1" dirty="0"/>
              <a:t>terminálů</a:t>
            </a:r>
            <a:r>
              <a:rPr lang="cs-CZ" sz="2000" dirty="0"/>
              <a:t> jako významných přestupních uzlů veřejné dopravy</a:t>
            </a:r>
            <a:r>
              <a:rPr lang="cs-CZ" sz="2000" dirty="0" smtClean="0"/>
              <a:t>,</a:t>
            </a:r>
            <a:endParaRPr lang="cs-CZ" sz="2000" dirty="0"/>
          </a:p>
          <a:p>
            <a:pPr lvl="0">
              <a:spcBef>
                <a:spcPts val="0"/>
              </a:spcBef>
              <a:spcAft>
                <a:spcPts val="1200"/>
              </a:spcAft>
            </a:pPr>
            <a:r>
              <a:rPr lang="cs-CZ" sz="2000" dirty="0"/>
              <a:t>rekonstrukce, modernizace a výstavba </a:t>
            </a:r>
            <a:r>
              <a:rPr lang="cs-CZ" sz="2000" b="1" dirty="0"/>
              <a:t>samostatných parkovacích systémů </a:t>
            </a:r>
            <a:r>
              <a:rPr lang="cs-CZ" sz="2000" dirty="0"/>
              <a:t>P+R, K+R, B+R nebo P+G jako prvků podporujících </a:t>
            </a:r>
            <a:r>
              <a:rPr lang="cs-CZ" sz="2000" dirty="0" err="1"/>
              <a:t>multimodalitu</a:t>
            </a:r>
            <a:r>
              <a:rPr lang="cs-CZ" sz="2000" dirty="0" smtClean="0"/>
              <a:t>,</a:t>
            </a:r>
            <a:endParaRPr lang="cs-CZ" sz="2000" dirty="0"/>
          </a:p>
          <a:p>
            <a:pPr lvl="0">
              <a:spcBef>
                <a:spcPts val="0"/>
              </a:spcBef>
              <a:spcAft>
                <a:spcPts val="1200"/>
              </a:spcAft>
            </a:pPr>
            <a:endParaRPr lang="cs-CZ" sz="2000" dirty="0" smtClean="0"/>
          </a:p>
          <a:p>
            <a:pPr lvl="0">
              <a:spcBef>
                <a:spcPts val="0"/>
              </a:spcBef>
              <a:spcAft>
                <a:spcPts val="1200"/>
              </a:spcAft>
            </a:pPr>
            <a:r>
              <a:rPr lang="cs-CZ" sz="2000" dirty="0"/>
              <a:t>není možná kombinace obou aktivit v jedné žádosti o podporu</a:t>
            </a:r>
            <a:r>
              <a:rPr lang="cs-CZ" sz="2000" dirty="0" smtClean="0"/>
              <a:t>,</a:t>
            </a:r>
          </a:p>
          <a:p>
            <a:pPr lvl="0">
              <a:spcBef>
                <a:spcPts val="0"/>
              </a:spcBef>
              <a:spcAft>
                <a:spcPts val="1200"/>
              </a:spcAft>
            </a:pPr>
            <a:r>
              <a:rPr lang="cs-CZ" sz="2000" dirty="0"/>
              <a:t>je možná realizace souvisejících prvků zvyšujících bezpečnost dopravy (např. bezbariérové komunikace pro pěší, veřejné osvětlení, prvky inteligentních dopravních systémů), telematiky pro veřejnou dopravu (např. informační systémy pro cestující) a zmírňujících a kompenzačních opatření pro minimalizaci negativních vlivů na životní prostředí (např. výsadba doprovodné zeleně), vždy při současné rekonstrukci, modernizaci nebo výstavbě </a:t>
            </a:r>
            <a:r>
              <a:rPr lang="cs-CZ" sz="2000" dirty="0" smtClean="0"/>
              <a:t>terminálu či </a:t>
            </a:r>
            <a:r>
              <a:rPr lang="cs-CZ" sz="2000" dirty="0"/>
              <a:t>samostatného parkovacího </a:t>
            </a:r>
            <a:r>
              <a:rPr lang="cs-CZ" sz="2000" dirty="0" smtClean="0"/>
              <a:t>systému</a:t>
            </a:r>
            <a:r>
              <a:rPr lang="cs-CZ" sz="2000" dirty="0"/>
              <a:t>.</a:t>
            </a: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774457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556791"/>
            <a:ext cx="9144000" cy="5400601"/>
          </a:xfrm>
        </p:spPr>
        <p:txBody>
          <a:bodyPr rtlCol="0">
            <a:noAutofit/>
          </a:bodyPr>
          <a:lstStyle/>
          <a:p>
            <a:pPr marL="0" indent="0">
              <a:spcAft>
                <a:spcPts val="1500"/>
              </a:spcAft>
              <a:buNone/>
            </a:pPr>
            <a:r>
              <a:rPr lang="cs-CZ" sz="2400" b="1" dirty="0" smtClean="0">
                <a:solidFill>
                  <a:srgbClr val="0070C0"/>
                </a:solidFill>
              </a:rPr>
              <a:t>	Vedlejší aktivity</a:t>
            </a:r>
            <a:endParaRPr lang="cs-CZ" sz="2400" b="1" dirty="0">
              <a:solidFill>
                <a:srgbClr val="0070C0"/>
              </a:solidFill>
            </a:endParaRPr>
          </a:p>
          <a:p>
            <a:pPr lvl="0">
              <a:spcBef>
                <a:spcPts val="0"/>
              </a:spcBef>
              <a:spcAft>
                <a:spcPts val="1200"/>
              </a:spcAft>
            </a:pPr>
            <a:r>
              <a:rPr lang="cs-CZ" sz="2200" dirty="0" smtClean="0"/>
              <a:t>realizace stavbou vyvolaných investic,</a:t>
            </a:r>
          </a:p>
          <a:p>
            <a:pPr lvl="0">
              <a:spcBef>
                <a:spcPts val="0"/>
              </a:spcBef>
              <a:spcAft>
                <a:spcPts val="1200"/>
              </a:spcAft>
            </a:pPr>
            <a:r>
              <a:rPr lang="cs-CZ" sz="2200" dirty="0"/>
              <a:t>zpracování projektových </a:t>
            </a:r>
            <a:r>
              <a:rPr lang="cs-CZ" sz="2200" dirty="0" smtClean="0"/>
              <a:t>dokumentací,</a:t>
            </a:r>
          </a:p>
          <a:p>
            <a:pPr lvl="0">
              <a:spcBef>
                <a:spcPts val="0"/>
              </a:spcBef>
              <a:spcAft>
                <a:spcPts val="1200"/>
              </a:spcAft>
            </a:pPr>
            <a:r>
              <a:rPr lang="cs-CZ" sz="2200" dirty="0" smtClean="0"/>
              <a:t>výkup </a:t>
            </a:r>
            <a:r>
              <a:rPr lang="cs-CZ" sz="2200" dirty="0"/>
              <a:t>nemovitostí podmiňujících výstavbu</a:t>
            </a:r>
            <a:r>
              <a:rPr lang="cs-CZ" sz="2200" dirty="0" smtClean="0"/>
              <a:t>,</a:t>
            </a:r>
          </a:p>
          <a:p>
            <a:pPr lvl="0">
              <a:spcBef>
                <a:spcPts val="0"/>
              </a:spcBef>
              <a:spcAft>
                <a:spcPts val="1200"/>
              </a:spcAft>
            </a:pPr>
            <a:r>
              <a:rPr lang="cs-CZ" sz="2200" dirty="0"/>
              <a:t>provádění inženýrské činnosti ve výstavbě</a:t>
            </a:r>
            <a:r>
              <a:rPr lang="cs-CZ" sz="2200" dirty="0" smtClean="0"/>
              <a:t>,</a:t>
            </a:r>
          </a:p>
          <a:p>
            <a:pPr lvl="0">
              <a:spcBef>
                <a:spcPts val="0"/>
              </a:spcBef>
              <a:spcAft>
                <a:spcPts val="1200"/>
              </a:spcAft>
            </a:pPr>
            <a:r>
              <a:rPr lang="cs-CZ" sz="2200" dirty="0"/>
              <a:t>zpracování studie </a:t>
            </a:r>
            <a:r>
              <a:rPr lang="cs-CZ" sz="2200" dirty="0" smtClean="0"/>
              <a:t>proveditelnosti,</a:t>
            </a:r>
            <a:endParaRPr lang="cs-CZ" sz="2200" dirty="0"/>
          </a:p>
          <a:p>
            <a:pPr>
              <a:spcBef>
                <a:spcPts val="0"/>
              </a:spcBef>
              <a:spcAft>
                <a:spcPts val="1200"/>
              </a:spcAft>
            </a:pPr>
            <a:r>
              <a:rPr lang="cs-CZ" sz="2200" dirty="0" smtClean="0"/>
              <a:t>povinná </a:t>
            </a:r>
            <a:r>
              <a:rPr lang="cs-CZ" sz="2200" dirty="0"/>
              <a:t>publicita projektu</a:t>
            </a:r>
            <a:r>
              <a:rPr lang="cs-CZ" sz="2200" dirty="0" smtClean="0"/>
              <a:t>.</a:t>
            </a:r>
          </a:p>
          <a:p>
            <a:pPr>
              <a:spcBef>
                <a:spcPts val="0"/>
              </a:spcBef>
            </a:pPr>
            <a:endParaRPr lang="cs-CZ" sz="2200" dirty="0"/>
          </a:p>
          <a:p>
            <a:pPr marL="0" indent="0">
              <a:spcBef>
                <a:spcPts val="0"/>
              </a:spcBef>
              <a:spcAft>
                <a:spcPts val="1200"/>
              </a:spcAft>
              <a:buNone/>
            </a:pPr>
            <a:r>
              <a:rPr lang="cs-CZ" sz="2400" b="1" dirty="0" smtClean="0"/>
              <a:t>	Na </a:t>
            </a:r>
            <a:r>
              <a:rPr lang="cs-CZ" sz="2400" b="1" dirty="0"/>
              <a:t>hlavní aktivity projektu musí být vynaloženo minimálně </a:t>
            </a:r>
            <a:r>
              <a:rPr lang="cs-CZ" sz="2400" b="1" dirty="0" smtClean="0"/>
              <a:t>	85 </a:t>
            </a:r>
            <a:r>
              <a:rPr lang="cs-CZ" sz="2400" b="1" dirty="0"/>
              <a:t>% způsobilých výdajů projektu.</a:t>
            </a:r>
            <a:endParaRPr lang="cs-CZ" altLang="cs-CZ" sz="2400" b="1" dirty="0"/>
          </a:p>
          <a:p>
            <a:pPr>
              <a:spcBef>
                <a:spcPts val="0"/>
              </a:spcBef>
              <a:spcAft>
                <a:spcPts val="1200"/>
              </a:spcAft>
            </a:pPr>
            <a:endParaRPr lang="cs-CZ" sz="22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4196666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Title 1"/>
          <p:cNvSpPr txBox="1">
            <a:spLocks/>
          </p:cNvSpPr>
          <p:nvPr/>
        </p:nvSpPr>
        <p:spPr>
          <a:xfrm>
            <a:off x="457200" y="222800"/>
            <a:ext cx="8229600" cy="74295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en-US" sz="3200" dirty="0" smtClean="0">
                <a:solidFill>
                  <a:srgbClr val="0070C0"/>
                </a:solidFill>
              </a:rPr>
              <a:t>Program</a:t>
            </a:r>
            <a:r>
              <a:rPr lang="cs-CZ" sz="3200" dirty="0" smtClean="0">
                <a:solidFill>
                  <a:srgbClr val="0070C0"/>
                </a:solidFill>
              </a:rPr>
              <a:t> SEMINÁŘE</a:t>
            </a:r>
            <a:endParaRPr lang="en-US" sz="3200" dirty="0">
              <a:solidFill>
                <a:srgbClr val="0070C0"/>
              </a:solidFill>
            </a:endParaRPr>
          </a:p>
        </p:txBody>
      </p:sp>
      <p:sp>
        <p:nvSpPr>
          <p:cNvPr id="8" name="Content Placeholder 2"/>
          <p:cNvSpPr txBox="1">
            <a:spLocks/>
          </p:cNvSpPr>
          <p:nvPr/>
        </p:nvSpPr>
        <p:spPr>
          <a:xfrm>
            <a:off x="457200" y="908720"/>
            <a:ext cx="8229600" cy="5638801"/>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dirty="0" smtClean="0"/>
              <a:t>9:00 – 9:30</a:t>
            </a:r>
            <a:r>
              <a:rPr lang="cs-CZ" sz="2000" b="1" dirty="0" smtClean="0"/>
              <a:t>		Prezence účastníků		</a:t>
            </a:r>
            <a:endParaRPr lang="cs-CZ" sz="2000" dirty="0" smtClean="0"/>
          </a:p>
          <a:p>
            <a:pPr marL="0" indent="0">
              <a:buFont typeface="Arial"/>
              <a:buNone/>
            </a:pPr>
            <a:endParaRPr lang="cs-CZ" sz="1700" dirty="0" smtClean="0"/>
          </a:p>
          <a:p>
            <a:pPr marL="0" indent="0">
              <a:buFont typeface="Arial"/>
              <a:buNone/>
            </a:pPr>
            <a:r>
              <a:rPr lang="cs-CZ" sz="2000" dirty="0" smtClean="0"/>
              <a:t>9:30 – 10:00		</a:t>
            </a:r>
            <a:r>
              <a:rPr lang="cs-CZ" sz="2000" b="1" dirty="0" smtClean="0"/>
              <a:t>Zahájení, představení Integrovaného regionálního   </a:t>
            </a:r>
          </a:p>
          <a:p>
            <a:pPr marL="0" indent="0">
              <a:spcBef>
                <a:spcPts val="0"/>
              </a:spcBef>
              <a:buFont typeface="Arial"/>
              <a:buNone/>
            </a:pPr>
            <a:r>
              <a:rPr lang="cs-CZ" sz="2000" b="1" dirty="0" smtClean="0"/>
              <a:t>                              operačního programu, rolí Řídicího orgánu IROP a Centra  </a:t>
            </a:r>
          </a:p>
          <a:p>
            <a:pPr marL="0" indent="0">
              <a:spcBef>
                <a:spcPts val="0"/>
              </a:spcBef>
              <a:buFont typeface="Arial"/>
              <a:buNone/>
            </a:pPr>
            <a:r>
              <a:rPr lang="cs-CZ" sz="2000" b="1" dirty="0" smtClean="0"/>
              <a:t>                              pro regionální rozvoj České republiky</a:t>
            </a:r>
          </a:p>
          <a:p>
            <a:pPr marL="0" indent="0">
              <a:buFont typeface="Arial"/>
              <a:buNone/>
            </a:pPr>
            <a:endParaRPr lang="cs-CZ" sz="1700" dirty="0" smtClean="0"/>
          </a:p>
          <a:p>
            <a:pPr marL="0" indent="0">
              <a:spcBef>
                <a:spcPts val="600"/>
              </a:spcBef>
              <a:buFont typeface="Arial"/>
              <a:buNone/>
            </a:pPr>
            <a:r>
              <a:rPr lang="cs-CZ" sz="2000" dirty="0" smtClean="0"/>
              <a:t>10:00 – 11:30		</a:t>
            </a:r>
            <a:r>
              <a:rPr lang="cs-CZ" sz="2000" b="1" dirty="0" smtClean="0"/>
              <a:t>24. výzva IROP</a:t>
            </a:r>
            <a:br>
              <a:rPr lang="cs-CZ" sz="2000" b="1" dirty="0" smtClean="0"/>
            </a:br>
            <a:r>
              <a:rPr lang="cs-CZ" sz="2000" b="1" dirty="0" smtClean="0"/>
              <a:t>				„Výstavba a modernizace přestupních terminálů“ –  </a:t>
            </a:r>
          </a:p>
          <a:p>
            <a:pPr marL="0" indent="0">
              <a:spcBef>
                <a:spcPts val="0"/>
              </a:spcBef>
              <a:buFont typeface="Arial"/>
              <a:buNone/>
            </a:pPr>
            <a:r>
              <a:rPr lang="cs-CZ" sz="2000" b="1" dirty="0" smtClean="0"/>
              <a:t>                               parametry výzvy, podporované aktivity, způsobilé výdaje,  </a:t>
            </a:r>
          </a:p>
          <a:p>
            <a:pPr marL="0" indent="0">
              <a:spcBef>
                <a:spcPts val="0"/>
              </a:spcBef>
              <a:buFont typeface="Arial"/>
              <a:buNone/>
            </a:pPr>
            <a:r>
              <a:rPr lang="cs-CZ" sz="2000" b="1" dirty="0" smtClean="0"/>
              <a:t>                               povinné přílohy žádosti o podporu, dotazy</a:t>
            </a:r>
          </a:p>
          <a:p>
            <a:pPr marL="0" indent="0">
              <a:spcBef>
                <a:spcPts val="600"/>
              </a:spcBef>
              <a:buFont typeface="Arial"/>
              <a:buNone/>
            </a:pPr>
            <a:endParaRPr lang="cs-CZ" sz="2000" b="1" dirty="0" smtClean="0"/>
          </a:p>
          <a:p>
            <a:pPr marL="0" indent="0">
              <a:buFont typeface="Arial"/>
              <a:buNone/>
            </a:pPr>
            <a:r>
              <a:rPr lang="cs-CZ" sz="2000" dirty="0" smtClean="0"/>
              <a:t>11:30 – 13:00  	</a:t>
            </a:r>
            <a:r>
              <a:rPr lang="cs-CZ" sz="2000" b="1" dirty="0" smtClean="0"/>
              <a:t>Základní informace o aplikaci MS2014+, systém 							hodnocení projektů a další administrace projektu, 						kontrola výběrových a zadávacích řízení, dotazy</a:t>
            </a:r>
          </a:p>
          <a:p>
            <a:pPr marL="0" indent="0">
              <a:buFont typeface="Arial"/>
              <a:buNone/>
            </a:pPr>
            <a:endParaRPr lang="cs-CZ" sz="2000" dirty="0" smtClean="0"/>
          </a:p>
          <a:p>
            <a:pPr marL="0" indent="0">
              <a:buFont typeface="Arial"/>
              <a:buNone/>
            </a:pPr>
            <a:r>
              <a:rPr lang="cs-CZ" sz="2000" dirty="0" smtClean="0"/>
              <a:t>13:00 – 13:30		</a:t>
            </a:r>
            <a:r>
              <a:rPr lang="cs-CZ" sz="2000" b="1" dirty="0" smtClean="0"/>
              <a:t>Informace k dalším výzvám ve Specifickém cíli 1.2 IROP –					Podpora bezpečnosti dopravy a </a:t>
            </a:r>
            <a:r>
              <a:rPr lang="cs-CZ" sz="2000" b="1" dirty="0" err="1" smtClean="0"/>
              <a:t>cyklodopravy</a:t>
            </a:r>
            <a:r>
              <a:rPr lang="cs-CZ" sz="2000" b="1" dirty="0" smtClean="0"/>
              <a:t>, </a:t>
            </a:r>
            <a:r>
              <a:rPr lang="cs-CZ" sz="2000" b="1" dirty="0" err="1" smtClean="0"/>
              <a:t>Nízkoemisní</a:t>
            </a:r>
            <a:r>
              <a:rPr lang="cs-CZ" sz="2000" b="1" dirty="0" smtClean="0"/>
              <a:t> 				a bezemisní vozidla, Telematika pro veřejnou dopravu, 					Dopravní obslužnost pro integrované nástroje (ITI, IPRÚ)</a:t>
            </a:r>
            <a:endParaRPr lang="cs-CZ" sz="1700" b="1" dirty="0" smtClean="0"/>
          </a:p>
          <a:p>
            <a:pPr marL="0" indent="0">
              <a:buFont typeface="Arial"/>
              <a:buNone/>
            </a:pPr>
            <a:endParaRPr lang="cs-CZ" sz="1700" b="1" dirty="0" smtClean="0"/>
          </a:p>
          <a:p>
            <a:pPr marL="0" indent="0">
              <a:spcBef>
                <a:spcPts val="0"/>
              </a:spcBef>
              <a:buFont typeface="Arial"/>
              <a:buNone/>
            </a:pPr>
            <a:r>
              <a:rPr lang="cs-CZ" sz="2000" dirty="0" smtClean="0"/>
              <a:t>13:30 			</a:t>
            </a:r>
            <a:r>
              <a:rPr lang="cs-CZ" sz="2000" b="1" dirty="0" smtClean="0"/>
              <a:t>Závěr</a:t>
            </a:r>
          </a:p>
          <a:p>
            <a:pPr marL="0" indent="0">
              <a:buFont typeface="Arial"/>
              <a:buNone/>
            </a:pPr>
            <a:endParaRPr lang="cs-CZ" sz="2000" b="1" dirty="0" smtClean="0"/>
          </a:p>
          <a:p>
            <a:pPr marL="0" indent="0">
              <a:buFont typeface="Arial"/>
              <a:buNone/>
            </a:pPr>
            <a:r>
              <a:rPr lang="cs-CZ" sz="2000" dirty="0" smtClean="0"/>
              <a:t>	</a:t>
            </a:r>
            <a:endParaRPr lang="cs-CZ" sz="2000" b="1" dirty="0" smtClean="0"/>
          </a:p>
          <a:p>
            <a:pPr marL="0" indent="0">
              <a:buFont typeface="Arial"/>
              <a:buNone/>
            </a:pPr>
            <a:endParaRPr lang="cs-CZ" sz="2000" b="1" dirty="0" smtClean="0"/>
          </a:p>
          <a:p>
            <a:pPr marL="0" indent="0">
              <a:buFont typeface="Arial"/>
              <a:buNone/>
            </a:pPr>
            <a:endParaRPr lang="cs-CZ" sz="2000" b="1" dirty="0" smtClean="0"/>
          </a:p>
          <a:p>
            <a:pPr marL="0" indent="0">
              <a:buFont typeface="Arial"/>
              <a:buNone/>
            </a:pPr>
            <a:endParaRPr lang="cs-CZ" sz="2000" b="1" dirty="0" smtClean="0"/>
          </a:p>
          <a:p>
            <a:pPr marL="0" indent="0">
              <a:buFont typeface="Arial"/>
              <a:buNone/>
            </a:pPr>
            <a:endParaRPr lang="cs-CZ" sz="2000" dirty="0"/>
          </a:p>
        </p:txBody>
      </p:sp>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140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
        <p:nvSpPr>
          <p:cNvPr id="8" name="Rectangle 2"/>
          <p:cNvSpPr txBox="1">
            <a:spLocks noChangeArrowheads="1"/>
          </p:cNvSpPr>
          <p:nvPr/>
        </p:nvSpPr>
        <p:spPr>
          <a:xfrm>
            <a:off x="0" y="1556791"/>
            <a:ext cx="9144000" cy="54006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1200"/>
              </a:spcAft>
            </a:pPr>
            <a:r>
              <a:rPr lang="cs-CZ" sz="2200" b="1" dirty="0" smtClean="0"/>
              <a:t>Terminál</a:t>
            </a:r>
            <a:r>
              <a:rPr lang="cs-CZ" sz="2200" dirty="0" smtClean="0"/>
              <a:t> = </a:t>
            </a:r>
            <a:r>
              <a:rPr lang="cs-CZ" sz="2200" u="sng" dirty="0" smtClean="0"/>
              <a:t>přestupní </a:t>
            </a:r>
            <a:r>
              <a:rPr lang="cs-CZ" sz="2200" u="sng" dirty="0"/>
              <a:t>uzel veřejné </a:t>
            </a:r>
            <a:r>
              <a:rPr lang="cs-CZ" sz="2200" u="sng" dirty="0" smtClean="0"/>
              <a:t>dopravy</a:t>
            </a:r>
            <a:r>
              <a:rPr lang="cs-CZ" sz="2200" dirty="0" smtClean="0"/>
              <a:t>.</a:t>
            </a:r>
            <a:br>
              <a:rPr lang="cs-CZ" sz="2200" dirty="0" smtClean="0"/>
            </a:br>
            <a:r>
              <a:rPr lang="cs-CZ" sz="2200" dirty="0" smtClean="0"/>
              <a:t>Přestupní </a:t>
            </a:r>
            <a:r>
              <a:rPr lang="cs-CZ" sz="2200" dirty="0"/>
              <a:t>uzel je místo, ve kterém je cestujícím umožněn přestup mezi více než dvěma linkami pro jeden směr jízdy nebo mezi různými druhy veřejné dopravy. Terminálem je také přestupní uzel složený ze dvou nebo více oddělených částí, mezi kterými existuje přímé propojení bezbariérovou komunikací pro pěší, případně bezbariérovou komunikací pro pěší s přechodem pro chodce o délce max. 150 m.</a:t>
            </a:r>
            <a:endParaRPr lang="cs-CZ" sz="2200" dirty="0" smtClean="0"/>
          </a:p>
          <a:p>
            <a:pPr>
              <a:spcBef>
                <a:spcPts val="0"/>
              </a:spcBef>
              <a:spcAft>
                <a:spcPts val="1200"/>
              </a:spcAft>
            </a:pPr>
            <a:r>
              <a:rPr lang="cs-CZ" sz="2200" dirty="0" smtClean="0"/>
              <a:t>ČSN 73 6425-2</a:t>
            </a:r>
          </a:p>
          <a:p>
            <a:pPr>
              <a:spcBef>
                <a:spcPts val="0"/>
              </a:spcBef>
              <a:spcAft>
                <a:spcPts val="1200"/>
              </a:spcAft>
            </a:pPr>
            <a:r>
              <a:rPr lang="cs-CZ" sz="2200" dirty="0" smtClean="0"/>
              <a:t>Kategorie přestupních uzlů podle významu a funkce a podle velikosti</a:t>
            </a:r>
          </a:p>
        </p:txBody>
      </p:sp>
    </p:spTree>
    <p:extLst>
      <p:ext uri="{BB962C8B-B14F-4D97-AF65-F5344CB8AC3E}">
        <p14:creationId xmlns:p14="http://schemas.microsoft.com/office/powerpoint/2010/main" val="413439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
        <p:nvSpPr>
          <p:cNvPr id="8"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2200" b="1" dirty="0" smtClean="0"/>
              <a:t>Parkovací systém </a:t>
            </a:r>
            <a:r>
              <a:rPr lang="cs-CZ" sz="2200" dirty="0" smtClean="0"/>
              <a:t>= parkoviště</a:t>
            </a:r>
            <a:r>
              <a:rPr lang="cs-CZ" sz="2200" dirty="0"/>
              <a:t>, parkovací dům, jeho část, část pozemní komunikace nebo terminálu zahrnující parkovací </a:t>
            </a:r>
            <a:r>
              <a:rPr lang="cs-CZ" sz="2200" dirty="0" smtClean="0"/>
              <a:t>plochy.</a:t>
            </a:r>
          </a:p>
          <a:p>
            <a:r>
              <a:rPr lang="cs-CZ" sz="2200" dirty="0" smtClean="0"/>
              <a:t>Parkovací </a:t>
            </a:r>
            <a:r>
              <a:rPr lang="cs-CZ" sz="2200" dirty="0"/>
              <a:t>systém </a:t>
            </a:r>
            <a:r>
              <a:rPr lang="cs-CZ" sz="2200" b="1" dirty="0"/>
              <a:t>P+R, K+R </a:t>
            </a:r>
            <a:r>
              <a:rPr lang="cs-CZ" sz="2200" dirty="0"/>
              <a:t>a</a:t>
            </a:r>
            <a:r>
              <a:rPr lang="cs-CZ" sz="2200" b="1" dirty="0"/>
              <a:t> B+R </a:t>
            </a:r>
            <a:r>
              <a:rPr lang="cs-CZ" sz="2200" dirty="0"/>
              <a:t>musí být </a:t>
            </a:r>
            <a:r>
              <a:rPr lang="cs-CZ" sz="2200" u="sng" dirty="0"/>
              <a:t>součástí terminálu</a:t>
            </a:r>
            <a:r>
              <a:rPr lang="cs-CZ" sz="2200" dirty="0"/>
              <a:t> (přestupního uzlu), nebo </a:t>
            </a:r>
            <a:r>
              <a:rPr lang="cs-CZ" sz="2200" u="sng" dirty="0"/>
              <a:t>mezi ním a samostatnou/izolovanou zastávkou, stanicí nebo přestupním uzlem musí existovat přímé propojení bezbariérovou komunikací pro pěší</a:t>
            </a:r>
            <a:r>
              <a:rPr lang="cs-CZ" sz="2200" dirty="0"/>
              <a:t>, případně bezbariérovou komunikací pro pěší s přechodem pro chodce o délce max. 150 m. </a:t>
            </a:r>
            <a:r>
              <a:rPr lang="cs-CZ" sz="2200" b="1" dirty="0"/>
              <a:t>Samostatný</a:t>
            </a:r>
            <a:r>
              <a:rPr lang="cs-CZ" sz="2200" dirty="0"/>
              <a:t> </a:t>
            </a:r>
            <a:r>
              <a:rPr lang="cs-CZ" sz="2200" u="sng" dirty="0"/>
              <a:t>parkovací systém není součástí terminálu </a:t>
            </a:r>
            <a:r>
              <a:rPr lang="cs-CZ" sz="2200" dirty="0"/>
              <a:t>(přestupního uzlu) a nezahrnuje infrastrukturu pro veřejnou dopravu.</a:t>
            </a:r>
          </a:p>
          <a:p>
            <a:r>
              <a:rPr lang="cs-CZ" sz="2200" b="1" dirty="0"/>
              <a:t>Samostatným</a:t>
            </a:r>
            <a:r>
              <a:rPr lang="cs-CZ" sz="2200" dirty="0"/>
              <a:t> parkovacím systémem </a:t>
            </a:r>
            <a:r>
              <a:rPr lang="cs-CZ" sz="2200" b="1" dirty="0"/>
              <a:t>P+G</a:t>
            </a:r>
            <a:r>
              <a:rPr lang="cs-CZ" sz="2200" dirty="0"/>
              <a:t> se rozumí parkoviště, parkovací dům nebo část pozemní komunikace zahrnující parkovací plochy pro osobní automobily cestujících, kteří v přímé návaznosti na zaparkování vozidla na dobu většinou kratší než 24 hodin pokračují v cestě pěšky.</a:t>
            </a:r>
          </a:p>
        </p:txBody>
      </p:sp>
    </p:spTree>
    <p:extLst>
      <p:ext uri="{BB962C8B-B14F-4D97-AF65-F5344CB8AC3E}">
        <p14:creationId xmlns:p14="http://schemas.microsoft.com/office/powerpoint/2010/main" val="1677938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
        <p:nvSpPr>
          <p:cNvPr id="8"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2200" b="1" dirty="0" smtClean="0"/>
              <a:t>Rekonstrukce/modernizace</a:t>
            </a:r>
            <a:r>
              <a:rPr lang="cs-CZ" sz="2200" dirty="0" smtClean="0"/>
              <a:t> </a:t>
            </a:r>
            <a:r>
              <a:rPr lang="cs-CZ" sz="2200" dirty="0"/>
              <a:t>terminálu nebo parkovacího </a:t>
            </a:r>
            <a:r>
              <a:rPr lang="cs-CZ" sz="2200" dirty="0" smtClean="0"/>
              <a:t>systému</a:t>
            </a:r>
            <a:br>
              <a:rPr lang="cs-CZ" sz="2200" dirty="0" smtClean="0"/>
            </a:br>
            <a:r>
              <a:rPr lang="cs-CZ" sz="2200" dirty="0" smtClean="0"/>
              <a:t>= stavební </a:t>
            </a:r>
            <a:r>
              <a:rPr lang="cs-CZ" sz="2200" dirty="0"/>
              <a:t>úpravy přestupního uzlu, parkoviště nebo parkovacího domu, jimiž dochází minimálně k přestavbě zemního tělesa nebo konstrukčních vrstev komunikací a zpevněných ploch pro vozidla a chodce (cestující), a jejichž výsledkem je zachování nebo navýšení kapacity terminálu nebo parkovacího </a:t>
            </a:r>
            <a:r>
              <a:rPr lang="cs-CZ" sz="2200" dirty="0" smtClean="0"/>
              <a:t>systému.</a:t>
            </a:r>
          </a:p>
          <a:p>
            <a:r>
              <a:rPr lang="cs-CZ" sz="2200" dirty="0" smtClean="0"/>
              <a:t>Technické </a:t>
            </a:r>
            <a:r>
              <a:rPr lang="cs-CZ" sz="2200" dirty="0"/>
              <a:t>řešení musí být v souladu s platnou </a:t>
            </a:r>
            <a:r>
              <a:rPr lang="cs-CZ" sz="2200" dirty="0" smtClean="0"/>
              <a:t>legislativou</a:t>
            </a:r>
            <a:br>
              <a:rPr lang="cs-CZ" sz="2200" dirty="0" smtClean="0"/>
            </a:br>
            <a:r>
              <a:rPr lang="cs-CZ" sz="2200" dirty="0" smtClean="0"/>
              <a:t>a </a:t>
            </a:r>
            <a:r>
              <a:rPr lang="cs-CZ" sz="2200" dirty="0"/>
              <a:t>technickými </a:t>
            </a:r>
            <a:r>
              <a:rPr lang="cs-CZ" sz="2200" dirty="0" smtClean="0"/>
              <a:t>normami.</a:t>
            </a:r>
            <a:endParaRPr lang="cs-CZ" sz="2200" dirty="0"/>
          </a:p>
        </p:txBody>
      </p:sp>
    </p:spTree>
    <p:extLst>
      <p:ext uri="{BB962C8B-B14F-4D97-AF65-F5344CB8AC3E}">
        <p14:creationId xmlns:p14="http://schemas.microsoft.com/office/powerpoint/2010/main" val="3554671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268760"/>
            <a:ext cx="9144000" cy="5400601"/>
          </a:xfrm>
        </p:spPr>
        <p:txBody>
          <a:bodyPr rtlCol="0">
            <a:noAutofit/>
          </a:bodyPr>
          <a:lstStyle/>
          <a:p>
            <a:pPr marL="0" indent="0">
              <a:spcAft>
                <a:spcPts val="200"/>
              </a:spcAft>
              <a:buNone/>
            </a:pPr>
            <a:r>
              <a:rPr lang="cs-CZ" sz="2400" b="1" dirty="0" smtClean="0">
                <a:solidFill>
                  <a:srgbClr val="0070C0"/>
                </a:solidFill>
              </a:rPr>
              <a:t>	Specifická kritéria přijatelnosti</a:t>
            </a:r>
            <a:endParaRPr lang="cs-CZ" sz="2400" b="1" dirty="0">
              <a:solidFill>
                <a:srgbClr val="0070C0"/>
              </a:solidFill>
            </a:endParaRPr>
          </a:p>
          <a:p>
            <a:pPr lvl="0"/>
            <a:r>
              <a:rPr lang="cs-CZ" sz="2000" dirty="0"/>
              <a:t>Projekt je v souladu s Dopravní politikou ČR 2014-2020.</a:t>
            </a:r>
          </a:p>
          <a:p>
            <a:pPr lvl="0"/>
            <a:r>
              <a:rPr lang="cs-CZ" sz="2000" dirty="0"/>
              <a:t>Projekt v obcích, které mají více než 50 tis. obyvatel, dokládá ve výzvách vyhlášených do konce roku 2017 soulad s Kartou souladu projektu s principy udržitelné mobility, resp. se Strategickým rámcem městské mobility, nebo s Plánem udržitelné městské mobility.</a:t>
            </a:r>
          </a:p>
          <a:p>
            <a:pPr lvl="0"/>
            <a:r>
              <a:rPr lang="cs-CZ" sz="2000" dirty="0"/>
              <a:t>Projekt v obcích, které mají méně než 50 tis. obyvatel, dokládá Kartu souladu projektu s principy udržitelné mobility.</a:t>
            </a:r>
          </a:p>
          <a:p>
            <a:pPr lvl="0"/>
            <a:r>
              <a:rPr lang="cs-CZ" sz="2000" dirty="0"/>
              <a:t>Projekt přispívá k eliminaci negativních vlivů dopravy na životní prostředí.</a:t>
            </a:r>
          </a:p>
          <a:p>
            <a:pPr lvl="0"/>
            <a:r>
              <a:rPr lang="cs-CZ" sz="2000" dirty="0"/>
              <a:t>Žadatel má zajištěnou administrativní, finanční a provozní kapacitu k realizaci a udržitelnosti projektu.</a:t>
            </a:r>
          </a:p>
          <a:p>
            <a:pPr lvl="0"/>
            <a:r>
              <a:rPr lang="cs-CZ" sz="2000" dirty="0"/>
              <a:t>V hodnocení </a:t>
            </a:r>
            <a:r>
              <a:rPr lang="cs-CZ" sz="2000" dirty="0" err="1"/>
              <a:t>eCBA</a:t>
            </a:r>
            <a:r>
              <a:rPr lang="cs-CZ" sz="2000" dirty="0"/>
              <a:t>/finanční analýze projekt dosáhne minimálně stanovené hodnoty ukazatelů.</a:t>
            </a:r>
          </a:p>
          <a:p>
            <a:pPr lvl="0"/>
            <a:r>
              <a:rPr lang="cs-CZ" sz="2000" dirty="0"/>
              <a:t>Cílové hodnoty indikátorů odpovídají cílům projektu.</a:t>
            </a:r>
          </a:p>
          <a:p>
            <a:pPr lvl="0"/>
            <a:r>
              <a:rPr lang="cs-CZ" sz="2000" dirty="0"/>
              <a:t>Minimálně 85 % způsobilých výdajů projektu je zaměřeno na hlavní </a:t>
            </a:r>
            <a:r>
              <a:rPr lang="cs-CZ" sz="2000" dirty="0" smtClean="0"/>
              <a:t>aktivity.</a:t>
            </a:r>
            <a:endParaRPr lang="cs-CZ" sz="20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844407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0" y="1268759"/>
            <a:ext cx="9144000" cy="5400601"/>
          </a:xfrm>
        </p:spPr>
        <p:txBody>
          <a:bodyPr rtlCol="0">
            <a:noAutofit/>
          </a:bodyPr>
          <a:lstStyle/>
          <a:p>
            <a:pPr marL="0" indent="0">
              <a:spcAft>
                <a:spcPts val="200"/>
              </a:spcAft>
              <a:buNone/>
            </a:pPr>
            <a:r>
              <a:rPr lang="cs-CZ" sz="2400" b="1" dirty="0" smtClean="0">
                <a:solidFill>
                  <a:srgbClr val="0070C0"/>
                </a:solidFill>
              </a:rPr>
              <a:t>	Specifická kritéria přijatelnosti</a:t>
            </a:r>
            <a:endParaRPr lang="cs-CZ" sz="2400" b="1" dirty="0">
              <a:solidFill>
                <a:srgbClr val="0070C0"/>
              </a:solidFill>
            </a:endParaRPr>
          </a:p>
          <a:p>
            <a:pPr lvl="0"/>
            <a:r>
              <a:rPr lang="cs-CZ" sz="2000" dirty="0"/>
              <a:t>Výdaje na hlavní aktivity projektu odpovídají tržním cenám</a:t>
            </a:r>
            <a:r>
              <a:rPr lang="cs-CZ" sz="2000" dirty="0" smtClean="0"/>
              <a:t>.</a:t>
            </a:r>
            <a:endParaRPr lang="cs-CZ" sz="2000" dirty="0"/>
          </a:p>
          <a:p>
            <a:pPr lvl="0"/>
            <a:r>
              <a:rPr lang="cs-CZ" sz="2000" dirty="0"/>
              <a:t>Zadávací/výběrové řízení na stavební práce nebylo zahájeno před předložením žádosti o podporu</a:t>
            </a:r>
            <a:r>
              <a:rPr lang="cs-CZ" sz="2000" dirty="0" smtClean="0"/>
              <a:t>.</a:t>
            </a:r>
            <a:endParaRPr lang="cs-CZ" sz="2000" dirty="0"/>
          </a:p>
          <a:p>
            <a:pPr lvl="0"/>
            <a:r>
              <a:rPr lang="cs-CZ" sz="2000" dirty="0"/>
              <a:t>Kapacitní řešení parkoviště odpovídá jeho využitelnosti pro podporu </a:t>
            </a:r>
            <a:r>
              <a:rPr lang="cs-CZ" sz="2000" dirty="0" err="1"/>
              <a:t>multimodality</a:t>
            </a:r>
            <a:r>
              <a:rPr lang="cs-CZ" sz="2000" dirty="0"/>
              <a:t> v dané lokalitě</a:t>
            </a:r>
            <a:r>
              <a:rPr lang="cs-CZ" sz="2000" dirty="0" smtClean="0"/>
              <a:t>.</a:t>
            </a:r>
            <a:endParaRPr lang="cs-CZ" sz="2000" dirty="0"/>
          </a:p>
          <a:p>
            <a:pPr lvl="0"/>
            <a:r>
              <a:rPr lang="cs-CZ" sz="2000" dirty="0"/>
              <a:t>Typ terminálu odpovídá kategorizaci přestupních uzlů dle ČSN 73 6425-2.</a:t>
            </a:r>
          </a:p>
          <a:p>
            <a:pPr lvl="0"/>
            <a:r>
              <a:rPr lang="cs-CZ" sz="2000" dirty="0"/>
              <a:t>Projekt terminálu se týká přestupního uzlu, ze kterého v běžný pracovní den odjede více než 40 spojů linek veřejné hromadné dopravy</a:t>
            </a:r>
            <a:r>
              <a:rPr lang="cs-CZ" sz="2000" dirty="0" smtClean="0"/>
              <a:t>.</a:t>
            </a:r>
          </a:p>
          <a:p>
            <a:pPr lvl="0"/>
            <a:r>
              <a:rPr lang="cs-CZ" sz="2000" dirty="0"/>
              <a:t>Podlahová plocha vyčleněná v projektu terminálu pro komerční aktivity představuje maximálně 25 % podlahové plochy budov</a:t>
            </a:r>
            <a:r>
              <a:rPr lang="cs-CZ" sz="2000" dirty="0" smtClean="0"/>
              <a:t>.</a:t>
            </a:r>
            <a:endParaRPr lang="cs-CZ" sz="2000" dirty="0"/>
          </a:p>
          <a:p>
            <a:pPr lvl="0"/>
            <a:r>
              <a:rPr lang="cs-CZ" sz="2000" dirty="0"/>
              <a:t>Projekt samostatného parkovacího systému P+R, K+R, B+R je realizován v přímé vazbě na stanici, zastávku nebo přestupní uzel, ze kterého v běžný pracovní den odjede více než 20 spojů linek veřejné hromadné dopravy</a:t>
            </a:r>
            <a:r>
              <a:rPr lang="cs-CZ" sz="2000" dirty="0" smtClean="0"/>
              <a:t>.</a:t>
            </a:r>
          </a:p>
          <a:p>
            <a:pPr lvl="0"/>
            <a:r>
              <a:rPr lang="cs-CZ" sz="2000" dirty="0"/>
              <a:t>Projekt samostatného parkovacího systému P+G vyvolá v přímé vazbě vznik nové pěší zóny nahrazující uliční prostor původně přístupný automobilové </a:t>
            </a:r>
            <a:r>
              <a:rPr lang="cs-CZ" sz="2000" dirty="0" smtClean="0"/>
              <a:t>d.</a:t>
            </a:r>
            <a:endParaRPr lang="cs-CZ" sz="2000"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3740265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196752"/>
            <a:ext cx="9144000" cy="54006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cs-CZ" sz="2400" b="1" dirty="0" smtClean="0">
                <a:solidFill>
                  <a:srgbClr val="0070C0"/>
                </a:solidFill>
              </a:rPr>
              <a:t>	Způsobilé výdaje na </a:t>
            </a:r>
            <a:r>
              <a:rPr lang="cs-CZ" sz="2400" b="1" u="sng" dirty="0" smtClean="0">
                <a:solidFill>
                  <a:srgbClr val="0070C0"/>
                </a:solidFill>
              </a:rPr>
              <a:t>hlavní</a:t>
            </a:r>
            <a:r>
              <a:rPr lang="cs-CZ" sz="2400" b="1" dirty="0" smtClean="0">
                <a:solidFill>
                  <a:srgbClr val="0070C0"/>
                </a:solidFill>
              </a:rPr>
              <a:t> aktivity – </a:t>
            </a:r>
            <a:r>
              <a:rPr lang="cs-CZ" sz="2400" b="1" u="sng" dirty="0" smtClean="0">
                <a:solidFill>
                  <a:srgbClr val="0070C0"/>
                </a:solidFill>
              </a:rPr>
              <a:t>Stavby</a:t>
            </a:r>
          </a:p>
          <a:p>
            <a:pPr lvl="0"/>
            <a:r>
              <a:rPr lang="cs-CZ" sz="2000" dirty="0"/>
              <a:t>výdaje na realizaci terminálu a parkovacího </a:t>
            </a:r>
            <a:r>
              <a:rPr lang="cs-CZ" sz="2000" dirty="0" smtClean="0"/>
              <a:t>systému, např.:</a:t>
            </a:r>
          </a:p>
          <a:p>
            <a:pPr lvl="1"/>
            <a:r>
              <a:rPr lang="cs-CZ" sz="1800" dirty="0"/>
              <a:t>komunikace, plochy, </a:t>
            </a:r>
            <a:r>
              <a:rPr lang="cs-CZ" sz="1800" dirty="0" smtClean="0"/>
              <a:t>pruhy, zálivy a stání </a:t>
            </a:r>
            <a:r>
              <a:rPr lang="cs-CZ" sz="1800" dirty="0"/>
              <a:t>pro vozidla veřejné dopravy, včetně všech konstrukčních vrstev,</a:t>
            </a:r>
          </a:p>
          <a:p>
            <a:pPr lvl="1"/>
            <a:r>
              <a:rPr lang="cs-CZ" sz="1800" dirty="0" smtClean="0"/>
              <a:t>opěrné </a:t>
            </a:r>
            <a:r>
              <a:rPr lang="cs-CZ" sz="1800" dirty="0"/>
              <a:t>zdi, násypy, svahy a příkopy,</a:t>
            </a:r>
          </a:p>
          <a:p>
            <a:pPr lvl="1"/>
            <a:r>
              <a:rPr lang="cs-CZ" sz="1800" dirty="0"/>
              <a:t>nástupiště a nástupní ostrůvky zastávek,</a:t>
            </a:r>
          </a:p>
          <a:p>
            <a:pPr lvl="1"/>
            <a:r>
              <a:rPr lang="cs-CZ" sz="1800" dirty="0"/>
              <a:t>komunikace pro pěší přizpůsobené osobám s omezenou schopností pohybu a orientace </a:t>
            </a:r>
            <a:r>
              <a:rPr lang="cs-CZ" sz="1800" dirty="0" smtClean="0"/>
              <a:t>procházející </a:t>
            </a:r>
            <a:r>
              <a:rPr lang="cs-CZ" sz="1800" dirty="0"/>
              <a:t>terminálem a parkovacím systémem nebo sloužící jako propojení </a:t>
            </a:r>
            <a:r>
              <a:rPr lang="cs-CZ" sz="1800" dirty="0" smtClean="0"/>
              <a:t>nástupišť,</a:t>
            </a:r>
          </a:p>
          <a:p>
            <a:pPr lvl="1"/>
            <a:r>
              <a:rPr lang="cs-CZ" sz="1800" dirty="0" smtClean="0"/>
              <a:t>komunikace </a:t>
            </a:r>
            <a:r>
              <a:rPr lang="cs-CZ" sz="1800" dirty="0"/>
              <a:t>pro cyklisty v úsecích procházejících terminálem a parkovacím </a:t>
            </a:r>
            <a:r>
              <a:rPr lang="cs-CZ" sz="1800" dirty="0" smtClean="0"/>
              <a:t>systémem,</a:t>
            </a:r>
            <a:endParaRPr lang="cs-CZ" sz="1800" dirty="0"/>
          </a:p>
          <a:p>
            <a:pPr lvl="1"/>
            <a:r>
              <a:rPr lang="cs-CZ" sz="1800" dirty="0"/>
              <a:t>místa pro přecházení, přechody pro chodce, přejezdy pro cyklisty, </a:t>
            </a:r>
            <a:r>
              <a:rPr lang="cs-CZ" sz="1800" dirty="0" smtClean="0"/>
              <a:t>nasvětlení</a:t>
            </a:r>
            <a:r>
              <a:rPr lang="cs-CZ" sz="1800" dirty="0"/>
              <a:t>, </a:t>
            </a:r>
            <a:r>
              <a:rPr lang="cs-CZ" sz="1800" dirty="0" smtClean="0"/>
              <a:t>ostrůvky</a:t>
            </a:r>
            <a:r>
              <a:rPr lang="cs-CZ" sz="1800" dirty="0"/>
              <a:t>, </a:t>
            </a:r>
          </a:p>
          <a:p>
            <a:pPr lvl="1"/>
            <a:r>
              <a:rPr lang="cs-CZ" sz="1800" dirty="0"/>
              <a:t>podchody, nadchody, rampy a lávky pro chodce,</a:t>
            </a:r>
          </a:p>
          <a:p>
            <a:pPr lvl="1"/>
            <a:r>
              <a:rPr lang="cs-CZ" sz="1800" dirty="0"/>
              <a:t>zastřešení nástupišť, přístřešky, označníky, lavice, osvětlení, odpadkové </a:t>
            </a:r>
            <a:r>
              <a:rPr lang="cs-CZ" sz="1800" dirty="0" smtClean="0"/>
              <a:t>koše,</a:t>
            </a:r>
            <a:endParaRPr lang="cs-CZ" sz="1800" dirty="0"/>
          </a:p>
          <a:p>
            <a:pPr lvl="1"/>
            <a:r>
              <a:rPr lang="cs-CZ" sz="1800" dirty="0"/>
              <a:t>schodiště, eskalátory, výtahy, pohyblivé chodníky,</a:t>
            </a:r>
          </a:p>
          <a:p>
            <a:pPr lvl="1"/>
            <a:r>
              <a:rPr lang="cs-CZ" sz="1800" dirty="0"/>
              <a:t>svislé a vodorovné dopravní značení a zvýrazňující prvky</a:t>
            </a:r>
            <a:r>
              <a:rPr lang="cs-CZ" sz="1800" dirty="0" smtClean="0"/>
              <a:t>,</a:t>
            </a:r>
            <a:endParaRPr lang="cs-CZ" sz="1800" dirty="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30202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196752"/>
            <a:ext cx="9144000" cy="54006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cs-CZ" sz="2400" b="1" dirty="0" smtClean="0">
                <a:solidFill>
                  <a:srgbClr val="0070C0"/>
                </a:solidFill>
              </a:rPr>
              <a:t>	Způsobilé výdaje na </a:t>
            </a:r>
            <a:r>
              <a:rPr lang="cs-CZ" sz="2400" b="1" u="sng" dirty="0" smtClean="0">
                <a:solidFill>
                  <a:srgbClr val="0070C0"/>
                </a:solidFill>
              </a:rPr>
              <a:t>hlavní</a:t>
            </a:r>
            <a:r>
              <a:rPr lang="cs-CZ" sz="2400" b="1" dirty="0" smtClean="0">
                <a:solidFill>
                  <a:srgbClr val="0070C0"/>
                </a:solidFill>
              </a:rPr>
              <a:t> aktivity – </a:t>
            </a:r>
            <a:r>
              <a:rPr lang="cs-CZ" sz="2400" b="1" u="sng" dirty="0" smtClean="0">
                <a:solidFill>
                  <a:srgbClr val="0070C0"/>
                </a:solidFill>
              </a:rPr>
              <a:t>Stavby</a:t>
            </a:r>
          </a:p>
          <a:p>
            <a:pPr lvl="0"/>
            <a:r>
              <a:rPr lang="cs-CZ" sz="2000" dirty="0"/>
              <a:t>výdaje na realizaci terminálu a parkovacího </a:t>
            </a:r>
            <a:r>
              <a:rPr lang="cs-CZ" sz="2000" dirty="0" smtClean="0"/>
              <a:t>systému, např.:</a:t>
            </a:r>
          </a:p>
          <a:p>
            <a:pPr lvl="1"/>
            <a:r>
              <a:rPr lang="cs-CZ" sz="1800" dirty="0" smtClean="0"/>
              <a:t>provozní </a:t>
            </a:r>
            <a:r>
              <a:rPr lang="cs-CZ" sz="1800" dirty="0"/>
              <a:t>budovy a objekty sloužící obsluze, řízení veřejné dopravy, dopravcům a cestujícím jako zázemí, kryté uzavřené prostory pro cestující (haly, vestibuly, čekárny),</a:t>
            </a:r>
          </a:p>
          <a:p>
            <a:pPr lvl="1"/>
            <a:r>
              <a:rPr lang="cs-CZ" sz="1800" dirty="0"/>
              <a:t>plochy pro stání autobusů neveřejné </a:t>
            </a:r>
            <a:r>
              <a:rPr lang="cs-CZ" sz="1800" dirty="0" smtClean="0"/>
              <a:t>dopravy </a:t>
            </a:r>
            <a:r>
              <a:rPr lang="cs-CZ" sz="1800" dirty="0"/>
              <a:t>a </a:t>
            </a:r>
            <a:r>
              <a:rPr lang="cs-CZ" sz="1800" dirty="0" smtClean="0"/>
              <a:t>stání </a:t>
            </a:r>
            <a:r>
              <a:rPr lang="cs-CZ" sz="1800" dirty="0"/>
              <a:t>vozidel nehromadné veřejné </a:t>
            </a:r>
            <a:r>
              <a:rPr lang="cs-CZ" sz="1800" dirty="0" smtClean="0"/>
              <a:t>dopravy,</a:t>
            </a:r>
            <a:endParaRPr lang="cs-CZ" sz="1800" dirty="0"/>
          </a:p>
          <a:p>
            <a:pPr lvl="1"/>
            <a:r>
              <a:rPr lang="cs-CZ" sz="1800" dirty="0"/>
              <a:t>parkovací plochy pro jízdní kola (pevné stojany a uzamykatelné boxy na jízdní kola, úschovny, části parkovacích domů a parkovací věže pro jízdní kola), včetně všech konstrukčních součástí,</a:t>
            </a:r>
          </a:p>
          <a:p>
            <a:pPr lvl="1"/>
            <a:r>
              <a:rPr lang="cs-CZ" sz="1800" dirty="0"/>
              <a:t>plochy pro stání osobních vozidel v systému P+R, K+R, P+G, pro dlouhodobé stání osobních vozidel a pro odstavení motocyklů, včetně všech konstrukčních vrstev, konstrukčních součástí a objektů parkovacích domů</a:t>
            </a:r>
            <a:r>
              <a:rPr lang="cs-CZ" sz="1800" dirty="0" smtClean="0"/>
              <a:t>,</a:t>
            </a:r>
            <a:endParaRPr lang="cs-CZ" sz="1800" dirty="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30999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196752"/>
            <a:ext cx="9144000" cy="54006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cs-CZ" sz="2400" b="1" dirty="0" smtClean="0">
                <a:solidFill>
                  <a:srgbClr val="0070C0"/>
                </a:solidFill>
              </a:rPr>
              <a:t>	Způsobilé výdaje na </a:t>
            </a:r>
            <a:r>
              <a:rPr lang="cs-CZ" sz="2400" b="1" u="sng" dirty="0" smtClean="0">
                <a:solidFill>
                  <a:srgbClr val="0070C0"/>
                </a:solidFill>
              </a:rPr>
              <a:t>hlavní</a:t>
            </a:r>
            <a:r>
              <a:rPr lang="cs-CZ" sz="2400" b="1" dirty="0" smtClean="0">
                <a:solidFill>
                  <a:srgbClr val="0070C0"/>
                </a:solidFill>
              </a:rPr>
              <a:t> aktivity – </a:t>
            </a:r>
            <a:r>
              <a:rPr lang="cs-CZ" sz="2400" b="1" u="sng" dirty="0" smtClean="0">
                <a:solidFill>
                  <a:srgbClr val="0070C0"/>
                </a:solidFill>
              </a:rPr>
              <a:t>Stavby</a:t>
            </a:r>
          </a:p>
          <a:p>
            <a:pPr lvl="0"/>
            <a:r>
              <a:rPr lang="cs-CZ" sz="2000" dirty="0"/>
              <a:t>výdaje </a:t>
            </a:r>
            <a:r>
              <a:rPr lang="cs-CZ" sz="2000" dirty="0" smtClean="0"/>
              <a:t>související s realizací </a:t>
            </a:r>
            <a:r>
              <a:rPr lang="cs-CZ" sz="2000" dirty="0"/>
              <a:t>terminálu a parkovacího </a:t>
            </a:r>
            <a:r>
              <a:rPr lang="cs-CZ" sz="2000" dirty="0" smtClean="0"/>
              <a:t>systému, např.:</a:t>
            </a:r>
          </a:p>
          <a:p>
            <a:pPr lvl="1"/>
            <a:r>
              <a:rPr lang="cs-CZ" sz="1800" dirty="0"/>
              <a:t>připojení </a:t>
            </a:r>
            <a:r>
              <a:rPr lang="cs-CZ" sz="1800" dirty="0" smtClean="0"/>
              <a:t>uzlu </a:t>
            </a:r>
            <a:r>
              <a:rPr lang="cs-CZ" sz="1800" dirty="0"/>
              <a:t>kategorie stanice a nádraží nebo parkovacího systému P+R a P+G na silnici nebo místní komunikaci příjezdovou komunikací v délce </a:t>
            </a:r>
            <a:r>
              <a:rPr lang="cs-CZ" sz="1800" dirty="0" smtClean="0"/>
              <a:t>max. </a:t>
            </a:r>
            <a:r>
              <a:rPr lang="cs-CZ" sz="1800" dirty="0"/>
              <a:t>100 </a:t>
            </a:r>
            <a:r>
              <a:rPr lang="cs-CZ" sz="1800" dirty="0" smtClean="0"/>
              <a:t>m,</a:t>
            </a:r>
            <a:endParaRPr lang="cs-CZ" sz="1800" dirty="0"/>
          </a:p>
          <a:p>
            <a:pPr lvl="1"/>
            <a:r>
              <a:rPr lang="cs-CZ" sz="1800" dirty="0"/>
              <a:t>připojení přestupního uzlu nebo parkovacího systému na komunikace pro pěší nebo pro cyklisty komunikací pro pěší nebo pro cyklisty v délce </a:t>
            </a:r>
            <a:r>
              <a:rPr lang="cs-CZ" sz="1800" dirty="0" smtClean="0"/>
              <a:t>max. </a:t>
            </a:r>
            <a:r>
              <a:rPr lang="cs-CZ" sz="1800" dirty="0"/>
              <a:t>150 m,</a:t>
            </a:r>
          </a:p>
          <a:p>
            <a:pPr lvl="1"/>
            <a:r>
              <a:rPr lang="cs-CZ" sz="1800" dirty="0" smtClean="0"/>
              <a:t>odvádění </a:t>
            </a:r>
            <a:r>
              <a:rPr lang="cs-CZ" sz="1800" dirty="0"/>
              <a:t>vod z povrchu komunikace do kanalizace nebo k zasakování,</a:t>
            </a:r>
          </a:p>
          <a:p>
            <a:pPr lvl="1"/>
            <a:r>
              <a:rPr lang="cs-CZ" sz="1800" dirty="0"/>
              <a:t>vegetační úpravy pozemků dotčených stavbou,</a:t>
            </a:r>
          </a:p>
          <a:p>
            <a:pPr lvl="1"/>
            <a:r>
              <a:rPr lang="cs-CZ" sz="1800" dirty="0"/>
              <a:t>osvětlení terminálu, parkovacího systému, </a:t>
            </a:r>
            <a:r>
              <a:rPr lang="cs-CZ" sz="1800" dirty="0" smtClean="0"/>
              <a:t>připojovacích </a:t>
            </a:r>
            <a:r>
              <a:rPr lang="cs-CZ" sz="1800" dirty="0"/>
              <a:t>pozemních komunikací,</a:t>
            </a:r>
          </a:p>
          <a:p>
            <a:pPr lvl="1"/>
            <a:r>
              <a:rPr lang="cs-CZ" sz="1800" dirty="0"/>
              <a:t>prvky aktivní bezpečnosti v blízkosti přechodů pro chodce a </a:t>
            </a:r>
            <a:r>
              <a:rPr lang="cs-CZ" sz="1800" dirty="0" smtClean="0"/>
              <a:t>související telematika</a:t>
            </a:r>
            <a:r>
              <a:rPr lang="cs-CZ" sz="1800" dirty="0"/>
              <a:t>, světelné signalizační zařízení,</a:t>
            </a:r>
          </a:p>
          <a:p>
            <a:pPr lvl="1"/>
            <a:r>
              <a:rPr lang="cs-CZ" sz="1800" dirty="0"/>
              <a:t>zábradlí, oplocení</a:t>
            </a:r>
            <a:r>
              <a:rPr lang="cs-CZ" sz="1800" dirty="0" smtClean="0"/>
              <a:t>,</a:t>
            </a:r>
            <a:r>
              <a:rPr lang="cs-CZ" sz="1800" dirty="0"/>
              <a:t> informační tabule a mapy, venkovní plochy pro odpočinek cestujících, včetně laviček, stolů a vegetačních úprav,</a:t>
            </a:r>
          </a:p>
          <a:p>
            <a:pPr lvl="1"/>
            <a:r>
              <a:rPr lang="cs-CZ" sz="1800" dirty="0" smtClean="0"/>
              <a:t>informační</a:t>
            </a:r>
            <a:r>
              <a:rPr lang="cs-CZ" sz="1800" dirty="0"/>
              <a:t>, navigační a jiné telematické systémy pro cestující a pro parkování vozidel, akustické orientační systémy,</a:t>
            </a:r>
          </a:p>
          <a:p>
            <a:pPr lvl="1"/>
            <a:r>
              <a:rPr lang="cs-CZ" sz="1800" dirty="0"/>
              <a:t>informační a jiné telematické systémy k zajištění výkonu veřejných služeb přepravě cestujících</a:t>
            </a:r>
            <a:r>
              <a:rPr lang="cs-CZ" sz="1800" dirty="0" smtClean="0"/>
              <a:t>,</a:t>
            </a:r>
            <a:endParaRPr lang="cs-CZ" sz="1800" dirty="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242940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196752"/>
            <a:ext cx="9144000" cy="54006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cs-CZ" sz="2400" b="1" dirty="0" smtClean="0">
                <a:solidFill>
                  <a:srgbClr val="0070C0"/>
                </a:solidFill>
              </a:rPr>
              <a:t>	Způsobilé výdaje na </a:t>
            </a:r>
            <a:r>
              <a:rPr lang="cs-CZ" sz="2400" b="1" u="sng" dirty="0" smtClean="0">
                <a:solidFill>
                  <a:srgbClr val="0070C0"/>
                </a:solidFill>
              </a:rPr>
              <a:t>hlavní</a:t>
            </a:r>
            <a:r>
              <a:rPr lang="cs-CZ" sz="2400" b="1" dirty="0" smtClean="0">
                <a:solidFill>
                  <a:srgbClr val="0070C0"/>
                </a:solidFill>
              </a:rPr>
              <a:t> aktivity – </a:t>
            </a:r>
            <a:r>
              <a:rPr lang="cs-CZ" sz="2400" b="1" u="sng" dirty="0" smtClean="0">
                <a:solidFill>
                  <a:srgbClr val="0070C0"/>
                </a:solidFill>
              </a:rPr>
              <a:t>Stavby</a:t>
            </a:r>
          </a:p>
          <a:p>
            <a:r>
              <a:rPr lang="cs-CZ" sz="2000" dirty="0"/>
              <a:t>výdaje související s realizací terminálu a parkovacího systému, např.:</a:t>
            </a:r>
          </a:p>
          <a:p>
            <a:pPr lvl="1"/>
            <a:r>
              <a:rPr lang="cs-CZ" sz="1800" dirty="0"/>
              <a:t>napojení provozních budov, objektů a uzavřených prostor pro cestující na inženýrské sítě,</a:t>
            </a:r>
          </a:p>
          <a:p>
            <a:pPr lvl="1"/>
            <a:r>
              <a:rPr lang="cs-CZ" sz="1800" dirty="0"/>
              <a:t>vybavení provozních budov, objektů a uzavřených prostor pro cestující informačními systémy pro cestující, odbavovacími a platebními systémy, systémy pro dispečink veřejné dopravy, technické zařízení budov, sociální zařízení pro osobní hygienu,</a:t>
            </a:r>
          </a:p>
          <a:p>
            <a:pPr lvl="0"/>
            <a:r>
              <a:rPr lang="cs-CZ" sz="2000" dirty="0"/>
              <a:t>další související výdaje</a:t>
            </a:r>
            <a:r>
              <a:rPr lang="cs-CZ" sz="2000" dirty="0" smtClean="0"/>
              <a:t>:</a:t>
            </a:r>
          </a:p>
          <a:p>
            <a:pPr lvl="1"/>
            <a:r>
              <a:rPr lang="cs-CZ" sz="1800" dirty="0"/>
              <a:t>příprava staveniště, </a:t>
            </a:r>
          </a:p>
          <a:p>
            <a:pPr lvl="1"/>
            <a:r>
              <a:rPr lang="cs-CZ" sz="1800" dirty="0"/>
              <a:t>demolice objektů podmiňujících výstavbu,</a:t>
            </a:r>
          </a:p>
          <a:p>
            <a:pPr lvl="1"/>
            <a:r>
              <a:rPr lang="cs-CZ" sz="1800" dirty="0"/>
              <a:t>manipulace s kulturními vrstvami </a:t>
            </a:r>
            <a:r>
              <a:rPr lang="cs-CZ" sz="1800" dirty="0" smtClean="0"/>
              <a:t>zeminy,</a:t>
            </a:r>
          </a:p>
          <a:p>
            <a:pPr lvl="1"/>
            <a:r>
              <a:rPr lang="cs-CZ" sz="1800" dirty="0" smtClean="0"/>
              <a:t>rekultivace </a:t>
            </a:r>
            <a:r>
              <a:rPr lang="cs-CZ" sz="1800" dirty="0"/>
              <a:t>ploch původně zastavěných </a:t>
            </a:r>
            <a:r>
              <a:rPr lang="cs-CZ" sz="1800" dirty="0" smtClean="0"/>
              <a:t>pozemků.</a:t>
            </a: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27664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196753"/>
            <a:ext cx="9144000" cy="43924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Font typeface="Arial"/>
              <a:buNone/>
            </a:pPr>
            <a:r>
              <a:rPr lang="cs-CZ" sz="2400" b="1" dirty="0" smtClean="0">
                <a:solidFill>
                  <a:srgbClr val="0070C0"/>
                </a:solidFill>
              </a:rPr>
              <a:t>	Způsobilé výdaje na </a:t>
            </a:r>
            <a:r>
              <a:rPr lang="cs-CZ" sz="2400" b="1" u="sng" dirty="0" smtClean="0">
                <a:solidFill>
                  <a:srgbClr val="0070C0"/>
                </a:solidFill>
              </a:rPr>
              <a:t>hlavní</a:t>
            </a:r>
            <a:r>
              <a:rPr lang="cs-CZ" sz="2400" b="1" dirty="0" smtClean="0">
                <a:solidFill>
                  <a:srgbClr val="0070C0"/>
                </a:solidFill>
              </a:rPr>
              <a:t> aktivity – </a:t>
            </a:r>
            <a:r>
              <a:rPr lang="cs-CZ" sz="2400" b="1" u="sng" dirty="0" smtClean="0">
                <a:solidFill>
                  <a:srgbClr val="0070C0"/>
                </a:solidFill>
              </a:rPr>
              <a:t>Pořízení majetku</a:t>
            </a:r>
          </a:p>
          <a:p>
            <a:pPr lvl="0"/>
            <a:r>
              <a:rPr lang="cs-CZ" sz="2000" dirty="0"/>
              <a:t>pořízení dlouhodobého a drobného hmotného majetku – HW – výpočetní IT technika, jiné telematické vybavení a související konstrukční prvky pro informační, odbavovací, platební, navigační, řídicí a dispečerské systémy,</a:t>
            </a:r>
          </a:p>
          <a:p>
            <a:pPr lvl="0"/>
            <a:r>
              <a:rPr lang="cs-CZ" sz="2000" dirty="0"/>
              <a:t>pořízení dlouhodobého a drobného nehmotného majetku – SW – běžné aplikace počítačového software, individuálně vyvinutý software, firmware, jiné telematické aplikace pro informační, odbavovací, platební, navigační, řídicí a dispečerské </a:t>
            </a:r>
            <a:r>
              <a:rPr lang="cs-CZ" sz="2000" dirty="0" smtClean="0"/>
              <a:t>systémy,</a:t>
            </a:r>
            <a:endParaRPr lang="cs-CZ" sz="2000" dirty="0"/>
          </a:p>
          <a:p>
            <a:pPr lvl="0"/>
            <a:r>
              <a:rPr lang="cs-CZ" sz="2000" dirty="0"/>
              <a:t>v</a:t>
            </a:r>
            <a:r>
              <a:rPr lang="cs-CZ" sz="2000" dirty="0" smtClean="0"/>
              <a:t>četně implementace HW/SW.</a:t>
            </a:r>
          </a:p>
          <a:p>
            <a:pPr marL="0" lvl="0" indent="0">
              <a:buNone/>
            </a:pPr>
            <a:endParaRPr lang="cs-CZ" sz="2000" dirty="0" smtClean="0"/>
          </a:p>
          <a:p>
            <a:pPr marL="0" indent="0">
              <a:buNone/>
            </a:pPr>
            <a:r>
              <a:rPr lang="cs-CZ" sz="2000" dirty="0"/>
              <a:t>	</a:t>
            </a:r>
            <a:r>
              <a:rPr lang="cs-CZ" sz="2400" b="1" dirty="0"/>
              <a:t>DPH</a:t>
            </a:r>
          </a:p>
          <a:p>
            <a:pPr marL="0" lvl="0" indent="0">
              <a:buNone/>
            </a:pPr>
            <a:endParaRPr lang="cs-CZ" sz="20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
        <p:nvSpPr>
          <p:cNvPr id="7" name="Nadpis 1"/>
          <p:cNvSpPr txBox="1">
            <a:spLocks/>
          </p:cNvSpPr>
          <p:nvPr/>
        </p:nvSpPr>
        <p:spPr>
          <a:xfrm>
            <a:off x="395536" y="5544616"/>
            <a:ext cx="8229600" cy="126876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lvl="0" algn="l"/>
            <a:r>
              <a:rPr lang="cs-CZ" altLang="cs-CZ" sz="2200" cap="none" dirty="0" smtClean="0">
                <a:hlinkClick r:id="rId4"/>
              </a:rPr>
              <a:t>http://www.dotaceeu.cz/cs/Microsites/IROP/Vyzvy/Vyzva-c-24-Vystavba-a-modernizace-prestupnich-terminalu</a:t>
            </a:r>
            <a:endParaRPr lang="cs-CZ" sz="2200" b="1" cap="none" dirty="0">
              <a:solidFill>
                <a:srgbClr val="0070C0"/>
              </a:solidFill>
              <a:latin typeface="Myriad Pro"/>
            </a:endParaRPr>
          </a:p>
        </p:txBody>
      </p:sp>
    </p:spTree>
    <p:extLst>
      <p:ext uri="{BB962C8B-B14F-4D97-AF65-F5344CB8AC3E}">
        <p14:creationId xmlns:p14="http://schemas.microsoft.com/office/powerpoint/2010/main" val="1628234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0" name="Zástupný symbol pro obsah 2"/>
          <p:cNvSpPr txBox="1">
            <a:spLocks/>
          </p:cNvSpPr>
          <p:nvPr/>
        </p:nvSpPr>
        <p:spPr>
          <a:xfrm>
            <a:off x="457200" y="1417638"/>
            <a:ext cx="8229600" cy="4525963"/>
          </a:xfrm>
          <a:prstGeom prst="rect">
            <a:avLst/>
          </a:prstGeom>
        </p:spPr>
        <p:txBody>
          <a:bodyPr>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buFont typeface="Arial"/>
              <a:buNone/>
            </a:pPr>
            <a:r>
              <a:rPr lang="cs-CZ" sz="2200" b="1" smtClean="0">
                <a:solidFill>
                  <a:prstClr val="black"/>
                </a:solidFill>
              </a:rPr>
              <a:t>Ministerstvo pro místní rozvoj České republiky</a:t>
            </a:r>
          </a:p>
          <a:p>
            <a:pPr marL="0" indent="0">
              <a:lnSpc>
                <a:spcPct val="150000"/>
              </a:lnSpc>
              <a:buFont typeface="Arial"/>
              <a:buNone/>
            </a:pPr>
            <a:r>
              <a:rPr lang="cs-CZ" sz="2200" smtClean="0">
                <a:solidFill>
                  <a:prstClr val="black"/>
                </a:solidFill>
              </a:rPr>
              <a:t>= Řídicí orgán IROP (ŘO IROP)</a:t>
            </a:r>
          </a:p>
          <a:p>
            <a:pPr>
              <a:lnSpc>
                <a:spcPct val="150000"/>
              </a:lnSpc>
              <a:buFont typeface="Arial" panose="020B0604020202020204" pitchFamily="34" charset="0"/>
              <a:buChar char="•"/>
            </a:pPr>
            <a:r>
              <a:rPr lang="cs-CZ" sz="2200" smtClean="0">
                <a:solidFill>
                  <a:prstClr val="black"/>
                </a:solidFill>
              </a:rPr>
              <a:t>řízení programu</a:t>
            </a:r>
          </a:p>
          <a:p>
            <a:pPr>
              <a:lnSpc>
                <a:spcPct val="150000"/>
              </a:lnSpc>
              <a:buFont typeface="Arial" panose="020B0604020202020204" pitchFamily="34" charset="0"/>
              <a:buChar char="•"/>
            </a:pPr>
            <a:r>
              <a:rPr lang="cs-CZ" sz="2200" smtClean="0">
                <a:solidFill>
                  <a:prstClr val="black"/>
                </a:solidFill>
              </a:rPr>
              <a:t>příprava výzev a pravidel pro žadatele a příjemce, </a:t>
            </a:r>
          </a:p>
          <a:p>
            <a:pPr>
              <a:lnSpc>
                <a:spcPct val="150000"/>
              </a:lnSpc>
              <a:buFont typeface="Arial" panose="020B0604020202020204" pitchFamily="34" charset="0"/>
              <a:buChar char="•"/>
            </a:pPr>
            <a:r>
              <a:rPr lang="cs-CZ" sz="2200" smtClean="0">
                <a:solidFill>
                  <a:prstClr val="black"/>
                </a:solidFill>
              </a:rPr>
              <a:t>poskytovatel dotace </a:t>
            </a:r>
          </a:p>
          <a:p>
            <a:pPr marL="0" indent="0" algn="just" eaLnBrk="0" fontAlgn="base" hangingPunct="0">
              <a:lnSpc>
                <a:spcPct val="150000"/>
              </a:lnSpc>
              <a:spcAft>
                <a:spcPct val="0"/>
              </a:spcAft>
              <a:buFont typeface="Arial"/>
              <a:buNone/>
            </a:pPr>
            <a:r>
              <a:rPr lang="cs-CZ" sz="2200" b="1" smtClean="0">
                <a:solidFill>
                  <a:prstClr val="black"/>
                </a:solidFill>
              </a:rPr>
              <a:t>Centrum pro regionální rozvoj České republiky</a:t>
            </a:r>
          </a:p>
          <a:p>
            <a:pPr marL="0" indent="0" algn="just" eaLnBrk="0" fontAlgn="base" hangingPunct="0">
              <a:lnSpc>
                <a:spcPct val="150000"/>
              </a:lnSpc>
              <a:spcAft>
                <a:spcPct val="0"/>
              </a:spcAft>
              <a:buFont typeface="Arial"/>
              <a:buNone/>
            </a:pPr>
            <a:r>
              <a:rPr lang="cs-CZ" sz="2200" smtClean="0">
                <a:solidFill>
                  <a:prstClr val="black"/>
                </a:solidFill>
              </a:rPr>
              <a:t>= zprostředkující subjekt pro IROP</a:t>
            </a:r>
          </a:p>
          <a:p>
            <a:pPr algn="just" eaLnBrk="0" fontAlgn="base" hangingPunct="0">
              <a:lnSpc>
                <a:spcPct val="150000"/>
              </a:lnSpc>
              <a:spcAft>
                <a:spcPct val="0"/>
              </a:spcAft>
              <a:buFont typeface="Arial" panose="020B0604020202020204" pitchFamily="34" charset="0"/>
              <a:buChar char="•"/>
            </a:pPr>
            <a:r>
              <a:rPr lang="cs-CZ" sz="2200" smtClean="0">
                <a:solidFill>
                  <a:prstClr val="black"/>
                </a:solidFill>
              </a:rPr>
              <a:t>konzultace, příjem a hodnocení žádostí o podporu, kontroly projektů, kontroly žádostí o platbu, administrace změn, zpracování podkladů pro certifikaci</a:t>
            </a:r>
          </a:p>
          <a:p>
            <a:endParaRPr lang="cs-CZ" dirty="0"/>
          </a:p>
        </p:txBody>
      </p:sp>
      <p:sp>
        <p:nvSpPr>
          <p:cNvPr id="11"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Role MMR </a:t>
            </a:r>
            <a:r>
              <a:rPr lang="cs-CZ" sz="3200" cap="none" dirty="0" smtClean="0">
                <a:solidFill>
                  <a:srgbClr val="0070C0"/>
                </a:solidFill>
              </a:rPr>
              <a:t>a</a:t>
            </a:r>
            <a:r>
              <a:rPr lang="cs-CZ" sz="3200" dirty="0" smtClean="0">
                <a:solidFill>
                  <a:srgbClr val="0070C0"/>
                </a:solidFill>
              </a:rPr>
              <a:t> CRR</a:t>
            </a:r>
            <a:endParaRPr lang="cs-CZ" sz="3200" dirty="0">
              <a:solidFill>
                <a:srgbClr val="0070C0"/>
              </a:solidFill>
            </a:endParaRPr>
          </a:p>
        </p:txBody>
      </p:sp>
    </p:spTree>
    <p:extLst>
      <p:ext uri="{BB962C8B-B14F-4D97-AF65-F5344CB8AC3E}">
        <p14:creationId xmlns:p14="http://schemas.microsoft.com/office/powerpoint/2010/main" val="3955815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altLang="cs-CZ" sz="2200" b="1" dirty="0" smtClean="0">
                <a:solidFill>
                  <a:srgbClr val="0070C0"/>
                </a:solidFill>
              </a:rPr>
              <a:t>Stavby</a:t>
            </a:r>
            <a:endParaRPr lang="cs-CZ" altLang="cs-CZ" sz="2200" b="1" dirty="0">
              <a:solidFill>
                <a:srgbClr val="0070C0"/>
              </a:solidFill>
            </a:endParaRPr>
          </a:p>
          <a:p>
            <a:pPr lvl="0"/>
            <a:r>
              <a:rPr lang="cs-CZ" sz="2000" dirty="0"/>
              <a:t>výdaje </a:t>
            </a:r>
            <a:r>
              <a:rPr lang="cs-CZ" sz="2000" dirty="0" smtClean="0"/>
              <a:t>související s realizací terminálu:</a:t>
            </a:r>
          </a:p>
          <a:p>
            <a:pPr lvl="1"/>
            <a:r>
              <a:rPr lang="cs-CZ" sz="1800" dirty="0"/>
              <a:t>infrastruktura tramvajové a trolejbusové dráhy v prostoru terminálu a jeho připojení na silnici nebo místní komunikaci v délce maximálně 100 m</a:t>
            </a:r>
            <a:r>
              <a:rPr lang="cs-CZ" sz="1800" dirty="0" smtClean="0"/>
              <a:t>,</a:t>
            </a:r>
            <a:endParaRPr lang="cs-CZ" sz="1800" dirty="0"/>
          </a:p>
          <a:p>
            <a:pPr lvl="0"/>
            <a:r>
              <a:rPr lang="cs-CZ" sz="2000" dirty="0"/>
              <a:t>výdaje </a:t>
            </a:r>
            <a:r>
              <a:rPr lang="cs-CZ" sz="2000" dirty="0" smtClean="0"/>
              <a:t>na stavbou vyvolané investice:</a:t>
            </a:r>
          </a:p>
          <a:p>
            <a:pPr lvl="1"/>
            <a:r>
              <a:rPr lang="cs-CZ" sz="1800" dirty="0"/>
              <a:t>stavbou vyvolané ostatní úpravy a přeložky stávajících pozemních </a:t>
            </a:r>
            <a:r>
              <a:rPr lang="cs-CZ" sz="1800" dirty="0" smtClean="0"/>
              <a:t>komunikací</a:t>
            </a:r>
            <a:br>
              <a:rPr lang="cs-CZ" sz="1800" dirty="0" smtClean="0"/>
            </a:br>
            <a:r>
              <a:rPr lang="cs-CZ" sz="1800" dirty="0" smtClean="0"/>
              <a:t>a </a:t>
            </a:r>
            <a:r>
              <a:rPr lang="cs-CZ" sz="1800" dirty="0"/>
              <a:t>připojení sousedních nemovitostí,</a:t>
            </a:r>
          </a:p>
          <a:p>
            <a:pPr lvl="1"/>
            <a:r>
              <a:rPr lang="cs-CZ" sz="1800" dirty="0"/>
              <a:t>stavbou vyvolané ostatní úpravy a přeložky stávajících inženýrských sítí, drážních objektů a oplocení</a:t>
            </a:r>
            <a:r>
              <a:rPr lang="cs-CZ" sz="1800" dirty="0" smtClean="0"/>
              <a:t>,</a:t>
            </a:r>
          </a:p>
          <a:p>
            <a:pPr lvl="1"/>
            <a:r>
              <a:rPr lang="cs-CZ" sz="1800" dirty="0" smtClean="0"/>
              <a:t>přechodné </a:t>
            </a:r>
            <a:r>
              <a:rPr lang="cs-CZ" sz="1800" dirty="0"/>
              <a:t>dopravní značení, výstavba provizorní objízdné komunikace, provizorního mostu, lávky pro pěší nebo cyklisty, protihluková opatření, jejichž návrh je řádně zdůvodněn a podložen stanoviskem orgánu ochrany veřejného </a:t>
            </a:r>
            <a:r>
              <a:rPr lang="cs-CZ" sz="1800" dirty="0" smtClean="0"/>
              <a:t>zdraví</a:t>
            </a:r>
            <a:r>
              <a:rPr lang="cs-CZ" sz="1800" dirty="0"/>
              <a:t>.</a:t>
            </a:r>
            <a:endParaRPr lang="cs-CZ" sz="2200" dirty="0" smtClean="0"/>
          </a:p>
          <a:p>
            <a:pPr marL="0" indent="0">
              <a:spcBef>
                <a:spcPts val="0"/>
              </a:spcBef>
              <a:spcAft>
                <a:spcPts val="1200"/>
              </a:spcAft>
              <a:buNone/>
            </a:pP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909067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altLang="cs-CZ" sz="2200" b="1" dirty="0" smtClean="0">
                <a:solidFill>
                  <a:srgbClr val="0070C0"/>
                </a:solidFill>
              </a:rPr>
              <a:t>Pořízení majetku</a:t>
            </a:r>
            <a:endParaRPr lang="cs-CZ" altLang="cs-CZ" sz="2200" b="1" dirty="0">
              <a:solidFill>
                <a:srgbClr val="0070C0"/>
              </a:solidFill>
            </a:endParaRPr>
          </a:p>
          <a:p>
            <a:pPr lvl="0"/>
            <a:r>
              <a:rPr lang="cs-CZ" sz="2000" dirty="0"/>
              <a:t>pořízení drobného a dlouhodobého hmotného majetku – HW – výpočetní IT technika a jiné vybavení kamerového nebo jiného bezpečnostního systému v prostoru terminálu nebo parkovacího systému, tabule informující o volné kapacitě parkovacích míst v parkovacím systému P+R, K+R, B+R nebo P+G umístěné mimo terminál nebo parkovací systém,</a:t>
            </a:r>
          </a:p>
          <a:p>
            <a:r>
              <a:rPr lang="cs-CZ" sz="2000" dirty="0"/>
              <a:t>pořízení drobného a dlouhodobého nehmotného majetku – SW – aplikace pro kamerový nebo jiný bezpečnostní systém v prostoru terminálu nebo parkovacího systému, aplikace pro informování o volné kapacitě parkovacích míst v parkovacím systému P+R, K+R, B+R nebo P+G mimo terminál nebo parkovací systém</a:t>
            </a:r>
            <a:r>
              <a:rPr lang="cs-CZ" sz="2000" dirty="0" smtClean="0"/>
              <a:t>.</a:t>
            </a:r>
            <a:endParaRPr lang="cs-CZ" sz="2200" dirty="0" smtClean="0"/>
          </a:p>
          <a:p>
            <a:pPr marL="0" indent="0">
              <a:spcBef>
                <a:spcPts val="0"/>
              </a:spcBef>
              <a:spcAft>
                <a:spcPts val="1200"/>
              </a:spcAft>
              <a:buNone/>
            </a:pP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689500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altLang="cs-CZ" sz="2200" b="1" dirty="0" smtClean="0">
                <a:solidFill>
                  <a:srgbClr val="0070C0"/>
                </a:solidFill>
              </a:rPr>
              <a:t>Projektová dokumentace</a:t>
            </a:r>
            <a:endParaRPr lang="cs-CZ" altLang="cs-CZ" sz="2200" b="1" dirty="0">
              <a:solidFill>
                <a:srgbClr val="0070C0"/>
              </a:solidFill>
            </a:endParaRPr>
          </a:p>
          <a:p>
            <a:pPr lvl="0"/>
            <a:r>
              <a:rPr lang="cs-CZ" sz="2000" dirty="0"/>
              <a:t>výdaje na zpracování:</a:t>
            </a:r>
          </a:p>
          <a:p>
            <a:pPr lvl="1"/>
            <a:r>
              <a:rPr lang="cs-CZ" sz="2000" dirty="0"/>
              <a:t>dokumentací v procesu EIA (oznámení, dokumentace),</a:t>
            </a:r>
          </a:p>
          <a:p>
            <a:pPr lvl="1"/>
            <a:r>
              <a:rPr lang="cs-CZ" sz="2000" dirty="0"/>
              <a:t>dokumentace pro vydání územního rozhodnutí (DUR), dokumentace k oznámení o záměru v území (DOZU),</a:t>
            </a:r>
          </a:p>
          <a:p>
            <a:pPr lvl="1"/>
            <a:r>
              <a:rPr lang="cs-CZ" sz="2000" dirty="0"/>
              <a:t>projektové dokumentace pro vydání stavebního povolení (DSP), projektové dokumentace pro ohlášení stavby (DOS),</a:t>
            </a:r>
          </a:p>
          <a:p>
            <a:pPr lvl="1"/>
            <a:r>
              <a:rPr lang="cs-CZ" sz="2000" dirty="0"/>
              <a:t>projektové dokumentace pro provádění stavby (PDPS), zadávací dokumentace stavby (ZDS), realizační dokumentace stavby (RDS),</a:t>
            </a:r>
          </a:p>
          <a:p>
            <a:pPr lvl="1"/>
            <a:r>
              <a:rPr lang="cs-CZ" sz="2000" dirty="0"/>
              <a:t>dokumentace skutečného provedení stavby (DSPS</a:t>
            </a:r>
            <a:r>
              <a:rPr lang="cs-CZ" sz="2000" dirty="0" smtClean="0"/>
              <a:t>),</a:t>
            </a:r>
          </a:p>
          <a:p>
            <a:pPr lvl="1"/>
            <a:r>
              <a:rPr lang="cs-CZ" sz="2000" dirty="0" smtClean="0"/>
              <a:t>souvisejících </a:t>
            </a:r>
            <a:r>
              <a:rPr lang="cs-CZ" sz="2000" dirty="0"/>
              <a:t>průzkumů, geodetických zaměření, studií a posouzení</a:t>
            </a:r>
            <a:r>
              <a:rPr lang="cs-CZ" sz="2000" dirty="0" smtClean="0"/>
              <a:t>.</a:t>
            </a:r>
            <a:endParaRPr lang="cs-CZ" sz="2200" dirty="0" smtClean="0"/>
          </a:p>
          <a:p>
            <a:pPr marL="0" indent="0">
              <a:spcBef>
                <a:spcPts val="0"/>
              </a:spcBef>
              <a:spcAft>
                <a:spcPts val="1200"/>
              </a:spcAft>
              <a:buNone/>
            </a:pP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4267876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altLang="cs-CZ" sz="2200" b="1" dirty="0" smtClean="0">
                <a:solidFill>
                  <a:srgbClr val="0070C0"/>
                </a:solidFill>
              </a:rPr>
              <a:t>Nákup pozemků a staveb</a:t>
            </a:r>
            <a:endParaRPr lang="cs-CZ" altLang="cs-CZ" sz="2200" b="1" dirty="0">
              <a:solidFill>
                <a:srgbClr val="0070C0"/>
              </a:solidFill>
            </a:endParaRPr>
          </a:p>
          <a:p>
            <a:pPr lvl="0"/>
            <a:r>
              <a:rPr lang="cs-CZ" sz="2000" dirty="0"/>
              <a:t>nákup a vyvlastnění nemovitostí nesmí přesáhnout 10 % celkových způsobilých výdajů projektu,</a:t>
            </a:r>
          </a:p>
          <a:p>
            <a:pPr lvl="0"/>
            <a:r>
              <a:rPr lang="cs-CZ" sz="2000" dirty="0" smtClean="0"/>
              <a:t>pořízení </a:t>
            </a:r>
            <a:r>
              <a:rPr lang="cs-CZ" sz="2000" dirty="0"/>
              <a:t>nemovitostí </a:t>
            </a:r>
            <a:r>
              <a:rPr lang="cs-CZ" sz="2000" dirty="0" smtClean="0"/>
              <a:t>je </a:t>
            </a:r>
            <a:r>
              <a:rPr lang="cs-CZ" sz="2000" dirty="0"/>
              <a:t>nezbytnou podmínkou realizace </a:t>
            </a:r>
            <a:r>
              <a:rPr lang="cs-CZ" sz="2000" dirty="0" smtClean="0"/>
              <a:t>projektu, nemovitosti </a:t>
            </a:r>
            <a:r>
              <a:rPr lang="cs-CZ" sz="2000" dirty="0"/>
              <a:t>jsou oceněny znaleckým posudkem ne starším než 6 měsíců před nabytím nemovitosti do </a:t>
            </a:r>
            <a:r>
              <a:rPr lang="cs-CZ" sz="2000" dirty="0" smtClean="0"/>
              <a:t>vlastnictví žadatele, cena nemovitostí do výše ceny z posudku, pořízení nemovitostí </a:t>
            </a:r>
            <a:r>
              <a:rPr lang="cs-CZ" sz="2000" b="1" dirty="0" smtClean="0"/>
              <a:t>po podání žádosti o podporu</a:t>
            </a:r>
            <a:r>
              <a:rPr lang="cs-CZ" sz="2000" dirty="0" smtClean="0"/>
              <a:t>,</a:t>
            </a:r>
          </a:p>
          <a:p>
            <a:pPr lvl="0"/>
            <a:r>
              <a:rPr lang="cs-CZ" sz="2000" dirty="0"/>
              <a:t>výdaje na vyvlastnění </a:t>
            </a:r>
            <a:r>
              <a:rPr lang="cs-CZ" sz="2000" dirty="0" smtClean="0"/>
              <a:t>nemovitostí na </a:t>
            </a:r>
            <a:r>
              <a:rPr lang="cs-CZ" sz="2000" dirty="0"/>
              <a:t>základě pravomocného </a:t>
            </a:r>
            <a:r>
              <a:rPr lang="cs-CZ" sz="2000" dirty="0" smtClean="0"/>
              <a:t>rozhodnutí,</a:t>
            </a:r>
            <a:endParaRPr lang="cs-CZ" sz="2000" dirty="0"/>
          </a:p>
          <a:p>
            <a:r>
              <a:rPr lang="cs-CZ" sz="2000" dirty="0"/>
              <a:t>výdaje na úhradu odvodů za odnětí půdy ze zemědělského a lesního půdního fondu</a:t>
            </a:r>
            <a:r>
              <a:rPr lang="cs-CZ" sz="2000" dirty="0" smtClean="0"/>
              <a:t>.</a:t>
            </a:r>
            <a:endParaRPr lang="cs-CZ" sz="2000" dirty="0">
              <a:latin typeface="Arial" charset="0"/>
              <a:cs typeface="Arial" charset="0"/>
            </a:endParaRP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945109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altLang="cs-CZ" sz="2200" b="1" dirty="0">
                <a:solidFill>
                  <a:srgbClr val="0070C0"/>
                </a:solidFill>
              </a:rPr>
              <a:t>Zabezpečení výstavby</a:t>
            </a:r>
          </a:p>
          <a:p>
            <a:pPr lvl="0"/>
            <a:r>
              <a:rPr lang="cs-CZ" sz="2000" dirty="0" smtClean="0"/>
              <a:t>výdaje </a:t>
            </a:r>
            <a:r>
              <a:rPr lang="cs-CZ" sz="2000" dirty="0"/>
              <a:t>na zabezpečení výstavby:</a:t>
            </a:r>
          </a:p>
          <a:p>
            <a:pPr lvl="1"/>
            <a:r>
              <a:rPr lang="cs-CZ" sz="2000" dirty="0"/>
              <a:t>technický dozor investora (TDI),</a:t>
            </a:r>
          </a:p>
          <a:p>
            <a:pPr lvl="1"/>
            <a:r>
              <a:rPr lang="cs-CZ" sz="2000" dirty="0"/>
              <a:t>autorský dozor (AD),</a:t>
            </a:r>
          </a:p>
          <a:p>
            <a:pPr lvl="1"/>
            <a:r>
              <a:rPr lang="cs-CZ" sz="2000" dirty="0"/>
              <a:t>zajištění bezpečnosti a ochrany zdraví při práci (BOZP),</a:t>
            </a:r>
          </a:p>
          <a:p>
            <a:pPr lvl="1"/>
            <a:r>
              <a:rPr lang="cs-CZ" sz="2000" dirty="0"/>
              <a:t>geodetické práce, zkoušky materiálů a konstrukcí na staveništi,</a:t>
            </a:r>
          </a:p>
          <a:p>
            <a:r>
              <a:rPr lang="cs-CZ" sz="2000" dirty="0"/>
              <a:t>výdaje na </a:t>
            </a:r>
            <a:r>
              <a:rPr lang="cs-CZ" sz="2000" dirty="0" err="1"/>
              <a:t>inženýring</a:t>
            </a:r>
            <a:r>
              <a:rPr lang="cs-CZ" sz="2000" dirty="0"/>
              <a:t> projektu zahrnující projednání a podání projektových dokumentací stavby a souvisejících žádostí pro příslušná správní </a:t>
            </a:r>
            <a:r>
              <a:rPr lang="cs-CZ" sz="2000" dirty="0" smtClean="0"/>
              <a:t>řízení.</a:t>
            </a:r>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415089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Způsobilé výdaje na </a:t>
            </a:r>
            <a:r>
              <a:rPr lang="cs-CZ" sz="2400" b="1" u="sng" dirty="0" smtClean="0">
                <a:solidFill>
                  <a:srgbClr val="0070C0"/>
                </a:solidFill>
              </a:rPr>
              <a:t>vedlejší</a:t>
            </a:r>
            <a:r>
              <a:rPr lang="cs-CZ" sz="2400" b="1" dirty="0" smtClean="0">
                <a:solidFill>
                  <a:srgbClr val="0070C0"/>
                </a:solidFill>
              </a:rPr>
              <a:t> aktivity</a:t>
            </a:r>
            <a:br>
              <a:rPr lang="cs-CZ" sz="2400" b="1" dirty="0" smtClean="0">
                <a:solidFill>
                  <a:srgbClr val="0070C0"/>
                </a:solidFill>
              </a:rPr>
            </a:br>
            <a:endParaRPr lang="cs-CZ" sz="2400" b="1" dirty="0" smtClean="0">
              <a:solidFill>
                <a:srgbClr val="0070C0"/>
              </a:solidFill>
            </a:endParaRPr>
          </a:p>
          <a:p>
            <a:pPr marL="0" lvl="1" indent="0">
              <a:buNone/>
            </a:pPr>
            <a:r>
              <a:rPr lang="cs-CZ" sz="2200" b="1" dirty="0">
                <a:solidFill>
                  <a:srgbClr val="0070C0"/>
                </a:solidFill>
              </a:rPr>
              <a:t>Pořízení služeb bezprostředně souvisejících s realizací </a:t>
            </a:r>
            <a:r>
              <a:rPr lang="cs-CZ" sz="2200" b="1" dirty="0" smtClean="0">
                <a:solidFill>
                  <a:srgbClr val="0070C0"/>
                </a:solidFill>
              </a:rPr>
              <a:t>projektu</a:t>
            </a:r>
          </a:p>
          <a:p>
            <a:pPr lvl="0"/>
            <a:r>
              <a:rPr lang="cs-CZ" sz="2200" dirty="0" smtClean="0"/>
              <a:t>výdaje </a:t>
            </a:r>
            <a:r>
              <a:rPr lang="cs-CZ" sz="2200" dirty="0"/>
              <a:t>na </a:t>
            </a:r>
            <a:r>
              <a:rPr lang="cs-CZ" sz="2200" dirty="0" smtClean="0"/>
              <a:t>zpracování studie proveditelnosti (podle přílohy č. 4 těchto Pravidel).</a:t>
            </a:r>
            <a:endParaRPr lang="cs-CZ" sz="2200" dirty="0"/>
          </a:p>
          <a:p>
            <a:pPr marL="0" lvl="1" indent="0">
              <a:buNone/>
            </a:pPr>
            <a:endParaRPr lang="cs-CZ" altLang="cs-CZ" sz="2200" b="1" dirty="0" smtClean="0">
              <a:solidFill>
                <a:srgbClr val="0070C0"/>
              </a:solidFill>
            </a:endParaRPr>
          </a:p>
          <a:p>
            <a:pPr marL="0" lvl="1" indent="0">
              <a:buNone/>
            </a:pPr>
            <a:r>
              <a:rPr lang="cs-CZ" altLang="cs-CZ" sz="2200" b="1" dirty="0" smtClean="0">
                <a:solidFill>
                  <a:srgbClr val="0070C0"/>
                </a:solidFill>
              </a:rPr>
              <a:t>Povinná publicita</a:t>
            </a:r>
            <a:endParaRPr lang="cs-CZ" altLang="cs-CZ" sz="2200" b="1" dirty="0">
              <a:solidFill>
                <a:srgbClr val="0070C0"/>
              </a:solidFill>
            </a:endParaRPr>
          </a:p>
          <a:p>
            <a:pPr lvl="0"/>
            <a:r>
              <a:rPr lang="cs-CZ" sz="2200" dirty="0"/>
              <a:t>výdaje na povinné informační a propagační nástroje podle kap. 13 Obecných pravidel.</a:t>
            </a:r>
          </a:p>
          <a:p>
            <a:pPr lvl="0"/>
            <a:endParaRPr lang="cs-CZ" sz="2200" dirty="0"/>
          </a:p>
          <a:p>
            <a:pPr marL="0" indent="0">
              <a:buNone/>
            </a:pPr>
            <a:r>
              <a:rPr lang="cs-CZ" sz="2200" dirty="0" smtClean="0"/>
              <a:t>	</a:t>
            </a:r>
            <a:r>
              <a:rPr lang="cs-CZ" sz="2200" b="1" dirty="0" smtClean="0"/>
              <a:t>DPH</a:t>
            </a:r>
            <a:endParaRPr lang="cs-CZ" sz="2200" b="1" dirty="0"/>
          </a:p>
          <a:p>
            <a:endParaRPr lang="cs-CZ" sz="2200" dirty="0" smtClean="0"/>
          </a:p>
          <a:p>
            <a:pPr marL="0" indent="0">
              <a:spcBef>
                <a:spcPts val="0"/>
              </a:spcBef>
              <a:spcAft>
                <a:spcPts val="1200"/>
              </a:spcAft>
              <a:buNone/>
            </a:pP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208829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39878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Nezpůsobilé výdaje</a:t>
            </a:r>
            <a:br>
              <a:rPr lang="cs-CZ" sz="2400" b="1" dirty="0" smtClean="0">
                <a:solidFill>
                  <a:srgbClr val="0070C0"/>
                </a:solidFill>
              </a:rPr>
            </a:br>
            <a:endParaRPr lang="cs-CZ" sz="2400" b="1" dirty="0" smtClean="0">
              <a:solidFill>
                <a:srgbClr val="0070C0"/>
              </a:solidFill>
            </a:endParaRPr>
          </a:p>
          <a:p>
            <a:pPr lvl="0"/>
            <a:r>
              <a:rPr lang="cs-CZ" sz="2000" dirty="0" smtClean="0"/>
              <a:t>např. výdaje </a:t>
            </a:r>
            <a:r>
              <a:rPr lang="cs-CZ" sz="2000" dirty="0"/>
              <a:t>na realizaci </a:t>
            </a:r>
            <a:r>
              <a:rPr lang="cs-CZ" sz="2000" dirty="0" smtClean="0"/>
              <a:t>samostatných/izolovaných zastávek,</a:t>
            </a:r>
            <a:endParaRPr lang="cs-CZ" sz="2000" dirty="0"/>
          </a:p>
          <a:p>
            <a:pPr lvl="0"/>
            <a:r>
              <a:rPr lang="cs-CZ" sz="2000" dirty="0"/>
              <a:t>výdaje na vybavení provozních budov, objektů a uzavřených </a:t>
            </a:r>
            <a:r>
              <a:rPr lang="cs-CZ" sz="2000" dirty="0" smtClean="0"/>
              <a:t>prostor</a:t>
            </a:r>
            <a:br>
              <a:rPr lang="cs-CZ" sz="2000" dirty="0" smtClean="0"/>
            </a:br>
            <a:r>
              <a:rPr lang="cs-CZ" sz="2000" dirty="0" smtClean="0"/>
              <a:t>pro </a:t>
            </a:r>
            <a:r>
              <a:rPr lang="cs-CZ" sz="2000" dirty="0"/>
              <a:t>cestující neuvedené mezi způsobilými </a:t>
            </a:r>
            <a:r>
              <a:rPr lang="cs-CZ" sz="2000" dirty="0" smtClean="0"/>
              <a:t>výdaji,</a:t>
            </a:r>
            <a:endParaRPr lang="cs-CZ" sz="2000" dirty="0"/>
          </a:p>
          <a:p>
            <a:pPr lvl="0"/>
            <a:r>
              <a:rPr lang="cs-CZ" sz="2000" dirty="0"/>
              <a:t>výdaje na sochy, kašny a jiná umělecká díla,</a:t>
            </a:r>
          </a:p>
          <a:p>
            <a:pPr lvl="0"/>
            <a:r>
              <a:rPr lang="cs-CZ" sz="2000" dirty="0"/>
              <a:t>výdaje na </a:t>
            </a:r>
            <a:r>
              <a:rPr lang="cs-CZ" sz="2000" dirty="0" smtClean="0"/>
              <a:t>údržbu </a:t>
            </a:r>
            <a:r>
              <a:rPr lang="cs-CZ" sz="2000" dirty="0"/>
              <a:t>a </a:t>
            </a:r>
            <a:r>
              <a:rPr lang="cs-CZ" sz="2000" dirty="0" smtClean="0"/>
              <a:t>opravu,</a:t>
            </a:r>
          </a:p>
          <a:p>
            <a:pPr lvl="0"/>
            <a:r>
              <a:rPr lang="cs-CZ" sz="2000" dirty="0" smtClean="0"/>
              <a:t>výdaje </a:t>
            </a:r>
            <a:r>
              <a:rPr lang="cs-CZ" sz="2000" dirty="0"/>
              <a:t>na zajištění náhradní dopravy/výlukového provozu</a:t>
            </a:r>
            <a:r>
              <a:rPr lang="cs-CZ" sz="2000" dirty="0" smtClean="0"/>
              <a:t>,</a:t>
            </a:r>
          </a:p>
          <a:p>
            <a:pPr lvl="0"/>
            <a:r>
              <a:rPr lang="cs-CZ" sz="2000" dirty="0" smtClean="0"/>
              <a:t>výdaje v rozporu s motivačním účinkem,</a:t>
            </a:r>
          </a:p>
          <a:p>
            <a:pPr lvl="0"/>
            <a:r>
              <a:rPr lang="cs-CZ" sz="2000" dirty="0" smtClean="0"/>
              <a:t>pojištění apod.</a:t>
            </a:r>
            <a:endParaRPr lang="cs-CZ" sz="2000" dirty="0"/>
          </a:p>
          <a:p>
            <a:endParaRPr lang="cs-CZ" sz="2200" dirty="0" smtClean="0"/>
          </a:p>
          <a:p>
            <a:pPr marL="0" indent="0">
              <a:spcBef>
                <a:spcPts val="0"/>
              </a:spcBef>
              <a:spcAft>
                <a:spcPts val="1200"/>
              </a:spcAft>
              <a:buNone/>
            </a:pPr>
            <a:endParaRPr lang="cs-CZ" sz="2200" dirty="0" smtClean="0"/>
          </a:p>
        </p:txBody>
      </p:sp>
      <p:sp>
        <p:nvSpPr>
          <p:cNvPr id="10"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
        <p:nvSpPr>
          <p:cNvPr id="11" name="Nadpis 1"/>
          <p:cNvSpPr txBox="1">
            <a:spLocks/>
          </p:cNvSpPr>
          <p:nvPr/>
        </p:nvSpPr>
        <p:spPr>
          <a:xfrm>
            <a:off x="395536" y="5544616"/>
            <a:ext cx="8229600" cy="126876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lvl="0" algn="l"/>
            <a:r>
              <a:rPr lang="cs-CZ" altLang="cs-CZ" sz="2200" cap="none" dirty="0" smtClean="0">
                <a:hlinkClick r:id="rId4"/>
              </a:rPr>
              <a:t>http://www.dotaceeu.cz/cs/Microsites/IROP/Vyzvy/Vyzva-c-24-Vystavba-a-modernizace-prestupnich-terminalu</a:t>
            </a:r>
            <a:endParaRPr lang="cs-CZ" sz="2200" b="1" cap="none" dirty="0">
              <a:solidFill>
                <a:srgbClr val="0070C0"/>
              </a:solidFill>
              <a:latin typeface="Myriad Pro"/>
            </a:endParaRPr>
          </a:p>
        </p:txBody>
      </p:sp>
    </p:spTree>
    <p:extLst>
      <p:ext uri="{BB962C8B-B14F-4D97-AF65-F5344CB8AC3E}">
        <p14:creationId xmlns:p14="http://schemas.microsoft.com/office/powerpoint/2010/main" val="11943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Veřejná podpora</a:t>
            </a:r>
          </a:p>
          <a:p>
            <a:pPr lvl="0"/>
            <a:r>
              <a:rPr lang="cs-CZ" sz="2000" dirty="0"/>
              <a:t>P</a:t>
            </a:r>
            <a:r>
              <a:rPr lang="cs-CZ" sz="2000" dirty="0" smtClean="0"/>
              <a:t>odpora </a:t>
            </a:r>
            <a:r>
              <a:rPr lang="cs-CZ" sz="2000" dirty="0"/>
              <a:t>projektů v souladu s nařízením Evropské </a:t>
            </a:r>
            <a:r>
              <a:rPr lang="cs-CZ" sz="2000" dirty="0" smtClean="0"/>
              <a:t>komise č</a:t>
            </a:r>
            <a:r>
              <a:rPr lang="cs-CZ" sz="2000" dirty="0"/>
              <a:t>. 651/2014 </a:t>
            </a:r>
            <a:r>
              <a:rPr lang="pl-PL" sz="2000" dirty="0"/>
              <a:t>ze dne 17. června 2014</a:t>
            </a:r>
            <a:r>
              <a:rPr lang="cs-CZ" sz="2000" dirty="0" smtClean="0"/>
              <a:t>, </a:t>
            </a:r>
            <a:r>
              <a:rPr lang="cs-CZ" sz="2000" dirty="0"/>
              <a:t>oddíl 13 Podpora na místní infrastrukturu, článek 56 Investiční podpora na místní </a:t>
            </a:r>
            <a:r>
              <a:rPr lang="cs-CZ" sz="2000" dirty="0" smtClean="0"/>
              <a:t>infrastrukturu.</a:t>
            </a:r>
            <a:endParaRPr lang="cs-CZ" sz="2000" dirty="0"/>
          </a:p>
          <a:p>
            <a:pPr lvl="0"/>
            <a:r>
              <a:rPr lang="cs-CZ" sz="2000" dirty="0" smtClean="0"/>
              <a:t>Infrastruktura </a:t>
            </a:r>
            <a:r>
              <a:rPr lang="cs-CZ" sz="2000" dirty="0"/>
              <a:t>musí být k dispozici uživatelům, kteří o ni projeví zájem, za otevřených, transparentních a nediskriminačních </a:t>
            </a:r>
            <a:r>
              <a:rPr lang="cs-CZ" sz="2000" dirty="0" smtClean="0"/>
              <a:t>podmínek</a:t>
            </a:r>
            <a:r>
              <a:rPr lang="cs-CZ" sz="2000" dirty="0"/>
              <a:t>.</a:t>
            </a:r>
          </a:p>
          <a:p>
            <a:pPr lvl="0"/>
            <a:r>
              <a:rPr lang="cs-CZ" sz="2000" dirty="0" smtClean="0"/>
              <a:t>Cena </a:t>
            </a:r>
            <a:r>
              <a:rPr lang="cs-CZ" sz="2000" dirty="0"/>
              <a:t>účtovaná za užívání infrastruktury musí odpovídat ceně </a:t>
            </a:r>
            <a:r>
              <a:rPr lang="cs-CZ" sz="2000" dirty="0" smtClean="0"/>
              <a:t>tržní</a:t>
            </a:r>
            <a:r>
              <a:rPr lang="cs-CZ" sz="2000" dirty="0"/>
              <a:t>.</a:t>
            </a:r>
          </a:p>
          <a:p>
            <a:pPr lvl="0"/>
            <a:r>
              <a:rPr lang="cs-CZ" sz="2000" dirty="0" smtClean="0"/>
              <a:t>Investice </a:t>
            </a:r>
            <a:r>
              <a:rPr lang="cs-CZ" sz="2000" dirty="0"/>
              <a:t>nebudou představovat vyhrazenou </a:t>
            </a:r>
            <a:r>
              <a:rPr lang="cs-CZ" sz="2000" dirty="0" smtClean="0"/>
              <a:t>infrastrukturu</a:t>
            </a:r>
            <a:r>
              <a:rPr lang="cs-CZ" sz="2000" dirty="0"/>
              <a:t>.</a:t>
            </a:r>
            <a:endParaRPr lang="cs-CZ" sz="2000" dirty="0" smtClean="0"/>
          </a:p>
          <a:p>
            <a:pPr lvl="0"/>
            <a:r>
              <a:rPr lang="cs-CZ" sz="2000" dirty="0" smtClean="0"/>
              <a:t>Infrastruktura </a:t>
            </a:r>
            <a:r>
              <a:rPr lang="cs-CZ" sz="2000" dirty="0"/>
              <a:t>zůstane ve vlastnictví příjemce </a:t>
            </a:r>
            <a:r>
              <a:rPr lang="cs-CZ" sz="2000" dirty="0" smtClean="0"/>
              <a:t>podpory.</a:t>
            </a:r>
          </a:p>
          <a:p>
            <a:pPr lvl="0"/>
            <a:r>
              <a:rPr lang="cs-CZ" sz="2000" dirty="0" smtClean="0"/>
              <a:t>Pokud </a:t>
            </a:r>
            <a:r>
              <a:rPr lang="cs-CZ" sz="2000" dirty="0"/>
              <a:t>se příjemce rozhodne, že sám nebude provozovatelem infrastruktury, vybere provozovatele na základě otevřeného, </a:t>
            </a:r>
            <a:r>
              <a:rPr lang="cs-CZ" sz="2000" dirty="0" smtClean="0"/>
              <a:t>transparentního a </a:t>
            </a:r>
            <a:r>
              <a:rPr lang="cs-CZ" sz="2000" dirty="0"/>
              <a:t>nediskriminačního výběrového řízení, aby se zajistil pronájem za tržní </a:t>
            </a:r>
            <a:r>
              <a:rPr lang="cs-CZ" sz="2000" dirty="0" smtClean="0"/>
              <a:t>cenu.</a:t>
            </a:r>
            <a:endParaRPr lang="cs-CZ" sz="2000" dirty="0"/>
          </a:p>
          <a:p>
            <a:pPr lvl="0"/>
            <a:r>
              <a:rPr lang="cs-CZ" sz="2000" dirty="0" smtClean="0"/>
              <a:t>Komerční </a:t>
            </a:r>
            <a:r>
              <a:rPr lang="cs-CZ" sz="2000" dirty="0"/>
              <a:t>prostory v rámci terminálů budou pronajaty na základě otevřeného, transparentního a nediskriminačního výběrového </a:t>
            </a:r>
            <a:r>
              <a:rPr lang="cs-CZ" sz="2000" dirty="0" smtClean="0"/>
              <a:t>řízení</a:t>
            </a:r>
            <a:r>
              <a:rPr lang="cs-CZ" sz="2000" dirty="0"/>
              <a:t>.</a:t>
            </a:r>
            <a:endParaRPr lang="cs-CZ" sz="2000" dirty="0" smtClean="0"/>
          </a:p>
          <a:p>
            <a:pPr lvl="0"/>
            <a:r>
              <a:rPr lang="cs-CZ" sz="2000" dirty="0"/>
              <a:t>P</a:t>
            </a:r>
            <a:r>
              <a:rPr lang="cs-CZ" sz="2000" dirty="0" smtClean="0"/>
              <a:t>odpora </a:t>
            </a:r>
            <a:r>
              <a:rPr lang="cs-CZ" sz="2000" dirty="0"/>
              <a:t>podléhá </a:t>
            </a:r>
            <a:r>
              <a:rPr lang="cs-CZ" sz="2000" b="1" dirty="0"/>
              <a:t>motivačnímu účinku </a:t>
            </a:r>
            <a:r>
              <a:rPr lang="cs-CZ" sz="2000" dirty="0"/>
              <a:t>podle čl. 6 </a:t>
            </a:r>
            <a:r>
              <a:rPr lang="cs-CZ" sz="2000" dirty="0" smtClean="0"/>
              <a:t>nařízení </a:t>
            </a:r>
            <a:r>
              <a:rPr lang="cs-CZ" sz="2000" dirty="0"/>
              <a:t>651/2014</a:t>
            </a:r>
            <a:r>
              <a:rPr lang="cs-CZ" sz="2000" dirty="0" smtClean="0"/>
              <a:t>.</a:t>
            </a:r>
            <a:endParaRPr lang="cs-CZ" sz="2000" dirty="0"/>
          </a:p>
          <a:p>
            <a:endParaRPr lang="cs-CZ" sz="2200" dirty="0" smtClean="0"/>
          </a:p>
          <a:p>
            <a:pPr marL="0" indent="0">
              <a:spcBef>
                <a:spcPts val="0"/>
              </a:spcBef>
              <a:spcAft>
                <a:spcPts val="1200"/>
              </a:spcAft>
              <a:buNone/>
            </a:pPr>
            <a:endParaRPr lang="cs-CZ" sz="2200" dirty="0" smtClean="0"/>
          </a:p>
        </p:txBody>
      </p:sp>
      <p:sp>
        <p:nvSpPr>
          <p:cNvPr id="10"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290399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3012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Motivační účinek</a:t>
            </a:r>
          </a:p>
          <a:p>
            <a:pPr lvl="0"/>
            <a:r>
              <a:rPr lang="cs-CZ" sz="2000" dirty="0" smtClean="0"/>
              <a:t>Podpora </a:t>
            </a:r>
            <a:r>
              <a:rPr lang="cs-CZ" sz="2000" dirty="0"/>
              <a:t>vykazuje motivační účinek, jestliže příjemce zahájí další činnosti, které přispívají k rozvoji dané oblasti a které by bez poskytnutí podpory nevykonával nebo by ji vykonával omezeným nebo jiným způsobem nebo v jiném </a:t>
            </a:r>
            <a:r>
              <a:rPr lang="cs-CZ" sz="2000" dirty="0" smtClean="0"/>
              <a:t>umístění.</a:t>
            </a:r>
          </a:p>
          <a:p>
            <a:pPr lvl="0"/>
            <a:r>
              <a:rPr lang="cs-CZ" sz="2000" dirty="0"/>
              <a:t>Podpora má motivační účinek, pokud příjemce předložil žádost o podporu před zahájením prací na projektu nebo </a:t>
            </a:r>
            <a:r>
              <a:rPr lang="cs-CZ" sz="2000" dirty="0" smtClean="0"/>
              <a:t>činnosti.</a:t>
            </a:r>
          </a:p>
          <a:p>
            <a:pPr lvl="0"/>
            <a:r>
              <a:rPr lang="cs-CZ" sz="2000" dirty="0" smtClean="0"/>
              <a:t>Činnosti, které </a:t>
            </a:r>
            <a:r>
              <a:rPr lang="cs-CZ" sz="2000" b="1" dirty="0" smtClean="0"/>
              <a:t>není možné zahájit před podáním žádosti</a:t>
            </a:r>
            <a:r>
              <a:rPr lang="cs-CZ" sz="2000" dirty="0" smtClean="0"/>
              <a:t> o podporu:</a:t>
            </a:r>
          </a:p>
          <a:p>
            <a:pPr lvl="1"/>
            <a:r>
              <a:rPr lang="cs-CZ" sz="1800" dirty="0" smtClean="0"/>
              <a:t>uzavírání smluvních vztahů zahrnujících sankce pro žadatele při </a:t>
            </a:r>
            <a:r>
              <a:rPr lang="cs-CZ" sz="1800" dirty="0" err="1" smtClean="0"/>
              <a:t>nerealizaci</a:t>
            </a:r>
            <a:r>
              <a:rPr lang="cs-CZ" sz="1800" dirty="0" smtClean="0"/>
              <a:t> investice,</a:t>
            </a:r>
          </a:p>
          <a:p>
            <a:pPr lvl="1"/>
            <a:r>
              <a:rPr lang="cs-CZ" sz="1800" dirty="0" smtClean="0"/>
              <a:t>uzavření </a:t>
            </a:r>
            <a:r>
              <a:rPr lang="cs-CZ" sz="1800" dirty="0"/>
              <a:t>kupní smlouvy na nákup nemovitosti, bude-li pořizovací cena zahrnuta ve způsobilých </a:t>
            </a:r>
            <a:r>
              <a:rPr lang="cs-CZ" sz="1800" dirty="0" smtClean="0"/>
              <a:t>výdajích,</a:t>
            </a:r>
          </a:p>
          <a:p>
            <a:pPr lvl="1"/>
            <a:r>
              <a:rPr lang="cs-CZ" sz="1800" dirty="0"/>
              <a:t>z</a:t>
            </a:r>
            <a:r>
              <a:rPr lang="cs-CZ" sz="1800" dirty="0" smtClean="0"/>
              <a:t>ahájení </a:t>
            </a:r>
            <a:r>
              <a:rPr lang="cs-CZ" sz="1800" dirty="0"/>
              <a:t>zadávacích/výběrových řízení a/nebo uzavření smlouvy k činnostem, které nespadají do přípravných </a:t>
            </a:r>
            <a:r>
              <a:rPr lang="cs-CZ" sz="1800" dirty="0" smtClean="0"/>
              <a:t>prací (realizace staveb, pořízení majetku).</a:t>
            </a:r>
          </a:p>
          <a:p>
            <a:pPr marL="0" indent="0">
              <a:spcBef>
                <a:spcPts val="0"/>
              </a:spcBef>
              <a:spcAft>
                <a:spcPts val="1200"/>
              </a:spcAft>
              <a:buNone/>
            </a:pPr>
            <a:endParaRPr lang="cs-CZ" sz="2200" dirty="0" smtClean="0"/>
          </a:p>
        </p:txBody>
      </p:sp>
      <p:sp>
        <p:nvSpPr>
          <p:cNvPr id="10"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3798837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268759"/>
            <a:ext cx="9324528" cy="558924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000" b="1" dirty="0" smtClean="0">
                <a:solidFill>
                  <a:srgbClr val="0070C0"/>
                </a:solidFill>
              </a:rPr>
              <a:t>	Povinné přílohy žádosti o podporu</a:t>
            </a:r>
          </a:p>
          <a:p>
            <a:pPr marL="457200" lvl="0" indent="-457200">
              <a:spcBef>
                <a:spcPts val="300"/>
              </a:spcBef>
              <a:spcAft>
                <a:spcPts val="300"/>
              </a:spcAft>
              <a:buFont typeface="+mj-lt"/>
              <a:buAutoNum type="arabicPeriod"/>
            </a:pPr>
            <a:r>
              <a:rPr lang="cs-CZ" sz="1800" dirty="0" smtClean="0"/>
              <a:t>Plná moc</a:t>
            </a:r>
            <a:endParaRPr lang="cs-CZ" sz="1800" dirty="0"/>
          </a:p>
          <a:p>
            <a:pPr marL="457200" indent="-457200">
              <a:spcBef>
                <a:spcPts val="300"/>
              </a:spcBef>
              <a:spcAft>
                <a:spcPts val="300"/>
              </a:spcAft>
              <a:buFont typeface="+mj-lt"/>
              <a:buAutoNum type="arabicPeriod"/>
            </a:pPr>
            <a:r>
              <a:rPr lang="cs-CZ" sz="1800" dirty="0"/>
              <a:t>Dokumentace k zadávacím a výběrovým </a:t>
            </a:r>
            <a:r>
              <a:rPr lang="cs-CZ" sz="1800" dirty="0" smtClean="0"/>
              <a:t>řízením</a:t>
            </a:r>
          </a:p>
          <a:p>
            <a:pPr marL="457200" lvl="0" indent="-457200">
              <a:spcBef>
                <a:spcPts val="300"/>
              </a:spcBef>
              <a:spcAft>
                <a:spcPts val="300"/>
              </a:spcAft>
              <a:buFont typeface="+mj-lt"/>
              <a:buAutoNum type="arabicPeriod"/>
            </a:pPr>
            <a:r>
              <a:rPr lang="cs-CZ" sz="1800" dirty="0"/>
              <a:t>Doklady o právní subjektivitě žadatele</a:t>
            </a:r>
          </a:p>
          <a:p>
            <a:pPr marL="457200" lvl="0" indent="-457200">
              <a:spcBef>
                <a:spcPts val="300"/>
              </a:spcBef>
              <a:spcAft>
                <a:spcPts val="300"/>
              </a:spcAft>
              <a:buFont typeface="+mj-lt"/>
              <a:buAutoNum type="arabicPeriod"/>
            </a:pPr>
            <a:r>
              <a:rPr lang="cs-CZ" sz="1800" dirty="0"/>
              <a:t>Výpis z rejstříku trestů</a:t>
            </a:r>
          </a:p>
          <a:p>
            <a:pPr marL="457200" indent="-457200">
              <a:spcBef>
                <a:spcPts val="300"/>
              </a:spcBef>
              <a:spcAft>
                <a:spcPts val="300"/>
              </a:spcAft>
              <a:buFont typeface="+mj-lt"/>
              <a:buAutoNum type="arabicPeriod"/>
            </a:pPr>
            <a:r>
              <a:rPr lang="cs-CZ" sz="1800" dirty="0"/>
              <a:t>Smlouva o veřejných službách v přepravě </a:t>
            </a:r>
            <a:r>
              <a:rPr lang="cs-CZ" sz="1800" dirty="0" smtClean="0"/>
              <a:t>cestujících</a:t>
            </a:r>
          </a:p>
          <a:p>
            <a:pPr marL="457200" indent="-457200">
              <a:spcBef>
                <a:spcPts val="300"/>
              </a:spcBef>
              <a:spcAft>
                <a:spcPts val="300"/>
              </a:spcAft>
              <a:buFont typeface="+mj-lt"/>
              <a:buAutoNum type="arabicPeriod"/>
            </a:pPr>
            <a:r>
              <a:rPr lang="cs-CZ" sz="1800" dirty="0"/>
              <a:t>Územní rozhodnutí nebo územní souhlas nebo veřejnoprávní smlouva nahrazující územní </a:t>
            </a:r>
            <a:r>
              <a:rPr lang="cs-CZ" sz="1800" dirty="0" smtClean="0"/>
              <a:t>řízení</a:t>
            </a:r>
          </a:p>
          <a:p>
            <a:pPr marL="457200" lvl="0" indent="-457200">
              <a:spcBef>
                <a:spcPts val="300"/>
              </a:spcBef>
              <a:spcAft>
                <a:spcPts val="300"/>
              </a:spcAft>
              <a:buFont typeface="+mj-lt"/>
              <a:buAutoNum type="arabicPeriod"/>
            </a:pPr>
            <a:r>
              <a:rPr lang="cs-CZ" sz="1800" b="1" dirty="0"/>
              <a:t>Žádost o stavební povolení nebo ohlášení, stavební </a:t>
            </a:r>
            <a:r>
              <a:rPr lang="cs-CZ" sz="1800" b="1" dirty="0" err="1"/>
              <a:t>pov</a:t>
            </a:r>
            <a:r>
              <a:rPr lang="cs-CZ" sz="1800" b="1" dirty="0"/>
              <a:t>. nebo souhlas…</a:t>
            </a:r>
          </a:p>
          <a:p>
            <a:pPr marL="457200" lvl="0" indent="-457200">
              <a:spcBef>
                <a:spcPts val="300"/>
              </a:spcBef>
              <a:spcAft>
                <a:spcPts val="300"/>
              </a:spcAft>
              <a:buFont typeface="+mj-lt"/>
              <a:buAutoNum type="arabicPeriod"/>
            </a:pPr>
            <a:r>
              <a:rPr lang="cs-CZ" sz="1800" b="1" dirty="0" smtClean="0"/>
              <a:t>Projektová </a:t>
            </a:r>
            <a:r>
              <a:rPr lang="cs-CZ" sz="1800" b="1" dirty="0"/>
              <a:t>dokumentace pro vydání stavebního </a:t>
            </a:r>
            <a:r>
              <a:rPr lang="cs-CZ" sz="1800" b="1" dirty="0" err="1"/>
              <a:t>pov</a:t>
            </a:r>
            <a:r>
              <a:rPr lang="cs-CZ" sz="1800" b="1" dirty="0"/>
              <a:t>. nebo pro </a:t>
            </a:r>
            <a:r>
              <a:rPr lang="cs-CZ" sz="1800" b="1" dirty="0" smtClean="0"/>
              <a:t>ohlášení stavby</a:t>
            </a:r>
            <a:endParaRPr lang="cs-CZ" sz="1800" b="1" dirty="0"/>
          </a:p>
          <a:p>
            <a:pPr marL="457200" lvl="0" indent="-457200">
              <a:spcBef>
                <a:spcPts val="300"/>
              </a:spcBef>
              <a:spcAft>
                <a:spcPts val="300"/>
              </a:spcAft>
              <a:buFont typeface="+mj-lt"/>
              <a:buAutoNum type="arabicPeriod"/>
            </a:pPr>
            <a:r>
              <a:rPr lang="cs-CZ" sz="1800" dirty="0"/>
              <a:t>Položkový rozpočet stavby</a:t>
            </a:r>
          </a:p>
          <a:p>
            <a:pPr marL="457200" indent="-457200">
              <a:spcBef>
                <a:spcPts val="300"/>
              </a:spcBef>
              <a:spcAft>
                <a:spcPts val="300"/>
              </a:spcAft>
              <a:buFont typeface="+mj-lt"/>
              <a:buAutoNum type="arabicPeriod"/>
            </a:pPr>
            <a:r>
              <a:rPr lang="cs-CZ" sz="1800" dirty="0" smtClean="0"/>
              <a:t>Doklad o prokázání právních vztahů k nemovitému majetku, který je předmětem </a:t>
            </a:r>
            <a:r>
              <a:rPr lang="cs-CZ" sz="1800" dirty="0" err="1" smtClean="0"/>
              <a:t>pr</a:t>
            </a:r>
            <a:r>
              <a:rPr lang="cs-CZ" sz="1800" dirty="0" smtClean="0"/>
              <a:t>.</a:t>
            </a:r>
          </a:p>
          <a:p>
            <a:pPr marL="457200" indent="-457200">
              <a:spcBef>
                <a:spcPts val="300"/>
              </a:spcBef>
              <a:spcAft>
                <a:spcPts val="300"/>
              </a:spcAft>
              <a:buFont typeface="+mj-lt"/>
              <a:buAutoNum type="arabicPeriod"/>
            </a:pPr>
            <a:r>
              <a:rPr lang="cs-CZ" sz="1800" dirty="0"/>
              <a:t>Seznam objednávek – přímých nákupů</a:t>
            </a:r>
          </a:p>
          <a:p>
            <a:pPr marL="457200" indent="-457200">
              <a:spcBef>
                <a:spcPts val="300"/>
              </a:spcBef>
              <a:spcAft>
                <a:spcPts val="300"/>
              </a:spcAft>
              <a:buFont typeface="+mj-lt"/>
              <a:buAutoNum type="arabicPeriod"/>
            </a:pPr>
            <a:r>
              <a:rPr lang="cs-CZ" sz="1800" b="1" dirty="0" smtClean="0"/>
              <a:t>Studie proveditelnosti</a:t>
            </a:r>
          </a:p>
          <a:p>
            <a:pPr marL="457200" lvl="0" indent="-457200">
              <a:spcBef>
                <a:spcPts val="300"/>
              </a:spcBef>
              <a:spcAft>
                <a:spcPts val="300"/>
              </a:spcAft>
              <a:buFont typeface="+mj-lt"/>
              <a:buAutoNum type="arabicPeriod"/>
            </a:pPr>
            <a:r>
              <a:rPr lang="cs-CZ" sz="1800" b="1" dirty="0" smtClean="0"/>
              <a:t>Karta souladu projektu s principy udržitelné mobility</a:t>
            </a:r>
            <a:endParaRPr lang="cs-CZ" sz="1800" b="1" dirty="0"/>
          </a:p>
          <a:p>
            <a:pPr marL="457200" indent="-457200">
              <a:spcBef>
                <a:spcPts val="300"/>
              </a:spcBef>
              <a:spcAft>
                <a:spcPts val="300"/>
              </a:spcAft>
              <a:buFont typeface="+mj-lt"/>
              <a:buAutoNum type="arabicPeriod"/>
            </a:pPr>
            <a:r>
              <a:rPr lang="cs-CZ" sz="1800" dirty="0"/>
              <a:t>Průzkum </a:t>
            </a:r>
            <a:r>
              <a:rPr lang="cs-CZ" sz="1800" dirty="0" smtClean="0"/>
              <a:t>trhu</a:t>
            </a:r>
            <a:endParaRPr lang="cs-CZ" sz="2000" dirty="0" smtClean="0"/>
          </a:p>
          <a:p>
            <a:endParaRPr lang="cs-CZ" sz="2000" dirty="0" smtClean="0"/>
          </a:p>
          <a:p>
            <a:pPr marL="0" indent="0">
              <a:spcBef>
                <a:spcPts val="0"/>
              </a:spcBef>
              <a:spcAft>
                <a:spcPts val="1200"/>
              </a:spcAft>
              <a:buNone/>
            </a:pPr>
            <a:endParaRPr lang="cs-CZ" sz="20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81255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it-IT" sz="3200" dirty="0" smtClean="0">
                <a:solidFill>
                  <a:srgbClr val="0070C0"/>
                </a:solidFill>
              </a:rPr>
              <a:t>Pravidla pro žadatele a příjemce</a:t>
            </a:r>
            <a:endParaRPr lang="cs-CZ" sz="3200" dirty="0">
              <a:solidFill>
                <a:srgbClr val="0070C0"/>
              </a:solidFill>
            </a:endParaRPr>
          </a:p>
        </p:txBody>
      </p:sp>
      <p:sp>
        <p:nvSpPr>
          <p:cNvPr id="7" name="Zástupný symbol pro obsah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0050" lvl="1" indent="0">
              <a:spcAft>
                <a:spcPts val="600"/>
              </a:spcAft>
              <a:buFont typeface="Arial"/>
              <a:buNone/>
              <a:defRPr/>
            </a:pPr>
            <a:r>
              <a:rPr lang="cs-CZ" sz="2400" b="1" smtClean="0">
                <a:cs typeface="Arial" charset="0"/>
              </a:rPr>
              <a:t>Obecná pravidla</a:t>
            </a:r>
          </a:p>
          <a:p>
            <a:pPr marL="400050" lvl="1" indent="0">
              <a:spcAft>
                <a:spcPts val="600"/>
              </a:spcAft>
              <a:buFont typeface="Arial"/>
              <a:buNone/>
              <a:defRPr/>
            </a:pPr>
            <a:r>
              <a:rPr lang="cs-CZ" sz="2400" i="1" smtClean="0">
                <a:cs typeface="Arial" charset="0"/>
              </a:rPr>
              <a:t>(závazná pro všechny specifické cíle a výzvy)</a:t>
            </a:r>
            <a:endParaRPr lang="cs-CZ" sz="2400" i="1" u="sng" smtClean="0">
              <a:cs typeface="Arial" charset="0"/>
            </a:endParaRPr>
          </a:p>
          <a:p>
            <a:pPr marL="457200" lvl="1" indent="0">
              <a:buFont typeface="Arial"/>
              <a:buNone/>
              <a:defRPr/>
            </a:pPr>
            <a:r>
              <a:rPr lang="cs-CZ" sz="2400" smtClean="0">
                <a:hlinkClick r:id="rId5"/>
              </a:rPr>
              <a:t>www.dotaceEU.cz/IROP</a:t>
            </a:r>
            <a:endParaRPr lang="cs-CZ" sz="2400" smtClean="0"/>
          </a:p>
          <a:p>
            <a:pPr marL="457200" lvl="1" indent="0">
              <a:buFont typeface="Arial"/>
              <a:buNone/>
              <a:defRPr/>
            </a:pPr>
            <a:endParaRPr lang="cs-CZ" sz="2400" smtClean="0"/>
          </a:p>
          <a:p>
            <a:pPr marL="400050" lvl="1" indent="0">
              <a:spcAft>
                <a:spcPts val="600"/>
              </a:spcAft>
              <a:buFont typeface="Arial"/>
              <a:buNone/>
              <a:defRPr/>
            </a:pPr>
            <a:r>
              <a:rPr lang="cs-CZ" sz="2400" b="1" smtClean="0">
                <a:cs typeface="Arial" charset="0"/>
              </a:rPr>
              <a:t>Specifická pravidla</a:t>
            </a:r>
          </a:p>
          <a:p>
            <a:pPr marL="400050" lvl="1" indent="0">
              <a:spcAft>
                <a:spcPts val="600"/>
              </a:spcAft>
              <a:buFont typeface="Arial"/>
              <a:buNone/>
              <a:defRPr/>
            </a:pPr>
            <a:r>
              <a:rPr lang="cs-CZ" sz="2400" i="1" smtClean="0">
                <a:cs typeface="Arial" charset="0"/>
              </a:rPr>
              <a:t>(pro každou výzvu samostatný dokument)</a:t>
            </a:r>
            <a:r>
              <a:rPr lang="cs-CZ" sz="2400" i="1" u="sng" smtClean="0">
                <a:cs typeface="Arial" charset="0"/>
              </a:rPr>
              <a:t> </a:t>
            </a:r>
          </a:p>
          <a:p>
            <a:pPr marL="400050" lvl="1" indent="0">
              <a:spcAft>
                <a:spcPts val="600"/>
              </a:spcAft>
              <a:buFont typeface="Arial"/>
              <a:buNone/>
              <a:defRPr/>
            </a:pPr>
            <a:r>
              <a:rPr lang="cs-CZ" sz="2400" smtClean="0">
                <a:cs typeface="Arial" charset="0"/>
                <a:hlinkClick r:id="rId5"/>
              </a:rPr>
              <a:t>www.dotaceEU.cz/IROP</a:t>
            </a:r>
            <a:endParaRPr lang="cs-CZ" sz="2400" smtClean="0">
              <a:cs typeface="Arial" charset="0"/>
            </a:endParaRPr>
          </a:p>
          <a:p>
            <a:pPr lvl="1" indent="-342900">
              <a:spcAft>
                <a:spcPts val="600"/>
              </a:spcAft>
              <a:buFont typeface="Arial" panose="020B0604020202020204" pitchFamily="34" charset="0"/>
              <a:buChar char="•"/>
              <a:defRPr/>
            </a:pPr>
            <a:r>
              <a:rPr lang="cs-CZ" sz="2400" smtClean="0">
                <a:cs typeface="Arial" charset="0"/>
              </a:rPr>
              <a:t>podporované aktivity, způsobilé výdaje, hodnoticí kritéria, povinné přílohy</a:t>
            </a:r>
          </a:p>
          <a:p>
            <a:endParaRPr lang="cs-CZ" dirty="0"/>
          </a:p>
        </p:txBody>
      </p:sp>
    </p:spTree>
    <p:extLst>
      <p:ext uri="{BB962C8B-B14F-4D97-AF65-F5344CB8AC3E}">
        <p14:creationId xmlns:p14="http://schemas.microsoft.com/office/powerpoint/2010/main" val="3389052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graphicFrame>
        <p:nvGraphicFramePr>
          <p:cNvPr id="7" name="Zástupný symbol pro obsah 4"/>
          <p:cNvGraphicFramePr>
            <a:graphicFrameLocks/>
          </p:cNvGraphicFramePr>
          <p:nvPr>
            <p:extLst>
              <p:ext uri="{D42A27DB-BD31-4B8C-83A1-F6EECF244321}">
                <p14:modId xmlns:p14="http://schemas.microsoft.com/office/powerpoint/2010/main" val="3289470097"/>
              </p:ext>
            </p:extLst>
          </p:nvPr>
        </p:nvGraphicFramePr>
        <p:xfrm>
          <a:off x="457200" y="1628800"/>
          <a:ext cx="8229600" cy="4757928"/>
        </p:xfrm>
        <a:graphic>
          <a:graphicData uri="http://schemas.openxmlformats.org/drawingml/2006/table">
            <a:tbl>
              <a:tblPr firstRow="1" bandRow="1">
                <a:tableStyleId>{5C22544A-7EE6-4342-B048-85BDC9FD1C3A}</a:tableStyleId>
              </a:tblPr>
              <a:tblGrid>
                <a:gridCol w="4114800"/>
                <a:gridCol w="4114800"/>
              </a:tblGrid>
              <a:tr h="0">
                <a:tc gridSpan="2">
                  <a:txBody>
                    <a:bodyPr/>
                    <a:lstStyle/>
                    <a:p>
                      <a:pPr algn="ctr"/>
                      <a:r>
                        <a:rPr lang="cs-CZ" dirty="0" smtClean="0"/>
                        <a:t>Kapitoly</a:t>
                      </a:r>
                      <a:r>
                        <a:rPr lang="cs-CZ" baseline="0" dirty="0" smtClean="0"/>
                        <a:t> Studie proveditelnosti</a:t>
                      </a:r>
                      <a:endParaRPr lang="cs-CZ" dirty="0"/>
                    </a:p>
                  </a:txBody>
                  <a:tcPr/>
                </a:tc>
                <a:tc hMerge="1">
                  <a:txBody>
                    <a:bodyPr/>
                    <a:lstStyle/>
                    <a:p>
                      <a:endParaRPr lang="cs-CZ" dirty="0"/>
                    </a:p>
                  </a:txBody>
                  <a:tcPr/>
                </a:tc>
              </a:tr>
              <a:tr h="356049">
                <a:tc>
                  <a:txBody>
                    <a:bodyPr/>
                    <a:lstStyle/>
                    <a:p>
                      <a:r>
                        <a:rPr lang="cs-CZ" dirty="0" smtClean="0"/>
                        <a:t>Obsah</a:t>
                      </a:r>
                      <a:endParaRPr lang="cs-CZ" dirty="0"/>
                    </a:p>
                  </a:txBody>
                  <a:tcPr/>
                </a:tc>
                <a:tc>
                  <a:txBody>
                    <a:bodyPr/>
                    <a:lstStyle/>
                    <a:p>
                      <a:r>
                        <a:rPr lang="cs-CZ" dirty="0" smtClean="0"/>
                        <a:t>Dlouhodobý</a:t>
                      </a:r>
                      <a:r>
                        <a:rPr lang="cs-CZ" baseline="0" dirty="0" smtClean="0"/>
                        <a:t> majetek, pojištění</a:t>
                      </a:r>
                      <a:endParaRPr lang="cs-CZ" dirty="0"/>
                    </a:p>
                  </a:txBody>
                  <a:tcPr/>
                </a:tc>
              </a:tr>
              <a:tr h="356049">
                <a:tc>
                  <a:txBody>
                    <a:bodyPr/>
                    <a:lstStyle/>
                    <a:p>
                      <a:r>
                        <a:rPr lang="cs-CZ" dirty="0" smtClean="0"/>
                        <a:t>Úvodní</a:t>
                      </a:r>
                      <a:r>
                        <a:rPr lang="cs-CZ" baseline="0" dirty="0" smtClean="0"/>
                        <a:t> informace</a:t>
                      </a:r>
                      <a:endParaRPr lang="cs-CZ" dirty="0"/>
                    </a:p>
                  </a:txBody>
                  <a:tcPr/>
                </a:tc>
                <a:tc>
                  <a:txBody>
                    <a:bodyPr/>
                    <a:lstStyle/>
                    <a:p>
                      <a:r>
                        <a:rPr lang="cs-CZ" dirty="0" smtClean="0"/>
                        <a:t>Výstupy projektu</a:t>
                      </a:r>
                      <a:endParaRPr lang="cs-CZ" dirty="0"/>
                    </a:p>
                  </a:txBody>
                  <a:tcPr/>
                </a:tc>
              </a:tr>
              <a:tr h="356049">
                <a:tc>
                  <a:txBody>
                    <a:bodyPr/>
                    <a:lstStyle/>
                    <a:p>
                      <a:r>
                        <a:rPr lang="cs-CZ" dirty="0" smtClean="0"/>
                        <a:t>Základní informace o žadateli</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Připravenost</a:t>
                      </a:r>
                      <a:r>
                        <a:rPr lang="cs-CZ" baseline="0" dirty="0" smtClean="0"/>
                        <a:t> projektu k realizaci</a:t>
                      </a:r>
                      <a:endParaRPr lang="cs-CZ" dirty="0" smtClean="0"/>
                    </a:p>
                  </a:txBody>
                  <a:tcPr/>
                </a:tc>
              </a:tr>
              <a:tr h="356049">
                <a:tc>
                  <a:txBody>
                    <a:bodyPr/>
                    <a:lstStyle/>
                    <a:p>
                      <a:r>
                        <a:rPr lang="cs-CZ" dirty="0" smtClean="0"/>
                        <a:t>Charakteristika</a:t>
                      </a:r>
                      <a:r>
                        <a:rPr lang="cs-CZ" baseline="0" dirty="0" smtClean="0"/>
                        <a:t> projektu a jeho souladu s programem</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Průzkum trhu</a:t>
                      </a:r>
                    </a:p>
                    <a:p>
                      <a:endParaRPr lang="cs-CZ" dirty="0"/>
                    </a:p>
                  </a:txBody>
                  <a:tcPr/>
                </a:tc>
              </a:tr>
              <a:tr h="356049">
                <a:tc>
                  <a:txBody>
                    <a:bodyPr/>
                    <a:lstStyle/>
                    <a:p>
                      <a:r>
                        <a:rPr lang="cs-CZ" dirty="0" smtClean="0"/>
                        <a:t>Podrobný popis projektu</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Finanční</a:t>
                      </a:r>
                      <a:r>
                        <a:rPr lang="cs-CZ" baseline="0" dirty="0" smtClean="0"/>
                        <a:t> toky</a:t>
                      </a:r>
                      <a:endParaRPr lang="cs-CZ" dirty="0" smtClean="0"/>
                    </a:p>
                  </a:txBody>
                  <a:tcPr/>
                </a:tc>
              </a:tr>
              <a:tr h="6431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Zdůvodnění potřebnosti realizace projektu</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Analýza</a:t>
                      </a:r>
                      <a:r>
                        <a:rPr lang="cs-CZ" baseline="0" dirty="0" smtClean="0"/>
                        <a:t> a řízení rizik</a:t>
                      </a:r>
                      <a:endParaRPr lang="cs-CZ" dirty="0" smtClean="0"/>
                    </a:p>
                  </a:txBody>
                  <a:tcPr/>
                </a:tc>
              </a:tr>
              <a:tr h="356049">
                <a:tc>
                  <a:txBody>
                    <a:bodyPr/>
                    <a:lstStyle/>
                    <a:p>
                      <a:r>
                        <a:rPr lang="cs-CZ" dirty="0" smtClean="0"/>
                        <a:t>Management projektu a řízení lidských zdrojů</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Vliv</a:t>
                      </a:r>
                      <a:r>
                        <a:rPr lang="cs-CZ" baseline="0" dirty="0" smtClean="0"/>
                        <a:t> projektu na horizontální kritéria</a:t>
                      </a:r>
                      <a:endParaRPr lang="cs-CZ" dirty="0" smtClean="0"/>
                    </a:p>
                  </a:txBody>
                  <a:tcPr/>
                </a:tc>
              </a:tr>
              <a:tr h="356049">
                <a:tc>
                  <a:txBody>
                    <a:bodyPr/>
                    <a:lstStyle/>
                    <a:p>
                      <a:r>
                        <a:rPr lang="cs-CZ" dirty="0" smtClean="0"/>
                        <a:t>Technické a technologické řešení projektu</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Závěrečné</a:t>
                      </a:r>
                      <a:r>
                        <a:rPr lang="cs-CZ" baseline="0" dirty="0" smtClean="0"/>
                        <a:t> hodnocení efektivity a udržitelnosti projektu</a:t>
                      </a:r>
                      <a:endParaRPr lang="cs-CZ" dirty="0" smtClean="0"/>
                    </a:p>
                  </a:txBody>
                  <a:tcPr/>
                </a:tc>
              </a:tr>
              <a:tr h="356049">
                <a:tc>
                  <a:txBody>
                    <a:bodyPr/>
                    <a:lstStyle/>
                    <a:p>
                      <a:r>
                        <a:rPr lang="cs-CZ" dirty="0" smtClean="0"/>
                        <a:t>Vliv projektu na životní</a:t>
                      </a:r>
                      <a:r>
                        <a:rPr lang="cs-CZ" baseline="0" dirty="0" smtClean="0"/>
                        <a:t> prostředí</a:t>
                      </a:r>
                      <a:endParaRPr lang="cs-CZ"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Podklady</a:t>
                      </a:r>
                      <a:r>
                        <a:rPr lang="cs-CZ" baseline="0" dirty="0" smtClean="0"/>
                        <a:t> pro výpočet ukazatelů CBA</a:t>
                      </a:r>
                      <a:endParaRPr lang="cs-CZ" dirty="0" smtClean="0"/>
                    </a:p>
                  </a:txBody>
                  <a:tcPr/>
                </a:tc>
              </a:tr>
            </a:tbl>
          </a:graphicData>
        </a:graphic>
      </p:graphicFrame>
      <p:sp>
        <p:nvSpPr>
          <p:cNvPr id="8"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1259426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556791"/>
            <a:ext cx="9144000" cy="518457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Karta souladu projektu s principy udržitelné mobility</a:t>
            </a:r>
          </a:p>
          <a:p>
            <a:r>
              <a:rPr lang="cs-CZ" sz="2200" dirty="0"/>
              <a:t>d</a:t>
            </a:r>
            <a:r>
              <a:rPr lang="cs-CZ" sz="2200" dirty="0" smtClean="0"/>
              <a:t>oložení připravenosti projektu v souladu s principy udržitelné mobility:</a:t>
            </a:r>
          </a:p>
          <a:p>
            <a:pPr marL="857250" lvl="1" indent="-457200">
              <a:buFont typeface="+mj-lt"/>
              <a:buAutoNum type="arabicPeriod"/>
            </a:pPr>
            <a:r>
              <a:rPr lang="cs-CZ" sz="2200" dirty="0" smtClean="0"/>
              <a:t>soulad </a:t>
            </a:r>
            <a:r>
              <a:rPr lang="cs-CZ" sz="2200" dirty="0"/>
              <a:t>se </a:t>
            </a:r>
            <a:r>
              <a:rPr lang="cs-CZ" sz="2200" dirty="0" smtClean="0"/>
              <a:t>strategií </a:t>
            </a:r>
            <a:r>
              <a:rPr lang="cs-CZ" sz="2200" dirty="0"/>
              <a:t>udržitelné mobility – je v souladu s existujícím strategickým dokumentem a přispívá k naplnění principů udržitelné </a:t>
            </a:r>
            <a:r>
              <a:rPr lang="cs-CZ" sz="2200" dirty="0" smtClean="0"/>
              <a:t>mobility?</a:t>
            </a:r>
            <a:endParaRPr lang="cs-CZ" sz="2200" dirty="0"/>
          </a:p>
          <a:p>
            <a:pPr marL="857250" lvl="1" indent="-457200">
              <a:buFont typeface="+mj-lt"/>
              <a:buAutoNum type="arabicPeriod"/>
            </a:pPr>
            <a:r>
              <a:rPr lang="cs-CZ" sz="2200" dirty="0" err="1" smtClean="0"/>
              <a:t>integrovanost</a:t>
            </a:r>
            <a:r>
              <a:rPr lang="cs-CZ" sz="2200" dirty="0" smtClean="0"/>
              <a:t> řešení </a:t>
            </a:r>
            <a:r>
              <a:rPr lang="cs-CZ" sz="2200" dirty="0"/>
              <a:t>– navazuje na obdobné projekty, síť v okolí, nebo má potenciál synergicky působit s jinými </a:t>
            </a:r>
            <a:r>
              <a:rPr lang="cs-CZ" sz="2200" dirty="0" smtClean="0"/>
              <a:t>projekty?</a:t>
            </a:r>
            <a:endParaRPr lang="cs-CZ" sz="2200" dirty="0"/>
          </a:p>
          <a:p>
            <a:pPr marL="857250" lvl="1" indent="-457200">
              <a:buFont typeface="+mj-lt"/>
              <a:buAutoNum type="arabicPeriod"/>
            </a:pPr>
            <a:r>
              <a:rPr lang="cs-CZ" sz="2200" dirty="0" smtClean="0"/>
              <a:t>participativní přístup při přípravě </a:t>
            </a:r>
            <a:r>
              <a:rPr lang="cs-CZ" sz="2200" dirty="0"/>
              <a:t>– byl projednán s veřejností, s užší cílovou skupinou, nebo byl zveřejněn v </a:t>
            </a:r>
            <a:r>
              <a:rPr lang="cs-CZ" sz="2200" dirty="0" smtClean="0"/>
              <a:t>médiích?</a:t>
            </a:r>
            <a:endParaRPr lang="cs-CZ" sz="2200" dirty="0"/>
          </a:p>
          <a:p>
            <a:pPr marL="457200" indent="-457200">
              <a:buFont typeface="+mj-lt"/>
              <a:buAutoNum type="arabicPeriod"/>
            </a:pPr>
            <a:endParaRPr lang="cs-CZ" sz="2200" dirty="0" smtClean="0"/>
          </a:p>
          <a:p>
            <a:pPr marL="0" indent="0">
              <a:buNone/>
            </a:pP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spTree>
    <p:extLst>
      <p:ext uri="{BB962C8B-B14F-4D97-AF65-F5344CB8AC3E}">
        <p14:creationId xmlns:p14="http://schemas.microsoft.com/office/powerpoint/2010/main" val="238694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Rectangle 2"/>
          <p:cNvSpPr txBox="1">
            <a:spLocks noChangeArrowheads="1"/>
          </p:cNvSpPr>
          <p:nvPr/>
        </p:nvSpPr>
        <p:spPr>
          <a:xfrm>
            <a:off x="0" y="1340768"/>
            <a:ext cx="9144000" cy="72008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cs-CZ" sz="2400" b="1" dirty="0" smtClean="0">
                <a:solidFill>
                  <a:srgbClr val="0070C0"/>
                </a:solidFill>
              </a:rPr>
              <a:t>	</a:t>
            </a:r>
            <a:r>
              <a:rPr lang="cs-CZ" sz="2400" b="1" dirty="0" smtClean="0">
                <a:solidFill>
                  <a:srgbClr val="0070C0"/>
                </a:solidFill>
              </a:rPr>
              <a:t>Indikátory</a:t>
            </a:r>
            <a:endParaRPr lang="cs-CZ" sz="2200" dirty="0" smtClean="0"/>
          </a:p>
        </p:txBody>
      </p:sp>
      <p:sp>
        <p:nvSpPr>
          <p:cNvPr id="6" name="Nadpis 1"/>
          <p:cNvSpPr txBox="1">
            <a:spLocks/>
          </p:cNvSpPr>
          <p:nvPr/>
        </p:nvSpPr>
        <p:spPr>
          <a:xfrm>
            <a:off x="-180528" y="239713"/>
            <a:ext cx="9505056"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24. výzva IROP</a:t>
            </a:r>
            <a:br>
              <a:rPr lang="cs-CZ" sz="2800" b="1" dirty="0" smtClean="0">
                <a:solidFill>
                  <a:srgbClr val="0070C0"/>
                </a:solidFill>
                <a:latin typeface="Myriad Pro"/>
              </a:rPr>
            </a:br>
            <a:r>
              <a:rPr lang="cs-CZ" sz="2500" b="1" dirty="0" smtClean="0">
                <a:solidFill>
                  <a:srgbClr val="0070C0"/>
                </a:solidFill>
                <a:latin typeface="Myriad Pro"/>
              </a:rPr>
              <a:t>„výstavba a modernizace přestupních terminálů“</a:t>
            </a:r>
            <a:endParaRPr lang="cs-CZ" sz="2500" b="1" dirty="0">
              <a:solidFill>
                <a:srgbClr val="0070C0"/>
              </a:solidFill>
              <a:latin typeface="Myriad Pro"/>
            </a:endParaRPr>
          </a:p>
        </p:txBody>
      </p:sp>
      <p:graphicFrame>
        <p:nvGraphicFramePr>
          <p:cNvPr id="3" name="Tabulka 2"/>
          <p:cNvGraphicFramePr>
            <a:graphicFrameLocks noGrp="1"/>
          </p:cNvGraphicFramePr>
          <p:nvPr>
            <p:extLst>
              <p:ext uri="{D42A27DB-BD31-4B8C-83A1-F6EECF244321}">
                <p14:modId xmlns:p14="http://schemas.microsoft.com/office/powerpoint/2010/main" val="4025023994"/>
              </p:ext>
            </p:extLst>
          </p:nvPr>
        </p:nvGraphicFramePr>
        <p:xfrm>
          <a:off x="179514" y="1911903"/>
          <a:ext cx="8856982" cy="4829465"/>
        </p:xfrm>
        <a:graphic>
          <a:graphicData uri="http://schemas.openxmlformats.org/drawingml/2006/table">
            <a:tbl>
              <a:tblPr firstRow="1" firstCol="1" bandRow="1">
                <a:tableStyleId>{5C22544A-7EE6-4342-B048-85BDC9FD1C3A}</a:tableStyleId>
              </a:tblPr>
              <a:tblGrid>
                <a:gridCol w="648070"/>
                <a:gridCol w="2808312"/>
                <a:gridCol w="3600400"/>
                <a:gridCol w="720080"/>
                <a:gridCol w="1080120"/>
              </a:tblGrid>
              <a:tr h="1126674">
                <a:tc>
                  <a:txBody>
                    <a:bodyPr/>
                    <a:lstStyle/>
                    <a:p>
                      <a:pPr algn="ctr">
                        <a:lnSpc>
                          <a:spcPct val="115000"/>
                        </a:lnSpc>
                        <a:spcAft>
                          <a:spcPts val="0"/>
                        </a:spcAft>
                      </a:pPr>
                      <a:r>
                        <a:rPr lang="cs-CZ" sz="1200" baseline="0" dirty="0">
                          <a:effectLst/>
                          <a:latin typeface="Myriad Pro"/>
                        </a:rPr>
                        <a:t>Číslo aktivity</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 Aktivita</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Povinné indikátory k výběru</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Povinný k naplnění</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Možnost </a:t>
                      </a:r>
                      <a:r>
                        <a:rPr lang="cs-CZ" sz="1200" baseline="0" dirty="0" smtClean="0">
                          <a:effectLst/>
                          <a:latin typeface="Myriad Pro"/>
                        </a:rPr>
                        <a:t>kombinace</a:t>
                      </a:r>
                      <a:br>
                        <a:rPr lang="cs-CZ" sz="1200" baseline="0" dirty="0" smtClean="0">
                          <a:effectLst/>
                          <a:latin typeface="Myriad Pro"/>
                        </a:rPr>
                      </a:br>
                      <a:r>
                        <a:rPr lang="cs-CZ" sz="1200" baseline="0" dirty="0" smtClean="0">
                          <a:effectLst/>
                          <a:latin typeface="Myriad Pro"/>
                        </a:rPr>
                        <a:t>s </a:t>
                      </a:r>
                      <a:r>
                        <a:rPr lang="cs-CZ" sz="1200" baseline="0" dirty="0">
                          <a:effectLst/>
                          <a:latin typeface="Myriad Pro"/>
                        </a:rPr>
                        <a:t>jinými aktivitami výzvy</a:t>
                      </a:r>
                      <a:endParaRPr lang="cs-CZ" sz="1200" baseline="0" dirty="0">
                        <a:effectLst/>
                        <a:latin typeface="Myriad Pro"/>
                        <a:ea typeface="Calibri"/>
                        <a:cs typeface="Times New Roman"/>
                      </a:endParaRPr>
                    </a:p>
                  </a:txBody>
                  <a:tcPr marL="40511" marR="40511" marT="0" marB="0" anchor="ctr"/>
                </a:tc>
              </a:tr>
              <a:tr h="479192">
                <a:tc rowSpan="2">
                  <a:txBody>
                    <a:bodyPr/>
                    <a:lstStyle/>
                    <a:p>
                      <a:pPr algn="ctr">
                        <a:lnSpc>
                          <a:spcPct val="115000"/>
                        </a:lnSpc>
                        <a:spcAft>
                          <a:spcPts val="0"/>
                        </a:spcAft>
                      </a:pPr>
                      <a:r>
                        <a:rPr lang="cs-CZ" sz="1200" baseline="0" dirty="0">
                          <a:effectLst/>
                          <a:latin typeface="Myriad Pro"/>
                        </a:rPr>
                        <a:t>1</a:t>
                      </a:r>
                      <a:endParaRPr lang="cs-CZ" sz="1200" baseline="0" dirty="0">
                        <a:effectLst/>
                        <a:latin typeface="Myriad Pro"/>
                        <a:ea typeface="Calibri"/>
                        <a:cs typeface="Times New Roman"/>
                      </a:endParaRPr>
                    </a:p>
                  </a:txBody>
                  <a:tcPr marL="40511" marR="40511" marT="0" marB="0" anchor="ctr"/>
                </a:tc>
                <a:tc rowSpan="2">
                  <a:txBody>
                    <a:bodyPr/>
                    <a:lstStyle/>
                    <a:p>
                      <a:pPr>
                        <a:lnSpc>
                          <a:spcPct val="115000"/>
                        </a:lnSpc>
                        <a:spcAft>
                          <a:spcPts val="0"/>
                        </a:spcAft>
                      </a:pPr>
                      <a:r>
                        <a:rPr lang="cs-CZ" sz="1200" baseline="0" dirty="0">
                          <a:effectLst/>
                          <a:latin typeface="Myriad Pro"/>
                        </a:rPr>
                        <a:t>Rekonstrukce, modernizace a výstavba terminálů</a:t>
                      </a:r>
                      <a:endParaRPr lang="cs-CZ" sz="1200" baseline="0" dirty="0">
                        <a:effectLst/>
                        <a:latin typeface="Myriad Pro"/>
                        <a:ea typeface="Calibri"/>
                        <a:cs typeface="Times New Roman"/>
                      </a:endParaRPr>
                    </a:p>
                  </a:txBody>
                  <a:tcPr marL="40511" marR="40511" marT="0" marB="0" anchor="ctr"/>
                </a:tc>
                <a:tc>
                  <a:txBody>
                    <a:bodyPr/>
                    <a:lstStyle/>
                    <a:p>
                      <a:pPr marL="133985" algn="l">
                        <a:lnSpc>
                          <a:spcPct val="115000"/>
                        </a:lnSpc>
                        <a:spcAft>
                          <a:spcPts val="0"/>
                        </a:spcAft>
                      </a:pPr>
                      <a:r>
                        <a:rPr lang="cs-CZ" sz="1200" baseline="0" dirty="0">
                          <a:effectLst/>
                          <a:latin typeface="Myriad Pro"/>
                        </a:rPr>
                        <a:t>7 52 01 </a:t>
                      </a:r>
                      <a:r>
                        <a:rPr lang="cs-CZ" sz="1200" baseline="0" dirty="0" smtClean="0">
                          <a:effectLst/>
                          <a:latin typeface="Myriad Pro"/>
                        </a:rPr>
                        <a:t>- Počet </a:t>
                      </a:r>
                      <a:r>
                        <a:rPr lang="cs-CZ" sz="1200" baseline="0" dirty="0">
                          <a:effectLst/>
                          <a:latin typeface="Myriad Pro"/>
                        </a:rPr>
                        <a:t>nových nebo rekonstruovaných přestupních terminálů ve veřejné dopravě</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Ano</a:t>
                      </a:r>
                      <a:endParaRPr lang="cs-CZ" sz="1200" baseline="0" dirty="0">
                        <a:effectLst/>
                        <a:latin typeface="Myriad Pro"/>
                        <a:ea typeface="Calibri"/>
                        <a:cs typeface="Times New Roman"/>
                      </a:endParaRPr>
                    </a:p>
                  </a:txBody>
                  <a:tcPr marL="40511" marR="40511" marT="0" marB="0" anchor="ctr"/>
                </a:tc>
                <a:tc rowSpan="2">
                  <a:txBody>
                    <a:bodyPr/>
                    <a:lstStyle/>
                    <a:p>
                      <a:pPr algn="ctr">
                        <a:lnSpc>
                          <a:spcPct val="115000"/>
                        </a:lnSpc>
                        <a:spcAft>
                          <a:spcPts val="0"/>
                        </a:spcAft>
                      </a:pPr>
                      <a:r>
                        <a:rPr lang="cs-CZ" sz="1200" baseline="0">
                          <a:effectLst/>
                          <a:latin typeface="Myriad Pro"/>
                        </a:rPr>
                        <a:t>Ano</a:t>
                      </a:r>
                      <a:endParaRPr lang="cs-CZ" sz="1200" baseline="0">
                        <a:effectLst/>
                        <a:latin typeface="Myriad Pro"/>
                        <a:ea typeface="Calibri"/>
                        <a:cs typeface="Times New Roman"/>
                      </a:endParaRPr>
                    </a:p>
                  </a:txBody>
                  <a:tcPr marL="40511" marR="40511" marT="0" marB="0" anchor="ctr"/>
                </a:tc>
              </a:tr>
              <a:tr h="451413">
                <a:tc vMerge="1">
                  <a:txBody>
                    <a:bodyPr/>
                    <a:lstStyle/>
                    <a:p>
                      <a:endParaRPr lang="cs-CZ"/>
                    </a:p>
                  </a:txBody>
                  <a:tcPr/>
                </a:tc>
                <a:tc vMerge="1">
                  <a:txBody>
                    <a:bodyPr/>
                    <a:lstStyle/>
                    <a:p>
                      <a:endParaRPr lang="cs-CZ"/>
                    </a:p>
                  </a:txBody>
                  <a:tcPr/>
                </a:tc>
                <a:tc>
                  <a:txBody>
                    <a:bodyPr/>
                    <a:lstStyle/>
                    <a:p>
                      <a:pPr indent="127000" algn="l">
                        <a:lnSpc>
                          <a:spcPct val="115000"/>
                        </a:lnSpc>
                        <a:spcAft>
                          <a:spcPts val="0"/>
                        </a:spcAft>
                      </a:pPr>
                      <a:r>
                        <a:rPr lang="cs-CZ" sz="1200" baseline="0" dirty="0">
                          <a:effectLst/>
                          <a:latin typeface="Myriad Pro"/>
                        </a:rPr>
                        <a:t>7 51 10 - Počet osob přepravených </a:t>
                      </a:r>
                      <a:r>
                        <a:rPr lang="cs-CZ" sz="1200" baseline="0" dirty="0" smtClean="0">
                          <a:effectLst/>
                          <a:latin typeface="Myriad Pro"/>
                        </a:rPr>
                        <a:t>veř. dopravou</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Ne</a:t>
                      </a:r>
                      <a:endParaRPr lang="cs-CZ" sz="1200" baseline="0" dirty="0">
                        <a:effectLst/>
                        <a:latin typeface="Myriad Pro"/>
                        <a:ea typeface="Calibri"/>
                        <a:cs typeface="Times New Roman"/>
                      </a:endParaRPr>
                    </a:p>
                  </a:txBody>
                  <a:tcPr marL="40511" marR="40511" marT="0" marB="0" anchor="ctr"/>
                </a:tc>
                <a:tc vMerge="1">
                  <a:txBody>
                    <a:bodyPr/>
                    <a:lstStyle/>
                    <a:p>
                      <a:endParaRPr lang="cs-CZ"/>
                    </a:p>
                  </a:txBody>
                  <a:tcPr/>
                </a:tc>
              </a:tr>
              <a:tr h="451413">
                <a:tc rowSpan="2">
                  <a:txBody>
                    <a:bodyPr/>
                    <a:lstStyle/>
                    <a:p>
                      <a:pPr algn="ctr">
                        <a:lnSpc>
                          <a:spcPct val="115000"/>
                        </a:lnSpc>
                        <a:spcAft>
                          <a:spcPts val="0"/>
                        </a:spcAft>
                      </a:pPr>
                      <a:r>
                        <a:rPr lang="cs-CZ" sz="1200" baseline="0">
                          <a:effectLst/>
                          <a:latin typeface="Myriad Pro"/>
                        </a:rPr>
                        <a:t>2</a:t>
                      </a:r>
                      <a:endParaRPr lang="cs-CZ" sz="1200" baseline="0">
                        <a:effectLst/>
                        <a:latin typeface="Myriad Pro"/>
                        <a:ea typeface="Calibri"/>
                        <a:cs typeface="Times New Roman"/>
                      </a:endParaRPr>
                    </a:p>
                  </a:txBody>
                  <a:tcPr marL="40511" marR="40511" marT="0" marB="0" anchor="ctr"/>
                </a:tc>
                <a:tc rowSpan="2">
                  <a:txBody>
                    <a:bodyPr/>
                    <a:lstStyle/>
                    <a:p>
                      <a:pPr>
                        <a:lnSpc>
                          <a:spcPct val="115000"/>
                        </a:lnSpc>
                        <a:spcAft>
                          <a:spcPts val="0"/>
                        </a:spcAft>
                      </a:pPr>
                      <a:r>
                        <a:rPr lang="cs-CZ" sz="1200" baseline="0" dirty="0">
                          <a:effectLst/>
                          <a:latin typeface="Myriad Pro"/>
                        </a:rPr>
                        <a:t>Rekonstrukce, modernizace a výstavba parkovacích systémů P+R, K+R</a:t>
                      </a:r>
                      <a:endParaRPr lang="cs-CZ" sz="1200" baseline="0" dirty="0">
                        <a:effectLst/>
                        <a:latin typeface="Myriad Pro"/>
                        <a:ea typeface="Calibri"/>
                        <a:cs typeface="Times New Roman"/>
                      </a:endParaRPr>
                    </a:p>
                  </a:txBody>
                  <a:tcPr marL="40511" marR="40511" marT="0" marB="0" anchor="ctr"/>
                </a:tc>
                <a:tc>
                  <a:txBody>
                    <a:bodyPr/>
                    <a:lstStyle/>
                    <a:p>
                      <a:pPr indent="127000" algn="l">
                        <a:lnSpc>
                          <a:spcPct val="115000"/>
                        </a:lnSpc>
                        <a:spcAft>
                          <a:spcPts val="0"/>
                        </a:spcAft>
                      </a:pPr>
                      <a:r>
                        <a:rPr lang="cs-CZ" sz="1200" baseline="0" dirty="0">
                          <a:effectLst/>
                          <a:latin typeface="Myriad Pro"/>
                        </a:rPr>
                        <a:t>7 40 </a:t>
                      </a:r>
                      <a:r>
                        <a:rPr lang="cs-CZ" sz="1200" baseline="0" dirty="0" smtClean="0">
                          <a:effectLst/>
                          <a:latin typeface="Myriad Pro"/>
                        </a:rPr>
                        <a:t>01 - </a:t>
                      </a:r>
                      <a:r>
                        <a:rPr lang="cs-CZ" sz="1200" baseline="0" dirty="0">
                          <a:effectLst/>
                          <a:latin typeface="Myriad Pro"/>
                        </a:rPr>
                        <a:t>Počet vytvořených parkovacích míst</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Ano</a:t>
                      </a:r>
                      <a:endParaRPr lang="cs-CZ" sz="1200" baseline="0" dirty="0">
                        <a:effectLst/>
                        <a:latin typeface="Myriad Pro"/>
                        <a:ea typeface="Calibri"/>
                        <a:cs typeface="Times New Roman"/>
                      </a:endParaRPr>
                    </a:p>
                  </a:txBody>
                  <a:tcPr marL="40511" marR="40511" marT="0" marB="0" anchor="ctr"/>
                </a:tc>
                <a:tc rowSpan="2">
                  <a:txBody>
                    <a:bodyPr/>
                    <a:lstStyle/>
                    <a:p>
                      <a:pPr algn="ctr">
                        <a:lnSpc>
                          <a:spcPct val="115000"/>
                        </a:lnSpc>
                        <a:spcAft>
                          <a:spcPts val="0"/>
                        </a:spcAft>
                      </a:pPr>
                      <a:r>
                        <a:rPr lang="cs-CZ" sz="1200" baseline="0">
                          <a:effectLst/>
                          <a:latin typeface="Myriad Pro"/>
                        </a:rPr>
                        <a:t>Ano</a:t>
                      </a:r>
                      <a:endParaRPr lang="cs-CZ" sz="1200" baseline="0">
                        <a:effectLst/>
                        <a:latin typeface="Myriad Pro"/>
                        <a:ea typeface="Calibri"/>
                        <a:cs typeface="Times New Roman"/>
                      </a:endParaRPr>
                    </a:p>
                  </a:txBody>
                  <a:tcPr marL="40511" marR="40511" marT="0" marB="0" anchor="ctr"/>
                </a:tc>
              </a:tr>
              <a:tr h="451413">
                <a:tc vMerge="1">
                  <a:txBody>
                    <a:bodyPr/>
                    <a:lstStyle/>
                    <a:p>
                      <a:endParaRPr lang="cs-CZ"/>
                    </a:p>
                  </a:txBody>
                  <a:tcPr/>
                </a:tc>
                <a:tc vMerge="1">
                  <a:txBody>
                    <a:bodyPr/>
                    <a:lstStyle/>
                    <a:p>
                      <a:endParaRPr lang="cs-CZ"/>
                    </a:p>
                  </a:txBody>
                  <a:tcPr/>
                </a:tc>
                <a:tc>
                  <a:txBody>
                    <a:bodyPr/>
                    <a:lstStyle/>
                    <a:p>
                      <a:pPr indent="127000" algn="l">
                        <a:lnSpc>
                          <a:spcPct val="115000"/>
                        </a:lnSpc>
                        <a:spcAft>
                          <a:spcPts val="0"/>
                        </a:spcAft>
                      </a:pPr>
                      <a:r>
                        <a:rPr lang="cs-CZ" sz="1200" baseline="0" dirty="0">
                          <a:effectLst/>
                          <a:latin typeface="Myriad Pro"/>
                        </a:rPr>
                        <a:t>7 51 10 - Počet osob přepravených </a:t>
                      </a:r>
                      <a:r>
                        <a:rPr lang="cs-CZ" sz="1200" baseline="0" dirty="0" smtClean="0">
                          <a:effectLst/>
                          <a:latin typeface="Myriad Pro"/>
                        </a:rPr>
                        <a:t>veř. Dopravou</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Ne</a:t>
                      </a:r>
                      <a:endParaRPr lang="cs-CZ" sz="1200" baseline="0" dirty="0">
                        <a:effectLst/>
                        <a:latin typeface="Myriad Pro"/>
                        <a:ea typeface="Calibri"/>
                        <a:cs typeface="Times New Roman"/>
                      </a:endParaRPr>
                    </a:p>
                  </a:txBody>
                  <a:tcPr marL="40511" marR="40511" marT="0" marB="0" anchor="ctr"/>
                </a:tc>
                <a:tc vMerge="1">
                  <a:txBody>
                    <a:bodyPr/>
                    <a:lstStyle/>
                    <a:p>
                      <a:endParaRPr lang="cs-CZ"/>
                    </a:p>
                  </a:txBody>
                  <a:tcPr/>
                </a:tc>
              </a:tr>
              <a:tr h="451413">
                <a:tc rowSpan="2">
                  <a:txBody>
                    <a:bodyPr/>
                    <a:lstStyle/>
                    <a:p>
                      <a:pPr algn="ctr">
                        <a:lnSpc>
                          <a:spcPct val="115000"/>
                        </a:lnSpc>
                        <a:spcAft>
                          <a:spcPts val="0"/>
                        </a:spcAft>
                      </a:pPr>
                      <a:r>
                        <a:rPr lang="cs-CZ" sz="1200" baseline="0">
                          <a:effectLst/>
                          <a:latin typeface="Myriad Pro"/>
                        </a:rPr>
                        <a:t>3</a:t>
                      </a:r>
                      <a:endParaRPr lang="cs-CZ" sz="1200" baseline="0">
                        <a:effectLst/>
                        <a:latin typeface="Myriad Pro"/>
                        <a:ea typeface="Calibri"/>
                        <a:cs typeface="Times New Roman"/>
                      </a:endParaRPr>
                    </a:p>
                  </a:txBody>
                  <a:tcPr marL="40511" marR="40511" marT="0" marB="0" anchor="ctr"/>
                </a:tc>
                <a:tc rowSpan="2">
                  <a:txBody>
                    <a:bodyPr/>
                    <a:lstStyle/>
                    <a:p>
                      <a:pPr>
                        <a:lnSpc>
                          <a:spcPct val="115000"/>
                        </a:lnSpc>
                        <a:spcAft>
                          <a:spcPts val="0"/>
                        </a:spcAft>
                      </a:pPr>
                      <a:r>
                        <a:rPr lang="cs-CZ" sz="1200" baseline="0">
                          <a:effectLst/>
                          <a:latin typeface="Myriad Pro"/>
                        </a:rPr>
                        <a:t>Rekonstrukce, modernizace a výstavba parkovacích systémů B+R</a:t>
                      </a:r>
                      <a:endParaRPr lang="cs-CZ" sz="1200" baseline="0">
                        <a:effectLst/>
                        <a:latin typeface="Myriad Pro"/>
                        <a:ea typeface="Calibri"/>
                        <a:cs typeface="Times New Roman"/>
                      </a:endParaRPr>
                    </a:p>
                  </a:txBody>
                  <a:tcPr marL="40511" marR="40511" marT="0" marB="0" anchor="ctr"/>
                </a:tc>
                <a:tc>
                  <a:txBody>
                    <a:bodyPr/>
                    <a:lstStyle/>
                    <a:p>
                      <a:pPr indent="127000" algn="l">
                        <a:lnSpc>
                          <a:spcPct val="115000"/>
                        </a:lnSpc>
                        <a:spcAft>
                          <a:spcPts val="0"/>
                        </a:spcAft>
                      </a:pPr>
                      <a:r>
                        <a:rPr lang="cs-CZ" sz="1200" baseline="0" dirty="0">
                          <a:effectLst/>
                          <a:latin typeface="Myriad Pro"/>
                        </a:rPr>
                        <a:t>7 64 </a:t>
                      </a:r>
                      <a:r>
                        <a:rPr lang="cs-CZ" sz="1200" baseline="0" dirty="0" smtClean="0">
                          <a:effectLst/>
                          <a:latin typeface="Myriad Pro"/>
                        </a:rPr>
                        <a:t>01 </a:t>
                      </a:r>
                      <a:r>
                        <a:rPr lang="cs-CZ" sz="1200" baseline="0" dirty="0">
                          <a:effectLst/>
                          <a:latin typeface="Myriad Pro"/>
                        </a:rPr>
                        <a:t>- </a:t>
                      </a:r>
                      <a:r>
                        <a:rPr lang="cs-CZ" sz="1200" baseline="0" dirty="0" smtClean="0">
                          <a:effectLst/>
                          <a:latin typeface="Myriad Pro"/>
                        </a:rPr>
                        <a:t>Počet </a:t>
                      </a:r>
                      <a:r>
                        <a:rPr lang="cs-CZ" sz="1200" baseline="0" dirty="0">
                          <a:effectLst/>
                          <a:latin typeface="Myriad Pro"/>
                        </a:rPr>
                        <a:t>parkovacích míst pro jízdní kola</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Ano</a:t>
                      </a:r>
                      <a:endParaRPr lang="cs-CZ" sz="1200" baseline="0" dirty="0">
                        <a:effectLst/>
                        <a:latin typeface="Myriad Pro"/>
                        <a:ea typeface="Calibri"/>
                        <a:cs typeface="Times New Roman"/>
                      </a:endParaRPr>
                    </a:p>
                  </a:txBody>
                  <a:tcPr marL="40511" marR="40511" marT="0" marB="0" anchor="ctr"/>
                </a:tc>
                <a:tc rowSpan="2">
                  <a:txBody>
                    <a:bodyPr/>
                    <a:lstStyle/>
                    <a:p>
                      <a:pPr algn="ctr">
                        <a:lnSpc>
                          <a:spcPct val="115000"/>
                        </a:lnSpc>
                        <a:spcAft>
                          <a:spcPts val="0"/>
                        </a:spcAft>
                      </a:pPr>
                      <a:r>
                        <a:rPr lang="cs-CZ" sz="1200" baseline="0">
                          <a:effectLst/>
                          <a:latin typeface="Myriad Pro"/>
                        </a:rPr>
                        <a:t>Ano</a:t>
                      </a:r>
                      <a:endParaRPr lang="cs-CZ" sz="1200" baseline="0">
                        <a:effectLst/>
                        <a:latin typeface="Myriad Pro"/>
                        <a:ea typeface="Calibri"/>
                        <a:cs typeface="Times New Roman"/>
                      </a:endParaRPr>
                    </a:p>
                  </a:txBody>
                  <a:tcPr marL="40511" marR="40511" marT="0" marB="0" anchor="ctr"/>
                </a:tc>
              </a:tr>
              <a:tr h="451413">
                <a:tc vMerge="1">
                  <a:txBody>
                    <a:bodyPr/>
                    <a:lstStyle/>
                    <a:p>
                      <a:endParaRPr lang="cs-CZ"/>
                    </a:p>
                  </a:txBody>
                  <a:tcPr/>
                </a:tc>
                <a:tc vMerge="1">
                  <a:txBody>
                    <a:bodyPr/>
                    <a:lstStyle/>
                    <a:p>
                      <a:endParaRPr lang="cs-CZ"/>
                    </a:p>
                  </a:txBody>
                  <a:tcPr/>
                </a:tc>
                <a:tc>
                  <a:txBody>
                    <a:bodyPr/>
                    <a:lstStyle/>
                    <a:p>
                      <a:pPr indent="127000" algn="l">
                        <a:lnSpc>
                          <a:spcPct val="115000"/>
                        </a:lnSpc>
                        <a:spcAft>
                          <a:spcPts val="0"/>
                        </a:spcAft>
                      </a:pPr>
                      <a:r>
                        <a:rPr lang="cs-CZ" sz="1200" baseline="0" dirty="0">
                          <a:effectLst/>
                          <a:latin typeface="Myriad Pro"/>
                        </a:rPr>
                        <a:t>7 51 10 - Počet osob přepravených </a:t>
                      </a:r>
                      <a:r>
                        <a:rPr lang="cs-CZ" sz="1200" baseline="0" dirty="0" smtClean="0">
                          <a:effectLst/>
                          <a:latin typeface="Myriad Pro"/>
                        </a:rPr>
                        <a:t>veř. dopravou</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dirty="0">
                          <a:effectLst/>
                          <a:latin typeface="Myriad Pro"/>
                        </a:rPr>
                        <a:t>Ne</a:t>
                      </a:r>
                      <a:endParaRPr lang="cs-CZ" sz="1200" baseline="0" dirty="0">
                        <a:effectLst/>
                        <a:latin typeface="Myriad Pro"/>
                        <a:ea typeface="Calibri"/>
                        <a:cs typeface="Times New Roman"/>
                      </a:endParaRPr>
                    </a:p>
                  </a:txBody>
                  <a:tcPr marL="40511" marR="40511" marT="0" marB="0" anchor="ctr"/>
                </a:tc>
                <a:tc vMerge="1">
                  <a:txBody>
                    <a:bodyPr/>
                    <a:lstStyle/>
                    <a:p>
                      <a:endParaRPr lang="cs-CZ"/>
                    </a:p>
                  </a:txBody>
                  <a:tcPr/>
                </a:tc>
              </a:tr>
              <a:tr h="451413">
                <a:tc rowSpan="2">
                  <a:txBody>
                    <a:bodyPr/>
                    <a:lstStyle/>
                    <a:p>
                      <a:pPr algn="ctr">
                        <a:lnSpc>
                          <a:spcPct val="115000"/>
                        </a:lnSpc>
                        <a:spcAft>
                          <a:spcPts val="0"/>
                        </a:spcAft>
                      </a:pPr>
                      <a:r>
                        <a:rPr lang="cs-CZ" sz="1200" baseline="0">
                          <a:effectLst/>
                          <a:latin typeface="Myriad Pro"/>
                        </a:rPr>
                        <a:t>4</a:t>
                      </a:r>
                      <a:endParaRPr lang="cs-CZ" sz="1200" baseline="0">
                        <a:effectLst/>
                        <a:latin typeface="Myriad Pro"/>
                        <a:ea typeface="Calibri"/>
                        <a:cs typeface="Times New Roman"/>
                      </a:endParaRPr>
                    </a:p>
                  </a:txBody>
                  <a:tcPr marL="40511" marR="40511" marT="0" marB="0" anchor="ctr"/>
                </a:tc>
                <a:tc>
                  <a:txBody>
                    <a:bodyPr/>
                    <a:lstStyle/>
                    <a:p>
                      <a:pPr>
                        <a:lnSpc>
                          <a:spcPct val="115000"/>
                        </a:lnSpc>
                        <a:spcAft>
                          <a:spcPts val="0"/>
                        </a:spcAft>
                      </a:pPr>
                      <a:r>
                        <a:rPr lang="cs-CZ" sz="1200" baseline="0">
                          <a:effectLst/>
                          <a:latin typeface="Myriad Pro"/>
                        </a:rPr>
                        <a:t>Rekonstrukce, modernizace a výstavba samostatných parkovacích systémů P+G</a:t>
                      </a:r>
                      <a:endParaRPr lang="cs-CZ" sz="1200" baseline="0">
                        <a:effectLst/>
                        <a:latin typeface="Myriad Pro"/>
                        <a:ea typeface="Calibri"/>
                        <a:cs typeface="Times New Roman"/>
                      </a:endParaRPr>
                    </a:p>
                  </a:txBody>
                  <a:tcPr marL="40511" marR="40511" marT="0" marB="0" anchor="ctr"/>
                </a:tc>
                <a:tc>
                  <a:txBody>
                    <a:bodyPr/>
                    <a:lstStyle/>
                    <a:p>
                      <a:pPr indent="127000" algn="l">
                        <a:lnSpc>
                          <a:spcPct val="115000"/>
                        </a:lnSpc>
                        <a:spcAft>
                          <a:spcPts val="0"/>
                        </a:spcAft>
                      </a:pPr>
                      <a:r>
                        <a:rPr lang="cs-CZ" sz="1200" baseline="0" dirty="0">
                          <a:effectLst/>
                          <a:latin typeface="Myriad Pro"/>
                        </a:rPr>
                        <a:t>7 40 01 </a:t>
                      </a:r>
                      <a:r>
                        <a:rPr lang="cs-CZ" sz="1200" baseline="0" dirty="0" smtClean="0">
                          <a:effectLst/>
                          <a:latin typeface="Myriad Pro"/>
                        </a:rPr>
                        <a:t>- Počet </a:t>
                      </a:r>
                      <a:r>
                        <a:rPr lang="cs-CZ" sz="1200" baseline="0" dirty="0">
                          <a:effectLst/>
                          <a:latin typeface="Myriad Pro"/>
                        </a:rPr>
                        <a:t>vytvořených parkovacích míst</a:t>
                      </a:r>
                      <a:endParaRPr lang="cs-CZ" sz="1200"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200" baseline="0">
                          <a:effectLst/>
                          <a:latin typeface="Myriad Pro"/>
                        </a:rPr>
                        <a:t>Ano</a:t>
                      </a:r>
                      <a:endParaRPr lang="cs-CZ" sz="1200" baseline="0">
                        <a:effectLst/>
                        <a:latin typeface="Myriad Pro"/>
                        <a:ea typeface="Calibri"/>
                        <a:cs typeface="Times New Roman"/>
                      </a:endParaRPr>
                    </a:p>
                  </a:txBody>
                  <a:tcPr marL="40511" marR="40511" marT="0" marB="0" anchor="ctr"/>
                </a:tc>
                <a:tc rowSpan="2">
                  <a:txBody>
                    <a:bodyPr/>
                    <a:lstStyle/>
                    <a:p>
                      <a:pPr algn="ctr">
                        <a:lnSpc>
                          <a:spcPct val="115000"/>
                        </a:lnSpc>
                        <a:spcAft>
                          <a:spcPts val="0"/>
                        </a:spcAft>
                      </a:pPr>
                      <a:r>
                        <a:rPr lang="cs-CZ" sz="1200" baseline="0" dirty="0">
                          <a:effectLst/>
                          <a:latin typeface="Myriad Pro"/>
                        </a:rPr>
                        <a:t>Ne</a:t>
                      </a:r>
                      <a:endParaRPr lang="cs-CZ" sz="1200" baseline="0" dirty="0">
                        <a:effectLst/>
                        <a:latin typeface="Myriad Pro"/>
                        <a:ea typeface="Calibri"/>
                        <a:cs typeface="Times New Roman"/>
                      </a:endParaRPr>
                    </a:p>
                  </a:txBody>
                  <a:tcPr marL="40511" marR="40511" marT="0" marB="0" anchor="ctr"/>
                </a:tc>
              </a:tr>
              <a:tr h="287515">
                <a:tc vMerge="1">
                  <a:txBody>
                    <a:bodyPr/>
                    <a:lstStyle/>
                    <a:p>
                      <a:endParaRPr lang="cs-CZ"/>
                    </a:p>
                  </a:txBody>
                  <a:tcPr/>
                </a:tc>
                <a:tc>
                  <a:txBody>
                    <a:bodyPr/>
                    <a:lstStyle/>
                    <a:p>
                      <a:pPr>
                        <a:lnSpc>
                          <a:spcPct val="115000"/>
                        </a:lnSpc>
                        <a:spcAft>
                          <a:spcPts val="0"/>
                        </a:spcAft>
                      </a:pPr>
                      <a:r>
                        <a:rPr lang="cs-CZ" sz="1000" i="1" baseline="0" dirty="0">
                          <a:effectLst/>
                          <a:latin typeface="Myriad Pro"/>
                        </a:rPr>
                        <a:t>realizace parkovacích míst pro jízdní kola v rámci samostatného parkovacího systému P+G</a:t>
                      </a:r>
                      <a:endParaRPr lang="cs-CZ" sz="1000" i="1" baseline="0" dirty="0">
                        <a:effectLst/>
                        <a:latin typeface="Myriad Pro"/>
                        <a:ea typeface="Calibri"/>
                        <a:cs typeface="Times New Roman"/>
                      </a:endParaRPr>
                    </a:p>
                  </a:txBody>
                  <a:tcPr marL="40511" marR="40511" marT="0" marB="0" anchor="ctr"/>
                </a:tc>
                <a:tc>
                  <a:txBody>
                    <a:bodyPr/>
                    <a:lstStyle/>
                    <a:p>
                      <a:pPr indent="114300" algn="l">
                        <a:lnSpc>
                          <a:spcPct val="115000"/>
                        </a:lnSpc>
                        <a:spcAft>
                          <a:spcPts val="0"/>
                        </a:spcAft>
                      </a:pPr>
                      <a:r>
                        <a:rPr lang="cs-CZ" sz="1000" i="1" baseline="0" dirty="0">
                          <a:effectLst/>
                          <a:latin typeface="Myriad Pro"/>
                        </a:rPr>
                        <a:t>7 64 01 </a:t>
                      </a:r>
                      <a:r>
                        <a:rPr lang="cs-CZ" sz="1000" i="1" baseline="0" dirty="0" smtClean="0">
                          <a:effectLst/>
                          <a:latin typeface="Myriad Pro"/>
                        </a:rPr>
                        <a:t>- Počet </a:t>
                      </a:r>
                      <a:r>
                        <a:rPr lang="cs-CZ" sz="1000" i="1" baseline="0" dirty="0">
                          <a:effectLst/>
                          <a:latin typeface="Myriad Pro"/>
                        </a:rPr>
                        <a:t>parkovacích míst pro jízdní kola</a:t>
                      </a:r>
                      <a:endParaRPr lang="cs-CZ" sz="1000" i="1" baseline="0" dirty="0">
                        <a:effectLst/>
                        <a:latin typeface="Myriad Pro"/>
                        <a:ea typeface="Calibri"/>
                        <a:cs typeface="Times New Roman"/>
                      </a:endParaRPr>
                    </a:p>
                  </a:txBody>
                  <a:tcPr marL="40511" marR="40511" marT="0" marB="0" anchor="ctr"/>
                </a:tc>
                <a:tc>
                  <a:txBody>
                    <a:bodyPr/>
                    <a:lstStyle/>
                    <a:p>
                      <a:pPr algn="ctr">
                        <a:lnSpc>
                          <a:spcPct val="115000"/>
                        </a:lnSpc>
                        <a:spcAft>
                          <a:spcPts val="0"/>
                        </a:spcAft>
                      </a:pPr>
                      <a:r>
                        <a:rPr lang="cs-CZ" sz="1000" i="1" baseline="0" dirty="0">
                          <a:effectLst/>
                          <a:latin typeface="Myriad Pro"/>
                        </a:rPr>
                        <a:t>Ano</a:t>
                      </a:r>
                      <a:endParaRPr lang="cs-CZ" sz="1000" i="1" baseline="0" dirty="0">
                        <a:effectLst/>
                        <a:latin typeface="Myriad Pro"/>
                        <a:ea typeface="Calibri"/>
                        <a:cs typeface="Times New Roman"/>
                      </a:endParaRPr>
                    </a:p>
                  </a:txBody>
                  <a:tcPr marL="40511" marR="40511" marT="0" marB="0" anchor="ctr"/>
                </a:tc>
                <a:tc vMerge="1">
                  <a:txBody>
                    <a:bodyPr/>
                    <a:lstStyle/>
                    <a:p>
                      <a:endParaRPr lang="cs-CZ"/>
                    </a:p>
                  </a:txBody>
                  <a:tcPr/>
                </a:tc>
              </a:tr>
            </a:tbl>
          </a:graphicData>
        </a:graphic>
      </p:graphicFrame>
    </p:spTree>
    <p:extLst>
      <p:ext uri="{BB962C8B-B14F-4D97-AF65-F5344CB8AC3E}">
        <p14:creationId xmlns:p14="http://schemas.microsoft.com/office/powerpoint/2010/main" val="2103414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18. </a:t>
            </a:r>
            <a:r>
              <a:rPr lang="cs-CZ" sz="2800" b="1" dirty="0">
                <a:solidFill>
                  <a:srgbClr val="0070C0"/>
                </a:solidFill>
                <a:latin typeface="Myriad Pro"/>
              </a:rPr>
              <a:t>výzva </a:t>
            </a:r>
            <a:r>
              <a:rPr lang="cs-CZ" sz="2800" b="1" dirty="0" smtClean="0">
                <a:solidFill>
                  <a:srgbClr val="0070C0"/>
                </a:solidFill>
                <a:latin typeface="Myriad Pro"/>
              </a:rPr>
              <a:t>IROP</a:t>
            </a:r>
            <a:br>
              <a:rPr lang="cs-CZ" sz="2800" b="1" dirty="0" smtClean="0">
                <a:solidFill>
                  <a:srgbClr val="0070C0"/>
                </a:solidFill>
                <a:latin typeface="Myriad Pro"/>
              </a:rPr>
            </a:br>
            <a:r>
              <a:rPr lang="cs-CZ" sz="2800" b="1" dirty="0" smtClean="0">
                <a:solidFill>
                  <a:srgbClr val="0070C0"/>
                </a:solidFill>
                <a:latin typeface="Myriad Pro"/>
              </a:rPr>
              <a:t>„Podpora bezpečnosti dopravy</a:t>
            </a:r>
            <a:br>
              <a:rPr lang="cs-CZ" sz="2800" b="1" dirty="0" smtClean="0">
                <a:solidFill>
                  <a:srgbClr val="0070C0"/>
                </a:solidFill>
                <a:latin typeface="Myriad Pro"/>
              </a:rPr>
            </a:br>
            <a:r>
              <a:rPr lang="cs-CZ" sz="2800" b="1" dirty="0" smtClean="0">
                <a:solidFill>
                  <a:srgbClr val="0070C0"/>
                </a:solidFill>
                <a:latin typeface="Myriad Pro"/>
              </a:rPr>
              <a:t>a </a:t>
            </a:r>
            <a:r>
              <a:rPr lang="cs-CZ" sz="2800" b="1" dirty="0" err="1" smtClean="0">
                <a:solidFill>
                  <a:srgbClr val="0070C0"/>
                </a:solidFill>
                <a:latin typeface="Myriad Pro"/>
              </a:rPr>
              <a:t>cyklodopravy</a:t>
            </a:r>
            <a:r>
              <a:rPr lang="cs-CZ" sz="2800" b="1" dirty="0" smtClean="0">
                <a:solidFill>
                  <a:srgbClr val="0070C0"/>
                </a:solidFill>
                <a:latin typeface="Myriad Pro"/>
              </a:rPr>
              <a:t>“</a:t>
            </a:r>
            <a:endParaRPr lang="cs-CZ" sz="2800" b="1" dirty="0">
              <a:solidFill>
                <a:srgbClr val="0070C0"/>
              </a:solidFill>
              <a:latin typeface="Myriad Pro"/>
            </a:endParaRPr>
          </a:p>
        </p:txBody>
      </p:sp>
      <p:sp>
        <p:nvSpPr>
          <p:cNvPr id="7" name="Content Placeholder 2"/>
          <p:cNvSpPr txBox="1">
            <a:spLocks/>
          </p:cNvSpPr>
          <p:nvPr/>
        </p:nvSpPr>
        <p:spPr>
          <a:xfrm>
            <a:off x="457200" y="1700808"/>
            <a:ext cx="8229600" cy="489386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smtClean="0"/>
              <a:t>Vyhlášení výzvy: 	12/2015</a:t>
            </a:r>
          </a:p>
          <a:p>
            <a:pPr marL="0" indent="0" eaLnBrk="0" fontAlgn="base" hangingPunct="0">
              <a:lnSpc>
                <a:spcPct val="170000"/>
              </a:lnSpc>
              <a:spcAft>
                <a:spcPct val="0"/>
              </a:spcAft>
              <a:buFont typeface="Arial"/>
              <a:buNone/>
            </a:pPr>
            <a:r>
              <a:rPr lang="cs-CZ" sz="2000" smtClean="0"/>
              <a:t>Příjem žádostí: 		od 12/2015 do 04/2016</a:t>
            </a:r>
          </a:p>
          <a:p>
            <a:pPr marL="0" indent="0" eaLnBrk="0" fontAlgn="base" hangingPunct="0">
              <a:lnSpc>
                <a:spcPct val="170000"/>
              </a:lnSpc>
              <a:spcAft>
                <a:spcPct val="0"/>
              </a:spcAft>
              <a:buFont typeface="Arial"/>
              <a:buNone/>
            </a:pPr>
            <a:r>
              <a:rPr lang="cs-CZ" sz="2000" smtClean="0"/>
              <a:t>Celková alokace:	575 000 000 Kč</a:t>
            </a:r>
          </a:p>
          <a:p>
            <a:pPr marL="0" indent="0" eaLnBrk="0" fontAlgn="base" hangingPunct="0">
              <a:lnSpc>
                <a:spcPct val="114000"/>
              </a:lnSpc>
              <a:spcBef>
                <a:spcPts val="1200"/>
              </a:spcBef>
              <a:spcAft>
                <a:spcPct val="0"/>
              </a:spcAft>
              <a:buFont typeface="Arial"/>
              <a:buNone/>
            </a:pPr>
            <a:r>
              <a:rPr lang="cs-CZ" sz="2000" smtClean="0"/>
              <a:t>Aktivity:		</a:t>
            </a:r>
            <a:r>
              <a:rPr lang="cs-CZ" sz="2000" u="sng" smtClean="0"/>
              <a:t>Bezpečnost dopravy</a:t>
            </a:r>
            <a:r>
              <a:rPr lang="cs-CZ" sz="2000" smtClean="0"/>
              <a:t/>
            </a:r>
            <a:br>
              <a:rPr lang="cs-CZ" sz="2000" smtClean="0"/>
            </a:br>
            <a:r>
              <a:rPr lang="cs-CZ" sz="2000" smtClean="0"/>
              <a:t>		Rekonstrukce, modernizace a výstavba komunikací pro pěší 			(chodníky podél silnic, přístup k zastávkám, podchody a lávky) 		vč. souvisejících bezpečnostních prvků</a:t>
            </a:r>
          </a:p>
          <a:p>
            <a:pPr marL="0" indent="0" eaLnBrk="0" fontAlgn="base" hangingPunct="0">
              <a:lnSpc>
                <a:spcPct val="114000"/>
              </a:lnSpc>
              <a:spcAft>
                <a:spcPct val="0"/>
              </a:spcAft>
              <a:buFont typeface="Arial"/>
              <a:buNone/>
            </a:pPr>
            <a:r>
              <a:rPr lang="cs-CZ" sz="2000" smtClean="0"/>
              <a:t>			</a:t>
            </a:r>
            <a:r>
              <a:rPr lang="cs-CZ" sz="2000" u="sng" smtClean="0"/>
              <a:t>Cyklodoprava</a:t>
            </a:r>
            <a:r>
              <a:rPr lang="cs-CZ" sz="2000" smtClean="0"/>
              <a:t/>
            </a:r>
            <a:br>
              <a:rPr lang="cs-CZ" sz="2000" smtClean="0"/>
            </a:br>
            <a:r>
              <a:rPr lang="cs-CZ" sz="2000" smtClean="0"/>
              <a:t>		Rekonstrukce, modernizace a výstavba komunikací pro cyklisty  		(samostatné stezky, pruhy v přidruženém prostoru, liniová 			opatření v hlavním dopravním prostoru silnic)</a:t>
            </a:r>
            <a:br>
              <a:rPr lang="cs-CZ" sz="2000" smtClean="0"/>
            </a:br>
            <a:r>
              <a:rPr lang="cs-CZ" sz="2000" smtClean="0"/>
              <a:t>		vč. doprovodné infrastruktury</a:t>
            </a:r>
            <a:endParaRPr lang="cs-CZ" sz="2000" dirty="0"/>
          </a:p>
        </p:txBody>
      </p:sp>
    </p:spTree>
    <p:extLst>
      <p:ext uri="{BB962C8B-B14F-4D97-AF65-F5344CB8AC3E}">
        <p14:creationId xmlns:p14="http://schemas.microsoft.com/office/powerpoint/2010/main" val="3183404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8"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20</a:t>
            </a:r>
            <a:r>
              <a:rPr lang="cs-CZ" sz="2800" b="1" dirty="0">
                <a:solidFill>
                  <a:srgbClr val="0070C0"/>
                </a:solidFill>
                <a:latin typeface="Myriad Pro"/>
              </a:rPr>
              <a:t>. výzva </a:t>
            </a:r>
            <a:r>
              <a:rPr lang="cs-CZ" sz="2800" b="1" dirty="0" smtClean="0">
                <a:solidFill>
                  <a:srgbClr val="0070C0"/>
                </a:solidFill>
                <a:latin typeface="Myriad Pro"/>
              </a:rPr>
              <a:t>IROP</a:t>
            </a:r>
            <a:br>
              <a:rPr lang="cs-CZ" sz="2800" b="1" dirty="0" smtClean="0">
                <a:solidFill>
                  <a:srgbClr val="0070C0"/>
                </a:solidFill>
                <a:latin typeface="Myriad Pro"/>
              </a:rPr>
            </a:br>
            <a:r>
              <a:rPr lang="cs-CZ" sz="2800" b="1" dirty="0" smtClean="0">
                <a:solidFill>
                  <a:srgbClr val="0070C0"/>
                </a:solidFill>
                <a:latin typeface="Myriad Pro"/>
              </a:rPr>
              <a:t>„</a:t>
            </a:r>
            <a:r>
              <a:rPr lang="cs-CZ" sz="2800" b="1" dirty="0" err="1" smtClean="0">
                <a:solidFill>
                  <a:srgbClr val="0070C0"/>
                </a:solidFill>
                <a:latin typeface="Myriad Pro"/>
              </a:rPr>
              <a:t>Nízkoemisní</a:t>
            </a:r>
            <a:r>
              <a:rPr lang="cs-CZ" sz="2800" b="1" dirty="0" smtClean="0">
                <a:solidFill>
                  <a:srgbClr val="0070C0"/>
                </a:solidFill>
                <a:latin typeface="Myriad Pro"/>
              </a:rPr>
              <a:t> </a:t>
            </a:r>
            <a:r>
              <a:rPr lang="cs-CZ" sz="2800" b="1" dirty="0">
                <a:solidFill>
                  <a:srgbClr val="0070C0"/>
                </a:solidFill>
                <a:latin typeface="Myriad Pro"/>
              </a:rPr>
              <a:t>a bezemisní </a:t>
            </a:r>
            <a:r>
              <a:rPr lang="cs-CZ" sz="2800" b="1" dirty="0" smtClean="0">
                <a:solidFill>
                  <a:srgbClr val="0070C0"/>
                </a:solidFill>
                <a:latin typeface="Myriad Pro"/>
              </a:rPr>
              <a:t>vozidla“</a:t>
            </a:r>
            <a:endParaRPr lang="cs-CZ" sz="2800" b="1" dirty="0">
              <a:solidFill>
                <a:srgbClr val="0070C0"/>
              </a:solidFill>
              <a:latin typeface="Myriad Pro"/>
            </a:endParaRPr>
          </a:p>
        </p:txBody>
      </p:sp>
      <p:sp>
        <p:nvSpPr>
          <p:cNvPr id="9" name="Content Placeholder 2"/>
          <p:cNvSpPr txBox="1">
            <a:spLocks/>
          </p:cNvSpPr>
          <p:nvPr/>
        </p:nvSpPr>
        <p:spPr>
          <a:xfrm>
            <a:off x="457200" y="1271436"/>
            <a:ext cx="8229600" cy="489386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dirty="0" smtClean="0"/>
              <a:t>Vyhlášení výzvy: 	01/2016</a:t>
            </a:r>
          </a:p>
          <a:p>
            <a:pPr marL="0" indent="0" eaLnBrk="0" fontAlgn="base" hangingPunct="0">
              <a:lnSpc>
                <a:spcPct val="170000"/>
              </a:lnSpc>
              <a:spcAft>
                <a:spcPct val="0"/>
              </a:spcAft>
              <a:buFont typeface="Arial"/>
              <a:buNone/>
            </a:pPr>
            <a:r>
              <a:rPr lang="cs-CZ" sz="2000" dirty="0" smtClean="0"/>
              <a:t>Příjem žádostí: 		od 01/2016 do 07/2016</a:t>
            </a:r>
          </a:p>
          <a:p>
            <a:pPr marL="0" indent="0" eaLnBrk="0" fontAlgn="base" hangingPunct="0">
              <a:lnSpc>
                <a:spcPct val="170000"/>
              </a:lnSpc>
              <a:spcAft>
                <a:spcPct val="0"/>
              </a:spcAft>
              <a:buFont typeface="Arial"/>
              <a:buNone/>
            </a:pPr>
            <a:r>
              <a:rPr lang="cs-CZ" sz="2000" dirty="0" smtClean="0"/>
              <a:t>Celková alokace:	1 350 000 000 Kč</a:t>
            </a:r>
          </a:p>
          <a:p>
            <a:pPr marL="0" indent="0" eaLnBrk="0" fontAlgn="base" hangingPunct="0">
              <a:lnSpc>
                <a:spcPct val="114000"/>
              </a:lnSpc>
              <a:spcBef>
                <a:spcPts val="1200"/>
              </a:spcBef>
              <a:spcAft>
                <a:spcPct val="0"/>
              </a:spcAft>
              <a:buNone/>
            </a:pPr>
            <a:r>
              <a:rPr lang="cs-CZ" sz="2000" dirty="0" smtClean="0"/>
              <a:t>Aktivity:		</a:t>
            </a:r>
            <a:r>
              <a:rPr lang="cs-CZ" sz="2000" dirty="0" smtClean="0"/>
              <a:t>Nákup </a:t>
            </a:r>
            <a:r>
              <a:rPr lang="cs-CZ" sz="2000" dirty="0"/>
              <a:t>silničních </a:t>
            </a:r>
            <a:r>
              <a:rPr lang="cs-CZ" sz="2000" dirty="0" err="1"/>
              <a:t>nízkoemisních</a:t>
            </a:r>
            <a:r>
              <a:rPr lang="cs-CZ" sz="2000" dirty="0"/>
              <a:t> vozidel </a:t>
            </a:r>
            <a:r>
              <a:rPr lang="cs-CZ" sz="2000" dirty="0" smtClean="0"/>
              <a:t>(CNG, LNG), 				silničních bezemisních vozidel (elektro, vodík)</a:t>
            </a:r>
            <a:br>
              <a:rPr lang="cs-CZ" sz="2000" dirty="0" smtClean="0"/>
            </a:br>
            <a:r>
              <a:rPr lang="cs-CZ" sz="2000" dirty="0" smtClean="0"/>
              <a:t>			a </a:t>
            </a:r>
            <a:r>
              <a:rPr lang="cs-CZ" sz="2000" dirty="0"/>
              <a:t>bezemisních drážních vozidel městské dopravy (tramvají </a:t>
            </a:r>
            <a:r>
              <a:rPr lang="cs-CZ" sz="2000" dirty="0" smtClean="0"/>
              <a:t>			a trolejbusů</a:t>
            </a:r>
            <a:r>
              <a:rPr lang="cs-CZ" sz="2000" dirty="0"/>
              <a:t>) </a:t>
            </a:r>
            <a:r>
              <a:rPr lang="cs-CZ" sz="2000" dirty="0" smtClean="0"/>
              <a:t>pro </a:t>
            </a:r>
            <a:r>
              <a:rPr lang="cs-CZ" sz="2000" dirty="0"/>
              <a:t>zajištění dopravní obslužnosti podle </a:t>
            </a:r>
            <a:r>
              <a:rPr lang="cs-CZ" sz="2000" dirty="0" smtClean="0"/>
              <a:t>				smlouvy </a:t>
            </a:r>
            <a:r>
              <a:rPr lang="cs-CZ" sz="2000" dirty="0"/>
              <a:t>o veřejných službách v přepravě </a:t>
            </a:r>
            <a:r>
              <a:rPr lang="cs-CZ" sz="2000" dirty="0" smtClean="0"/>
              <a:t>cestujících.</a:t>
            </a:r>
            <a:r>
              <a:rPr lang="cs-CZ" sz="2000" dirty="0" smtClean="0"/>
              <a:t>			</a:t>
            </a:r>
            <a:r>
              <a:rPr lang="cs-CZ" sz="2000" dirty="0" smtClean="0"/>
              <a:t>	</a:t>
            </a:r>
            <a:endParaRPr lang="cs-CZ" sz="2000" dirty="0" smtClean="0"/>
          </a:p>
          <a:p>
            <a:pPr marL="0" indent="0" eaLnBrk="0" fontAlgn="base" hangingPunct="0">
              <a:lnSpc>
                <a:spcPct val="114000"/>
              </a:lnSpc>
              <a:spcBef>
                <a:spcPts val="1200"/>
              </a:spcBef>
              <a:spcAft>
                <a:spcPct val="0"/>
              </a:spcAft>
              <a:buFont typeface="Arial"/>
              <a:buNone/>
            </a:pPr>
            <a:r>
              <a:rPr lang="cs-CZ" sz="2000" dirty="0" smtClean="0"/>
              <a:t>Úprava veřejné podpory</a:t>
            </a:r>
          </a:p>
          <a:p>
            <a:pPr marL="0" indent="0" eaLnBrk="0" fontAlgn="base" hangingPunct="0">
              <a:lnSpc>
                <a:spcPct val="170000"/>
              </a:lnSpc>
              <a:spcAft>
                <a:spcPct val="0"/>
              </a:spcAft>
              <a:buFont typeface="Arial"/>
              <a:buNone/>
            </a:pPr>
            <a:endParaRPr lang="cs-CZ" sz="2200" dirty="0"/>
          </a:p>
        </p:txBody>
      </p:sp>
    </p:spTree>
    <p:extLst>
      <p:ext uri="{BB962C8B-B14F-4D97-AF65-F5344CB8AC3E}">
        <p14:creationId xmlns:p14="http://schemas.microsoft.com/office/powerpoint/2010/main" val="34420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9" name="Content Placeholder 2"/>
          <p:cNvSpPr txBox="1">
            <a:spLocks/>
          </p:cNvSpPr>
          <p:nvPr/>
        </p:nvSpPr>
        <p:spPr>
          <a:xfrm>
            <a:off x="457200" y="1271436"/>
            <a:ext cx="8229600" cy="558656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dirty="0" smtClean="0"/>
              <a:t>Vyhlášení výzvy: 	</a:t>
            </a:r>
            <a:r>
              <a:rPr lang="cs-CZ" sz="2000" dirty="0" smtClean="0"/>
              <a:t>02/2016</a:t>
            </a:r>
            <a:endParaRPr lang="cs-CZ" sz="2000" dirty="0" smtClean="0"/>
          </a:p>
          <a:p>
            <a:pPr marL="0" indent="0" eaLnBrk="0" fontAlgn="base" hangingPunct="0">
              <a:lnSpc>
                <a:spcPct val="170000"/>
              </a:lnSpc>
              <a:spcAft>
                <a:spcPct val="0"/>
              </a:spcAft>
              <a:buFont typeface="Arial"/>
              <a:buNone/>
            </a:pPr>
            <a:r>
              <a:rPr lang="cs-CZ" sz="2000" dirty="0" smtClean="0"/>
              <a:t>Příjem žádostí: 		od </a:t>
            </a:r>
            <a:r>
              <a:rPr lang="cs-CZ" sz="2000" dirty="0" smtClean="0"/>
              <a:t>02/2016 </a:t>
            </a:r>
            <a:r>
              <a:rPr lang="cs-CZ" sz="2000" dirty="0" smtClean="0"/>
              <a:t>do </a:t>
            </a:r>
            <a:r>
              <a:rPr lang="cs-CZ" sz="2000" dirty="0" smtClean="0"/>
              <a:t>06/2016</a:t>
            </a:r>
            <a:endParaRPr lang="cs-CZ" sz="2000" dirty="0" smtClean="0"/>
          </a:p>
          <a:p>
            <a:pPr marL="0" indent="0" eaLnBrk="0" fontAlgn="base" hangingPunct="0">
              <a:lnSpc>
                <a:spcPct val="170000"/>
              </a:lnSpc>
              <a:spcAft>
                <a:spcPct val="0"/>
              </a:spcAft>
              <a:buFont typeface="Arial"/>
              <a:buNone/>
            </a:pPr>
            <a:r>
              <a:rPr lang="cs-CZ" sz="2000" dirty="0" smtClean="0"/>
              <a:t>Celková alokace:	</a:t>
            </a:r>
            <a:r>
              <a:rPr lang="cs-CZ" sz="2000" dirty="0" smtClean="0"/>
              <a:t>205 </a:t>
            </a:r>
            <a:r>
              <a:rPr lang="cs-CZ" sz="2000" dirty="0" smtClean="0"/>
              <a:t>000 000 Kč</a:t>
            </a:r>
          </a:p>
          <a:p>
            <a:pPr marL="0" lvl="0" indent="0">
              <a:spcBef>
                <a:spcPts val="0"/>
              </a:spcBef>
              <a:spcAft>
                <a:spcPts val="1200"/>
              </a:spcAft>
              <a:buNone/>
            </a:pPr>
            <a:r>
              <a:rPr lang="cs-CZ" sz="2000" dirty="0" smtClean="0"/>
              <a:t>Aktivity:		</a:t>
            </a:r>
            <a:r>
              <a:rPr lang="cs-CZ" sz="2000" dirty="0"/>
              <a:t>Zavedení nebo modernizace systémů pro sledování a </a:t>
            </a:r>
            <a:r>
              <a:rPr lang="cs-CZ" sz="2000" dirty="0" smtClean="0"/>
              <a:t>				řízení </a:t>
            </a:r>
            <a:r>
              <a:rPr lang="cs-CZ" sz="2000" dirty="0"/>
              <a:t>vozidel a dispečink veřejné </a:t>
            </a:r>
            <a:r>
              <a:rPr lang="cs-CZ" sz="2000" dirty="0" smtClean="0"/>
              <a:t>dopravy, informačních 				systémů </a:t>
            </a:r>
            <a:r>
              <a:rPr lang="cs-CZ" sz="2000" dirty="0"/>
              <a:t>pro cestující ve vozidlech veřejné </a:t>
            </a:r>
            <a:r>
              <a:rPr lang="cs-CZ" sz="2000" dirty="0" smtClean="0"/>
              <a:t>dopravy </a:t>
            </a:r>
            <a:r>
              <a:rPr lang="cs-CZ" sz="2000" dirty="0"/>
              <a:t>a na </a:t>
            </a:r>
            <a:r>
              <a:rPr lang="cs-CZ" sz="2000" dirty="0" smtClean="0"/>
              <a:t>				zastávkách</a:t>
            </a:r>
            <a:r>
              <a:rPr lang="cs-CZ" sz="2000" dirty="0"/>
              <a:t>, ve stanicích a přestupních </a:t>
            </a:r>
            <a:r>
              <a:rPr lang="cs-CZ" sz="2000" dirty="0" smtClean="0"/>
              <a:t>uzlech </a:t>
            </a:r>
            <a:r>
              <a:rPr lang="cs-CZ" sz="2000" dirty="0"/>
              <a:t>veřejné </a:t>
            </a:r>
            <a:r>
              <a:rPr lang="cs-CZ" sz="2000" dirty="0" smtClean="0"/>
              <a:t>				dopravy, odbavovacích </a:t>
            </a:r>
            <a:r>
              <a:rPr lang="cs-CZ" sz="2000" dirty="0"/>
              <a:t>a platebních systémů ve vozidlech </a:t>
            </a:r>
            <a:r>
              <a:rPr lang="cs-CZ" sz="2000" dirty="0" smtClean="0"/>
              <a:t>			veřejné	dopravy</a:t>
            </a:r>
            <a:r>
              <a:rPr lang="cs-CZ" sz="2000" dirty="0"/>
              <a:t>, na zastávkách, ve stanicích a přestupních </a:t>
            </a:r>
            <a:r>
              <a:rPr lang="cs-CZ" sz="2000" dirty="0" smtClean="0"/>
              <a:t>			uzlech veřejné </a:t>
            </a:r>
            <a:r>
              <a:rPr lang="cs-CZ" sz="2000" dirty="0"/>
              <a:t>dopravy a v dopravních informačních </a:t>
            </a:r>
            <a:r>
              <a:rPr lang="cs-CZ" sz="2000" dirty="0" smtClean="0"/>
              <a:t>					centrech.</a:t>
            </a:r>
            <a:br>
              <a:rPr lang="cs-CZ" sz="2000" dirty="0" smtClean="0"/>
            </a:br>
            <a:r>
              <a:rPr lang="cs-CZ" sz="2000" dirty="0" smtClean="0"/>
              <a:t>			Zavedení jednotné informační služby, jednotného 					elektronického jízdního dokladu  pro systém integrovaných 			veřejných služeb v přepravě cestujících.</a:t>
            </a:r>
          </a:p>
          <a:p>
            <a:pPr marL="0" indent="0" eaLnBrk="0" fontAlgn="base" hangingPunct="0">
              <a:lnSpc>
                <a:spcPct val="114000"/>
              </a:lnSpc>
              <a:spcBef>
                <a:spcPts val="1200"/>
              </a:spcBef>
              <a:spcAft>
                <a:spcPct val="0"/>
              </a:spcAft>
              <a:buFont typeface="Arial"/>
              <a:buNone/>
            </a:pPr>
            <a:endParaRPr lang="cs-CZ" sz="2000" dirty="0" smtClean="0"/>
          </a:p>
        </p:txBody>
      </p:sp>
      <p:sp>
        <p:nvSpPr>
          <p:cNvPr id="6"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22. </a:t>
            </a:r>
            <a:r>
              <a:rPr lang="cs-CZ" sz="2800" b="1" dirty="0">
                <a:solidFill>
                  <a:srgbClr val="0070C0"/>
                </a:solidFill>
                <a:latin typeface="Myriad Pro"/>
              </a:rPr>
              <a:t>výzva </a:t>
            </a:r>
            <a:r>
              <a:rPr lang="cs-CZ" sz="2800" b="1" dirty="0" smtClean="0">
                <a:solidFill>
                  <a:srgbClr val="0070C0"/>
                </a:solidFill>
                <a:latin typeface="Myriad Pro"/>
              </a:rPr>
              <a:t>IROP</a:t>
            </a:r>
            <a:br>
              <a:rPr lang="cs-CZ" sz="2800" b="1" dirty="0" smtClean="0">
                <a:solidFill>
                  <a:srgbClr val="0070C0"/>
                </a:solidFill>
                <a:latin typeface="Myriad Pro"/>
              </a:rPr>
            </a:br>
            <a:r>
              <a:rPr lang="cs-CZ" sz="2800" b="1" dirty="0" smtClean="0">
                <a:solidFill>
                  <a:srgbClr val="0070C0"/>
                </a:solidFill>
                <a:latin typeface="Myriad Pro"/>
              </a:rPr>
              <a:t>„Telematika pro veřejnou dopravu“</a:t>
            </a:r>
            <a:endParaRPr lang="cs-CZ" sz="2800" b="1" dirty="0">
              <a:solidFill>
                <a:srgbClr val="0070C0"/>
              </a:solidFill>
              <a:latin typeface="Myriad Pro"/>
            </a:endParaRPr>
          </a:p>
        </p:txBody>
      </p:sp>
    </p:spTree>
    <p:extLst>
      <p:ext uri="{BB962C8B-B14F-4D97-AF65-F5344CB8AC3E}">
        <p14:creationId xmlns:p14="http://schemas.microsoft.com/office/powerpoint/2010/main" val="1924870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 name="Nadpis 1"/>
          <p:cNvSpPr txBox="1">
            <a:spLocks/>
          </p:cNvSpPr>
          <p:nvPr/>
        </p:nvSpPr>
        <p:spPr>
          <a:xfrm>
            <a:off x="-468560" y="239713"/>
            <a:ext cx="1008112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34. </a:t>
            </a:r>
            <a:r>
              <a:rPr lang="cs-CZ" sz="2800" b="1" dirty="0">
                <a:solidFill>
                  <a:srgbClr val="0070C0"/>
                </a:solidFill>
                <a:latin typeface="Myriad Pro"/>
              </a:rPr>
              <a:t>výzva </a:t>
            </a:r>
            <a:r>
              <a:rPr lang="cs-CZ" sz="2800" b="1" dirty="0" smtClean="0">
                <a:solidFill>
                  <a:srgbClr val="0070C0"/>
                </a:solidFill>
                <a:latin typeface="Myriad Pro"/>
              </a:rPr>
              <a:t>IROP</a:t>
            </a:r>
            <a:r>
              <a:rPr lang="cs-CZ" sz="2800" b="1" dirty="0">
                <a:solidFill>
                  <a:srgbClr val="0070C0"/>
                </a:solidFill>
                <a:latin typeface="Myriad Pro"/>
              </a:rPr>
              <a:t/>
            </a:r>
            <a:br>
              <a:rPr lang="cs-CZ" sz="2800" b="1" dirty="0">
                <a:solidFill>
                  <a:srgbClr val="0070C0"/>
                </a:solidFill>
                <a:latin typeface="Myriad Pro"/>
              </a:rPr>
            </a:br>
            <a:r>
              <a:rPr lang="cs-CZ" sz="2800" b="1" dirty="0">
                <a:solidFill>
                  <a:srgbClr val="0070C0"/>
                </a:solidFill>
                <a:latin typeface="Myriad Pro"/>
              </a:rPr>
              <a:t>„Komunitně vedený místní </a:t>
            </a:r>
            <a:r>
              <a:rPr lang="cs-CZ" sz="2800" b="1" dirty="0" smtClean="0">
                <a:solidFill>
                  <a:srgbClr val="0070C0"/>
                </a:solidFill>
                <a:latin typeface="Myriad Pro"/>
              </a:rPr>
              <a:t>rozvoj</a:t>
            </a:r>
            <a:br>
              <a:rPr lang="cs-CZ" sz="2800" b="1" dirty="0" smtClean="0">
                <a:solidFill>
                  <a:srgbClr val="0070C0"/>
                </a:solidFill>
                <a:latin typeface="Myriad Pro"/>
              </a:rPr>
            </a:br>
            <a:r>
              <a:rPr lang="cs-CZ" sz="2800" b="1" dirty="0" smtClean="0">
                <a:solidFill>
                  <a:srgbClr val="0070C0"/>
                </a:solidFill>
                <a:latin typeface="Myriad Pro"/>
              </a:rPr>
              <a:t>- </a:t>
            </a:r>
            <a:r>
              <a:rPr lang="cs-CZ" sz="2800" b="1" dirty="0">
                <a:solidFill>
                  <a:srgbClr val="0070C0"/>
                </a:solidFill>
                <a:latin typeface="Myriad Pro"/>
              </a:rPr>
              <a:t>Dopravní </a:t>
            </a:r>
            <a:r>
              <a:rPr lang="cs-CZ" sz="2800" b="1" dirty="0" smtClean="0">
                <a:solidFill>
                  <a:srgbClr val="0070C0"/>
                </a:solidFill>
                <a:latin typeface="Myriad Pro"/>
              </a:rPr>
              <a:t>obslužnost“</a:t>
            </a:r>
            <a:endParaRPr lang="cs-CZ" sz="2800" b="1" dirty="0">
              <a:solidFill>
                <a:srgbClr val="0070C0"/>
              </a:solidFill>
              <a:latin typeface="Myriad Pro"/>
            </a:endParaRPr>
          </a:p>
        </p:txBody>
      </p:sp>
      <p:sp>
        <p:nvSpPr>
          <p:cNvPr id="9" name="Content Placeholder 2"/>
          <p:cNvSpPr txBox="1">
            <a:spLocks/>
          </p:cNvSpPr>
          <p:nvPr/>
        </p:nvSpPr>
        <p:spPr>
          <a:xfrm>
            <a:off x="457200" y="1847500"/>
            <a:ext cx="8229600" cy="489386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smtClean="0"/>
              <a:t>Vyhlášení výzvy: 	04/2016</a:t>
            </a:r>
          </a:p>
          <a:p>
            <a:pPr marL="0" indent="0" eaLnBrk="0" fontAlgn="base" hangingPunct="0">
              <a:lnSpc>
                <a:spcPct val="170000"/>
              </a:lnSpc>
              <a:spcAft>
                <a:spcPct val="0"/>
              </a:spcAft>
              <a:buFont typeface="Arial"/>
              <a:buNone/>
            </a:pPr>
            <a:r>
              <a:rPr lang="cs-CZ" sz="2000" smtClean="0"/>
              <a:t>Příjem žádostí: 		od 04/2016 do 06/2023</a:t>
            </a:r>
          </a:p>
          <a:p>
            <a:pPr marL="0" indent="0" eaLnBrk="0" fontAlgn="base" hangingPunct="0">
              <a:lnSpc>
                <a:spcPct val="170000"/>
              </a:lnSpc>
              <a:spcAft>
                <a:spcPct val="0"/>
              </a:spcAft>
              <a:buFont typeface="Arial"/>
              <a:buNone/>
            </a:pPr>
            <a:r>
              <a:rPr lang="cs-CZ" sz="2000" smtClean="0"/>
              <a:t>Celková alokace:	1 700 000 000 Kč</a:t>
            </a:r>
          </a:p>
          <a:p>
            <a:pPr marL="0" indent="0" eaLnBrk="0" fontAlgn="base" hangingPunct="0">
              <a:lnSpc>
                <a:spcPct val="114000"/>
              </a:lnSpc>
              <a:spcBef>
                <a:spcPts val="1200"/>
              </a:spcBef>
              <a:spcAft>
                <a:spcPct val="0"/>
              </a:spcAft>
              <a:buFont typeface="Arial"/>
              <a:buNone/>
            </a:pPr>
            <a:r>
              <a:rPr lang="cs-CZ" sz="2000" smtClean="0"/>
              <a:t>Aktivity:		SC 1.2 bezpečnost, cyklo, telematika, vozidla, terminály</a:t>
            </a:r>
            <a:br>
              <a:rPr lang="cs-CZ" sz="2000" smtClean="0"/>
            </a:br>
            <a:r>
              <a:rPr lang="cs-CZ" sz="2000" smtClean="0"/>
              <a:t>			</a:t>
            </a:r>
            <a:endParaRPr lang="cs-CZ" sz="2200" dirty="0"/>
          </a:p>
        </p:txBody>
      </p:sp>
      <p:pic>
        <p:nvPicPr>
          <p:cNvPr id="10" name="Picture 2" descr="C:\Users\paldav\Desktop\Loga\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49280"/>
            <a:ext cx="4264575" cy="70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2765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8"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41. </a:t>
            </a:r>
            <a:r>
              <a:rPr lang="cs-CZ" sz="2800" b="1" dirty="0">
                <a:solidFill>
                  <a:srgbClr val="0070C0"/>
                </a:solidFill>
                <a:latin typeface="Myriad Pro"/>
              </a:rPr>
              <a:t>výzva </a:t>
            </a:r>
            <a:r>
              <a:rPr lang="cs-CZ" sz="2800" b="1" dirty="0" smtClean="0">
                <a:solidFill>
                  <a:srgbClr val="0070C0"/>
                </a:solidFill>
                <a:latin typeface="Myriad Pro"/>
              </a:rPr>
              <a:t>IROP</a:t>
            </a:r>
            <a:br>
              <a:rPr lang="cs-CZ" sz="2800" b="1" dirty="0" smtClean="0">
                <a:solidFill>
                  <a:srgbClr val="0070C0"/>
                </a:solidFill>
                <a:latin typeface="Myriad Pro"/>
              </a:rPr>
            </a:br>
            <a:r>
              <a:rPr lang="cs-CZ" sz="2800" b="1" dirty="0" smtClean="0">
                <a:solidFill>
                  <a:srgbClr val="0070C0"/>
                </a:solidFill>
                <a:latin typeface="Myriad Pro"/>
              </a:rPr>
              <a:t>„dopravní obslužnost (</a:t>
            </a:r>
            <a:r>
              <a:rPr lang="cs-CZ" sz="2800" b="1" dirty="0" err="1" smtClean="0">
                <a:solidFill>
                  <a:srgbClr val="0070C0"/>
                </a:solidFill>
                <a:latin typeface="Myriad Pro"/>
              </a:rPr>
              <a:t>iti</a:t>
            </a:r>
            <a:r>
              <a:rPr lang="cs-CZ" sz="2800" b="1" dirty="0" smtClean="0">
                <a:solidFill>
                  <a:srgbClr val="0070C0"/>
                </a:solidFill>
                <a:latin typeface="Myriad Pro"/>
              </a:rPr>
              <a:t>)“</a:t>
            </a:r>
            <a:endParaRPr lang="cs-CZ" sz="2800" b="1" dirty="0">
              <a:solidFill>
                <a:srgbClr val="0070C0"/>
              </a:solidFill>
              <a:latin typeface="Myriad Pro"/>
            </a:endParaRPr>
          </a:p>
        </p:txBody>
      </p:sp>
      <p:sp>
        <p:nvSpPr>
          <p:cNvPr id="9" name="Content Placeholder 2"/>
          <p:cNvSpPr txBox="1">
            <a:spLocks/>
          </p:cNvSpPr>
          <p:nvPr/>
        </p:nvSpPr>
        <p:spPr>
          <a:xfrm>
            <a:off x="457200" y="1271436"/>
            <a:ext cx="8229600" cy="489386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smtClean="0"/>
              <a:t>Vyhlášení výzvy: 	04/2016</a:t>
            </a:r>
          </a:p>
          <a:p>
            <a:pPr marL="0" indent="0" eaLnBrk="0" fontAlgn="base" hangingPunct="0">
              <a:lnSpc>
                <a:spcPct val="170000"/>
              </a:lnSpc>
              <a:spcAft>
                <a:spcPct val="0"/>
              </a:spcAft>
              <a:buFont typeface="Arial"/>
              <a:buNone/>
            </a:pPr>
            <a:r>
              <a:rPr lang="cs-CZ" sz="2000" smtClean="0"/>
              <a:t>Příjem žádostí: 		od 04/2016 do 12/2017</a:t>
            </a:r>
          </a:p>
          <a:p>
            <a:pPr marL="0" indent="0" eaLnBrk="0" fontAlgn="base" hangingPunct="0">
              <a:lnSpc>
                <a:spcPct val="170000"/>
              </a:lnSpc>
              <a:spcAft>
                <a:spcPct val="0"/>
              </a:spcAft>
              <a:buFont typeface="Arial"/>
              <a:buNone/>
            </a:pPr>
            <a:r>
              <a:rPr lang="cs-CZ" sz="2000" smtClean="0"/>
              <a:t>Celková alokace:	4 173 564 761 Kč</a:t>
            </a:r>
          </a:p>
          <a:p>
            <a:pPr marL="0" indent="0" eaLnBrk="0" fontAlgn="base" hangingPunct="0">
              <a:lnSpc>
                <a:spcPct val="114000"/>
              </a:lnSpc>
              <a:spcBef>
                <a:spcPts val="1200"/>
              </a:spcBef>
              <a:spcAft>
                <a:spcPct val="0"/>
              </a:spcAft>
              <a:buFont typeface="Arial"/>
              <a:buNone/>
            </a:pPr>
            <a:r>
              <a:rPr lang="cs-CZ" sz="2000" smtClean="0"/>
              <a:t>Aktivity:		Bezpečnost dopravy</a:t>
            </a:r>
            <a:br>
              <a:rPr lang="cs-CZ" sz="2000" smtClean="0"/>
            </a:br>
            <a:r>
              <a:rPr lang="cs-CZ" sz="2000" smtClean="0"/>
              <a:t>			Cyklodoprava</a:t>
            </a:r>
            <a:br>
              <a:rPr lang="cs-CZ" sz="2000" smtClean="0"/>
            </a:br>
            <a:r>
              <a:rPr lang="cs-CZ" sz="2000" smtClean="0"/>
              <a:t> 			Nízkoemisní a bezemisní vozidla</a:t>
            </a:r>
            <a:br>
              <a:rPr lang="cs-CZ" sz="2000" smtClean="0"/>
            </a:br>
            <a:r>
              <a:rPr lang="cs-CZ" sz="2000" smtClean="0"/>
              <a:t>			Telematika pro veřejnou dopravu</a:t>
            </a:r>
            <a:br>
              <a:rPr lang="cs-CZ" sz="2000" smtClean="0"/>
            </a:br>
            <a:r>
              <a:rPr lang="cs-CZ" sz="2000" smtClean="0"/>
              <a:t>			Terminály a parkovací systémy</a:t>
            </a:r>
          </a:p>
          <a:p>
            <a:pPr marL="0" indent="0" eaLnBrk="0" fontAlgn="base" hangingPunct="0">
              <a:lnSpc>
                <a:spcPct val="170000"/>
              </a:lnSpc>
              <a:spcAft>
                <a:spcPct val="0"/>
              </a:spcAft>
              <a:buFont typeface="Arial"/>
              <a:buNone/>
            </a:pPr>
            <a:endParaRPr lang="cs-CZ" sz="2200" dirty="0"/>
          </a:p>
        </p:txBody>
      </p:sp>
      <p:pic>
        <p:nvPicPr>
          <p:cNvPr id="6" name="Picture 2" descr="C:\Users\paldav\Desktop\Loga\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49280"/>
            <a:ext cx="4264575" cy="70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082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800" b="1" dirty="0" smtClean="0">
                <a:solidFill>
                  <a:srgbClr val="0070C0"/>
                </a:solidFill>
                <a:latin typeface="Myriad Pro"/>
              </a:rPr>
              <a:t>42. </a:t>
            </a:r>
            <a:r>
              <a:rPr lang="cs-CZ" sz="2800" b="1" dirty="0">
                <a:solidFill>
                  <a:srgbClr val="0070C0"/>
                </a:solidFill>
                <a:latin typeface="Myriad Pro"/>
              </a:rPr>
              <a:t>výzva </a:t>
            </a:r>
            <a:r>
              <a:rPr lang="cs-CZ" sz="2800" b="1" dirty="0" smtClean="0">
                <a:solidFill>
                  <a:srgbClr val="0070C0"/>
                </a:solidFill>
                <a:latin typeface="Myriad Pro"/>
              </a:rPr>
              <a:t>IROP</a:t>
            </a:r>
            <a:br>
              <a:rPr lang="cs-CZ" sz="2800" b="1" dirty="0" smtClean="0">
                <a:solidFill>
                  <a:srgbClr val="0070C0"/>
                </a:solidFill>
                <a:latin typeface="Myriad Pro"/>
              </a:rPr>
            </a:br>
            <a:r>
              <a:rPr lang="cs-CZ" sz="2800" b="1" dirty="0" smtClean="0">
                <a:solidFill>
                  <a:srgbClr val="0070C0"/>
                </a:solidFill>
                <a:latin typeface="Myriad Pro"/>
              </a:rPr>
              <a:t>„dopravní obslužnost (</a:t>
            </a:r>
            <a:r>
              <a:rPr lang="cs-CZ" sz="2800" b="1" dirty="0" err="1" smtClean="0">
                <a:solidFill>
                  <a:srgbClr val="0070C0"/>
                </a:solidFill>
                <a:latin typeface="Myriad Pro"/>
              </a:rPr>
              <a:t>iprú</a:t>
            </a:r>
            <a:r>
              <a:rPr lang="cs-CZ" sz="2800" b="1" dirty="0" smtClean="0">
                <a:solidFill>
                  <a:srgbClr val="0070C0"/>
                </a:solidFill>
                <a:latin typeface="Myriad Pro"/>
              </a:rPr>
              <a:t>)“</a:t>
            </a:r>
            <a:endParaRPr lang="cs-CZ" sz="2800" b="1" dirty="0">
              <a:solidFill>
                <a:srgbClr val="0070C0"/>
              </a:solidFill>
              <a:latin typeface="Myriad Pro"/>
            </a:endParaRPr>
          </a:p>
        </p:txBody>
      </p:sp>
      <p:sp>
        <p:nvSpPr>
          <p:cNvPr id="7" name="Content Placeholder 2"/>
          <p:cNvSpPr txBox="1">
            <a:spLocks/>
          </p:cNvSpPr>
          <p:nvPr/>
        </p:nvSpPr>
        <p:spPr>
          <a:xfrm>
            <a:off x="457200" y="1271436"/>
            <a:ext cx="8229600" cy="4893868"/>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fontAlgn="base" hangingPunct="0">
              <a:lnSpc>
                <a:spcPct val="170000"/>
              </a:lnSpc>
              <a:spcAft>
                <a:spcPct val="0"/>
              </a:spcAft>
              <a:buFont typeface="Arial"/>
              <a:buNone/>
            </a:pPr>
            <a:r>
              <a:rPr lang="cs-CZ" sz="2000" smtClean="0"/>
              <a:t>Vyhlášení výzvy: 	04/2016</a:t>
            </a:r>
          </a:p>
          <a:p>
            <a:pPr marL="0" indent="0" eaLnBrk="0" fontAlgn="base" hangingPunct="0">
              <a:lnSpc>
                <a:spcPct val="170000"/>
              </a:lnSpc>
              <a:spcAft>
                <a:spcPct val="0"/>
              </a:spcAft>
              <a:buFont typeface="Arial"/>
              <a:buNone/>
            </a:pPr>
            <a:r>
              <a:rPr lang="cs-CZ" sz="2000" smtClean="0"/>
              <a:t>Příjem žádostí: 		od 04/2016 do 12/2017</a:t>
            </a:r>
          </a:p>
          <a:p>
            <a:pPr marL="0" indent="0" eaLnBrk="0" fontAlgn="base" hangingPunct="0">
              <a:lnSpc>
                <a:spcPct val="170000"/>
              </a:lnSpc>
              <a:spcAft>
                <a:spcPct val="0"/>
              </a:spcAft>
              <a:buFont typeface="Arial"/>
              <a:buNone/>
            </a:pPr>
            <a:r>
              <a:rPr lang="cs-CZ" sz="2000" smtClean="0"/>
              <a:t>Celková alokace:	1 788 670 620 Kč</a:t>
            </a:r>
          </a:p>
          <a:p>
            <a:pPr marL="0" indent="0" eaLnBrk="0" fontAlgn="base" hangingPunct="0">
              <a:lnSpc>
                <a:spcPct val="114000"/>
              </a:lnSpc>
              <a:spcBef>
                <a:spcPts val="1200"/>
              </a:spcBef>
              <a:spcAft>
                <a:spcPct val="0"/>
              </a:spcAft>
              <a:buFont typeface="Arial"/>
              <a:buNone/>
            </a:pPr>
            <a:r>
              <a:rPr lang="cs-CZ" sz="2000" smtClean="0"/>
              <a:t>Aktivity:		Bezpečnost dopravy</a:t>
            </a:r>
            <a:br>
              <a:rPr lang="cs-CZ" sz="2000" smtClean="0"/>
            </a:br>
            <a:r>
              <a:rPr lang="cs-CZ" sz="2000" smtClean="0"/>
              <a:t>			Cyklodoprava</a:t>
            </a:r>
            <a:br>
              <a:rPr lang="cs-CZ" sz="2000" smtClean="0"/>
            </a:br>
            <a:r>
              <a:rPr lang="cs-CZ" sz="2000" smtClean="0"/>
              <a:t> 			Nízkoemisní a bezemisní vozidla</a:t>
            </a:r>
            <a:br>
              <a:rPr lang="cs-CZ" sz="2000" smtClean="0"/>
            </a:br>
            <a:r>
              <a:rPr lang="cs-CZ" sz="2000" smtClean="0"/>
              <a:t>			Telematika pro veřejnou dopravu</a:t>
            </a:r>
            <a:br>
              <a:rPr lang="cs-CZ" sz="2000" smtClean="0"/>
            </a:br>
            <a:r>
              <a:rPr lang="cs-CZ" sz="2000" smtClean="0"/>
              <a:t>			Terminály a parkovací systémy</a:t>
            </a:r>
          </a:p>
          <a:p>
            <a:pPr marL="0" indent="0" eaLnBrk="0" fontAlgn="base" hangingPunct="0">
              <a:lnSpc>
                <a:spcPct val="170000"/>
              </a:lnSpc>
              <a:spcAft>
                <a:spcPct val="0"/>
              </a:spcAft>
              <a:buFont typeface="Arial"/>
              <a:buNone/>
            </a:pPr>
            <a:endParaRPr lang="cs-CZ" sz="2200" dirty="0"/>
          </a:p>
        </p:txBody>
      </p:sp>
      <p:pic>
        <p:nvPicPr>
          <p:cNvPr id="8" name="Picture 2" descr="C:\Users\paldav\Desktop\Loga\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949280"/>
            <a:ext cx="4264575" cy="70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07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marL="0" indent="0" algn="ctr">
              <a:buNone/>
            </a:pPr>
            <a:r>
              <a:rPr lang="cs-CZ" sz="4400" dirty="0">
                <a:solidFill>
                  <a:srgbClr val="000000"/>
                </a:solidFill>
                <a:latin typeface="Myriad Pro Black"/>
                <a:cs typeface="Myriad Pro Black"/>
              </a:rPr>
              <a:t>DĚKUJI VÁM ZA POZORNOST</a:t>
            </a:r>
            <a:r>
              <a:rPr lang="cs-CZ" sz="4400" b="1" dirty="0">
                <a:solidFill>
                  <a:srgbClr val="000000"/>
                </a:solidFill>
                <a:cs typeface="Myriad Pro"/>
              </a:rPr>
              <a:t/>
            </a:r>
            <a:br>
              <a:rPr lang="cs-CZ" sz="4400" b="1" dirty="0">
                <a:solidFill>
                  <a:srgbClr val="000000"/>
                </a:solidFill>
                <a:cs typeface="Myriad Pro"/>
              </a:rPr>
            </a:br>
            <a:r>
              <a:rPr lang="cs-CZ" sz="4400" dirty="0">
                <a:solidFill>
                  <a:srgbClr val="000000"/>
                </a:solidFill>
                <a:cs typeface="Myriad Pro"/>
              </a:rPr>
              <a:t/>
            </a:r>
            <a:br>
              <a:rPr lang="cs-CZ" sz="4400" dirty="0">
                <a:solidFill>
                  <a:srgbClr val="000000"/>
                </a:solidFill>
                <a:cs typeface="Myriad Pro"/>
              </a:rPr>
            </a:br>
            <a:r>
              <a:rPr lang="cs-CZ" b="1" dirty="0" smtClean="0">
                <a:solidFill>
                  <a:srgbClr val="000000"/>
                </a:solidFill>
                <a:cs typeface="Myriad Pro"/>
              </a:rPr>
              <a:t>Martin Janda</a:t>
            </a:r>
          </a:p>
          <a:p>
            <a:pPr marL="0" indent="0" algn="ctr">
              <a:buNone/>
            </a:pPr>
            <a:r>
              <a:rPr lang="cs-CZ" dirty="0">
                <a:solidFill>
                  <a:srgbClr val="000000"/>
                </a:solidFill>
                <a:cs typeface="Myriad Pro"/>
              </a:rPr>
              <a:t/>
            </a:r>
            <a:br>
              <a:rPr lang="cs-CZ" dirty="0">
                <a:solidFill>
                  <a:srgbClr val="000000"/>
                </a:solidFill>
                <a:cs typeface="Myriad Pro"/>
              </a:rPr>
            </a:br>
            <a:r>
              <a:rPr lang="cs-CZ" dirty="0" smtClean="0">
                <a:solidFill>
                  <a:srgbClr val="000000"/>
                </a:solidFill>
                <a:cs typeface="Myriad Pro"/>
              </a:rPr>
              <a:t>Ministerstvo pro místní rozvoj ČR</a:t>
            </a:r>
          </a:p>
          <a:p>
            <a:pPr marL="0" indent="0" algn="ctr">
              <a:buNone/>
            </a:pPr>
            <a:r>
              <a:rPr lang="cs-CZ" dirty="0" smtClean="0">
                <a:solidFill>
                  <a:srgbClr val="000000"/>
                </a:solidFill>
                <a:cs typeface="Myriad Pro"/>
              </a:rPr>
              <a:t>Odbor řízení operačních programů</a:t>
            </a:r>
          </a:p>
          <a:p>
            <a:pPr marL="0" indent="0" algn="ctr">
              <a:buNone/>
            </a:pPr>
            <a:r>
              <a:rPr lang="cs-CZ" dirty="0" smtClean="0">
                <a:solidFill>
                  <a:srgbClr val="000000"/>
                </a:solidFill>
                <a:cs typeface="Myriad Pro"/>
                <a:hlinkClick r:id="rId2"/>
              </a:rPr>
              <a:t>Martin.Janda2</a:t>
            </a:r>
            <a:r>
              <a:rPr lang="pl-PL" dirty="0" smtClean="0">
                <a:solidFill>
                  <a:srgbClr val="000000"/>
                </a:solidFill>
                <a:cs typeface="Myriad Pro"/>
                <a:hlinkClick r:id="rId2"/>
              </a:rPr>
              <a:t>@mmr.cz</a:t>
            </a:r>
            <a:r>
              <a:rPr lang="pl-PL" dirty="0" smtClean="0">
                <a:solidFill>
                  <a:srgbClr val="000000"/>
                </a:solidFill>
                <a:cs typeface="Myriad Pro"/>
              </a:rPr>
              <a:t> </a:t>
            </a:r>
            <a:r>
              <a:rPr lang="cs-CZ" dirty="0">
                <a:solidFill>
                  <a:srgbClr val="000000"/>
                </a:solidFill>
                <a:cs typeface="Myriad Pro"/>
              </a:rPr>
              <a:t/>
            </a:r>
            <a:br>
              <a:rPr lang="cs-CZ" dirty="0">
                <a:solidFill>
                  <a:srgbClr val="000000"/>
                </a:solidFill>
                <a:cs typeface="Myriad Pro"/>
              </a:rPr>
            </a:br>
            <a:r>
              <a:rPr lang="cs-CZ" dirty="0">
                <a:solidFill>
                  <a:srgbClr val="000000"/>
                </a:solidFill>
                <a:cs typeface="Myriad Pro"/>
              </a:rPr>
              <a:t/>
            </a:r>
            <a:br>
              <a:rPr lang="cs-CZ" dirty="0">
                <a:solidFill>
                  <a:srgbClr val="000000"/>
                </a:solidFill>
                <a:cs typeface="Myriad Pro"/>
              </a:rPr>
            </a:br>
            <a:endParaRPr lang="cs-CZ" dirty="0"/>
          </a:p>
        </p:txBody>
      </p:sp>
      <p:pic>
        <p:nvPicPr>
          <p:cNvPr id="2050" name="Picture 2" descr="C:\Users\paldav\Desktop\Loga\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949280"/>
            <a:ext cx="4264575" cy="70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9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 name="Nadpis 1"/>
          <p:cNvSpPr txBox="1">
            <a:spLocks/>
          </p:cNvSpPr>
          <p:nvPr/>
        </p:nvSpPr>
        <p:spPr>
          <a:xfrm>
            <a:off x="457200" y="284163"/>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it-IT" sz="3200" dirty="0" smtClean="0">
                <a:solidFill>
                  <a:srgbClr val="0070C0"/>
                </a:solidFill>
              </a:rPr>
              <a:t>Pravidla pro žadatele a příjemce</a:t>
            </a:r>
            <a:endParaRPr lang="cs-CZ" dirty="0">
              <a:solidFill>
                <a:srgbClr val="0070C0"/>
              </a:solidFill>
            </a:endParaRPr>
          </a:p>
        </p:txBody>
      </p:sp>
      <p:graphicFrame>
        <p:nvGraphicFramePr>
          <p:cNvPr id="10" name="Zástupný symbol pro obsah 4"/>
          <p:cNvGraphicFramePr>
            <a:graphicFrameLocks/>
          </p:cNvGraphicFramePr>
          <p:nvPr>
            <p:extLst>
              <p:ext uri="{D42A27DB-BD31-4B8C-83A1-F6EECF244321}">
                <p14:modId xmlns:p14="http://schemas.microsoft.com/office/powerpoint/2010/main" val="3165196635"/>
              </p:ext>
            </p:extLst>
          </p:nvPr>
        </p:nvGraphicFramePr>
        <p:xfrm>
          <a:off x="179512" y="1337437"/>
          <a:ext cx="8784976" cy="5303520"/>
        </p:xfrm>
        <a:graphic>
          <a:graphicData uri="http://schemas.openxmlformats.org/drawingml/2006/table">
            <a:tbl>
              <a:tblPr firstRow="1" bandRow="1">
                <a:tableStyleId>{5C22544A-7EE6-4342-B048-85BDC9FD1C3A}</a:tableStyleId>
              </a:tblPr>
              <a:tblGrid>
                <a:gridCol w="4392488"/>
                <a:gridCol w="4392488"/>
              </a:tblGrid>
              <a:tr h="0">
                <a:tc gridSpan="2">
                  <a:txBody>
                    <a:bodyPr/>
                    <a:lstStyle/>
                    <a:p>
                      <a:pPr algn="ctr"/>
                      <a:r>
                        <a:rPr lang="cs-CZ" dirty="0" smtClean="0"/>
                        <a:t>Kapitoly</a:t>
                      </a:r>
                      <a:r>
                        <a:rPr lang="cs-CZ" baseline="0" dirty="0" smtClean="0"/>
                        <a:t> Obecných pravidel</a:t>
                      </a:r>
                      <a:endParaRPr lang="cs-CZ" dirty="0"/>
                    </a:p>
                  </a:txBody>
                  <a:tcPr/>
                </a:tc>
                <a:tc hMerge="1">
                  <a:txBody>
                    <a:bodyPr/>
                    <a:lstStyle/>
                    <a:p>
                      <a:endParaRPr lang="cs-CZ" dirty="0"/>
                    </a:p>
                  </a:txBody>
                  <a:tcPr/>
                </a:tc>
              </a:tr>
              <a:tr h="356049">
                <a:tc>
                  <a:txBody>
                    <a:bodyPr/>
                    <a:lstStyle/>
                    <a:p>
                      <a:r>
                        <a:rPr lang="cs-CZ" dirty="0" smtClean="0"/>
                        <a:t>Vyhlášení výzvy a předkládání žádostí o podporu</a:t>
                      </a:r>
                      <a:endParaRPr lang="cs-CZ" dirty="0"/>
                    </a:p>
                  </a:txBody>
                  <a:tcPr/>
                </a:tc>
                <a:tc>
                  <a:txBody>
                    <a:bodyPr/>
                    <a:lstStyle/>
                    <a:p>
                      <a:r>
                        <a:rPr lang="cs-CZ" dirty="0" smtClean="0"/>
                        <a:t>Monitorování projektů</a:t>
                      </a:r>
                      <a:endParaRPr lang="cs-CZ" dirty="0"/>
                    </a:p>
                  </a:txBody>
                  <a:tcPr/>
                </a:tc>
              </a:tr>
              <a:tr h="356049">
                <a:tc>
                  <a:txBody>
                    <a:bodyPr/>
                    <a:lstStyle/>
                    <a:p>
                      <a:r>
                        <a:rPr lang="cs-CZ" dirty="0" smtClean="0"/>
                        <a:t>Hodnocení a výběr projektů</a:t>
                      </a:r>
                      <a:endParaRPr lang="cs-CZ" dirty="0"/>
                    </a:p>
                  </a:txBody>
                  <a:tcPr/>
                </a:tc>
                <a:tc>
                  <a:txBody>
                    <a:bodyPr/>
                    <a:lstStyle/>
                    <a:p>
                      <a:r>
                        <a:rPr lang="cs-CZ" dirty="0" smtClean="0"/>
                        <a:t>Indikátory</a:t>
                      </a:r>
                      <a:endParaRPr lang="cs-CZ" dirty="0"/>
                    </a:p>
                  </a:txBody>
                  <a:tcPr/>
                </a:tc>
              </a:tr>
              <a:tr h="356049">
                <a:tc>
                  <a:txBody>
                    <a:bodyPr/>
                    <a:lstStyle/>
                    <a:p>
                      <a:r>
                        <a:rPr lang="cs-CZ" dirty="0" smtClean="0"/>
                        <a:t>Příprava</a:t>
                      </a:r>
                      <a:r>
                        <a:rPr lang="cs-CZ" baseline="0" dirty="0" smtClean="0"/>
                        <a:t> a realizace projektu</a:t>
                      </a:r>
                      <a:endParaRPr lang="cs-CZ" dirty="0"/>
                    </a:p>
                  </a:txBody>
                  <a:tcPr/>
                </a:tc>
                <a:tc>
                  <a:txBody>
                    <a:bodyPr/>
                    <a:lstStyle/>
                    <a:p>
                      <a:r>
                        <a:rPr lang="cs-CZ" dirty="0" smtClean="0"/>
                        <a:t>Změny v projektu</a:t>
                      </a:r>
                      <a:endParaRPr lang="cs-CZ" dirty="0"/>
                    </a:p>
                  </a:txBody>
                  <a:tcPr/>
                </a:tc>
              </a:tr>
              <a:tr h="356049">
                <a:tc>
                  <a:txBody>
                    <a:bodyPr/>
                    <a:lstStyle/>
                    <a:p>
                      <a:r>
                        <a:rPr lang="cs-CZ" dirty="0" smtClean="0"/>
                        <a:t>Investiční</a:t>
                      </a:r>
                      <a:r>
                        <a:rPr lang="cs-CZ" baseline="0" dirty="0" smtClean="0"/>
                        <a:t> plánování a zadávání zakázek</a:t>
                      </a:r>
                      <a:endParaRPr lang="cs-CZ" dirty="0"/>
                    </a:p>
                  </a:txBody>
                  <a:tcPr/>
                </a:tc>
                <a:tc>
                  <a:txBody>
                    <a:bodyPr/>
                    <a:lstStyle/>
                    <a:p>
                      <a:r>
                        <a:rPr lang="cs-CZ" dirty="0" smtClean="0"/>
                        <a:t>Nesrovnalosti,</a:t>
                      </a:r>
                      <a:r>
                        <a:rPr lang="cs-CZ" baseline="0" dirty="0" smtClean="0"/>
                        <a:t> porušení rozpočtové kázně, porušení právního aktu</a:t>
                      </a:r>
                      <a:endParaRPr lang="cs-CZ" dirty="0"/>
                    </a:p>
                  </a:txBody>
                  <a:tcPr/>
                </a:tc>
              </a:tr>
              <a:tr h="356049">
                <a:tc>
                  <a:txBody>
                    <a:bodyPr/>
                    <a:lstStyle/>
                    <a:p>
                      <a:r>
                        <a:rPr lang="cs-CZ" dirty="0" smtClean="0"/>
                        <a:t>Dodatečné stavební práce</a:t>
                      </a:r>
                      <a:endParaRPr lang="cs-CZ" dirty="0"/>
                    </a:p>
                  </a:txBody>
                  <a:tcPr/>
                </a:tc>
                <a:tc>
                  <a:txBody>
                    <a:bodyPr/>
                    <a:lstStyle/>
                    <a:p>
                      <a:r>
                        <a:rPr lang="cs-CZ" dirty="0" smtClean="0"/>
                        <a:t>Financování</a:t>
                      </a:r>
                      <a:endParaRPr lang="cs-CZ" dirty="0"/>
                    </a:p>
                  </a:txBody>
                  <a:tcPr/>
                </a:tc>
              </a:tr>
              <a:tr h="356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Příjmy</a:t>
                      </a:r>
                    </a:p>
                  </a:txBody>
                  <a:tcPr/>
                </a:tc>
                <a:tc>
                  <a:txBody>
                    <a:bodyPr/>
                    <a:lstStyle/>
                    <a:p>
                      <a:r>
                        <a:rPr lang="cs-CZ" dirty="0" smtClean="0"/>
                        <a:t>Odstoupení, ukončení realizace projektu</a:t>
                      </a:r>
                      <a:endParaRPr lang="cs-CZ" dirty="0"/>
                    </a:p>
                  </a:txBody>
                  <a:tcPr/>
                </a:tc>
              </a:tr>
              <a:tr h="356049">
                <a:tc>
                  <a:txBody>
                    <a:bodyPr/>
                    <a:lstStyle/>
                    <a:p>
                      <a:r>
                        <a:rPr lang="cs-CZ" dirty="0" smtClean="0"/>
                        <a:t>Veřejná podpora</a:t>
                      </a:r>
                      <a:endParaRPr lang="cs-CZ" dirty="0"/>
                    </a:p>
                  </a:txBody>
                  <a:tcPr/>
                </a:tc>
                <a:tc>
                  <a:txBody>
                    <a:bodyPr/>
                    <a:lstStyle/>
                    <a:p>
                      <a:r>
                        <a:rPr lang="cs-CZ" dirty="0" smtClean="0"/>
                        <a:t>Udržitelnost</a:t>
                      </a:r>
                      <a:endParaRPr lang="cs-CZ" dirty="0"/>
                    </a:p>
                  </a:txBody>
                  <a:tcPr/>
                </a:tc>
              </a:tr>
              <a:tr h="356049">
                <a:tc>
                  <a:txBody>
                    <a:bodyPr/>
                    <a:lstStyle/>
                    <a:p>
                      <a:r>
                        <a:rPr lang="cs-CZ" dirty="0" smtClean="0"/>
                        <a:t>Účetnictví</a:t>
                      </a:r>
                      <a:endParaRPr lang="cs-CZ" dirty="0"/>
                    </a:p>
                  </a:txBody>
                  <a:tcPr/>
                </a:tc>
                <a:tc>
                  <a:txBody>
                    <a:bodyPr/>
                    <a:lstStyle/>
                    <a:p>
                      <a:r>
                        <a:rPr lang="cs-CZ" dirty="0" smtClean="0"/>
                        <a:t>Námitky a stížnosti</a:t>
                      </a:r>
                      <a:endParaRPr lang="cs-CZ" dirty="0"/>
                    </a:p>
                  </a:txBody>
                  <a:tcPr/>
                </a:tc>
              </a:tr>
              <a:tr h="356049">
                <a:tc>
                  <a:txBody>
                    <a:bodyPr/>
                    <a:lstStyle/>
                    <a:p>
                      <a:r>
                        <a:rPr lang="cs-CZ" dirty="0" smtClean="0"/>
                        <a:t>Způsobilé výdaje</a:t>
                      </a:r>
                      <a:endParaRPr lang="cs-CZ" dirty="0"/>
                    </a:p>
                  </a:txBody>
                  <a:tcPr/>
                </a:tc>
                <a:tc>
                  <a:txBody>
                    <a:bodyPr/>
                    <a:lstStyle/>
                    <a:p>
                      <a:r>
                        <a:rPr lang="cs-CZ" dirty="0" smtClean="0"/>
                        <a:t>Kontroly a audity</a:t>
                      </a:r>
                      <a:endParaRPr lang="cs-CZ" dirty="0"/>
                    </a:p>
                  </a:txBody>
                  <a:tcPr/>
                </a:tc>
              </a:tr>
              <a:tr h="356049">
                <a:tc>
                  <a:txBody>
                    <a:bodyPr/>
                    <a:lstStyle/>
                    <a:p>
                      <a:r>
                        <a:rPr lang="cs-CZ" dirty="0" smtClean="0"/>
                        <a:t>Přenesená daňová povinnost</a:t>
                      </a:r>
                      <a:endParaRPr lang="cs-CZ" dirty="0"/>
                    </a:p>
                  </a:txBody>
                  <a:tcPr/>
                </a:tc>
                <a:tc>
                  <a:txBody>
                    <a:bodyPr/>
                    <a:lstStyle/>
                    <a:p>
                      <a:r>
                        <a:rPr lang="cs-CZ" dirty="0" smtClean="0"/>
                        <a:t>Horizontální priority</a:t>
                      </a:r>
                      <a:endParaRPr lang="cs-CZ" dirty="0"/>
                    </a:p>
                  </a:txBody>
                  <a:tcPr/>
                </a:tc>
              </a:tr>
              <a:tr h="356049">
                <a:tc>
                  <a:txBody>
                    <a:bodyPr/>
                    <a:lstStyle/>
                    <a:p>
                      <a:r>
                        <a:rPr lang="cs-CZ" dirty="0" smtClean="0"/>
                        <a:t>Archivace</a:t>
                      </a:r>
                      <a:endParaRPr lang="cs-CZ" dirty="0"/>
                    </a:p>
                  </a:txBody>
                  <a:tcPr/>
                </a:tc>
                <a:tc>
                  <a:txBody>
                    <a:bodyPr/>
                    <a:lstStyle/>
                    <a:p>
                      <a:r>
                        <a:rPr lang="cs-CZ" dirty="0" smtClean="0"/>
                        <a:t>Použité pojmy, použité zkratky</a:t>
                      </a:r>
                      <a:endParaRPr lang="cs-CZ" dirty="0"/>
                    </a:p>
                  </a:txBody>
                  <a:tcPr/>
                </a:tc>
              </a:tr>
              <a:tr h="3560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Publicita</a:t>
                      </a:r>
                    </a:p>
                  </a:txBody>
                  <a:tcPr/>
                </a:tc>
                <a:tc>
                  <a:txBody>
                    <a:bodyPr/>
                    <a:lstStyle/>
                    <a:p>
                      <a:r>
                        <a:rPr lang="cs-CZ" dirty="0" smtClean="0"/>
                        <a:t>Právní a metodický rámec</a:t>
                      </a:r>
                      <a:endParaRPr lang="cs-CZ" dirty="0"/>
                    </a:p>
                  </a:txBody>
                  <a:tcPr/>
                </a:tc>
              </a:tr>
            </a:tbl>
          </a:graphicData>
        </a:graphic>
      </p:graphicFrame>
    </p:spTree>
    <p:extLst>
      <p:ext uri="{BB962C8B-B14F-4D97-AF65-F5344CB8AC3E}">
        <p14:creationId xmlns:p14="http://schemas.microsoft.com/office/powerpoint/2010/main" val="140424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obsah 2"/>
          <p:cNvSpPr txBox="1">
            <a:spLocks/>
          </p:cNvSpPr>
          <p:nvPr/>
        </p:nvSpPr>
        <p:spPr>
          <a:xfrm>
            <a:off x="457200" y="1417638"/>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buFont typeface="Arial"/>
              <a:buNone/>
            </a:pPr>
            <a:r>
              <a:rPr lang="cs-CZ" sz="2200" b="1" dirty="0" smtClean="0">
                <a:solidFill>
                  <a:prstClr val="black"/>
                </a:solidFill>
              </a:rPr>
              <a:t>Výzvy v roce 2015</a:t>
            </a:r>
          </a:p>
          <a:p>
            <a:pPr>
              <a:lnSpc>
                <a:spcPct val="150000"/>
              </a:lnSpc>
              <a:buFont typeface="Arial" panose="020B0604020202020204" pitchFamily="34" charset="0"/>
              <a:buChar char="•"/>
            </a:pPr>
            <a:r>
              <a:rPr lang="cs-CZ" sz="2200" dirty="0" smtClean="0">
                <a:solidFill>
                  <a:prstClr val="black"/>
                </a:solidFill>
              </a:rPr>
              <a:t>vyhlášení výzev ve všech specifických cílech vyjma SC 4.1</a:t>
            </a:r>
          </a:p>
          <a:p>
            <a:pPr>
              <a:lnSpc>
                <a:spcPct val="150000"/>
              </a:lnSpc>
              <a:buFont typeface="Arial" panose="020B0604020202020204" pitchFamily="34" charset="0"/>
              <a:buChar char="•"/>
            </a:pPr>
            <a:r>
              <a:rPr lang="cs-CZ" sz="2200" dirty="0">
                <a:solidFill>
                  <a:prstClr val="black"/>
                </a:solidFill>
              </a:rPr>
              <a:t>c</a:t>
            </a:r>
            <a:r>
              <a:rPr lang="cs-CZ" sz="2200" dirty="0" smtClean="0">
                <a:solidFill>
                  <a:prstClr val="black"/>
                </a:solidFill>
              </a:rPr>
              <a:t>elkem vyhlášeno </a:t>
            </a:r>
            <a:r>
              <a:rPr lang="cs-CZ" sz="2200" b="1" dirty="0" smtClean="0">
                <a:solidFill>
                  <a:prstClr val="black"/>
                </a:solidFill>
              </a:rPr>
              <a:t>19 výzev</a:t>
            </a:r>
            <a:r>
              <a:rPr lang="cs-CZ" sz="2200" dirty="0" smtClean="0">
                <a:solidFill>
                  <a:prstClr val="black"/>
                </a:solidFill>
              </a:rPr>
              <a:t> za </a:t>
            </a:r>
            <a:r>
              <a:rPr lang="cs-CZ" sz="2200" b="1" dirty="0" smtClean="0">
                <a:solidFill>
                  <a:prstClr val="black"/>
                </a:solidFill>
              </a:rPr>
              <a:t>40 mld. Kč</a:t>
            </a:r>
          </a:p>
          <a:p>
            <a:pPr>
              <a:lnSpc>
                <a:spcPct val="150000"/>
              </a:lnSpc>
              <a:buFont typeface="Arial" panose="020B0604020202020204" pitchFamily="34" charset="0"/>
              <a:buChar char="•"/>
            </a:pPr>
            <a:endParaRPr lang="cs-CZ" sz="2200" dirty="0" smtClean="0">
              <a:solidFill>
                <a:prstClr val="black"/>
              </a:solidFill>
            </a:endParaRPr>
          </a:p>
          <a:p>
            <a:pPr marL="0" indent="0" algn="just" eaLnBrk="0" fontAlgn="base" hangingPunct="0">
              <a:lnSpc>
                <a:spcPct val="150000"/>
              </a:lnSpc>
              <a:spcAft>
                <a:spcPct val="0"/>
              </a:spcAft>
              <a:buFont typeface="Arial"/>
              <a:buNone/>
            </a:pPr>
            <a:r>
              <a:rPr lang="cs-CZ" sz="2200" b="1" dirty="0" smtClean="0">
                <a:solidFill>
                  <a:prstClr val="black"/>
                </a:solidFill>
              </a:rPr>
              <a:t>Výzvy a plán v roce 2016</a:t>
            </a:r>
          </a:p>
          <a:p>
            <a:pPr algn="just" eaLnBrk="0" fontAlgn="base" hangingPunct="0">
              <a:lnSpc>
                <a:spcPct val="150000"/>
              </a:lnSpc>
              <a:spcAft>
                <a:spcPct val="0"/>
              </a:spcAft>
              <a:buFont typeface="Arial" panose="020B0604020202020204" pitchFamily="34" charset="0"/>
              <a:buChar char="•"/>
            </a:pPr>
            <a:r>
              <a:rPr lang="cs-CZ" sz="2200" dirty="0" smtClean="0">
                <a:solidFill>
                  <a:prstClr val="black"/>
                </a:solidFill>
              </a:rPr>
              <a:t>dosud vyhlášeno 6 výzev za 8 mld. Kč</a:t>
            </a:r>
            <a:endParaRPr lang="cs-CZ" sz="2200" dirty="0">
              <a:solidFill>
                <a:prstClr val="black"/>
              </a:solidFill>
            </a:endParaRPr>
          </a:p>
          <a:p>
            <a:pPr algn="just" eaLnBrk="0" fontAlgn="base" hangingPunct="0">
              <a:lnSpc>
                <a:spcPct val="150000"/>
              </a:lnSpc>
              <a:spcAft>
                <a:spcPct val="0"/>
              </a:spcAft>
              <a:buFont typeface="Arial" panose="020B0604020202020204" pitchFamily="34" charset="0"/>
              <a:buChar char="•"/>
            </a:pPr>
            <a:r>
              <a:rPr lang="cs-CZ" sz="2200" dirty="0" smtClean="0">
                <a:solidFill>
                  <a:prstClr val="black"/>
                </a:solidFill>
              </a:rPr>
              <a:t>celkem plánováno </a:t>
            </a:r>
            <a:r>
              <a:rPr lang="cs-CZ" sz="2200" b="1" dirty="0" smtClean="0">
                <a:solidFill>
                  <a:prstClr val="black"/>
                </a:solidFill>
              </a:rPr>
              <a:t>45 výzev</a:t>
            </a:r>
            <a:r>
              <a:rPr lang="cs-CZ" sz="2200" dirty="0" smtClean="0">
                <a:solidFill>
                  <a:prstClr val="black"/>
                </a:solidFill>
              </a:rPr>
              <a:t> za </a:t>
            </a:r>
            <a:r>
              <a:rPr lang="cs-CZ" sz="2200" b="1" dirty="0" smtClean="0">
                <a:solidFill>
                  <a:prstClr val="black"/>
                </a:solidFill>
              </a:rPr>
              <a:t>83 mld. Kč</a:t>
            </a:r>
          </a:p>
          <a:p>
            <a:endParaRPr lang="cs-CZ" dirty="0"/>
          </a:p>
        </p:txBody>
      </p:sp>
      <p:sp>
        <p:nvSpPr>
          <p:cNvPr id="10" name="Nadpis 1"/>
          <p:cNvSpPr txBox="1">
            <a:spLocks/>
          </p:cNvSpPr>
          <p:nvPr/>
        </p:nvSpPr>
        <p:spPr>
          <a:xfrm>
            <a:off x="457200" y="274638"/>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VÝZVY IROP 2015 A 2016</a:t>
            </a:r>
            <a:endParaRPr lang="cs-CZ" sz="3200" dirty="0">
              <a:solidFill>
                <a:srgbClr val="0070C0"/>
              </a:solidFill>
            </a:endParaRPr>
          </a:p>
        </p:txBody>
      </p:sp>
    </p:spTree>
    <p:extLst>
      <p:ext uri="{BB962C8B-B14F-4D97-AF65-F5344CB8AC3E}">
        <p14:creationId xmlns:p14="http://schemas.microsoft.com/office/powerpoint/2010/main" val="240506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57200" y="58522"/>
            <a:ext cx="8229600" cy="1155801"/>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
            </a:r>
            <a:br>
              <a:rPr lang="cs-CZ" sz="3200" dirty="0" smtClean="0">
                <a:solidFill>
                  <a:srgbClr val="0070C0"/>
                </a:solidFill>
              </a:rPr>
            </a:br>
            <a:r>
              <a:rPr lang="en-US" sz="3200" dirty="0" err="1" smtClean="0">
                <a:solidFill>
                  <a:srgbClr val="0070C0"/>
                </a:solidFill>
              </a:rPr>
              <a:t>Strukt</a:t>
            </a:r>
            <a:r>
              <a:rPr lang="cs-CZ" sz="3200" dirty="0" smtClean="0">
                <a:solidFill>
                  <a:srgbClr val="0070C0"/>
                </a:solidFill>
              </a:rPr>
              <a:t>U</a:t>
            </a:r>
            <a:r>
              <a:rPr lang="en-US" sz="3200" dirty="0" err="1" smtClean="0">
                <a:solidFill>
                  <a:srgbClr val="0070C0"/>
                </a:solidFill>
              </a:rPr>
              <a:t>ra</a:t>
            </a:r>
            <a:r>
              <a:rPr lang="en-US" sz="3200" dirty="0" smtClean="0">
                <a:solidFill>
                  <a:srgbClr val="0070C0"/>
                </a:solidFill>
              </a:rPr>
              <a:t> IROP</a:t>
            </a:r>
            <a:br>
              <a:rPr lang="en-US" sz="3200" dirty="0" smtClean="0">
                <a:solidFill>
                  <a:srgbClr val="0070C0"/>
                </a:solidFill>
              </a:rPr>
            </a:br>
            <a:endParaRPr lang="en-US" sz="3200" dirty="0">
              <a:solidFill>
                <a:srgbClr val="0070C0"/>
              </a:solidFill>
            </a:endParaRPr>
          </a:p>
        </p:txBody>
      </p:sp>
      <p:graphicFrame>
        <p:nvGraphicFramePr>
          <p:cNvPr id="7" name="Zástupný symbol pro obsah 3"/>
          <p:cNvGraphicFramePr>
            <a:graphicFrameLocks/>
          </p:cNvGraphicFramePr>
          <p:nvPr>
            <p:extLst>
              <p:ext uri="{D42A27DB-BD31-4B8C-83A1-F6EECF244321}">
                <p14:modId xmlns:p14="http://schemas.microsoft.com/office/powerpoint/2010/main" val="3055152316"/>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78353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304801" y="58522"/>
            <a:ext cx="8534400" cy="1155801"/>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1</a:t>
            </a:r>
            <a:endParaRPr lang="en-US" sz="3200" dirty="0">
              <a:solidFill>
                <a:srgbClr val="0070C0"/>
              </a:solidFill>
            </a:endParaRPr>
          </a:p>
        </p:txBody>
      </p:sp>
      <p:sp>
        <p:nvSpPr>
          <p:cNvPr id="10" name="TextovéPole 9"/>
          <p:cNvSpPr txBox="1"/>
          <p:nvPr/>
        </p:nvSpPr>
        <p:spPr>
          <a:xfrm>
            <a:off x="447676" y="1009650"/>
            <a:ext cx="8382000" cy="3754874"/>
          </a:xfrm>
          <a:prstGeom prst="rect">
            <a:avLst/>
          </a:prstGeom>
          <a:noFill/>
        </p:spPr>
        <p:txBody>
          <a:bodyPr wrap="square" rtlCol="0">
            <a:spAutoFit/>
          </a:bodyPr>
          <a:lstStyle/>
          <a:p>
            <a:pPr lvl="0">
              <a:lnSpc>
                <a:spcPct val="150000"/>
              </a:lnSpc>
            </a:pPr>
            <a:endParaRPr lang="cs-CZ" sz="2200" b="1" dirty="0" smtClean="0"/>
          </a:p>
          <a:p>
            <a:pPr lvl="0">
              <a:lnSpc>
                <a:spcPct val="150000"/>
              </a:lnSpc>
            </a:pPr>
            <a:r>
              <a:rPr lang="cs-CZ" sz="2200" b="1" dirty="0" smtClean="0">
                <a:solidFill>
                  <a:srgbClr val="0070C0"/>
                </a:solidFill>
                <a:latin typeface="Myriad Pro"/>
              </a:rPr>
              <a:t>Prioritní osa 1 - Infrastruktura</a:t>
            </a:r>
            <a:endParaRPr lang="cs-CZ" sz="2200" dirty="0" smtClean="0">
              <a:solidFill>
                <a:srgbClr val="0070C0"/>
              </a:solidFill>
              <a:latin typeface="Myriad Pro"/>
            </a:endParaRPr>
          </a:p>
          <a:p>
            <a:pPr>
              <a:spcBef>
                <a:spcPts val="1200"/>
              </a:spcBef>
            </a:pPr>
            <a:r>
              <a:rPr lang="cs-CZ" sz="2200" b="1" dirty="0" smtClean="0">
                <a:latin typeface="Myriad Pro"/>
              </a:rPr>
              <a:t>SC </a:t>
            </a:r>
            <a:r>
              <a:rPr lang="cs-CZ" sz="2200" b="1" dirty="0">
                <a:latin typeface="Myriad Pro"/>
              </a:rPr>
              <a:t>1.1 </a:t>
            </a:r>
            <a:r>
              <a:rPr lang="cs-CZ" sz="2200" dirty="0" smtClean="0">
                <a:latin typeface="Myriad Pro"/>
              </a:rPr>
              <a:t>Zvýšení </a:t>
            </a:r>
            <a:r>
              <a:rPr lang="cs-CZ" sz="2200" dirty="0">
                <a:latin typeface="Myriad Pro"/>
              </a:rPr>
              <a:t>regionální mobility prostřednictvím modernizace </a:t>
            </a:r>
            <a:endParaRPr lang="cs-CZ" sz="2200" dirty="0" smtClean="0">
              <a:latin typeface="Myriad Pro"/>
            </a:endParaRPr>
          </a:p>
          <a:p>
            <a:r>
              <a:rPr lang="cs-CZ" sz="2200" dirty="0">
                <a:latin typeface="Myriad Pro"/>
              </a:rPr>
              <a:t> </a:t>
            </a:r>
            <a:r>
              <a:rPr lang="cs-CZ" sz="2200" dirty="0" smtClean="0">
                <a:latin typeface="Myriad Pro"/>
              </a:rPr>
              <a:t>            a rozvoje sítí </a:t>
            </a:r>
            <a:r>
              <a:rPr lang="cs-CZ" sz="2200" dirty="0">
                <a:latin typeface="Myriad Pro"/>
              </a:rPr>
              <a:t>regionální silniční infrastruktury navazující </a:t>
            </a:r>
            <a:r>
              <a:rPr lang="cs-CZ" sz="2200" dirty="0" smtClean="0">
                <a:latin typeface="Myriad Pro"/>
              </a:rPr>
              <a:t> </a:t>
            </a:r>
          </a:p>
          <a:p>
            <a:r>
              <a:rPr lang="cs-CZ" sz="2200" dirty="0">
                <a:latin typeface="Myriad Pro"/>
              </a:rPr>
              <a:t> </a:t>
            </a:r>
            <a:r>
              <a:rPr lang="cs-CZ" sz="2200" dirty="0" smtClean="0">
                <a:latin typeface="Myriad Pro"/>
              </a:rPr>
              <a:t>            na síť </a:t>
            </a:r>
            <a:r>
              <a:rPr lang="cs-CZ" sz="2200" dirty="0">
                <a:latin typeface="Myriad Pro"/>
              </a:rPr>
              <a:t>TEN-T</a:t>
            </a:r>
          </a:p>
          <a:p>
            <a:pPr>
              <a:spcBef>
                <a:spcPts val="1800"/>
              </a:spcBef>
            </a:pPr>
            <a:r>
              <a:rPr lang="cs-CZ" sz="2200" b="1" dirty="0">
                <a:latin typeface="Myriad Pro"/>
              </a:rPr>
              <a:t>SC 1.2 </a:t>
            </a:r>
            <a:r>
              <a:rPr lang="cs-CZ" sz="2200" dirty="0">
                <a:latin typeface="Myriad Pro"/>
              </a:rPr>
              <a:t>Zvýšení podílu udržitelných forem dopravy</a:t>
            </a:r>
          </a:p>
          <a:p>
            <a:pPr>
              <a:spcBef>
                <a:spcPts val="1800"/>
              </a:spcBef>
            </a:pPr>
            <a:r>
              <a:rPr lang="cs-CZ" sz="2200" b="1" dirty="0">
                <a:latin typeface="Myriad Pro"/>
              </a:rPr>
              <a:t>SC 1.3 </a:t>
            </a:r>
            <a:r>
              <a:rPr lang="cs-CZ" sz="2200" dirty="0">
                <a:latin typeface="Myriad Pro"/>
              </a:rPr>
              <a:t>Zvýšení připravenosti k řešení a řízení rizik a </a:t>
            </a:r>
            <a:r>
              <a:rPr lang="cs-CZ" sz="2200" dirty="0" smtClean="0">
                <a:latin typeface="Myriad Pro"/>
              </a:rPr>
              <a:t>katastrof</a:t>
            </a:r>
          </a:p>
          <a:p>
            <a:endParaRPr lang="cs-CZ" sz="2200" dirty="0"/>
          </a:p>
        </p:txBody>
      </p:sp>
    </p:spTree>
    <p:extLst>
      <p:ext uri="{BB962C8B-B14F-4D97-AF65-F5344CB8AC3E}">
        <p14:creationId xmlns:p14="http://schemas.microsoft.com/office/powerpoint/2010/main" val="3303915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9"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304801" y="58522"/>
            <a:ext cx="8534400" cy="1155801"/>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Prioritní osa 2</a:t>
            </a:r>
            <a:endParaRPr lang="en-US" sz="3200" dirty="0">
              <a:solidFill>
                <a:srgbClr val="0070C0"/>
              </a:solidFill>
            </a:endParaRPr>
          </a:p>
        </p:txBody>
      </p:sp>
      <p:sp>
        <p:nvSpPr>
          <p:cNvPr id="7" name="TextovéPole 6"/>
          <p:cNvSpPr txBox="1"/>
          <p:nvPr/>
        </p:nvSpPr>
        <p:spPr>
          <a:xfrm>
            <a:off x="447676" y="1009650"/>
            <a:ext cx="8382000" cy="4724370"/>
          </a:xfrm>
          <a:prstGeom prst="rect">
            <a:avLst/>
          </a:prstGeom>
          <a:noFill/>
        </p:spPr>
        <p:txBody>
          <a:bodyPr wrap="square" rtlCol="0">
            <a:spAutoFit/>
          </a:bodyPr>
          <a:lstStyle/>
          <a:p>
            <a:pPr>
              <a:lnSpc>
                <a:spcPct val="150000"/>
              </a:lnSpc>
            </a:pPr>
            <a:r>
              <a:rPr lang="cs-CZ" sz="2200" b="1" dirty="0">
                <a:solidFill>
                  <a:srgbClr val="0070C0"/>
                </a:solidFill>
                <a:latin typeface="Myriad Pro"/>
              </a:rPr>
              <a:t>Prioritní osa 2 - Lidé</a:t>
            </a:r>
          </a:p>
          <a:p>
            <a:pPr algn="just">
              <a:spcBef>
                <a:spcPts val="1200"/>
              </a:spcBef>
            </a:pPr>
            <a:r>
              <a:rPr lang="cs-CZ" sz="2200" b="1" dirty="0" smtClean="0">
                <a:latin typeface="Myriad Pro"/>
              </a:rPr>
              <a:t>SC 2.1 </a:t>
            </a:r>
            <a:r>
              <a:rPr lang="cs-CZ" sz="2200" dirty="0">
                <a:latin typeface="Myriad Pro"/>
              </a:rPr>
              <a:t>Zvýšení</a:t>
            </a:r>
            <a:r>
              <a:rPr lang="cs-CZ" sz="2200" dirty="0" smtClean="0">
                <a:latin typeface="Myriad Pro"/>
              </a:rPr>
              <a:t> kvality a dostupnosti služeb vedoucí k sociální 	</a:t>
            </a:r>
            <a:r>
              <a:rPr lang="cs-CZ" sz="2200" dirty="0">
                <a:latin typeface="Myriad Pro"/>
              </a:rPr>
              <a:t> </a:t>
            </a:r>
            <a:r>
              <a:rPr lang="cs-CZ" sz="2200" dirty="0" smtClean="0">
                <a:latin typeface="Myriad Pro"/>
              </a:rPr>
              <a:t> inkluzi</a:t>
            </a:r>
          </a:p>
          <a:p>
            <a:pPr algn="just">
              <a:spcBef>
                <a:spcPts val="1800"/>
              </a:spcBef>
            </a:pPr>
            <a:r>
              <a:rPr lang="cs-CZ" sz="2200" b="1" dirty="0" smtClean="0">
                <a:latin typeface="Myriad Pro"/>
              </a:rPr>
              <a:t>SC 2.2 </a:t>
            </a:r>
            <a:r>
              <a:rPr lang="cs-CZ" sz="2200" dirty="0" smtClean="0">
                <a:latin typeface="Myriad Pro"/>
              </a:rPr>
              <a:t>Vznik nových a rozvoj existujících podnikatelských aktivit</a:t>
            </a:r>
          </a:p>
          <a:p>
            <a:pPr algn="just"/>
            <a:r>
              <a:rPr lang="cs-CZ" sz="2200" dirty="0" smtClean="0">
                <a:latin typeface="Myriad Pro"/>
              </a:rPr>
              <a:t>	 v oblasti sociálního podnikání</a:t>
            </a:r>
          </a:p>
          <a:p>
            <a:pPr algn="just">
              <a:spcBef>
                <a:spcPts val="1800"/>
              </a:spcBef>
            </a:pPr>
            <a:r>
              <a:rPr lang="cs-CZ" sz="2200" b="1" dirty="0" smtClean="0">
                <a:latin typeface="Myriad Pro"/>
              </a:rPr>
              <a:t>SC 2.3 </a:t>
            </a:r>
            <a:r>
              <a:rPr lang="cs-CZ" sz="2200" dirty="0" smtClean="0">
                <a:latin typeface="Myriad Pro"/>
              </a:rPr>
              <a:t>Rozvoj infrastruktury pro poskytování zdravotních služeb      </a:t>
            </a:r>
          </a:p>
          <a:p>
            <a:pPr algn="just"/>
            <a:r>
              <a:rPr lang="cs-CZ" sz="2200" dirty="0">
                <a:latin typeface="Myriad Pro"/>
              </a:rPr>
              <a:t> </a:t>
            </a:r>
            <a:r>
              <a:rPr lang="cs-CZ" sz="2200" dirty="0" smtClean="0">
                <a:latin typeface="Myriad Pro"/>
              </a:rPr>
              <a:t>            a  péče o zdraví</a:t>
            </a:r>
          </a:p>
          <a:p>
            <a:pPr algn="just">
              <a:spcBef>
                <a:spcPts val="1800"/>
              </a:spcBef>
            </a:pPr>
            <a:r>
              <a:rPr lang="cs-CZ" sz="2200" b="1" dirty="0" smtClean="0">
                <a:latin typeface="Myriad Pro"/>
              </a:rPr>
              <a:t>SC 2.4 </a:t>
            </a:r>
            <a:r>
              <a:rPr lang="cs-CZ" sz="2200" dirty="0" smtClean="0">
                <a:latin typeface="Myriad Pro"/>
              </a:rPr>
              <a:t>Zvýšení kvality a dostupnosti infrastruktury pro vzdělávání 	 a celoživotní učení</a:t>
            </a:r>
          </a:p>
          <a:p>
            <a:pPr algn="just">
              <a:spcBef>
                <a:spcPts val="1800"/>
              </a:spcBef>
            </a:pPr>
            <a:r>
              <a:rPr lang="cs-CZ" sz="2200" b="1" dirty="0" smtClean="0">
                <a:latin typeface="Myriad Pro"/>
              </a:rPr>
              <a:t>SC 2.5 </a:t>
            </a:r>
            <a:r>
              <a:rPr lang="cs-CZ" sz="2200" dirty="0" smtClean="0">
                <a:latin typeface="Myriad Pro"/>
              </a:rPr>
              <a:t>Snížení energetické náročnosti v sektoru bydlení</a:t>
            </a:r>
            <a:endParaRPr lang="cs-CZ" sz="2200" dirty="0">
              <a:latin typeface="Myriad Pro"/>
            </a:endParaRPr>
          </a:p>
        </p:txBody>
      </p:sp>
    </p:spTree>
    <p:extLst>
      <p:ext uri="{BB962C8B-B14F-4D97-AF65-F5344CB8AC3E}">
        <p14:creationId xmlns:p14="http://schemas.microsoft.com/office/powerpoint/2010/main" val="145694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4715</TotalTime>
  <Words>1184</Words>
  <Application>Microsoft Office PowerPoint</Application>
  <PresentationFormat>Předvádění na obrazovce (4:3)</PresentationFormat>
  <Paragraphs>534</Paragraphs>
  <Slides>49</Slides>
  <Notes>44</Notes>
  <HiddenSlides>0</HiddenSlides>
  <MMClips>0</MMClips>
  <ScaleCrop>false</ScaleCrop>
  <HeadingPairs>
    <vt:vector size="4" baseType="variant">
      <vt:variant>
        <vt:lpstr>Motiv</vt:lpstr>
      </vt:variant>
      <vt:variant>
        <vt:i4>1</vt:i4>
      </vt:variant>
      <vt:variant>
        <vt:lpstr>Nadpisy snímků</vt:lpstr>
      </vt:variant>
      <vt:variant>
        <vt:i4>49</vt:i4>
      </vt:variant>
    </vt:vector>
  </HeadingPairs>
  <TitlesOfParts>
    <vt:vector size="50" baseType="lpstr">
      <vt:lpstr>MotivIROP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programového období 2014-2020</dc:title>
  <dc:creator>*</dc:creator>
  <cp:lastModifiedBy>Martin Janda</cp:lastModifiedBy>
  <cp:revision>571</cp:revision>
  <cp:lastPrinted>2015-01-29T12:55:59Z</cp:lastPrinted>
  <dcterms:created xsi:type="dcterms:W3CDTF">2014-10-03T06:20:14Z</dcterms:created>
  <dcterms:modified xsi:type="dcterms:W3CDTF">2016-03-10T15:52:35Z</dcterms:modified>
</cp:coreProperties>
</file>