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64" r:id="rId3"/>
    <p:sldId id="372" r:id="rId4"/>
    <p:sldId id="371" r:id="rId5"/>
    <p:sldId id="373" r:id="rId6"/>
    <p:sldId id="362" r:id="rId7"/>
    <p:sldId id="360" r:id="rId8"/>
    <p:sldId id="363" r:id="rId9"/>
    <p:sldId id="319" r:id="rId10"/>
    <p:sldId id="341" r:id="rId11"/>
    <p:sldId id="328" r:id="rId12"/>
    <p:sldId id="369" r:id="rId13"/>
    <p:sldId id="354" r:id="rId14"/>
    <p:sldId id="367" r:id="rId15"/>
    <p:sldId id="353" r:id="rId16"/>
    <p:sldId id="342" r:id="rId17"/>
    <p:sldId id="343" r:id="rId18"/>
    <p:sldId id="368" r:id="rId19"/>
    <p:sldId id="370" r:id="rId20"/>
    <p:sldId id="374" r:id="rId21"/>
    <p:sldId id="280" r:id="rId22"/>
  </p:sldIdLst>
  <p:sldSz cx="9144000" cy="6858000" type="screen4x3"/>
  <p:notesSz cx="6784975" cy="9906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80708" autoAdjust="0"/>
  </p:normalViewPr>
  <p:slideViewPr>
    <p:cSldViewPr>
      <p:cViewPr varScale="1">
        <p:scale>
          <a:sx n="69" d="100"/>
          <a:sy n="69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6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40" y="-96"/>
      </p:cViewPr>
      <p:guideLst>
        <p:guide orient="horz" pos="3120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9A150-8237-42CF-859A-73A3B14C1833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A2612358-CF65-4CE5-82CF-05B156ABC378}">
      <dgm:prSet custT="1"/>
      <dgm:spPr/>
      <dgm:t>
        <a:bodyPr/>
        <a:lstStyle/>
        <a:p>
          <a:pPr rtl="0"/>
          <a:r>
            <a:rPr lang="cs-CZ" sz="1800" dirty="0" smtClean="0"/>
            <a:t>Kapacita</a:t>
          </a:r>
          <a:endParaRPr lang="cs-CZ" sz="1800" dirty="0"/>
        </a:p>
      </dgm:t>
    </dgm:pt>
    <dgm:pt modelId="{274D6BF2-3384-4DC9-8957-BFD7F9243F4D}" type="parTrans" cxnId="{692EACBD-D97B-45A0-87E7-E0E6DBCFF573}">
      <dgm:prSet/>
      <dgm:spPr/>
      <dgm:t>
        <a:bodyPr/>
        <a:lstStyle/>
        <a:p>
          <a:endParaRPr lang="cs-CZ"/>
        </a:p>
      </dgm:t>
    </dgm:pt>
    <dgm:pt modelId="{5B8464CB-1DD6-47F1-9132-30F8697CFDAE}" type="sibTrans" cxnId="{692EACBD-D97B-45A0-87E7-E0E6DBCFF573}">
      <dgm:prSet/>
      <dgm:spPr/>
      <dgm:t>
        <a:bodyPr/>
        <a:lstStyle/>
        <a:p>
          <a:endParaRPr lang="cs-CZ"/>
        </a:p>
      </dgm:t>
    </dgm:pt>
    <dgm:pt modelId="{7D629EF1-9DA6-4E9A-8CBB-A7B28636B4ED}">
      <dgm:prSet custT="1"/>
      <dgm:spPr/>
      <dgm:t>
        <a:bodyPr/>
        <a:lstStyle/>
        <a:p>
          <a:pPr rtl="0"/>
          <a:r>
            <a:rPr lang="cs-CZ" sz="1600" dirty="0" smtClean="0"/>
            <a:t>Celkový počet klientů</a:t>
          </a:r>
          <a:endParaRPr lang="cs-CZ" sz="1600" dirty="0"/>
        </a:p>
      </dgm:t>
    </dgm:pt>
    <dgm:pt modelId="{E3953C9D-ED56-4175-A002-983951FA8381}" type="parTrans" cxnId="{4C1A4F44-03DA-401D-B899-F81ED0FB16FE}">
      <dgm:prSet/>
      <dgm:spPr/>
      <dgm:t>
        <a:bodyPr/>
        <a:lstStyle/>
        <a:p>
          <a:endParaRPr lang="cs-CZ"/>
        </a:p>
      </dgm:t>
    </dgm:pt>
    <dgm:pt modelId="{212A4ACE-184A-42A6-83C2-5EB691D83CC9}" type="sibTrans" cxnId="{4C1A4F44-03DA-401D-B899-F81ED0FB16FE}">
      <dgm:prSet/>
      <dgm:spPr/>
      <dgm:t>
        <a:bodyPr/>
        <a:lstStyle/>
        <a:p>
          <a:endParaRPr lang="cs-CZ"/>
        </a:p>
      </dgm:t>
    </dgm:pt>
    <dgm:pt modelId="{B060DD83-BC22-4703-A2FB-6E5DA399588E}">
      <dgm:prSet custT="1"/>
      <dgm:spPr/>
      <dgm:t>
        <a:bodyPr/>
        <a:lstStyle/>
        <a:p>
          <a:pPr rtl="0"/>
          <a:r>
            <a:rPr lang="cs-CZ" sz="1600" dirty="0" smtClean="0"/>
            <a:t>Počet klientů, resp. lůžek v pokoji</a:t>
          </a:r>
          <a:endParaRPr lang="cs-CZ" sz="1600" dirty="0"/>
        </a:p>
      </dgm:t>
    </dgm:pt>
    <dgm:pt modelId="{40F000C3-760E-4AD8-AC37-FDA6CBA09765}" type="parTrans" cxnId="{234E7DEF-E370-4C42-9B14-8B9C28738FC0}">
      <dgm:prSet/>
      <dgm:spPr/>
      <dgm:t>
        <a:bodyPr/>
        <a:lstStyle/>
        <a:p>
          <a:endParaRPr lang="cs-CZ"/>
        </a:p>
      </dgm:t>
    </dgm:pt>
    <dgm:pt modelId="{E287DB84-9131-438A-91F7-DB3AC8EF38C7}" type="sibTrans" cxnId="{234E7DEF-E370-4C42-9B14-8B9C28738FC0}">
      <dgm:prSet/>
      <dgm:spPr/>
      <dgm:t>
        <a:bodyPr/>
        <a:lstStyle/>
        <a:p>
          <a:endParaRPr lang="cs-CZ"/>
        </a:p>
      </dgm:t>
    </dgm:pt>
    <dgm:pt modelId="{F510F4BF-E528-40C5-8F0A-B6BD99C317B6}">
      <dgm:prSet custT="1"/>
      <dgm:spPr/>
      <dgm:t>
        <a:bodyPr/>
        <a:lstStyle/>
        <a:p>
          <a:pPr rtl="0"/>
          <a:r>
            <a:rPr lang="cs-CZ" sz="1800" dirty="0" smtClean="0"/>
            <a:t>Budova</a:t>
          </a:r>
          <a:endParaRPr lang="cs-CZ" sz="1800" dirty="0"/>
        </a:p>
      </dgm:t>
    </dgm:pt>
    <dgm:pt modelId="{3193C9CB-D0C1-47A0-A443-337D09010A7D}" type="parTrans" cxnId="{6EB15653-C452-4476-AA78-80EA9AA6B385}">
      <dgm:prSet/>
      <dgm:spPr/>
      <dgm:t>
        <a:bodyPr/>
        <a:lstStyle/>
        <a:p>
          <a:endParaRPr lang="cs-CZ"/>
        </a:p>
      </dgm:t>
    </dgm:pt>
    <dgm:pt modelId="{65AA20CB-7357-4D41-A955-01BEA8C02FA4}" type="sibTrans" cxnId="{6EB15653-C452-4476-AA78-80EA9AA6B385}">
      <dgm:prSet/>
      <dgm:spPr/>
      <dgm:t>
        <a:bodyPr/>
        <a:lstStyle/>
        <a:p>
          <a:endParaRPr lang="cs-CZ"/>
        </a:p>
      </dgm:t>
    </dgm:pt>
    <dgm:pt modelId="{02641A96-3365-488F-9047-4CA6E7243B53}">
      <dgm:prSet/>
      <dgm:spPr/>
      <dgm:t>
        <a:bodyPr/>
        <a:lstStyle/>
        <a:p>
          <a:pPr rtl="0"/>
          <a:r>
            <a:rPr lang="cs-CZ" dirty="0" smtClean="0"/>
            <a:t>Vhodnost prostor pro cílovou skupinu</a:t>
          </a:r>
          <a:endParaRPr lang="cs-CZ" dirty="0"/>
        </a:p>
      </dgm:t>
    </dgm:pt>
    <dgm:pt modelId="{7FCCF7C3-D8CE-4F79-86C2-FAF82C5DFBE2}" type="parTrans" cxnId="{3F3047D1-B215-46BF-9CDF-3B79E65CB5E6}">
      <dgm:prSet/>
      <dgm:spPr/>
      <dgm:t>
        <a:bodyPr/>
        <a:lstStyle/>
        <a:p>
          <a:endParaRPr lang="cs-CZ"/>
        </a:p>
      </dgm:t>
    </dgm:pt>
    <dgm:pt modelId="{3640303A-5D96-4792-926A-D79BA7749290}" type="sibTrans" cxnId="{3F3047D1-B215-46BF-9CDF-3B79E65CB5E6}">
      <dgm:prSet/>
      <dgm:spPr/>
      <dgm:t>
        <a:bodyPr/>
        <a:lstStyle/>
        <a:p>
          <a:endParaRPr lang="cs-CZ"/>
        </a:p>
      </dgm:t>
    </dgm:pt>
    <dgm:pt modelId="{C47EEC16-DE69-48FB-A169-E6D3F062A6EB}">
      <dgm:prSet/>
      <dgm:spPr/>
      <dgm:t>
        <a:bodyPr/>
        <a:lstStyle/>
        <a:p>
          <a:pPr rtl="0"/>
          <a:r>
            <a:rPr lang="cs-CZ" dirty="0" smtClean="0"/>
            <a:t>Vybavení pokoje/domácnosti</a:t>
          </a:r>
          <a:endParaRPr lang="cs-CZ" dirty="0"/>
        </a:p>
      </dgm:t>
    </dgm:pt>
    <dgm:pt modelId="{7F1F5637-F6C3-4A32-9FFF-216E68988E19}" type="parTrans" cxnId="{35771F38-1730-484E-90C7-FED2AF324C92}">
      <dgm:prSet/>
      <dgm:spPr/>
      <dgm:t>
        <a:bodyPr/>
        <a:lstStyle/>
        <a:p>
          <a:endParaRPr lang="cs-CZ"/>
        </a:p>
      </dgm:t>
    </dgm:pt>
    <dgm:pt modelId="{8479208E-FC0A-44E5-B669-80149297D4BD}" type="sibTrans" cxnId="{35771F38-1730-484E-90C7-FED2AF324C92}">
      <dgm:prSet/>
      <dgm:spPr/>
      <dgm:t>
        <a:bodyPr/>
        <a:lstStyle/>
        <a:p>
          <a:endParaRPr lang="cs-CZ"/>
        </a:p>
      </dgm:t>
    </dgm:pt>
    <dgm:pt modelId="{C09475F8-7AFA-4160-B37F-320DC18D7792}">
      <dgm:prSet/>
      <dgm:spPr/>
      <dgm:t>
        <a:bodyPr/>
        <a:lstStyle/>
        <a:p>
          <a:pPr rtl="0"/>
          <a:r>
            <a:rPr lang="cs-CZ" dirty="0" smtClean="0"/>
            <a:t>Velikost pokojů/domácnosti</a:t>
          </a:r>
          <a:endParaRPr lang="cs-CZ" dirty="0"/>
        </a:p>
      </dgm:t>
    </dgm:pt>
    <dgm:pt modelId="{43B141FF-675A-4740-B0A5-8B1652AA2BFD}" type="parTrans" cxnId="{FC38A555-6D8E-4B6D-9E9C-AD5435C4F2F7}">
      <dgm:prSet/>
      <dgm:spPr/>
      <dgm:t>
        <a:bodyPr/>
        <a:lstStyle/>
        <a:p>
          <a:endParaRPr lang="cs-CZ"/>
        </a:p>
      </dgm:t>
    </dgm:pt>
    <dgm:pt modelId="{1F4B7D5E-3AE1-481C-BE2D-2089F197F270}" type="sibTrans" cxnId="{FC38A555-6D8E-4B6D-9E9C-AD5435C4F2F7}">
      <dgm:prSet/>
      <dgm:spPr/>
      <dgm:t>
        <a:bodyPr/>
        <a:lstStyle/>
        <a:p>
          <a:endParaRPr lang="cs-CZ"/>
        </a:p>
      </dgm:t>
    </dgm:pt>
    <dgm:pt modelId="{01456B1A-6A31-4D2C-B2B1-EAA95BA55667}">
      <dgm:prSet/>
      <dgm:spPr/>
      <dgm:t>
        <a:bodyPr/>
        <a:lstStyle/>
        <a:p>
          <a:pPr rtl="0"/>
          <a:r>
            <a:rPr lang="cs-CZ" dirty="0" smtClean="0"/>
            <a:t>Bezbariérovost</a:t>
          </a:r>
          <a:endParaRPr lang="cs-CZ" dirty="0"/>
        </a:p>
      </dgm:t>
    </dgm:pt>
    <dgm:pt modelId="{2836BD83-2041-4611-B853-E38602D78DF8}" type="parTrans" cxnId="{E0837646-5CC5-4033-A346-82DE06FCA2BF}">
      <dgm:prSet/>
      <dgm:spPr/>
      <dgm:t>
        <a:bodyPr/>
        <a:lstStyle/>
        <a:p>
          <a:endParaRPr lang="cs-CZ"/>
        </a:p>
      </dgm:t>
    </dgm:pt>
    <dgm:pt modelId="{AE267664-C458-47DA-BCFF-5BB4A95F8454}" type="sibTrans" cxnId="{E0837646-5CC5-4033-A346-82DE06FCA2BF}">
      <dgm:prSet/>
      <dgm:spPr/>
      <dgm:t>
        <a:bodyPr/>
        <a:lstStyle/>
        <a:p>
          <a:endParaRPr lang="cs-CZ"/>
        </a:p>
      </dgm:t>
    </dgm:pt>
    <dgm:pt modelId="{53ACF59E-235B-453C-A931-87E5F0012B42}">
      <dgm:prSet/>
      <dgm:spPr/>
      <dgm:t>
        <a:bodyPr/>
        <a:lstStyle/>
        <a:p>
          <a:pPr rtl="0"/>
          <a:r>
            <a:rPr lang="cs-CZ" dirty="0" smtClean="0"/>
            <a:t>Výtah</a:t>
          </a:r>
          <a:endParaRPr lang="cs-CZ" dirty="0"/>
        </a:p>
      </dgm:t>
    </dgm:pt>
    <dgm:pt modelId="{A63F4809-B45E-4E61-B21E-44276A7817ED}" type="parTrans" cxnId="{6502C74A-B85A-42E3-89DF-6FCF3228A9BB}">
      <dgm:prSet/>
      <dgm:spPr/>
      <dgm:t>
        <a:bodyPr/>
        <a:lstStyle/>
        <a:p>
          <a:endParaRPr lang="cs-CZ"/>
        </a:p>
      </dgm:t>
    </dgm:pt>
    <dgm:pt modelId="{438C9F44-498D-48BB-AA38-3F8D89A92917}" type="sibTrans" cxnId="{6502C74A-B85A-42E3-89DF-6FCF3228A9BB}">
      <dgm:prSet/>
      <dgm:spPr/>
      <dgm:t>
        <a:bodyPr/>
        <a:lstStyle/>
        <a:p>
          <a:endParaRPr lang="cs-CZ"/>
        </a:p>
      </dgm:t>
    </dgm:pt>
    <dgm:pt modelId="{0FDB5E52-95DE-49AE-AF54-CDBD6A74364F}">
      <dgm:prSet/>
      <dgm:spPr/>
      <dgm:t>
        <a:bodyPr/>
        <a:lstStyle/>
        <a:p>
          <a:pPr rtl="0"/>
          <a:r>
            <a:rPr lang="cs-CZ" dirty="0" smtClean="0"/>
            <a:t>Dostupnost</a:t>
          </a:r>
          <a:endParaRPr lang="cs-CZ" dirty="0"/>
        </a:p>
      </dgm:t>
    </dgm:pt>
    <dgm:pt modelId="{90D81258-DC71-4410-8692-FEBF3784AD2D}" type="parTrans" cxnId="{21257207-E3CE-4C5C-ABCD-5B9A5CB35E10}">
      <dgm:prSet/>
      <dgm:spPr/>
      <dgm:t>
        <a:bodyPr/>
        <a:lstStyle/>
        <a:p>
          <a:endParaRPr lang="cs-CZ"/>
        </a:p>
      </dgm:t>
    </dgm:pt>
    <dgm:pt modelId="{B19C98AB-7EC1-4E4A-A565-19EA9FB43319}" type="sibTrans" cxnId="{21257207-E3CE-4C5C-ABCD-5B9A5CB35E10}">
      <dgm:prSet/>
      <dgm:spPr/>
      <dgm:t>
        <a:bodyPr/>
        <a:lstStyle/>
        <a:p>
          <a:endParaRPr lang="cs-CZ"/>
        </a:p>
      </dgm:t>
    </dgm:pt>
    <dgm:pt modelId="{BFCEA551-0ED1-4659-B0DA-1C2931497D8E}">
      <dgm:prSet custT="1"/>
      <dgm:spPr/>
      <dgm:t>
        <a:bodyPr/>
        <a:lstStyle/>
        <a:p>
          <a:pPr rtl="0"/>
          <a:r>
            <a:rPr lang="cs-CZ" sz="1800" dirty="0" smtClean="0"/>
            <a:t>Vybavení</a:t>
          </a:r>
          <a:endParaRPr lang="cs-CZ" sz="1800" dirty="0"/>
        </a:p>
      </dgm:t>
    </dgm:pt>
    <dgm:pt modelId="{D9EA1B48-20C6-401A-A405-779CD32E8B50}" type="parTrans" cxnId="{E41FB648-D781-4076-B6AA-66AAB0CA5813}">
      <dgm:prSet/>
      <dgm:spPr/>
      <dgm:t>
        <a:bodyPr/>
        <a:lstStyle/>
        <a:p>
          <a:endParaRPr lang="cs-CZ"/>
        </a:p>
      </dgm:t>
    </dgm:pt>
    <dgm:pt modelId="{D0C44D5F-A063-4534-9AFC-952BC15FD789}" type="sibTrans" cxnId="{E41FB648-D781-4076-B6AA-66AAB0CA5813}">
      <dgm:prSet/>
      <dgm:spPr/>
      <dgm:t>
        <a:bodyPr/>
        <a:lstStyle/>
        <a:p>
          <a:endParaRPr lang="cs-CZ"/>
        </a:p>
      </dgm:t>
    </dgm:pt>
    <dgm:pt modelId="{E8BEC57E-28DC-427C-9820-33655B36496B}">
      <dgm:prSet/>
      <dgm:spPr/>
      <dgm:t>
        <a:bodyPr/>
        <a:lstStyle/>
        <a:p>
          <a:pPr rtl="0"/>
          <a:r>
            <a:rPr lang="cs-CZ" dirty="0" smtClean="0"/>
            <a:t>Pokoj</a:t>
          </a:r>
          <a:endParaRPr lang="cs-CZ" dirty="0"/>
        </a:p>
      </dgm:t>
    </dgm:pt>
    <dgm:pt modelId="{EDD96813-610B-43DE-A278-B38FC3BEC8C3}" type="parTrans" cxnId="{B5D15C8A-0628-4116-9D55-607C99A9E67C}">
      <dgm:prSet/>
      <dgm:spPr/>
      <dgm:t>
        <a:bodyPr/>
        <a:lstStyle/>
        <a:p>
          <a:endParaRPr lang="cs-CZ"/>
        </a:p>
      </dgm:t>
    </dgm:pt>
    <dgm:pt modelId="{1E82BB4C-ADB6-440E-8360-72CF21E9402B}" type="sibTrans" cxnId="{B5D15C8A-0628-4116-9D55-607C99A9E67C}">
      <dgm:prSet/>
      <dgm:spPr/>
      <dgm:t>
        <a:bodyPr/>
        <a:lstStyle/>
        <a:p>
          <a:endParaRPr lang="cs-CZ"/>
        </a:p>
      </dgm:t>
    </dgm:pt>
    <dgm:pt modelId="{A157E4A9-E3F0-428E-BA68-23956DF9A120}">
      <dgm:prSet/>
      <dgm:spPr/>
      <dgm:t>
        <a:bodyPr/>
        <a:lstStyle/>
        <a:p>
          <a:pPr rtl="0"/>
          <a:r>
            <a:rPr lang="cs-CZ" dirty="0" smtClean="0"/>
            <a:t>Signalizace</a:t>
          </a:r>
          <a:endParaRPr lang="cs-CZ" dirty="0"/>
        </a:p>
      </dgm:t>
    </dgm:pt>
    <dgm:pt modelId="{146E1F80-0E0A-46CF-9CDB-5D6D30DF25A9}" type="parTrans" cxnId="{D147A5C7-2EDB-453A-88FB-0CB4800D8C16}">
      <dgm:prSet/>
      <dgm:spPr/>
      <dgm:t>
        <a:bodyPr/>
        <a:lstStyle/>
        <a:p>
          <a:endParaRPr lang="cs-CZ"/>
        </a:p>
      </dgm:t>
    </dgm:pt>
    <dgm:pt modelId="{97CFBD30-51AE-4289-9379-3D66A33656CC}" type="sibTrans" cxnId="{D147A5C7-2EDB-453A-88FB-0CB4800D8C16}">
      <dgm:prSet/>
      <dgm:spPr/>
      <dgm:t>
        <a:bodyPr/>
        <a:lstStyle/>
        <a:p>
          <a:endParaRPr lang="cs-CZ"/>
        </a:p>
      </dgm:t>
    </dgm:pt>
    <dgm:pt modelId="{44496BC0-6835-4AAB-B9DD-E009C3CC01ED}">
      <dgm:prSet/>
      <dgm:spPr/>
      <dgm:t>
        <a:bodyPr/>
        <a:lstStyle/>
        <a:p>
          <a:pPr rtl="0"/>
          <a:r>
            <a:rPr lang="cs-CZ" dirty="0" smtClean="0"/>
            <a:t>Koupelna/toaleta</a:t>
          </a:r>
          <a:endParaRPr lang="cs-CZ" dirty="0"/>
        </a:p>
      </dgm:t>
    </dgm:pt>
    <dgm:pt modelId="{3FA370C9-E7BB-4A16-A1B7-EB5E586AFC00}" type="parTrans" cxnId="{398C0325-3879-4DFB-8E3E-769D673E06FE}">
      <dgm:prSet/>
      <dgm:spPr/>
      <dgm:t>
        <a:bodyPr/>
        <a:lstStyle/>
        <a:p>
          <a:endParaRPr lang="cs-CZ"/>
        </a:p>
      </dgm:t>
    </dgm:pt>
    <dgm:pt modelId="{0FF8A3CA-C3A1-41BD-94C3-429D94D86650}" type="sibTrans" cxnId="{398C0325-3879-4DFB-8E3E-769D673E06FE}">
      <dgm:prSet/>
      <dgm:spPr/>
      <dgm:t>
        <a:bodyPr/>
        <a:lstStyle/>
        <a:p>
          <a:endParaRPr lang="cs-CZ"/>
        </a:p>
      </dgm:t>
    </dgm:pt>
    <dgm:pt modelId="{0B425BE1-B09E-40A4-800C-1C2DC5A12176}">
      <dgm:prSet/>
      <dgm:spPr/>
      <dgm:t>
        <a:bodyPr/>
        <a:lstStyle/>
        <a:p>
          <a:pPr rtl="0"/>
          <a:r>
            <a:rPr lang="cs-CZ" dirty="0" smtClean="0"/>
            <a:t>Hygienické potřeby</a:t>
          </a:r>
          <a:endParaRPr lang="cs-CZ" dirty="0"/>
        </a:p>
      </dgm:t>
    </dgm:pt>
    <dgm:pt modelId="{ABEC816C-2C9B-4383-B928-8178BDA9E56E}" type="parTrans" cxnId="{5C1FCB70-8501-4EEA-A62F-3C2F7EFAB62C}">
      <dgm:prSet/>
      <dgm:spPr/>
      <dgm:t>
        <a:bodyPr/>
        <a:lstStyle/>
        <a:p>
          <a:endParaRPr lang="cs-CZ"/>
        </a:p>
      </dgm:t>
    </dgm:pt>
    <dgm:pt modelId="{5509B191-8166-42B0-B0B9-4D3A4C281BE4}" type="sibTrans" cxnId="{5C1FCB70-8501-4EEA-A62F-3C2F7EFAB62C}">
      <dgm:prSet/>
      <dgm:spPr/>
      <dgm:t>
        <a:bodyPr/>
        <a:lstStyle/>
        <a:p>
          <a:endParaRPr lang="cs-CZ"/>
        </a:p>
      </dgm:t>
    </dgm:pt>
    <dgm:pt modelId="{FFAE7EB3-2D5A-4588-BA18-297E8352EA86}">
      <dgm:prSet/>
      <dgm:spPr/>
      <dgm:t>
        <a:bodyPr/>
        <a:lstStyle/>
        <a:p>
          <a:pPr rtl="0"/>
          <a:r>
            <a:rPr lang="cs-CZ" dirty="0" smtClean="0"/>
            <a:t>Přístup k vybavení</a:t>
          </a:r>
          <a:endParaRPr lang="cs-CZ" dirty="0"/>
        </a:p>
      </dgm:t>
    </dgm:pt>
    <dgm:pt modelId="{9862B157-8592-4CCB-8EA2-17CEAA9B429E}" type="parTrans" cxnId="{F3B6F0F2-6F1C-4E07-A19C-4C8CC7A8F721}">
      <dgm:prSet/>
      <dgm:spPr/>
      <dgm:t>
        <a:bodyPr/>
        <a:lstStyle/>
        <a:p>
          <a:endParaRPr lang="cs-CZ"/>
        </a:p>
      </dgm:t>
    </dgm:pt>
    <dgm:pt modelId="{15085F7A-7835-4027-8451-6205F3F52CCE}" type="sibTrans" cxnId="{F3B6F0F2-6F1C-4E07-A19C-4C8CC7A8F721}">
      <dgm:prSet/>
      <dgm:spPr/>
      <dgm:t>
        <a:bodyPr/>
        <a:lstStyle/>
        <a:p>
          <a:endParaRPr lang="cs-CZ"/>
        </a:p>
      </dgm:t>
    </dgm:pt>
    <dgm:pt modelId="{E7DB3E5A-915C-4BF9-AC2B-C54005641B66}">
      <dgm:prSet/>
      <dgm:spPr/>
      <dgm:t>
        <a:bodyPr/>
        <a:lstStyle/>
        <a:p>
          <a:pPr rtl="0"/>
          <a:r>
            <a:rPr lang="cs-CZ" dirty="0" smtClean="0"/>
            <a:t>Úklid</a:t>
          </a:r>
          <a:endParaRPr lang="cs-CZ" dirty="0"/>
        </a:p>
      </dgm:t>
    </dgm:pt>
    <dgm:pt modelId="{AC8E6767-6C2E-4CFA-AAD2-BC11B65DB954}" type="parTrans" cxnId="{00B0A1A0-D01C-43C5-908A-0FD26DED213B}">
      <dgm:prSet/>
      <dgm:spPr/>
      <dgm:t>
        <a:bodyPr/>
        <a:lstStyle/>
        <a:p>
          <a:endParaRPr lang="cs-CZ"/>
        </a:p>
      </dgm:t>
    </dgm:pt>
    <dgm:pt modelId="{2105C756-F58E-464B-883D-0892502FEF28}" type="sibTrans" cxnId="{00B0A1A0-D01C-43C5-908A-0FD26DED213B}">
      <dgm:prSet/>
      <dgm:spPr/>
      <dgm:t>
        <a:bodyPr/>
        <a:lstStyle/>
        <a:p>
          <a:endParaRPr lang="cs-CZ"/>
        </a:p>
      </dgm:t>
    </dgm:pt>
    <dgm:pt modelId="{F7A5127D-9B85-4212-9E57-66BDD2FECB39}">
      <dgm:prSet/>
      <dgm:spPr/>
      <dgm:t>
        <a:bodyPr/>
        <a:lstStyle/>
        <a:p>
          <a:pPr rtl="0"/>
          <a:r>
            <a:rPr lang="cs-CZ" dirty="0" smtClean="0"/>
            <a:t>Praní</a:t>
          </a:r>
          <a:endParaRPr lang="cs-CZ" dirty="0"/>
        </a:p>
      </dgm:t>
    </dgm:pt>
    <dgm:pt modelId="{DFE5C2ED-FE3E-41EF-A8C3-AF24957F3450}" type="parTrans" cxnId="{13A614FC-439D-4606-ADE3-4D457E7B6BD9}">
      <dgm:prSet/>
      <dgm:spPr/>
      <dgm:t>
        <a:bodyPr/>
        <a:lstStyle/>
        <a:p>
          <a:endParaRPr lang="cs-CZ"/>
        </a:p>
      </dgm:t>
    </dgm:pt>
    <dgm:pt modelId="{F23CE2C0-BCD3-4888-959D-54FD2EF3ABF9}" type="sibTrans" cxnId="{13A614FC-439D-4606-ADE3-4D457E7B6BD9}">
      <dgm:prSet/>
      <dgm:spPr/>
      <dgm:t>
        <a:bodyPr/>
        <a:lstStyle/>
        <a:p>
          <a:endParaRPr lang="cs-CZ"/>
        </a:p>
      </dgm:t>
    </dgm:pt>
    <dgm:pt modelId="{139DB2D7-58A6-4FE0-8D42-4C2307DB137A}">
      <dgm:prSet custT="1"/>
      <dgm:spPr/>
      <dgm:t>
        <a:bodyPr/>
        <a:lstStyle/>
        <a:p>
          <a:pPr rtl="0"/>
          <a:r>
            <a:rPr lang="cs-CZ" sz="1600" dirty="0" smtClean="0"/>
            <a:t>Technicko-provozní vlastnosti</a:t>
          </a:r>
          <a:endParaRPr lang="cs-CZ" sz="1600" dirty="0"/>
        </a:p>
      </dgm:t>
    </dgm:pt>
    <dgm:pt modelId="{9FA6DE69-BB11-4D8C-8F56-824343DF076C}" type="parTrans" cxnId="{AB712A62-99CB-4FA1-81B7-59290F818ABC}">
      <dgm:prSet/>
      <dgm:spPr/>
      <dgm:t>
        <a:bodyPr/>
        <a:lstStyle/>
        <a:p>
          <a:endParaRPr lang="cs-CZ"/>
        </a:p>
      </dgm:t>
    </dgm:pt>
    <dgm:pt modelId="{46A26EE3-3CCD-4A04-ABA6-A3F9060ECE6F}" type="sibTrans" cxnId="{AB712A62-99CB-4FA1-81B7-59290F818ABC}">
      <dgm:prSet/>
      <dgm:spPr/>
      <dgm:t>
        <a:bodyPr/>
        <a:lstStyle/>
        <a:p>
          <a:endParaRPr lang="cs-CZ"/>
        </a:p>
      </dgm:t>
    </dgm:pt>
    <dgm:pt modelId="{B3B01ED4-CB47-4BA5-AFF5-1153F25BE421}">
      <dgm:prSet custT="1"/>
      <dgm:spPr/>
      <dgm:t>
        <a:bodyPr/>
        <a:lstStyle/>
        <a:p>
          <a:pPr rtl="0"/>
          <a:r>
            <a:rPr lang="cs-CZ" sz="1600" dirty="0" smtClean="0"/>
            <a:t>Teplota</a:t>
          </a:r>
          <a:endParaRPr lang="cs-CZ" sz="1600" dirty="0"/>
        </a:p>
      </dgm:t>
    </dgm:pt>
    <dgm:pt modelId="{70C10F34-18D6-4327-9CC1-4309D2D1D34C}" type="parTrans" cxnId="{3E2F26DE-C6E1-4D2D-ACBF-CFE769945709}">
      <dgm:prSet/>
      <dgm:spPr/>
      <dgm:t>
        <a:bodyPr/>
        <a:lstStyle/>
        <a:p>
          <a:endParaRPr lang="cs-CZ"/>
        </a:p>
      </dgm:t>
    </dgm:pt>
    <dgm:pt modelId="{FBC94750-44AF-4856-82C9-11C91FD740F9}" type="sibTrans" cxnId="{3E2F26DE-C6E1-4D2D-ACBF-CFE769945709}">
      <dgm:prSet/>
      <dgm:spPr/>
      <dgm:t>
        <a:bodyPr/>
        <a:lstStyle/>
        <a:p>
          <a:endParaRPr lang="cs-CZ"/>
        </a:p>
      </dgm:t>
    </dgm:pt>
    <dgm:pt modelId="{9D533785-BBA7-45CB-B00B-72CED0B078C5}">
      <dgm:prSet custT="1"/>
      <dgm:spPr/>
      <dgm:t>
        <a:bodyPr/>
        <a:lstStyle/>
        <a:p>
          <a:pPr rtl="0"/>
          <a:r>
            <a:rPr lang="cs-CZ" sz="1600" dirty="0" smtClean="0"/>
            <a:t>Voda</a:t>
          </a:r>
          <a:endParaRPr lang="cs-CZ" sz="1600" dirty="0"/>
        </a:p>
      </dgm:t>
    </dgm:pt>
    <dgm:pt modelId="{C9588FD4-0841-4CED-A6A7-8DFCC3705AA2}" type="parTrans" cxnId="{E6D0B334-2464-414E-8FE3-27ABE929912E}">
      <dgm:prSet/>
      <dgm:spPr/>
      <dgm:t>
        <a:bodyPr/>
        <a:lstStyle/>
        <a:p>
          <a:endParaRPr lang="cs-CZ"/>
        </a:p>
      </dgm:t>
    </dgm:pt>
    <dgm:pt modelId="{7350D47D-C112-4435-B937-0B4F9F348B90}" type="sibTrans" cxnId="{E6D0B334-2464-414E-8FE3-27ABE929912E}">
      <dgm:prSet/>
      <dgm:spPr/>
      <dgm:t>
        <a:bodyPr/>
        <a:lstStyle/>
        <a:p>
          <a:endParaRPr lang="cs-CZ"/>
        </a:p>
      </dgm:t>
    </dgm:pt>
    <dgm:pt modelId="{2194560E-3BB2-4524-B084-C7673B67F1D2}">
      <dgm:prSet custT="1"/>
      <dgm:spPr/>
      <dgm:t>
        <a:bodyPr/>
        <a:lstStyle/>
        <a:p>
          <a:pPr rtl="0"/>
          <a:r>
            <a:rPr lang="cs-CZ" sz="1600" dirty="0" smtClean="0"/>
            <a:t>Odběr elektřiny</a:t>
          </a:r>
          <a:endParaRPr lang="cs-CZ" sz="1600" dirty="0"/>
        </a:p>
      </dgm:t>
    </dgm:pt>
    <dgm:pt modelId="{38353108-F0FC-457A-B16D-8329CF3E64DA}" type="parTrans" cxnId="{9F2B1EDB-1AAD-42A0-AF3E-6B514CDEBCA2}">
      <dgm:prSet/>
      <dgm:spPr/>
      <dgm:t>
        <a:bodyPr/>
        <a:lstStyle/>
        <a:p>
          <a:endParaRPr lang="cs-CZ"/>
        </a:p>
      </dgm:t>
    </dgm:pt>
    <dgm:pt modelId="{40DCC85D-064E-49C3-8E9F-AFAE021126B1}" type="sibTrans" cxnId="{9F2B1EDB-1AAD-42A0-AF3E-6B514CDEBCA2}">
      <dgm:prSet/>
      <dgm:spPr/>
      <dgm:t>
        <a:bodyPr/>
        <a:lstStyle/>
        <a:p>
          <a:endParaRPr lang="cs-CZ"/>
        </a:p>
      </dgm:t>
    </dgm:pt>
    <dgm:pt modelId="{7DB1834F-688E-4C2E-BA1A-D9B94103F467}" type="pres">
      <dgm:prSet presAssocID="{7ED9A150-8237-42CF-859A-73A3B14C18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2053DF4-7190-474A-9E14-0F63E2A0C60E}" type="pres">
      <dgm:prSet presAssocID="{A2612358-CF65-4CE5-82CF-05B156ABC378}" presName="composite" presStyleCnt="0"/>
      <dgm:spPr/>
    </dgm:pt>
    <dgm:pt modelId="{C147DCFD-6542-4E0D-9A75-E88E718B7EFF}" type="pres">
      <dgm:prSet presAssocID="{A2612358-CF65-4CE5-82CF-05B156ABC378}" presName="parTx" presStyleLbl="alignNode1" presStyleIdx="0" presStyleCnt="4" custLinFactNeighborX="-166" custLinFactNeighborY="-580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F350E4-92E7-469E-B5F8-49AC0D6AE533}" type="pres">
      <dgm:prSet presAssocID="{A2612358-CF65-4CE5-82CF-05B156ABC378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DD260F-0261-4E16-A3F6-7F5A52892486}" type="pres">
      <dgm:prSet presAssocID="{5B8464CB-1DD6-47F1-9132-30F8697CFDAE}" presName="space" presStyleCnt="0"/>
      <dgm:spPr/>
    </dgm:pt>
    <dgm:pt modelId="{4583BDD6-C388-4F03-92BB-34C4DD647BA8}" type="pres">
      <dgm:prSet presAssocID="{F510F4BF-E528-40C5-8F0A-B6BD99C317B6}" presName="composite" presStyleCnt="0"/>
      <dgm:spPr/>
    </dgm:pt>
    <dgm:pt modelId="{5BADC755-0DE1-49F8-BAD6-7DEB8AFBF679}" type="pres">
      <dgm:prSet presAssocID="{F510F4BF-E528-40C5-8F0A-B6BD99C317B6}" presName="parTx" presStyleLbl="alignNode1" presStyleIdx="1" presStyleCnt="4" custLinFactNeighborX="-1612" custLinFactNeighborY="-580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026BDE-EF50-443B-BDE7-B45A12F1265A}" type="pres">
      <dgm:prSet presAssocID="{F510F4BF-E528-40C5-8F0A-B6BD99C317B6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93362B-D468-47F6-8869-1E5E8624A914}" type="pres">
      <dgm:prSet presAssocID="{65AA20CB-7357-4D41-A955-01BEA8C02FA4}" presName="space" presStyleCnt="0"/>
      <dgm:spPr/>
    </dgm:pt>
    <dgm:pt modelId="{F1FD634D-EB2E-4C10-90C4-12663380495D}" type="pres">
      <dgm:prSet presAssocID="{BFCEA551-0ED1-4659-B0DA-1C2931497D8E}" presName="composite" presStyleCnt="0"/>
      <dgm:spPr/>
    </dgm:pt>
    <dgm:pt modelId="{91B195F5-FB26-45D3-9EFE-FBD44FEB7907}" type="pres">
      <dgm:prSet presAssocID="{BFCEA551-0ED1-4659-B0DA-1C2931497D8E}" presName="parTx" presStyleLbl="alignNode1" presStyleIdx="2" presStyleCnt="4" custLinFactNeighborX="823" custLinFactNeighborY="-580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10D461-46D3-46AB-B058-7937CF09BE85}" type="pres">
      <dgm:prSet presAssocID="{BFCEA551-0ED1-4659-B0DA-1C2931497D8E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54BDAE-EE2D-4E15-80D4-006A4AA7A12A}" type="pres">
      <dgm:prSet presAssocID="{D0C44D5F-A063-4534-9AFC-952BC15FD789}" presName="space" presStyleCnt="0"/>
      <dgm:spPr/>
    </dgm:pt>
    <dgm:pt modelId="{0F8B988E-B60F-468F-983B-00B1877EA44E}" type="pres">
      <dgm:prSet presAssocID="{139DB2D7-58A6-4FE0-8D42-4C2307DB137A}" presName="composite" presStyleCnt="0"/>
      <dgm:spPr/>
    </dgm:pt>
    <dgm:pt modelId="{808A40B7-C59A-4F53-8336-37126739C033}" type="pres">
      <dgm:prSet presAssocID="{139DB2D7-58A6-4FE0-8D42-4C2307DB137A}" presName="parTx" presStyleLbl="alignNode1" presStyleIdx="3" presStyleCnt="4" custScaleY="191272" custLinFactY="-16620" custLinFactNeighborX="-62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B570E71-11B4-46C0-9E89-98D94F3BFC28}" type="pres">
      <dgm:prSet presAssocID="{139DB2D7-58A6-4FE0-8D42-4C2307DB137A}" presName="desTx" presStyleLbl="alignAccFollowNode1" presStyleIdx="3" presStyleCnt="4" custScaleY="10179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5A0D139-E3E4-4DDA-B44C-482E7F725CFA}" type="presOf" srcId="{C47EEC16-DE69-48FB-A169-E6D3F062A6EB}" destId="{9F026BDE-EF50-443B-BDE7-B45A12F1265A}" srcOrd="0" destOrd="1" presId="urn:microsoft.com/office/officeart/2005/8/layout/hList1"/>
    <dgm:cxn modelId="{8074A95A-FC63-451F-966F-90B45AAA6572}" type="presOf" srcId="{44496BC0-6835-4AAB-B9DD-E009C3CC01ED}" destId="{6D10D461-46D3-46AB-B058-7937CF09BE85}" srcOrd="0" destOrd="2" presId="urn:microsoft.com/office/officeart/2005/8/layout/hList1"/>
    <dgm:cxn modelId="{ADCE0595-5E9A-4206-8215-05A9BCCDBB52}" type="presOf" srcId="{53ACF59E-235B-453C-A931-87E5F0012B42}" destId="{9F026BDE-EF50-443B-BDE7-B45A12F1265A}" srcOrd="0" destOrd="4" presId="urn:microsoft.com/office/officeart/2005/8/layout/hList1"/>
    <dgm:cxn modelId="{6502C74A-B85A-42E3-89DF-6FCF3228A9BB}" srcId="{F510F4BF-E528-40C5-8F0A-B6BD99C317B6}" destId="{53ACF59E-235B-453C-A931-87E5F0012B42}" srcOrd="4" destOrd="0" parTransId="{A63F4809-B45E-4E61-B21E-44276A7817ED}" sibTransId="{438C9F44-498D-48BB-AA38-3F8D89A92917}"/>
    <dgm:cxn modelId="{00B0A1A0-D01C-43C5-908A-0FD26DED213B}" srcId="{BFCEA551-0ED1-4659-B0DA-1C2931497D8E}" destId="{E7DB3E5A-915C-4BF9-AC2B-C54005641B66}" srcOrd="5" destOrd="0" parTransId="{AC8E6767-6C2E-4CFA-AAD2-BC11B65DB954}" sibTransId="{2105C756-F58E-464B-883D-0892502FEF28}"/>
    <dgm:cxn modelId="{13A614FC-439D-4606-ADE3-4D457E7B6BD9}" srcId="{BFCEA551-0ED1-4659-B0DA-1C2931497D8E}" destId="{F7A5127D-9B85-4212-9E57-66BDD2FECB39}" srcOrd="6" destOrd="0" parTransId="{DFE5C2ED-FE3E-41EF-A8C3-AF24957F3450}" sibTransId="{F23CE2C0-BCD3-4888-959D-54FD2EF3ABF9}"/>
    <dgm:cxn modelId="{619FE499-5B12-47AD-8DBE-E4E65839AB61}" type="presOf" srcId="{7D629EF1-9DA6-4E9A-8CBB-A7B28636B4ED}" destId="{28F350E4-92E7-469E-B5F8-49AC0D6AE533}" srcOrd="0" destOrd="0" presId="urn:microsoft.com/office/officeart/2005/8/layout/hList1"/>
    <dgm:cxn modelId="{D5EC4492-6BD1-4725-B459-03E9A7E1FAB3}" type="presOf" srcId="{A2612358-CF65-4CE5-82CF-05B156ABC378}" destId="{C147DCFD-6542-4E0D-9A75-E88E718B7EFF}" srcOrd="0" destOrd="0" presId="urn:microsoft.com/office/officeart/2005/8/layout/hList1"/>
    <dgm:cxn modelId="{93DFC6C9-992E-4671-B25A-3E926526D4FE}" type="presOf" srcId="{7ED9A150-8237-42CF-859A-73A3B14C1833}" destId="{7DB1834F-688E-4C2E-BA1A-D9B94103F467}" srcOrd="0" destOrd="0" presId="urn:microsoft.com/office/officeart/2005/8/layout/hList1"/>
    <dgm:cxn modelId="{AB712A62-99CB-4FA1-81B7-59290F818ABC}" srcId="{7ED9A150-8237-42CF-859A-73A3B14C1833}" destId="{139DB2D7-58A6-4FE0-8D42-4C2307DB137A}" srcOrd="3" destOrd="0" parTransId="{9FA6DE69-BB11-4D8C-8F56-824343DF076C}" sibTransId="{46A26EE3-3CCD-4A04-ABA6-A3F9060ECE6F}"/>
    <dgm:cxn modelId="{586B3302-4462-499A-9401-0E9E9ED05168}" type="presOf" srcId="{9D533785-BBA7-45CB-B00B-72CED0B078C5}" destId="{1B570E71-11B4-46C0-9E89-98D94F3BFC28}" srcOrd="0" destOrd="1" presId="urn:microsoft.com/office/officeart/2005/8/layout/hList1"/>
    <dgm:cxn modelId="{FC38A555-6D8E-4B6D-9E9C-AD5435C4F2F7}" srcId="{F510F4BF-E528-40C5-8F0A-B6BD99C317B6}" destId="{C09475F8-7AFA-4160-B37F-320DC18D7792}" srcOrd="2" destOrd="0" parTransId="{43B141FF-675A-4740-B0A5-8B1652AA2BFD}" sibTransId="{1F4B7D5E-3AE1-481C-BE2D-2089F197F270}"/>
    <dgm:cxn modelId="{B5D15C8A-0628-4116-9D55-607C99A9E67C}" srcId="{BFCEA551-0ED1-4659-B0DA-1C2931497D8E}" destId="{E8BEC57E-28DC-427C-9820-33655B36496B}" srcOrd="0" destOrd="0" parTransId="{EDD96813-610B-43DE-A278-B38FC3BEC8C3}" sibTransId="{1E82BB4C-ADB6-440E-8360-72CF21E9402B}"/>
    <dgm:cxn modelId="{11A03E0F-5872-4AD8-AC55-9E7860653930}" type="presOf" srcId="{02641A96-3365-488F-9047-4CA6E7243B53}" destId="{9F026BDE-EF50-443B-BDE7-B45A12F1265A}" srcOrd="0" destOrd="0" presId="urn:microsoft.com/office/officeart/2005/8/layout/hList1"/>
    <dgm:cxn modelId="{3F3047D1-B215-46BF-9CDF-3B79E65CB5E6}" srcId="{F510F4BF-E528-40C5-8F0A-B6BD99C317B6}" destId="{02641A96-3365-488F-9047-4CA6E7243B53}" srcOrd="0" destOrd="0" parTransId="{7FCCF7C3-D8CE-4F79-86C2-FAF82C5DFBE2}" sibTransId="{3640303A-5D96-4792-926A-D79BA7749290}"/>
    <dgm:cxn modelId="{E77582D9-D5EB-447D-A2CA-E55E4DA5C784}" type="presOf" srcId="{E8BEC57E-28DC-427C-9820-33655B36496B}" destId="{6D10D461-46D3-46AB-B058-7937CF09BE85}" srcOrd="0" destOrd="0" presId="urn:microsoft.com/office/officeart/2005/8/layout/hList1"/>
    <dgm:cxn modelId="{D147A5C7-2EDB-453A-88FB-0CB4800D8C16}" srcId="{BFCEA551-0ED1-4659-B0DA-1C2931497D8E}" destId="{A157E4A9-E3F0-428E-BA68-23956DF9A120}" srcOrd="1" destOrd="0" parTransId="{146E1F80-0E0A-46CF-9CDB-5D6D30DF25A9}" sibTransId="{97CFBD30-51AE-4289-9379-3D66A33656CC}"/>
    <dgm:cxn modelId="{CCB54C56-3DDA-4298-8DD7-112EE28BF119}" type="presOf" srcId="{F7A5127D-9B85-4212-9E57-66BDD2FECB39}" destId="{6D10D461-46D3-46AB-B058-7937CF09BE85}" srcOrd="0" destOrd="6" presId="urn:microsoft.com/office/officeart/2005/8/layout/hList1"/>
    <dgm:cxn modelId="{692EACBD-D97B-45A0-87E7-E0E6DBCFF573}" srcId="{7ED9A150-8237-42CF-859A-73A3B14C1833}" destId="{A2612358-CF65-4CE5-82CF-05B156ABC378}" srcOrd="0" destOrd="0" parTransId="{274D6BF2-3384-4DC9-8957-BFD7F9243F4D}" sibTransId="{5B8464CB-1DD6-47F1-9132-30F8697CFDAE}"/>
    <dgm:cxn modelId="{38C54F76-F48D-4CE4-97DA-7D049D8CF643}" type="presOf" srcId="{01456B1A-6A31-4D2C-B2B1-EAA95BA55667}" destId="{9F026BDE-EF50-443B-BDE7-B45A12F1265A}" srcOrd="0" destOrd="3" presId="urn:microsoft.com/office/officeart/2005/8/layout/hList1"/>
    <dgm:cxn modelId="{0651CF40-9750-4E88-A334-66F89E1EC1CB}" type="presOf" srcId="{B060DD83-BC22-4703-A2FB-6E5DA399588E}" destId="{28F350E4-92E7-469E-B5F8-49AC0D6AE533}" srcOrd="0" destOrd="1" presId="urn:microsoft.com/office/officeart/2005/8/layout/hList1"/>
    <dgm:cxn modelId="{6EB15653-C452-4476-AA78-80EA9AA6B385}" srcId="{7ED9A150-8237-42CF-859A-73A3B14C1833}" destId="{F510F4BF-E528-40C5-8F0A-B6BD99C317B6}" srcOrd="1" destOrd="0" parTransId="{3193C9CB-D0C1-47A0-A443-337D09010A7D}" sibTransId="{65AA20CB-7357-4D41-A955-01BEA8C02FA4}"/>
    <dgm:cxn modelId="{E2BF6EEE-F121-466F-9362-88F4A9FCA2AF}" type="presOf" srcId="{139DB2D7-58A6-4FE0-8D42-4C2307DB137A}" destId="{808A40B7-C59A-4F53-8336-37126739C033}" srcOrd="0" destOrd="0" presId="urn:microsoft.com/office/officeart/2005/8/layout/hList1"/>
    <dgm:cxn modelId="{21257207-E3CE-4C5C-ABCD-5B9A5CB35E10}" srcId="{F510F4BF-E528-40C5-8F0A-B6BD99C317B6}" destId="{0FDB5E52-95DE-49AE-AF54-CDBD6A74364F}" srcOrd="5" destOrd="0" parTransId="{90D81258-DC71-4410-8692-FEBF3784AD2D}" sibTransId="{B19C98AB-7EC1-4E4A-A565-19EA9FB43319}"/>
    <dgm:cxn modelId="{D6E4005B-9747-4D74-8BA9-D50C7533F88D}" type="presOf" srcId="{F510F4BF-E528-40C5-8F0A-B6BD99C317B6}" destId="{5BADC755-0DE1-49F8-BAD6-7DEB8AFBF679}" srcOrd="0" destOrd="0" presId="urn:microsoft.com/office/officeart/2005/8/layout/hList1"/>
    <dgm:cxn modelId="{E2B5107F-0AE4-473A-9891-5B84F8C8C60D}" type="presOf" srcId="{2194560E-3BB2-4524-B084-C7673B67F1D2}" destId="{1B570E71-11B4-46C0-9E89-98D94F3BFC28}" srcOrd="0" destOrd="2" presId="urn:microsoft.com/office/officeart/2005/8/layout/hList1"/>
    <dgm:cxn modelId="{B91EB152-0CBF-43EE-A27A-15B7A05E8753}" type="presOf" srcId="{B3B01ED4-CB47-4BA5-AFF5-1153F25BE421}" destId="{1B570E71-11B4-46C0-9E89-98D94F3BFC28}" srcOrd="0" destOrd="0" presId="urn:microsoft.com/office/officeart/2005/8/layout/hList1"/>
    <dgm:cxn modelId="{3E2F26DE-C6E1-4D2D-ACBF-CFE769945709}" srcId="{139DB2D7-58A6-4FE0-8D42-4C2307DB137A}" destId="{B3B01ED4-CB47-4BA5-AFF5-1153F25BE421}" srcOrd="0" destOrd="0" parTransId="{70C10F34-18D6-4327-9CC1-4309D2D1D34C}" sibTransId="{FBC94750-44AF-4856-82C9-11C91FD740F9}"/>
    <dgm:cxn modelId="{198801D5-B104-4BEE-AB87-CE723D12D65C}" type="presOf" srcId="{0B425BE1-B09E-40A4-800C-1C2DC5A12176}" destId="{6D10D461-46D3-46AB-B058-7937CF09BE85}" srcOrd="0" destOrd="3" presId="urn:microsoft.com/office/officeart/2005/8/layout/hList1"/>
    <dgm:cxn modelId="{E41FB648-D781-4076-B6AA-66AAB0CA5813}" srcId="{7ED9A150-8237-42CF-859A-73A3B14C1833}" destId="{BFCEA551-0ED1-4659-B0DA-1C2931497D8E}" srcOrd="2" destOrd="0" parTransId="{D9EA1B48-20C6-401A-A405-779CD32E8B50}" sibTransId="{D0C44D5F-A063-4534-9AFC-952BC15FD789}"/>
    <dgm:cxn modelId="{398C0325-3879-4DFB-8E3E-769D673E06FE}" srcId="{BFCEA551-0ED1-4659-B0DA-1C2931497D8E}" destId="{44496BC0-6835-4AAB-B9DD-E009C3CC01ED}" srcOrd="2" destOrd="0" parTransId="{3FA370C9-E7BB-4A16-A1B7-EB5E586AFC00}" sibTransId="{0FF8A3CA-C3A1-41BD-94C3-429D94D86650}"/>
    <dgm:cxn modelId="{E6D0B334-2464-414E-8FE3-27ABE929912E}" srcId="{139DB2D7-58A6-4FE0-8D42-4C2307DB137A}" destId="{9D533785-BBA7-45CB-B00B-72CED0B078C5}" srcOrd="1" destOrd="0" parTransId="{C9588FD4-0841-4CED-A6A7-8DFCC3705AA2}" sibTransId="{7350D47D-C112-4435-B937-0B4F9F348B90}"/>
    <dgm:cxn modelId="{35771F38-1730-484E-90C7-FED2AF324C92}" srcId="{F510F4BF-E528-40C5-8F0A-B6BD99C317B6}" destId="{C47EEC16-DE69-48FB-A169-E6D3F062A6EB}" srcOrd="1" destOrd="0" parTransId="{7F1F5637-F6C3-4A32-9FFF-216E68988E19}" sibTransId="{8479208E-FC0A-44E5-B669-80149297D4BD}"/>
    <dgm:cxn modelId="{9A5C4066-236B-4DF6-88E9-39BEDD71CEFD}" type="presOf" srcId="{FFAE7EB3-2D5A-4588-BA18-297E8352EA86}" destId="{6D10D461-46D3-46AB-B058-7937CF09BE85}" srcOrd="0" destOrd="4" presId="urn:microsoft.com/office/officeart/2005/8/layout/hList1"/>
    <dgm:cxn modelId="{C1BF908B-1F79-4813-9351-11D890FADD17}" type="presOf" srcId="{C09475F8-7AFA-4160-B37F-320DC18D7792}" destId="{9F026BDE-EF50-443B-BDE7-B45A12F1265A}" srcOrd="0" destOrd="2" presId="urn:microsoft.com/office/officeart/2005/8/layout/hList1"/>
    <dgm:cxn modelId="{429F9DE2-2812-44D4-9192-CFF4B87A3C0C}" type="presOf" srcId="{BFCEA551-0ED1-4659-B0DA-1C2931497D8E}" destId="{91B195F5-FB26-45D3-9EFE-FBD44FEB7907}" srcOrd="0" destOrd="0" presId="urn:microsoft.com/office/officeart/2005/8/layout/hList1"/>
    <dgm:cxn modelId="{88AED7A1-0ABB-421C-A142-D1D9CC2B99F5}" type="presOf" srcId="{A157E4A9-E3F0-428E-BA68-23956DF9A120}" destId="{6D10D461-46D3-46AB-B058-7937CF09BE85}" srcOrd="0" destOrd="1" presId="urn:microsoft.com/office/officeart/2005/8/layout/hList1"/>
    <dgm:cxn modelId="{AA90D9FD-E991-4343-BE87-D791B8DCAFE8}" type="presOf" srcId="{E7DB3E5A-915C-4BF9-AC2B-C54005641B66}" destId="{6D10D461-46D3-46AB-B058-7937CF09BE85}" srcOrd="0" destOrd="5" presId="urn:microsoft.com/office/officeart/2005/8/layout/hList1"/>
    <dgm:cxn modelId="{AA483A40-C3DA-4600-BA68-5BDF7798D9E6}" type="presOf" srcId="{0FDB5E52-95DE-49AE-AF54-CDBD6A74364F}" destId="{9F026BDE-EF50-443B-BDE7-B45A12F1265A}" srcOrd="0" destOrd="5" presId="urn:microsoft.com/office/officeart/2005/8/layout/hList1"/>
    <dgm:cxn modelId="{9F2B1EDB-1AAD-42A0-AF3E-6B514CDEBCA2}" srcId="{139DB2D7-58A6-4FE0-8D42-4C2307DB137A}" destId="{2194560E-3BB2-4524-B084-C7673B67F1D2}" srcOrd="2" destOrd="0" parTransId="{38353108-F0FC-457A-B16D-8329CF3E64DA}" sibTransId="{40DCC85D-064E-49C3-8E9F-AFAE021126B1}"/>
    <dgm:cxn modelId="{234E7DEF-E370-4C42-9B14-8B9C28738FC0}" srcId="{A2612358-CF65-4CE5-82CF-05B156ABC378}" destId="{B060DD83-BC22-4703-A2FB-6E5DA399588E}" srcOrd="1" destOrd="0" parTransId="{40F000C3-760E-4AD8-AC37-FDA6CBA09765}" sibTransId="{E287DB84-9131-438A-91F7-DB3AC8EF38C7}"/>
    <dgm:cxn modelId="{F3B6F0F2-6F1C-4E07-A19C-4C8CC7A8F721}" srcId="{BFCEA551-0ED1-4659-B0DA-1C2931497D8E}" destId="{FFAE7EB3-2D5A-4588-BA18-297E8352EA86}" srcOrd="4" destOrd="0" parTransId="{9862B157-8592-4CCB-8EA2-17CEAA9B429E}" sibTransId="{15085F7A-7835-4027-8451-6205F3F52CCE}"/>
    <dgm:cxn modelId="{E0837646-5CC5-4033-A346-82DE06FCA2BF}" srcId="{F510F4BF-E528-40C5-8F0A-B6BD99C317B6}" destId="{01456B1A-6A31-4D2C-B2B1-EAA95BA55667}" srcOrd="3" destOrd="0" parTransId="{2836BD83-2041-4611-B853-E38602D78DF8}" sibTransId="{AE267664-C458-47DA-BCFF-5BB4A95F8454}"/>
    <dgm:cxn modelId="{4C1A4F44-03DA-401D-B899-F81ED0FB16FE}" srcId="{A2612358-CF65-4CE5-82CF-05B156ABC378}" destId="{7D629EF1-9DA6-4E9A-8CBB-A7B28636B4ED}" srcOrd="0" destOrd="0" parTransId="{E3953C9D-ED56-4175-A002-983951FA8381}" sibTransId="{212A4ACE-184A-42A6-83C2-5EB691D83CC9}"/>
    <dgm:cxn modelId="{5C1FCB70-8501-4EEA-A62F-3C2F7EFAB62C}" srcId="{BFCEA551-0ED1-4659-B0DA-1C2931497D8E}" destId="{0B425BE1-B09E-40A4-800C-1C2DC5A12176}" srcOrd="3" destOrd="0" parTransId="{ABEC816C-2C9B-4383-B928-8178BDA9E56E}" sibTransId="{5509B191-8166-42B0-B0B9-4D3A4C281BE4}"/>
    <dgm:cxn modelId="{B8515883-EBE5-4509-9A85-A2A999C0AADD}" type="presParOf" srcId="{7DB1834F-688E-4C2E-BA1A-D9B94103F467}" destId="{22053DF4-7190-474A-9E14-0F63E2A0C60E}" srcOrd="0" destOrd="0" presId="urn:microsoft.com/office/officeart/2005/8/layout/hList1"/>
    <dgm:cxn modelId="{6245DB9A-C57D-40D6-ABF4-4E2136430E88}" type="presParOf" srcId="{22053DF4-7190-474A-9E14-0F63E2A0C60E}" destId="{C147DCFD-6542-4E0D-9A75-E88E718B7EFF}" srcOrd="0" destOrd="0" presId="urn:microsoft.com/office/officeart/2005/8/layout/hList1"/>
    <dgm:cxn modelId="{CFFA438A-8CB3-4F9E-8DC6-ADE7EA54338A}" type="presParOf" srcId="{22053DF4-7190-474A-9E14-0F63E2A0C60E}" destId="{28F350E4-92E7-469E-B5F8-49AC0D6AE533}" srcOrd="1" destOrd="0" presId="urn:microsoft.com/office/officeart/2005/8/layout/hList1"/>
    <dgm:cxn modelId="{0C474EA1-BD99-47D8-ABE2-F958CB346984}" type="presParOf" srcId="{7DB1834F-688E-4C2E-BA1A-D9B94103F467}" destId="{F5DD260F-0261-4E16-A3F6-7F5A52892486}" srcOrd="1" destOrd="0" presId="urn:microsoft.com/office/officeart/2005/8/layout/hList1"/>
    <dgm:cxn modelId="{E871D719-FC62-4232-9DD7-D268C43A83B2}" type="presParOf" srcId="{7DB1834F-688E-4C2E-BA1A-D9B94103F467}" destId="{4583BDD6-C388-4F03-92BB-34C4DD647BA8}" srcOrd="2" destOrd="0" presId="urn:microsoft.com/office/officeart/2005/8/layout/hList1"/>
    <dgm:cxn modelId="{DE911D3D-BC6C-42C5-8F35-6B36AC3CC089}" type="presParOf" srcId="{4583BDD6-C388-4F03-92BB-34C4DD647BA8}" destId="{5BADC755-0DE1-49F8-BAD6-7DEB8AFBF679}" srcOrd="0" destOrd="0" presId="urn:microsoft.com/office/officeart/2005/8/layout/hList1"/>
    <dgm:cxn modelId="{840DF1AD-C772-4717-8F95-B834F50BD9B7}" type="presParOf" srcId="{4583BDD6-C388-4F03-92BB-34C4DD647BA8}" destId="{9F026BDE-EF50-443B-BDE7-B45A12F1265A}" srcOrd="1" destOrd="0" presId="urn:microsoft.com/office/officeart/2005/8/layout/hList1"/>
    <dgm:cxn modelId="{6BA62201-641B-4FB5-A434-23F43399630E}" type="presParOf" srcId="{7DB1834F-688E-4C2E-BA1A-D9B94103F467}" destId="{9793362B-D468-47F6-8869-1E5E8624A914}" srcOrd="3" destOrd="0" presId="urn:microsoft.com/office/officeart/2005/8/layout/hList1"/>
    <dgm:cxn modelId="{A3C6D17D-5336-4C58-82B0-C11F40394154}" type="presParOf" srcId="{7DB1834F-688E-4C2E-BA1A-D9B94103F467}" destId="{F1FD634D-EB2E-4C10-90C4-12663380495D}" srcOrd="4" destOrd="0" presId="urn:microsoft.com/office/officeart/2005/8/layout/hList1"/>
    <dgm:cxn modelId="{4325ED16-84AF-4EEE-A249-BF61CC5D0332}" type="presParOf" srcId="{F1FD634D-EB2E-4C10-90C4-12663380495D}" destId="{91B195F5-FB26-45D3-9EFE-FBD44FEB7907}" srcOrd="0" destOrd="0" presId="urn:microsoft.com/office/officeart/2005/8/layout/hList1"/>
    <dgm:cxn modelId="{8030ED4E-E965-4D7A-955D-27BF4E0936C9}" type="presParOf" srcId="{F1FD634D-EB2E-4C10-90C4-12663380495D}" destId="{6D10D461-46D3-46AB-B058-7937CF09BE85}" srcOrd="1" destOrd="0" presId="urn:microsoft.com/office/officeart/2005/8/layout/hList1"/>
    <dgm:cxn modelId="{B6BD876A-1BDA-4D27-A1A2-DE0C8D3C9A8A}" type="presParOf" srcId="{7DB1834F-688E-4C2E-BA1A-D9B94103F467}" destId="{9654BDAE-EE2D-4E15-80D4-006A4AA7A12A}" srcOrd="5" destOrd="0" presId="urn:microsoft.com/office/officeart/2005/8/layout/hList1"/>
    <dgm:cxn modelId="{52C75254-1CBE-4074-B3D8-8E36EC8EC6E6}" type="presParOf" srcId="{7DB1834F-688E-4C2E-BA1A-D9B94103F467}" destId="{0F8B988E-B60F-468F-983B-00B1877EA44E}" srcOrd="6" destOrd="0" presId="urn:microsoft.com/office/officeart/2005/8/layout/hList1"/>
    <dgm:cxn modelId="{02CDD17A-5189-4A93-8111-7D8DA166FEB4}" type="presParOf" srcId="{0F8B988E-B60F-468F-983B-00B1877EA44E}" destId="{808A40B7-C59A-4F53-8336-37126739C033}" srcOrd="0" destOrd="0" presId="urn:microsoft.com/office/officeart/2005/8/layout/hList1"/>
    <dgm:cxn modelId="{587E44B0-B9A6-426F-B9F5-CEDED8E075AC}" type="presParOf" srcId="{0F8B988E-B60F-468F-983B-00B1877EA44E}" destId="{1B570E71-11B4-46C0-9E89-98D94F3BFC2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7DCFD-6542-4E0D-9A75-E88E718B7EFF}">
      <dsp:nvSpPr>
        <dsp:cNvPr id="0" name=""/>
        <dsp:cNvSpPr/>
      </dsp:nvSpPr>
      <dsp:spPr>
        <a:xfrm>
          <a:off x="5" y="1056761"/>
          <a:ext cx="1855318" cy="3879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Kapacita</a:t>
          </a:r>
          <a:endParaRPr lang="cs-CZ" sz="1800" kern="1200" dirty="0"/>
        </a:p>
      </dsp:txBody>
      <dsp:txXfrm>
        <a:off x="5" y="1056761"/>
        <a:ext cx="1855318" cy="387995"/>
      </dsp:txXfrm>
    </dsp:sp>
    <dsp:sp modelId="{28F350E4-92E7-469E-B5F8-49AC0D6AE533}">
      <dsp:nvSpPr>
        <dsp:cNvPr id="0" name=""/>
        <dsp:cNvSpPr/>
      </dsp:nvSpPr>
      <dsp:spPr>
        <a:xfrm>
          <a:off x="3085" y="1670121"/>
          <a:ext cx="1855318" cy="230433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Celkový počet klientů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Počet klientů, resp. lůžek v pokoji</a:t>
          </a:r>
          <a:endParaRPr lang="cs-CZ" sz="1600" kern="1200" dirty="0"/>
        </a:p>
      </dsp:txBody>
      <dsp:txXfrm>
        <a:off x="3085" y="1670121"/>
        <a:ext cx="1855318" cy="2304337"/>
      </dsp:txXfrm>
    </dsp:sp>
    <dsp:sp modelId="{5BADC755-0DE1-49F8-BAD6-7DEB8AFBF679}">
      <dsp:nvSpPr>
        <dsp:cNvPr id="0" name=""/>
        <dsp:cNvSpPr/>
      </dsp:nvSpPr>
      <dsp:spPr>
        <a:xfrm>
          <a:off x="2088241" y="1056761"/>
          <a:ext cx="1855318" cy="3879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Budova</a:t>
          </a:r>
          <a:endParaRPr lang="cs-CZ" sz="1800" kern="1200" dirty="0"/>
        </a:p>
      </dsp:txBody>
      <dsp:txXfrm>
        <a:off x="2088241" y="1056761"/>
        <a:ext cx="1855318" cy="387995"/>
      </dsp:txXfrm>
    </dsp:sp>
    <dsp:sp modelId="{9F026BDE-EF50-443B-BDE7-B45A12F1265A}">
      <dsp:nvSpPr>
        <dsp:cNvPr id="0" name=""/>
        <dsp:cNvSpPr/>
      </dsp:nvSpPr>
      <dsp:spPr>
        <a:xfrm>
          <a:off x="2118148" y="1670121"/>
          <a:ext cx="1855318" cy="230433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Vhodnost prostor pro cílovou skupinu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Vybavení pokoje/domácnosti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Velikost pokojů/domácnosti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Bezbariérovost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Výtah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Dostupnost</a:t>
          </a:r>
          <a:endParaRPr lang="cs-CZ" sz="1400" kern="1200" dirty="0"/>
        </a:p>
      </dsp:txBody>
      <dsp:txXfrm>
        <a:off x="2118148" y="1670121"/>
        <a:ext cx="1855318" cy="2304337"/>
      </dsp:txXfrm>
    </dsp:sp>
    <dsp:sp modelId="{91B195F5-FB26-45D3-9EFE-FBD44FEB7907}">
      <dsp:nvSpPr>
        <dsp:cNvPr id="0" name=""/>
        <dsp:cNvSpPr/>
      </dsp:nvSpPr>
      <dsp:spPr>
        <a:xfrm>
          <a:off x="4248481" y="1056761"/>
          <a:ext cx="1855318" cy="3879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Vybavení</a:t>
          </a:r>
          <a:endParaRPr lang="cs-CZ" sz="1800" kern="1200" dirty="0"/>
        </a:p>
      </dsp:txBody>
      <dsp:txXfrm>
        <a:off x="4248481" y="1056761"/>
        <a:ext cx="1855318" cy="387995"/>
      </dsp:txXfrm>
    </dsp:sp>
    <dsp:sp modelId="{6D10D461-46D3-46AB-B058-7937CF09BE85}">
      <dsp:nvSpPr>
        <dsp:cNvPr id="0" name=""/>
        <dsp:cNvSpPr/>
      </dsp:nvSpPr>
      <dsp:spPr>
        <a:xfrm>
          <a:off x="4233212" y="1670121"/>
          <a:ext cx="1855318" cy="230433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Pokoj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Signalizace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Koupelna/toaleta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Hygienické potřeby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Přístup k vybavení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Úklid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kern="1200" dirty="0" smtClean="0"/>
            <a:t>Praní</a:t>
          </a:r>
          <a:endParaRPr lang="cs-CZ" sz="1400" kern="1200" dirty="0"/>
        </a:p>
      </dsp:txBody>
      <dsp:txXfrm>
        <a:off x="4233212" y="1670121"/>
        <a:ext cx="1855318" cy="2304337"/>
      </dsp:txXfrm>
    </dsp:sp>
    <dsp:sp modelId="{808A40B7-C59A-4F53-8336-37126739C033}">
      <dsp:nvSpPr>
        <dsp:cNvPr id="0" name=""/>
        <dsp:cNvSpPr/>
      </dsp:nvSpPr>
      <dsp:spPr>
        <a:xfrm>
          <a:off x="6336698" y="730765"/>
          <a:ext cx="1855318" cy="7421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Technicko-provozní vlastnosti</a:t>
          </a:r>
          <a:endParaRPr lang="cs-CZ" sz="1600" kern="1200" dirty="0"/>
        </a:p>
      </dsp:txBody>
      <dsp:txXfrm>
        <a:off x="6336698" y="730765"/>
        <a:ext cx="1855318" cy="742127"/>
      </dsp:txXfrm>
    </dsp:sp>
    <dsp:sp modelId="{1B570E71-11B4-46C0-9E89-98D94F3BFC28}">
      <dsp:nvSpPr>
        <dsp:cNvPr id="0" name=""/>
        <dsp:cNvSpPr/>
      </dsp:nvSpPr>
      <dsp:spPr>
        <a:xfrm>
          <a:off x="6348275" y="1727614"/>
          <a:ext cx="1855318" cy="234572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Teplota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Voda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Odběr elektřiny</a:t>
          </a:r>
          <a:endParaRPr lang="cs-CZ" sz="1600" kern="1200" dirty="0"/>
        </a:p>
      </dsp:txBody>
      <dsp:txXfrm>
        <a:off x="6348275" y="1727614"/>
        <a:ext cx="1855318" cy="2345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249" y="0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981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249" y="9408981"/>
            <a:ext cx="294015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EBA178-C84F-4DA1-8699-12B38C0413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14823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300E6-DE8C-49FA-AE12-2C8CE043CADA}" type="datetimeFigureOut">
              <a:rPr lang="cs-CZ" smtClean="0"/>
              <a:t>26. 5. 2016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68D74-0B8A-47B3-83D9-E433DB28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78809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8D74-0B8A-47B3-83D9-E433DB282E5F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8429646-1BE6-4A2F-BBBC-CBF082901B49}" type="datetime1">
              <a:rPr lang="cs-CZ" smtClean="0"/>
              <a:t>26. 5. 2016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571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464" indent="-285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0714" indent="-2281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7000" indent="-2281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3285" indent="-2281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9571" indent="-2281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5856" indent="-2281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2142" indent="-2281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8428" indent="-2281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DA980A-FEDE-4878-8B7D-BBF542866251}" type="slidenum">
              <a:rPr lang="cs-CZ" altLang="cs-CZ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cs-CZ" altLang="cs-CZ" smtClean="0">
              <a:latin typeface="Times New Roman" pitchFamily="18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074F332-6C72-40D8-9049-6DB789506430}" type="datetime1">
              <a:rPr lang="cs-CZ" smtClean="0"/>
              <a:t>26. 5. 2016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696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8D74-0B8A-47B3-83D9-E433DB282E5F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5F867E5-5981-453F-8FF3-C35BAC60EEAD}" type="datetime1">
              <a:rPr lang="cs-CZ" smtClean="0"/>
              <a:t>26. 5. 2016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967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8D74-0B8A-47B3-83D9-E433DB282E5F}" type="slidenum">
              <a:rPr lang="cs-CZ" smtClean="0"/>
              <a:t>11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94C35FF-DF74-471A-B67A-295DB8DE22DC}" type="datetime1">
              <a:rPr lang="cs-CZ" smtClean="0"/>
              <a:t>26. 5. 2016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967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8D74-0B8A-47B3-83D9-E433DB282E5F}" type="slidenum">
              <a:rPr lang="cs-CZ" smtClean="0"/>
              <a:t>13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ADA0DBA-5A09-42B1-9917-0DA93B7F0EBE}" type="datetime1">
              <a:rPr lang="cs-CZ" smtClean="0"/>
              <a:t>26. 5. 2016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967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8D74-0B8A-47B3-83D9-E433DB282E5F}" type="slidenum">
              <a:rPr lang="cs-CZ" smtClean="0"/>
              <a:t>15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3FE9760-973F-405F-973F-D56FFD6DFF5E}" type="datetime1">
              <a:rPr lang="cs-CZ" smtClean="0"/>
              <a:t>26. 5. 2016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967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E5D93-4C83-4BD2-9C3F-4468F4A217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66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1F572-066D-4A3E-8E97-E74DFD8B60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12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23063" y="274638"/>
            <a:ext cx="1963737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27088" y="274638"/>
            <a:ext cx="5743575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202DE-230A-4186-9C74-FFC923881E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692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363B8-ADF4-4244-841D-E81F00D477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96CC4-44A4-4DD9-8577-CDBD9447B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94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38528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32350" y="1600200"/>
            <a:ext cx="38544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E4EFA-FC9B-48BE-8B3C-FCAB49E10B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09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E5A40-808E-47B1-A5D4-0A5594DB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65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E8AAF-BB67-4504-B9B0-A3CAC07323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98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6C121-E1C9-4BAA-AB46-598C12BB61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03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03931-33B5-4C0C-BA24-77DB550C33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10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A6E5-45CE-48A4-B550-DB5A2F9B1C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14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74638"/>
            <a:ext cx="78597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78597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030F97-5358-4A3D-A0BA-2E67FC3BFE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7" descr="pruh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50000"/>
        </a:spcAft>
        <a:buSzPct val="13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50000"/>
        </a:spcAft>
        <a:buSzPct val="8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SzPct val="85000"/>
        <a:buChar char="•"/>
        <a:defRPr sz="2400">
          <a:solidFill>
            <a:schemeClr val="tx1"/>
          </a:solidFill>
          <a:latin typeface="+mn-lt"/>
        </a:defRPr>
      </a:lvl3pPr>
      <a:lvl4pPr marL="1550988" indent="-228600" algn="l" rtl="0" eaLnBrk="0" fontAlgn="base" hangingPunct="0">
        <a:spcBef>
          <a:spcPct val="20000"/>
        </a:spcBef>
        <a:spcAft>
          <a:spcPct val="50000"/>
        </a:spcAft>
        <a:buSzPct val="85000"/>
        <a:buChar char="–"/>
        <a:defRPr sz="2400">
          <a:solidFill>
            <a:schemeClr val="tx1"/>
          </a:solidFill>
          <a:latin typeface="+mn-lt"/>
        </a:defRPr>
      </a:lvl4pPr>
      <a:lvl5pPr marL="1958975" indent="-228600" algn="l" rtl="0" eaLnBrk="0" fontAlgn="base" hangingPunct="0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5pPr>
      <a:lvl6pPr marL="24161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6pPr>
      <a:lvl7pPr marL="28733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7pPr>
      <a:lvl8pPr marL="33305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8pPr>
      <a:lvl9pPr marL="3787775" indent="-228600" algn="l" rtl="0" fontAlgn="base">
        <a:spcBef>
          <a:spcPct val="20000"/>
        </a:spcBef>
        <a:spcAft>
          <a:spcPct val="50000"/>
        </a:spcAft>
        <a:buSzPct val="85000"/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cs/1391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2052" name="Picture 4" descr="uvods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411413" y="1412875"/>
            <a:ext cx="6408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238145" y="1800990"/>
            <a:ext cx="658525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3200" b="1" dirty="0" smtClean="0"/>
          </a:p>
          <a:p>
            <a:pPr algn="ctr"/>
            <a:r>
              <a:rPr lang="cs-CZ" sz="3200" b="1" dirty="0" smtClean="0"/>
              <a:t>Rozvoj sociálních služeb (IROP)</a:t>
            </a:r>
            <a:br>
              <a:rPr lang="cs-CZ" sz="3200" b="1" dirty="0" smtClean="0"/>
            </a:br>
            <a:endParaRPr lang="cs-CZ" sz="2400" b="1" dirty="0"/>
          </a:p>
          <a:p>
            <a:pPr algn="ctr"/>
            <a:endParaRPr lang="cs-CZ" sz="2400" b="1" dirty="0" smtClean="0"/>
          </a:p>
          <a:p>
            <a:pPr algn="ctr"/>
            <a:endParaRPr lang="cs-CZ" sz="2400" b="1" dirty="0"/>
          </a:p>
          <a:p>
            <a:pPr algn="ctr"/>
            <a:endParaRPr lang="cs-CZ" sz="2400" b="1" dirty="0" smtClean="0"/>
          </a:p>
          <a:p>
            <a:pPr algn="r"/>
            <a:endParaRPr lang="cs-CZ" sz="2400" b="1" dirty="0" smtClean="0"/>
          </a:p>
          <a:p>
            <a:pPr algn="r"/>
            <a:r>
              <a:rPr lang="cs-CZ" sz="2400" b="1" dirty="0" smtClean="0"/>
              <a:t>Mgr. Jan Vrbický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859712" cy="908720"/>
          </a:xfrm>
        </p:spPr>
        <p:txBody>
          <a:bodyPr/>
          <a:lstStyle/>
          <a:p>
            <a:pPr lvl="0"/>
            <a:r>
              <a:rPr lang="cs-CZ" dirty="0" smtClean="0"/>
              <a:t>Kapacita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340768"/>
            <a:ext cx="7859712" cy="5030019"/>
          </a:xfrm>
        </p:spPr>
        <p:txBody>
          <a:bodyPr/>
          <a:lstStyle/>
          <a:p>
            <a:pPr lvl="0"/>
            <a:r>
              <a:rPr lang="cs-CZ" sz="2000" b="1" dirty="0"/>
              <a:t>Celkový počet </a:t>
            </a:r>
            <a:r>
              <a:rPr lang="cs-CZ" sz="2000" b="1" dirty="0" smtClean="0"/>
              <a:t>klientů</a:t>
            </a:r>
          </a:p>
          <a:p>
            <a:pPr lvl="1"/>
            <a:r>
              <a:rPr lang="cs-CZ" sz="2000" dirty="0" smtClean="0"/>
              <a:t>Počet osob v bytě/budově – př. u chráněného bydlení </a:t>
            </a:r>
            <a:br>
              <a:rPr lang="cs-CZ" sz="2000" dirty="0" smtClean="0"/>
            </a:br>
            <a:r>
              <a:rPr lang="cs-CZ" sz="2000" dirty="0" smtClean="0"/>
              <a:t>max. 4 členná domácnost </a:t>
            </a:r>
          </a:p>
          <a:p>
            <a:pPr lvl="1"/>
            <a:r>
              <a:rPr lang="cs-CZ" sz="2000" dirty="0" smtClean="0"/>
              <a:t>Stavba musí být v běžné zástavbě (prevence segregace)</a:t>
            </a:r>
          </a:p>
          <a:p>
            <a:pPr marL="457200" lvl="1" indent="0">
              <a:buNone/>
            </a:pPr>
            <a:endParaRPr lang="cs-CZ" sz="2000" dirty="0"/>
          </a:p>
          <a:p>
            <a:pPr lvl="0"/>
            <a:r>
              <a:rPr lang="cs-CZ" sz="2000" b="1" dirty="0"/>
              <a:t>Počet klientů, resp. lůžek v </a:t>
            </a:r>
            <a:r>
              <a:rPr lang="cs-CZ" sz="2000" b="1" dirty="0" smtClean="0"/>
              <a:t>pokoji</a:t>
            </a:r>
          </a:p>
          <a:p>
            <a:pPr lvl="1"/>
            <a:r>
              <a:rPr lang="cs-CZ" sz="2000" dirty="0" smtClean="0"/>
              <a:t>Cílem je zajištění soukromí klientů</a:t>
            </a:r>
          </a:p>
          <a:p>
            <a:pPr lvl="1"/>
            <a:r>
              <a:rPr lang="cs-CZ" sz="2000" dirty="0" smtClean="0"/>
              <a:t>U chráněného bydlení standardem jednolůžkové pokoje (dvoulůžkové pouze v případě žádosti klienta)</a:t>
            </a:r>
          </a:p>
          <a:p>
            <a:pPr lvl="1"/>
            <a:r>
              <a:rPr lang="cs-CZ" sz="2000" dirty="0" smtClean="0"/>
              <a:t>U dalších druhů služeb jednolůžkové a dvoulůžkové </a:t>
            </a:r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87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859712" cy="1228998"/>
          </a:xfrm>
        </p:spPr>
        <p:txBody>
          <a:bodyPr/>
          <a:lstStyle/>
          <a:p>
            <a:r>
              <a:rPr lang="cs-CZ" dirty="0" smtClean="0"/>
              <a:t>Budova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96752"/>
            <a:ext cx="8208912" cy="5256584"/>
          </a:xfrm>
        </p:spPr>
        <p:txBody>
          <a:bodyPr/>
          <a:lstStyle/>
          <a:p>
            <a:pPr lvl="0"/>
            <a:r>
              <a:rPr lang="cs-CZ" sz="1800" b="1" dirty="0" smtClean="0"/>
              <a:t>Souhlas s užíváním objektu</a:t>
            </a:r>
            <a:endParaRPr lang="cs-CZ" sz="1800" dirty="0" smtClean="0"/>
          </a:p>
          <a:p>
            <a:pPr lvl="1"/>
            <a:r>
              <a:rPr lang="cs-CZ" sz="1800" dirty="0"/>
              <a:t>p</a:t>
            </a:r>
            <a:r>
              <a:rPr lang="cs-CZ" sz="1800" dirty="0" smtClean="0"/>
              <a:t>řizpůsobení objektu pro cílovou skupinu  </a:t>
            </a:r>
          </a:p>
          <a:p>
            <a:pPr lvl="1"/>
            <a:r>
              <a:rPr lang="cs-CZ" sz="1800" dirty="0" smtClean="0"/>
              <a:t>vhodnost prostředí</a:t>
            </a:r>
          </a:p>
          <a:p>
            <a:pPr lvl="0"/>
            <a:r>
              <a:rPr lang="cs-CZ" sz="1800" b="1" dirty="0" smtClean="0"/>
              <a:t>Bezbariérovost </a:t>
            </a:r>
          </a:p>
          <a:p>
            <a:pPr lvl="1"/>
            <a:r>
              <a:rPr lang="cs-CZ" sz="1800" dirty="0" smtClean="0"/>
              <a:t>dle potřeb klientů a cílové skupiny</a:t>
            </a:r>
          </a:p>
          <a:p>
            <a:pPr lvl="1"/>
            <a:r>
              <a:rPr lang="cs-CZ" sz="1800" dirty="0" smtClean="0"/>
              <a:t>bezbariérový vstup do objektu </a:t>
            </a:r>
          </a:p>
          <a:p>
            <a:r>
              <a:rPr lang="cs-CZ" sz="1800" b="1" dirty="0" smtClean="0"/>
              <a:t>Dostupnost </a:t>
            </a:r>
          </a:p>
          <a:p>
            <a:pPr lvl="1"/>
            <a:r>
              <a:rPr lang="cs-CZ" sz="1800" dirty="0" smtClean="0"/>
              <a:t>začlenění klientů </a:t>
            </a:r>
          </a:p>
          <a:p>
            <a:pPr lvl="1"/>
            <a:r>
              <a:rPr lang="cs-CZ" sz="1800" dirty="0" smtClean="0"/>
              <a:t>dostupnost návazných sociálních a dalších služeb</a:t>
            </a:r>
          </a:p>
          <a:p>
            <a:pPr lvl="1"/>
            <a:r>
              <a:rPr lang="cs-CZ" sz="1800" dirty="0" smtClean="0"/>
              <a:t>podpora možnosti navázat vztahy v rámci části obce apod.</a:t>
            </a:r>
          </a:p>
          <a:p>
            <a:pPr lvl="1"/>
            <a:r>
              <a:rPr lang="cs-CZ" sz="1800" dirty="0" smtClean="0"/>
              <a:t>Zajistiti podmínky pro možnost využití veřejných služeb (bezbariérový automobil)</a:t>
            </a:r>
            <a:endParaRPr lang="cs-CZ" sz="1800" dirty="0"/>
          </a:p>
          <a:p>
            <a:pPr lvl="0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11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b="1" dirty="0"/>
              <a:t>Velikost pokojů/domácnosti</a:t>
            </a:r>
          </a:p>
          <a:p>
            <a:pPr lvl="1"/>
            <a:r>
              <a:rPr lang="cs-CZ" sz="2000" dirty="0"/>
              <a:t>Př. pro domovy pro osoby se zdravotním postižením a týdenní stacionáře:</a:t>
            </a:r>
          </a:p>
          <a:p>
            <a:pPr lvl="2"/>
            <a:r>
              <a:rPr lang="cs-CZ" sz="2000" dirty="0"/>
              <a:t>jednolůžkový pokoj: min. 8 m</a:t>
            </a:r>
            <a:r>
              <a:rPr lang="cs-CZ" sz="2000" baseline="30000" dirty="0"/>
              <a:t>2</a:t>
            </a:r>
            <a:r>
              <a:rPr lang="cs-CZ" sz="2000" dirty="0"/>
              <a:t>, pro osoby využívající invalidní vozík min. 12 m</a:t>
            </a:r>
            <a:r>
              <a:rPr lang="cs-CZ" sz="2000" baseline="30000" dirty="0"/>
              <a:t>2</a:t>
            </a:r>
          </a:p>
          <a:p>
            <a:pPr lvl="2"/>
            <a:r>
              <a:rPr lang="cs-CZ" sz="2000" dirty="0"/>
              <a:t>dvoulůžkový pokoj: min. 14 m</a:t>
            </a:r>
            <a:r>
              <a:rPr lang="cs-CZ" sz="2000" baseline="30000" dirty="0"/>
              <a:t>2</a:t>
            </a:r>
            <a:r>
              <a:rPr lang="cs-CZ" sz="2000" dirty="0"/>
              <a:t>, pro osoby využívající invalidní vozík min. 18 m</a:t>
            </a:r>
            <a:r>
              <a:rPr lang="cs-CZ" sz="2000" baseline="30000" dirty="0"/>
              <a:t>2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24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859712" cy="1228998"/>
          </a:xfrm>
        </p:spPr>
        <p:txBody>
          <a:bodyPr/>
          <a:lstStyle/>
          <a:p>
            <a:r>
              <a:rPr lang="cs-CZ" dirty="0" smtClean="0"/>
              <a:t>Pokoje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412776"/>
            <a:ext cx="7920880" cy="4752528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/>
              <a:t>Velikost </a:t>
            </a:r>
            <a:r>
              <a:rPr lang="cs-CZ" sz="1800" b="1" dirty="0" smtClean="0"/>
              <a:t>pokojů</a:t>
            </a:r>
          </a:p>
          <a:p>
            <a:pPr marL="0" indent="0">
              <a:buNone/>
            </a:pPr>
            <a:r>
              <a:rPr lang="cs-CZ" sz="1800" dirty="0" smtClean="0"/>
              <a:t>Př</a:t>
            </a:r>
            <a:r>
              <a:rPr lang="cs-CZ" sz="1800" dirty="0"/>
              <a:t>. pro domovy pro </a:t>
            </a:r>
            <a:r>
              <a:rPr lang="cs-CZ" sz="1800" dirty="0" smtClean="0"/>
              <a:t>seniory a domovy se zvláštním režimem</a:t>
            </a:r>
            <a:endParaRPr lang="cs-CZ" sz="1800" dirty="0"/>
          </a:p>
          <a:p>
            <a:pPr lvl="0"/>
            <a:r>
              <a:rPr lang="cs-CZ" sz="1800" b="1" dirty="0" smtClean="0"/>
              <a:t>jednolůžkový </a:t>
            </a:r>
            <a:r>
              <a:rPr lang="cs-CZ" sz="1800" b="1" dirty="0"/>
              <a:t>pokoj:</a:t>
            </a:r>
            <a:r>
              <a:rPr lang="cs-CZ" sz="1800" dirty="0"/>
              <a:t> </a:t>
            </a:r>
            <a:r>
              <a:rPr lang="cs-CZ" sz="1800" b="1" dirty="0" smtClean="0"/>
              <a:t>min. 12 </a:t>
            </a:r>
            <a:r>
              <a:rPr lang="cs-CZ" sz="1800" b="1" dirty="0"/>
              <a:t>m². Objem místnosti min. </a:t>
            </a:r>
            <a:r>
              <a:rPr lang="cs-CZ" sz="1800" b="1" dirty="0" smtClean="0"/>
              <a:t>30 </a:t>
            </a:r>
            <a:r>
              <a:rPr lang="cs-CZ" sz="1800" b="1" dirty="0"/>
              <a:t>m³.</a:t>
            </a:r>
            <a:endParaRPr lang="cs-CZ" sz="1800" dirty="0"/>
          </a:p>
          <a:p>
            <a:pPr lvl="1"/>
            <a:r>
              <a:rPr lang="cs-CZ" sz="1800" dirty="0" smtClean="0"/>
              <a:t>dle ČSN </a:t>
            </a:r>
            <a:r>
              <a:rPr lang="cs-CZ" sz="1800" dirty="0"/>
              <a:t>73 4301 </a:t>
            </a:r>
            <a:endParaRPr lang="cs-CZ" sz="1800" dirty="0" smtClean="0"/>
          </a:p>
          <a:p>
            <a:pPr lvl="1"/>
            <a:r>
              <a:rPr lang="cs-CZ" sz="1800" dirty="0" smtClean="0"/>
              <a:t>pro </a:t>
            </a:r>
            <a:r>
              <a:rPr lang="cs-CZ" sz="1800" dirty="0"/>
              <a:t>osoby, </a:t>
            </a:r>
            <a:r>
              <a:rPr lang="cs-CZ" sz="1800" dirty="0" smtClean="0"/>
              <a:t>které využívají invalidní vozík – nutné zajistit přístup k lůžku ze </a:t>
            </a:r>
            <a:r>
              <a:rPr lang="cs-CZ" sz="1800" dirty="0"/>
              <a:t>tří stran.</a:t>
            </a:r>
          </a:p>
          <a:p>
            <a:endParaRPr lang="cs-CZ" sz="1000" dirty="0"/>
          </a:p>
          <a:p>
            <a:pPr lvl="0"/>
            <a:r>
              <a:rPr lang="cs-CZ" sz="1800" b="1" dirty="0"/>
              <a:t>dvoulůžkový pokoj:</a:t>
            </a:r>
            <a:r>
              <a:rPr lang="cs-CZ" sz="1800" dirty="0"/>
              <a:t> </a:t>
            </a:r>
            <a:r>
              <a:rPr lang="cs-CZ" sz="1800" b="1" dirty="0" smtClean="0"/>
              <a:t>min. 20 </a:t>
            </a:r>
            <a:r>
              <a:rPr lang="cs-CZ" sz="1800" b="1" dirty="0"/>
              <a:t>m².  Objem místnosti min. 50 </a:t>
            </a:r>
            <a:r>
              <a:rPr lang="cs-CZ" sz="1800" b="1" dirty="0" smtClean="0"/>
              <a:t>m³.</a:t>
            </a:r>
            <a:endParaRPr lang="cs-CZ" sz="1800" dirty="0"/>
          </a:p>
          <a:p>
            <a:pPr lvl="1"/>
            <a:r>
              <a:rPr lang="cs-CZ" sz="1800" dirty="0" smtClean="0"/>
              <a:t>pro </a:t>
            </a:r>
            <a:r>
              <a:rPr lang="cs-CZ" sz="1800" dirty="0"/>
              <a:t>osoby, které využívají invalidní vozík min. 25 m². </a:t>
            </a:r>
            <a:endParaRPr lang="cs-CZ" sz="1800" dirty="0" smtClean="0"/>
          </a:p>
          <a:p>
            <a:pPr lvl="1"/>
            <a:r>
              <a:rPr lang="cs-CZ" sz="1800" dirty="0" smtClean="0"/>
              <a:t>pro </a:t>
            </a:r>
            <a:r>
              <a:rPr lang="cs-CZ" sz="1800" dirty="0"/>
              <a:t>osoby, které využívají invalidní vozík – nutné zajistit přístup k lůžku ze tří stran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46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859712" cy="1143000"/>
          </a:xfrm>
        </p:spPr>
        <p:txBody>
          <a:bodyPr/>
          <a:lstStyle/>
          <a:p>
            <a:r>
              <a:rPr lang="cs-CZ" dirty="0" smtClean="0"/>
              <a:t>Pokoje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29408"/>
            <a:ext cx="8136904" cy="5328592"/>
          </a:xfrm>
        </p:spPr>
        <p:txBody>
          <a:bodyPr/>
          <a:lstStyle/>
          <a:p>
            <a:pPr lvl="0"/>
            <a:r>
              <a:rPr lang="cs-CZ" sz="2000" b="1" dirty="0"/>
              <a:t>Vybavení pokoje/domácnosti </a:t>
            </a:r>
          </a:p>
          <a:p>
            <a:pPr lvl="1"/>
            <a:r>
              <a:rPr lang="cs-CZ" sz="2000" dirty="0"/>
              <a:t>Vybavení umožňující </a:t>
            </a:r>
            <a:r>
              <a:rPr lang="cs-CZ" sz="2000" dirty="0" smtClean="0"/>
              <a:t>sedět</a:t>
            </a:r>
            <a:r>
              <a:rPr lang="cs-CZ" sz="2000" dirty="0"/>
              <a:t>, ležet, ukládat si věci běžné denní potřeby a uskutečňovat osobní aktivity u plochy (např. jíst, psát, číst) </a:t>
            </a:r>
            <a:endParaRPr lang="cs-CZ" sz="2000" dirty="0" smtClean="0"/>
          </a:p>
          <a:p>
            <a:pPr lvl="1"/>
            <a:r>
              <a:rPr lang="cs-CZ" sz="2000" dirty="0" smtClean="0"/>
              <a:t>Vybavení de </a:t>
            </a:r>
            <a:r>
              <a:rPr lang="cs-CZ" sz="2000" dirty="0"/>
              <a:t>potřeb a možností </a:t>
            </a:r>
            <a:r>
              <a:rPr lang="cs-CZ" sz="2000" dirty="0" smtClean="0"/>
              <a:t>klientů s ohledem na jejich přání</a:t>
            </a:r>
          </a:p>
          <a:p>
            <a:pPr lvl="1"/>
            <a:r>
              <a:rPr lang="cs-CZ" sz="2000" dirty="0" smtClean="0"/>
              <a:t>Př. v </a:t>
            </a:r>
            <a:r>
              <a:rPr lang="cs-CZ" sz="2000" dirty="0"/>
              <a:t>chráněném bydlení kuchyňská linka </a:t>
            </a:r>
            <a:endParaRPr lang="cs-CZ" sz="2000" dirty="0" smtClean="0"/>
          </a:p>
          <a:p>
            <a:pPr lvl="1"/>
            <a:r>
              <a:rPr lang="cs-CZ" sz="2000" dirty="0" smtClean="0"/>
              <a:t>Př. V domově pro seniory společenská místnost</a:t>
            </a:r>
          </a:p>
          <a:p>
            <a:pPr marL="457200" lvl="1" indent="0">
              <a:buNone/>
            </a:pPr>
            <a:endParaRPr lang="cs-CZ" sz="105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05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0"/>
            <a:ext cx="7859712" cy="1124744"/>
          </a:xfrm>
        </p:spPr>
        <p:txBody>
          <a:bodyPr/>
          <a:lstStyle/>
          <a:p>
            <a:r>
              <a:rPr lang="cs-CZ" dirty="0" smtClean="0"/>
              <a:t>Budova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980728"/>
            <a:ext cx="7975715" cy="4896544"/>
          </a:xfrm>
        </p:spPr>
        <p:txBody>
          <a:bodyPr/>
          <a:lstStyle/>
          <a:p>
            <a:pPr lvl="0"/>
            <a:r>
              <a:rPr lang="cs-CZ" b="1" dirty="0" smtClean="0"/>
              <a:t>Bezbariérovost </a:t>
            </a:r>
          </a:p>
          <a:p>
            <a:pPr lvl="1"/>
            <a:r>
              <a:rPr lang="cs-CZ" sz="1800" dirty="0"/>
              <a:t>D</a:t>
            </a:r>
            <a:r>
              <a:rPr lang="cs-CZ" sz="1800" dirty="0" smtClean="0"/>
              <a:t>le </a:t>
            </a:r>
            <a:r>
              <a:rPr lang="cs-CZ" sz="1800" dirty="0"/>
              <a:t>vyhlášky č. 398/2009 Sb., o obecných technických požadavcích zabezpečujících bezbariérové používání staveb</a:t>
            </a:r>
          </a:p>
          <a:p>
            <a:pPr lvl="1"/>
            <a:r>
              <a:rPr lang="cs-CZ" sz="1800" dirty="0" smtClean="0"/>
              <a:t>Př. Velikost </a:t>
            </a:r>
            <a:r>
              <a:rPr lang="cs-CZ" sz="1800" dirty="0"/>
              <a:t>vnitřních dveří musí být větší než šířka lůžek používaných v daném zařízení, kvůli přesunu klientů upoutaných na lůžko. </a:t>
            </a:r>
            <a:endParaRPr lang="cs-CZ" sz="1800" dirty="0" smtClean="0"/>
          </a:p>
          <a:p>
            <a:pPr lvl="1"/>
            <a:r>
              <a:rPr lang="cs-CZ" sz="1800" dirty="0" smtClean="0"/>
              <a:t>MTS dále stanovení zajištění bezbariérovosti v případě, že má sociální služba registrován okruh osob – osoby se zdravotním postižením</a:t>
            </a:r>
            <a:endParaRPr lang="cs-CZ" sz="1800" dirty="0"/>
          </a:p>
          <a:p>
            <a:pPr lvl="0"/>
            <a:r>
              <a:rPr lang="cs-CZ" b="1" dirty="0" smtClean="0"/>
              <a:t>Koupelna/toaleta</a:t>
            </a:r>
          </a:p>
          <a:p>
            <a:pPr lvl="1"/>
            <a:r>
              <a:rPr lang="cs-CZ" sz="1800" dirty="0"/>
              <a:t>Bezbariérovost, </a:t>
            </a:r>
            <a:r>
              <a:rPr lang="cs-CZ" sz="1800" dirty="0" smtClean="0"/>
              <a:t>uzamykatelná </a:t>
            </a:r>
            <a:r>
              <a:rPr lang="cs-CZ" sz="1800" dirty="0"/>
              <a:t>místnost, možnost nouzového otevření zvenku</a:t>
            </a:r>
          </a:p>
          <a:p>
            <a:pPr lvl="1"/>
            <a:r>
              <a:rPr lang="cs-CZ" sz="1800" dirty="0"/>
              <a:t>V případě, že společná koupelna - max. pro 6 osob</a:t>
            </a:r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33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859712" cy="1143000"/>
          </a:xfrm>
        </p:spPr>
        <p:txBody>
          <a:bodyPr/>
          <a:lstStyle/>
          <a:p>
            <a:r>
              <a:rPr lang="cs-CZ" dirty="0" smtClean="0"/>
              <a:t>Přístup k vybavení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064896" cy="5040560"/>
          </a:xfrm>
        </p:spPr>
        <p:txBody>
          <a:bodyPr/>
          <a:lstStyle/>
          <a:p>
            <a:pPr lvl="0"/>
            <a:r>
              <a:rPr lang="cs-CZ" sz="2000" dirty="0" smtClean="0"/>
              <a:t>Místnost s pračkou, prostor pro sušení prádla</a:t>
            </a:r>
          </a:p>
          <a:p>
            <a:pPr lvl="0"/>
            <a:r>
              <a:rPr lang="cs-CZ" sz="2000" dirty="0" smtClean="0"/>
              <a:t>Jídelna – stravování v menším počtu osob (6-8 osob)</a:t>
            </a:r>
          </a:p>
          <a:p>
            <a:pPr lvl="0"/>
            <a:r>
              <a:rPr lang="cs-CZ" sz="2000" dirty="0" smtClean="0"/>
              <a:t>Přístup k mikrovlnné troubě, rychlovarné konvici (dle možností klientů</a:t>
            </a:r>
          </a:p>
          <a:p>
            <a:pPr lvl="0"/>
            <a:r>
              <a:rPr lang="cs-CZ" sz="2000" dirty="0" smtClean="0"/>
              <a:t>Místnost pro zázemí zdravotnického personálu, je-li zdravotnická péče zajišťována zaměstnanci sociální služby </a:t>
            </a:r>
            <a:endParaRPr lang="cs-CZ" dirty="0"/>
          </a:p>
          <a:p>
            <a:pPr lvl="0"/>
            <a:r>
              <a:rPr lang="cs-CZ" sz="2000" dirty="0"/>
              <a:t>Přístup ke zdrojům </a:t>
            </a:r>
            <a:r>
              <a:rPr lang="cs-CZ" sz="2000" dirty="0" smtClean="0"/>
              <a:t>informací</a:t>
            </a:r>
          </a:p>
          <a:p>
            <a:pPr lvl="1"/>
            <a:r>
              <a:rPr lang="cs-CZ" sz="2000" dirty="0" smtClean="0">
                <a:ea typeface="+mn-ea"/>
                <a:cs typeface="+mn-cs"/>
              </a:rPr>
              <a:t>Telefon</a:t>
            </a:r>
          </a:p>
          <a:p>
            <a:pPr lvl="1"/>
            <a:r>
              <a:rPr lang="cs-CZ" sz="2000" dirty="0" smtClean="0">
                <a:ea typeface="+mn-ea"/>
                <a:cs typeface="+mn-cs"/>
              </a:rPr>
              <a:t>Přístup k počítači</a:t>
            </a:r>
          </a:p>
          <a:p>
            <a:pPr lvl="1"/>
            <a:r>
              <a:rPr lang="cs-CZ" sz="2000" dirty="0" smtClean="0">
                <a:ea typeface="+mn-ea"/>
                <a:cs typeface="+mn-cs"/>
              </a:rPr>
              <a:t>Připojení k internetu</a:t>
            </a:r>
            <a:endParaRPr lang="cs-CZ" sz="2000" dirty="0">
              <a:ea typeface="+mn-ea"/>
              <a:cs typeface="+mn-cs"/>
            </a:endParaRPr>
          </a:p>
          <a:p>
            <a:pPr marL="914400" lvl="2" indent="0">
              <a:buNone/>
            </a:pPr>
            <a:endParaRPr lang="cs-CZ" sz="2000" dirty="0" smtClean="0"/>
          </a:p>
          <a:p>
            <a:pPr lvl="1"/>
            <a:endParaRPr lang="cs-CZ" sz="2000" dirty="0"/>
          </a:p>
          <a:p>
            <a:pPr lvl="1"/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94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Technicko-provozní </a:t>
            </a:r>
            <a:r>
              <a:rPr lang="cs-CZ" dirty="0" smtClean="0"/>
              <a:t>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00808"/>
            <a:ext cx="7859712" cy="4525963"/>
          </a:xfrm>
        </p:spPr>
        <p:txBody>
          <a:bodyPr/>
          <a:lstStyle/>
          <a:p>
            <a:r>
              <a:rPr lang="cs-CZ" sz="2000" dirty="0" smtClean="0"/>
              <a:t>Minimální </a:t>
            </a:r>
            <a:r>
              <a:rPr lang="cs-CZ" sz="2000" b="1" dirty="0"/>
              <a:t>teplota</a:t>
            </a:r>
            <a:r>
              <a:rPr lang="cs-CZ" sz="2000" dirty="0"/>
              <a:t> v pokoji (prostoru pro klienty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/>
              <a:t>d</a:t>
            </a:r>
            <a:r>
              <a:rPr lang="cs-CZ" sz="2000" dirty="0" smtClean="0"/>
              <a:t>oporučení pro sociální služby: v</a:t>
            </a:r>
            <a:r>
              <a:rPr lang="cs-CZ" sz="2000" dirty="0"/>
              <a:t> teplém období 24 stupňů (- 2 stupně) </a:t>
            </a:r>
            <a:r>
              <a:rPr lang="cs-CZ" sz="2000" dirty="0" smtClean="0"/>
              <a:t>a</a:t>
            </a:r>
          </a:p>
          <a:p>
            <a:pPr lvl="1"/>
            <a:r>
              <a:rPr lang="cs-CZ" sz="2000" dirty="0" smtClean="0"/>
              <a:t>v</a:t>
            </a:r>
            <a:r>
              <a:rPr lang="cs-CZ" sz="2000" dirty="0"/>
              <a:t> chladném 22 (- 2 stupně</a:t>
            </a:r>
            <a:r>
              <a:rPr lang="cs-CZ" sz="2000" dirty="0" smtClean="0"/>
              <a:t>)</a:t>
            </a:r>
          </a:p>
          <a:p>
            <a:pPr lvl="2"/>
            <a:r>
              <a:rPr lang="cs-CZ" sz="2000" dirty="0" smtClean="0"/>
              <a:t>za </a:t>
            </a:r>
            <a:r>
              <a:rPr lang="cs-CZ" sz="2000" dirty="0"/>
              <a:t>chladný den se považuje den, kdy nejnižší teplota venkovního vzduchu dosáhla hodnoty nižší než – 15 stupňů a za teplý, kdy je teplota vyšší než 30 </a:t>
            </a:r>
            <a:r>
              <a:rPr lang="cs-CZ" sz="2000" dirty="0" smtClean="0"/>
              <a:t>stupňů</a:t>
            </a:r>
            <a:endParaRPr lang="cs-CZ" sz="2000" dirty="0"/>
          </a:p>
          <a:p>
            <a:pPr lvl="0"/>
            <a:r>
              <a:rPr lang="cs-CZ" sz="2000" b="1" dirty="0" smtClean="0"/>
              <a:t>Voda</a:t>
            </a:r>
            <a:r>
              <a:rPr lang="cs-CZ" sz="2000" dirty="0" smtClean="0"/>
              <a:t> – zajistit přístup pro klienty</a:t>
            </a:r>
            <a:endParaRPr lang="cs-CZ" sz="2000" dirty="0"/>
          </a:p>
          <a:p>
            <a:pPr lvl="0"/>
            <a:r>
              <a:rPr lang="cs-CZ" sz="2000" dirty="0"/>
              <a:t>Odběr </a:t>
            </a:r>
            <a:r>
              <a:rPr lang="cs-CZ" sz="2000" b="1" dirty="0" smtClean="0"/>
              <a:t>elektřiny</a:t>
            </a:r>
            <a:r>
              <a:rPr lang="cs-CZ" sz="2000" dirty="0" smtClean="0"/>
              <a:t> – </a:t>
            </a:r>
            <a:r>
              <a:rPr lang="cs-CZ" sz="2000" dirty="0" err="1" smtClean="0"/>
              <a:t>dispozičnost</a:t>
            </a:r>
            <a:r>
              <a:rPr lang="cs-CZ" sz="2000" dirty="0" smtClean="0"/>
              <a:t> elektrické zásuvky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3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859712" cy="1143000"/>
          </a:xfrm>
        </p:spPr>
        <p:txBody>
          <a:bodyPr/>
          <a:lstStyle/>
          <a:p>
            <a:r>
              <a:rPr lang="cs-CZ" dirty="0" smtClean="0"/>
              <a:t>Rozdíly mezi MTS a KSSKCH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556792"/>
            <a:ext cx="7859712" cy="496855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0"/>
              <a:t>MTS je obecně platný doporučený postup (a připravuje se jako vyhláška </a:t>
            </a:r>
            <a:r>
              <a:rPr lang="cs-CZ" sz="1800" dirty="0" smtClean="0"/>
              <a:t>MPSV) </a:t>
            </a:r>
            <a:r>
              <a:rPr lang="cs-CZ" sz="1800" b="1" dirty="0" smtClean="0"/>
              <a:t>x</a:t>
            </a:r>
            <a:r>
              <a:rPr lang="cs-CZ" sz="1800" dirty="0" smtClean="0"/>
              <a:t> KSSKCH </a:t>
            </a:r>
            <a:r>
              <a:rPr lang="cs-CZ" sz="1800" dirty="0"/>
              <a:t>je dokument platný pro ESIF a výzvy zaměřené na transformaci sociálních </a:t>
            </a:r>
            <a:r>
              <a:rPr lang="cs-CZ" sz="1800" dirty="0" smtClean="0"/>
              <a:t>služeb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0"/>
              <a:t>MTS jsou určeny pro zřizovatele sociálních služeb a krajské úřady </a:t>
            </a:r>
            <a:r>
              <a:rPr lang="cs-CZ" sz="1800" b="1" dirty="0" smtClean="0"/>
              <a:t>x </a:t>
            </a:r>
            <a:r>
              <a:rPr lang="cs-CZ" sz="1800" dirty="0" smtClean="0"/>
              <a:t>KSSKCH </a:t>
            </a:r>
            <a:r>
              <a:rPr lang="cs-CZ" sz="1800" dirty="0"/>
              <a:t>jsou určeny pro zařízení sociálních služeb a jejich </a:t>
            </a:r>
            <a:r>
              <a:rPr lang="cs-CZ" sz="1800" dirty="0" smtClean="0"/>
              <a:t>zřizovatele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0"/>
              <a:t>MTS upravuje pouze pobytové služby </a:t>
            </a:r>
            <a:r>
              <a:rPr lang="cs-CZ" sz="1800" dirty="0" smtClean="0"/>
              <a:t>péče </a:t>
            </a:r>
            <a:r>
              <a:rPr lang="cs-CZ" sz="1800" b="1" dirty="0" smtClean="0"/>
              <a:t>x</a:t>
            </a:r>
            <a:r>
              <a:rPr lang="cs-CZ" sz="1800" dirty="0" smtClean="0"/>
              <a:t> KSSKCH </a:t>
            </a:r>
            <a:r>
              <a:rPr lang="cs-CZ" sz="1800" dirty="0"/>
              <a:t>upravuje všechny služby péče (TS, AS, PS</a:t>
            </a:r>
            <a:r>
              <a:rPr lang="cs-CZ" sz="1800" dirty="0" smtClean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0"/>
              <a:t>MTS jsou různé pro různé druhy </a:t>
            </a:r>
            <a:r>
              <a:rPr lang="cs-CZ" sz="1800" dirty="0" smtClean="0"/>
              <a:t>služeb </a:t>
            </a:r>
            <a:r>
              <a:rPr lang="cs-CZ" sz="1800" b="1" dirty="0" smtClean="0"/>
              <a:t>x </a:t>
            </a:r>
            <a:r>
              <a:rPr lang="cs-CZ" sz="1800" dirty="0" smtClean="0"/>
              <a:t>KSSKCH </a:t>
            </a:r>
            <a:r>
              <a:rPr lang="cs-CZ" sz="1800" dirty="0"/>
              <a:t>jsou stejné pro danou formu služby, bez rozdílu druhu </a:t>
            </a:r>
            <a:r>
              <a:rPr lang="cs-CZ" sz="1800" dirty="0" smtClean="0"/>
              <a:t>služby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0"/>
              <a:t>MTS upravuje spíše technické a provozní oblasti služby (kapacitu, bezbariérovost, přístup k vybavení aj.; upozorňuje i na požadavky jiných zákonů</a:t>
            </a:r>
            <a:r>
              <a:rPr lang="cs-CZ" sz="1800" dirty="0" smtClean="0"/>
              <a:t>) </a:t>
            </a:r>
            <a:r>
              <a:rPr lang="cs-CZ" sz="1800" b="1" dirty="0" smtClean="0"/>
              <a:t>x </a:t>
            </a:r>
            <a:r>
              <a:rPr lang="cs-CZ" sz="1800" dirty="0" smtClean="0"/>
              <a:t>KSSKCH </a:t>
            </a:r>
            <a:r>
              <a:rPr lang="cs-CZ" sz="1800" dirty="0"/>
              <a:t>klade důraz více i na cíle služby (začlenění do společnosti, využití schopností uživatele, podpora v rozhodování aj.; požadavky jiných zákonů neřeší)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18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859712" cy="1143000"/>
          </a:xfrm>
        </p:spPr>
        <p:txBody>
          <a:bodyPr/>
          <a:lstStyle/>
          <a:p>
            <a:r>
              <a:rPr lang="cs-CZ" dirty="0" smtClean="0"/>
              <a:t>Rozdíly mezi MTS a KSSKCH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556792"/>
            <a:ext cx="7859712" cy="496855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0"/>
              <a:t>MTS zahrnuje povinnost bezbariérovosti u všech </a:t>
            </a:r>
            <a:r>
              <a:rPr lang="cs-CZ" sz="1800" dirty="0" smtClean="0"/>
              <a:t>DOZP </a:t>
            </a:r>
            <a:r>
              <a:rPr lang="cs-CZ" sz="1800" b="1" dirty="0" smtClean="0"/>
              <a:t>x </a:t>
            </a:r>
            <a:r>
              <a:rPr lang="cs-CZ" sz="1800" dirty="0" smtClean="0"/>
              <a:t>KSSKCH </a:t>
            </a:r>
            <a:r>
              <a:rPr lang="cs-CZ" sz="1800" dirty="0"/>
              <a:t>bezbariérovost neřeší – je dána obecně vyhláškou (bezbariérové musí být prostory určené pro osoby s těžkou poruchou pohybového ústrojí a veřejně dostupné služby/prostory), tzn. dle KSSKCH nemusí být  všechny DOPZ </a:t>
            </a:r>
            <a:r>
              <a:rPr lang="cs-CZ" sz="1800" dirty="0" smtClean="0"/>
              <a:t>bezbariérové</a:t>
            </a:r>
            <a:endParaRPr lang="cs-CZ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0"/>
              <a:t>MTS upravuje minimální velikost pokojů, světlou výšku </a:t>
            </a:r>
            <a:r>
              <a:rPr lang="cs-CZ" sz="1800" dirty="0" smtClean="0"/>
              <a:t>místnosti </a:t>
            </a:r>
            <a:r>
              <a:rPr lang="cs-CZ" sz="1800" b="1" dirty="0" smtClean="0"/>
              <a:t>x </a:t>
            </a:r>
            <a:r>
              <a:rPr lang="cs-CZ" sz="1800" dirty="0" smtClean="0"/>
              <a:t>KSSKCH </a:t>
            </a:r>
            <a:r>
              <a:rPr lang="cs-CZ" sz="1800" dirty="0"/>
              <a:t>velikost pokojů, světlou výšku místnosti neřeší – je dáno stavebními </a:t>
            </a:r>
            <a:r>
              <a:rPr lang="cs-CZ" sz="1800" dirty="0" smtClean="0"/>
              <a:t>předpisy</a:t>
            </a:r>
            <a:endParaRPr lang="cs-CZ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0"/>
              <a:t>MTS řeší uspořádání a vybavení domácnosti a vybavení pokoje (tzn. koupelny, kuchyně či kuchyňské linky, ale i přístup k TV, telefonu, počítači, postel, ložní prádlo atd</a:t>
            </a:r>
            <a:r>
              <a:rPr lang="cs-CZ" sz="1800" dirty="0" smtClean="0"/>
              <a:t>.) </a:t>
            </a:r>
            <a:r>
              <a:rPr lang="cs-CZ" sz="1800" b="1" dirty="0" smtClean="0"/>
              <a:t>x</a:t>
            </a:r>
            <a:r>
              <a:rPr lang="cs-CZ" sz="1800" dirty="0" smtClean="0"/>
              <a:t> KSSKCH </a:t>
            </a:r>
            <a:r>
              <a:rPr lang="cs-CZ" sz="1800" dirty="0"/>
              <a:t>řeší pouze základní uspořádání domácnosti (tzn. koupelny, kuchyně či kuchyňské linky apod.)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1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1426170"/>
          </a:xfrm>
        </p:spPr>
        <p:txBody>
          <a:bodyPr/>
          <a:lstStyle/>
          <a:p>
            <a:r>
              <a:rPr lang="cs-CZ" dirty="0" smtClean="0"/>
              <a:t>Výzva č. 29, 30 </a:t>
            </a:r>
            <a:br>
              <a:rPr lang="cs-CZ" dirty="0" smtClean="0"/>
            </a:br>
            <a:r>
              <a:rPr lang="cs-CZ" dirty="0" smtClean="0"/>
              <a:t>Rozvoj sociálních služeb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988840"/>
            <a:ext cx="7859712" cy="4525963"/>
          </a:xfrm>
        </p:spPr>
        <p:txBody>
          <a:bodyPr/>
          <a:lstStyle/>
          <a:p>
            <a:r>
              <a:rPr lang="cs-CZ" dirty="0" smtClean="0"/>
              <a:t>Jaké jsou podporované aktivity</a:t>
            </a:r>
          </a:p>
          <a:p>
            <a:r>
              <a:rPr lang="cs-CZ" dirty="0" smtClean="0"/>
              <a:t>Příklady, na jaké aktivity lze prostředky využít</a:t>
            </a:r>
          </a:p>
          <a:p>
            <a:r>
              <a:rPr lang="cs-CZ" dirty="0"/>
              <a:t>O čem mluví příloha </a:t>
            </a:r>
            <a:r>
              <a:rPr lang="cs-CZ" dirty="0" smtClean="0"/>
              <a:t>výzvy </a:t>
            </a:r>
            <a:r>
              <a:rPr lang="cs-CZ" dirty="0"/>
              <a:t>– „Doporučený postup č. 2/2016 Materiálně-technický standard pro služby sociální péče poskytované pobytovou formou“</a:t>
            </a:r>
          </a:p>
          <a:p>
            <a:r>
              <a:rPr lang="cs-CZ" dirty="0" smtClean="0"/>
              <a:t>Jaká je podobnost/rozdílnost mezi Materiálně technickým standardem </a:t>
            </a:r>
            <a:r>
              <a:rPr lang="cs-CZ" dirty="0"/>
              <a:t>(MTS) a </a:t>
            </a:r>
            <a:r>
              <a:rPr lang="cs-CZ" dirty="0" smtClean="0"/>
              <a:t>Kritérii </a:t>
            </a:r>
            <a:r>
              <a:rPr lang="cs-CZ" dirty="0"/>
              <a:t>sociálních služeb komunitního charakteru (KSSKCH)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1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099952" y="0"/>
            <a:ext cx="7606340" cy="910771"/>
          </a:xfrm>
        </p:spPr>
        <p:txBody>
          <a:bodyPr/>
          <a:lstStyle/>
          <a:p>
            <a:r>
              <a:rPr lang="cs-CZ" dirty="0" smtClean="0"/>
              <a:t>Sociálně vyloučené lokality v ČR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57976"/>
            <a:ext cx="7979424" cy="6100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73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4149080"/>
            <a:ext cx="7772400" cy="1794123"/>
          </a:xfrm>
        </p:spPr>
        <p:txBody>
          <a:bodyPr/>
          <a:lstStyle/>
          <a:p>
            <a:pPr algn="r" eaLnBrk="1" hangingPunct="1"/>
            <a:r>
              <a:rPr lang="cs-CZ" altLang="cs-CZ" sz="1800" cap="none" dirty="0" smtClean="0">
                <a:latin typeface="+mn-lt"/>
              </a:rPr>
              <a:t>Mgr</a:t>
            </a:r>
            <a:r>
              <a:rPr lang="cs-CZ" altLang="cs-CZ" sz="1800" cap="none" dirty="0">
                <a:latin typeface="+mn-lt"/>
              </a:rPr>
              <a:t>. Jan </a:t>
            </a:r>
            <a:r>
              <a:rPr lang="cs-CZ" altLang="cs-CZ" sz="1800" cap="none" dirty="0" smtClean="0">
                <a:latin typeface="+mn-lt"/>
              </a:rPr>
              <a:t>Vrbický</a:t>
            </a:r>
            <a:br>
              <a:rPr lang="cs-CZ" altLang="cs-CZ" sz="1800" cap="none" dirty="0" smtClean="0">
                <a:latin typeface="+mn-lt"/>
              </a:rPr>
            </a:br>
            <a:r>
              <a:rPr lang="cs-CZ" altLang="cs-CZ" sz="1800" cap="none" dirty="0" smtClean="0">
                <a:latin typeface="+mn-lt"/>
              </a:rPr>
              <a:t/>
            </a:r>
            <a:br>
              <a:rPr lang="cs-CZ" altLang="cs-CZ" sz="1800" cap="none" dirty="0" smtClean="0">
                <a:latin typeface="+mn-lt"/>
              </a:rPr>
            </a:br>
            <a:r>
              <a:rPr lang="cs-CZ" altLang="cs-CZ" sz="1800" cap="none" dirty="0" smtClean="0">
                <a:latin typeface="+mn-lt"/>
              </a:rPr>
              <a:t>Ministerstvo práce a sociálních věcí</a:t>
            </a:r>
            <a:r>
              <a:rPr lang="cs-CZ" altLang="cs-CZ" sz="1800" cap="none" dirty="0">
                <a:latin typeface="+mn-lt"/>
              </a:rPr>
              <a:t/>
            </a:r>
            <a:br>
              <a:rPr lang="cs-CZ" altLang="cs-CZ" sz="1800" cap="none" dirty="0">
                <a:latin typeface="+mn-lt"/>
              </a:rPr>
            </a:br>
            <a:r>
              <a:rPr lang="cs-CZ" altLang="cs-CZ" sz="1800" cap="none" dirty="0">
                <a:latin typeface="+mn-lt"/>
              </a:rPr>
              <a:t>vedoucí oddělení koncepce sociálních služeb</a:t>
            </a:r>
            <a:br>
              <a:rPr lang="cs-CZ" altLang="cs-CZ" sz="1800" cap="none" dirty="0">
                <a:latin typeface="+mn-lt"/>
              </a:rPr>
            </a:br>
            <a:r>
              <a:rPr lang="cs-CZ" altLang="cs-CZ" sz="1800" cap="none" dirty="0">
                <a:latin typeface="+mn-lt"/>
              </a:rPr>
              <a:t> tel: +420 608 797 081</a:t>
            </a:r>
            <a:br>
              <a:rPr lang="cs-CZ" altLang="cs-CZ" sz="1800" cap="none" dirty="0">
                <a:latin typeface="+mn-lt"/>
              </a:rPr>
            </a:br>
            <a:r>
              <a:rPr lang="cs-CZ" altLang="cs-CZ" sz="1800" cap="none" dirty="0">
                <a:latin typeface="+mn-lt"/>
              </a:rPr>
              <a:t> e-mail: jan.vrbicky@mpsv.cz</a:t>
            </a:r>
            <a:r>
              <a:rPr lang="cs-CZ" altLang="cs-CZ" sz="2000" cap="none" dirty="0">
                <a:latin typeface="+mn-lt"/>
              </a:rPr>
              <a:t/>
            </a:r>
            <a:br>
              <a:rPr lang="cs-CZ" altLang="cs-CZ" sz="2000" cap="none" dirty="0">
                <a:latin typeface="+mn-lt"/>
              </a:rPr>
            </a:br>
            <a:r>
              <a:rPr lang="cs-CZ" altLang="cs-CZ" cap="none" dirty="0" smtClean="0">
                <a:latin typeface="+mn-lt"/>
              </a:rPr>
              <a:t/>
            </a:r>
            <a:br>
              <a:rPr lang="cs-CZ" altLang="cs-CZ" cap="none" dirty="0" smtClean="0">
                <a:latin typeface="+mn-lt"/>
              </a:rPr>
            </a:br>
            <a:endParaRPr lang="cs-CZ" altLang="cs-CZ" sz="4000" cap="none" dirty="0" smtClean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43608" y="1052736"/>
            <a:ext cx="7704856" cy="1800200"/>
          </a:xfrm>
        </p:spPr>
        <p:txBody>
          <a:bodyPr/>
          <a:lstStyle/>
          <a:p>
            <a:pPr algn="ctr"/>
            <a:r>
              <a:rPr lang="cs-CZ" altLang="cs-CZ" sz="3200" b="1" cap="all" dirty="0">
                <a:solidFill>
                  <a:srgbClr val="000099"/>
                </a:solidFill>
                <a:ea typeface="+mj-ea"/>
                <a:cs typeface="+mj-cs"/>
              </a:rPr>
              <a:t>Děkuji Vám za pozornost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96CC4-44A4-4DD9-8577-CDBD9447BEF5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3905"/>
            <a:ext cx="7489328" cy="1066130"/>
          </a:xfrm>
        </p:spPr>
        <p:txBody>
          <a:bodyPr/>
          <a:lstStyle/>
          <a:p>
            <a:r>
              <a:rPr lang="cs-CZ" dirty="0" smtClean="0"/>
              <a:t>Podporované registrované sociální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025352"/>
            <a:ext cx="8496944" cy="5832648"/>
          </a:xfrm>
        </p:spPr>
        <p:txBody>
          <a:bodyPr numCol="2">
            <a:noAutofit/>
          </a:bodyPr>
          <a:lstStyle/>
          <a:p>
            <a:r>
              <a:rPr lang="cs-CZ" sz="1400" dirty="0" smtClean="0"/>
              <a:t>Centra denních služeb </a:t>
            </a:r>
          </a:p>
          <a:p>
            <a:r>
              <a:rPr lang="cs-CZ" sz="1400" dirty="0" smtClean="0"/>
              <a:t>Denní stacionáře</a:t>
            </a:r>
          </a:p>
          <a:p>
            <a:r>
              <a:rPr lang="cs-CZ" sz="1400" dirty="0" smtClean="0"/>
              <a:t>Týdenní stacionáře </a:t>
            </a:r>
          </a:p>
          <a:p>
            <a:r>
              <a:rPr lang="cs-CZ" sz="1400" dirty="0" smtClean="0"/>
              <a:t>Domovy pro osoby se zdravotním postižením</a:t>
            </a:r>
          </a:p>
          <a:p>
            <a:r>
              <a:rPr lang="cs-CZ" sz="1400" dirty="0" smtClean="0"/>
              <a:t>Domovy se zvláštním režimem</a:t>
            </a:r>
          </a:p>
          <a:p>
            <a:r>
              <a:rPr lang="cs-CZ" sz="1400" dirty="0" smtClean="0"/>
              <a:t>Chráněné bydlení</a:t>
            </a:r>
          </a:p>
          <a:p>
            <a:r>
              <a:rPr lang="cs-CZ" sz="1400" dirty="0" smtClean="0"/>
              <a:t>Azylové domy</a:t>
            </a:r>
          </a:p>
          <a:p>
            <a:r>
              <a:rPr lang="cs-CZ" sz="1400" dirty="0" smtClean="0"/>
              <a:t>Domy na půl cesty </a:t>
            </a:r>
          </a:p>
          <a:p>
            <a:r>
              <a:rPr lang="cs-CZ" sz="1400" dirty="0" smtClean="0"/>
              <a:t>Zařízení pro krizovou pomoc</a:t>
            </a:r>
          </a:p>
          <a:p>
            <a:r>
              <a:rPr lang="cs-CZ" sz="1400" dirty="0" smtClean="0"/>
              <a:t>Nízkoprahová denní centra</a:t>
            </a:r>
          </a:p>
          <a:p>
            <a:r>
              <a:rPr lang="cs-CZ" sz="1400" dirty="0" smtClean="0"/>
              <a:t>Nízkoprahová zařízení pro děti a mládež </a:t>
            </a:r>
          </a:p>
          <a:p>
            <a:r>
              <a:rPr lang="cs-CZ" sz="1400" dirty="0" smtClean="0"/>
              <a:t>Noclehárny</a:t>
            </a:r>
          </a:p>
          <a:p>
            <a:r>
              <a:rPr lang="cs-CZ" sz="1400" dirty="0" smtClean="0"/>
              <a:t>Terapeutické komunity </a:t>
            </a:r>
          </a:p>
          <a:p>
            <a:r>
              <a:rPr lang="cs-CZ" sz="1400" dirty="0" smtClean="0"/>
              <a:t>Sociální poradny</a:t>
            </a:r>
          </a:p>
          <a:p>
            <a:r>
              <a:rPr lang="cs-CZ" sz="1400" dirty="0" smtClean="0"/>
              <a:t>Sociálně terapeutické dílny </a:t>
            </a:r>
          </a:p>
          <a:p>
            <a:r>
              <a:rPr lang="cs-CZ" sz="1400" dirty="0" smtClean="0"/>
              <a:t>Centra sociálně rehabilitačních služeb </a:t>
            </a:r>
          </a:p>
          <a:p>
            <a:r>
              <a:rPr lang="cs-CZ" sz="1400" dirty="0" smtClean="0"/>
              <a:t>Pracoviště rané péče</a:t>
            </a:r>
          </a:p>
          <a:p>
            <a:r>
              <a:rPr lang="cs-CZ" sz="1400" dirty="0" smtClean="0"/>
              <a:t>Intervenční centra</a:t>
            </a:r>
          </a:p>
          <a:p>
            <a:r>
              <a:rPr lang="cs-CZ" sz="1400" dirty="0" smtClean="0"/>
              <a:t>Zařízení následné péče </a:t>
            </a:r>
          </a:p>
          <a:p>
            <a:r>
              <a:rPr lang="cs-CZ" sz="1400" dirty="0" smtClean="0"/>
              <a:t>Podpora samostatného bydlení </a:t>
            </a:r>
          </a:p>
          <a:p>
            <a:r>
              <a:rPr lang="cs-CZ" sz="1400" dirty="0" smtClean="0"/>
              <a:t>Pečovatelská služba</a:t>
            </a:r>
          </a:p>
          <a:p>
            <a:r>
              <a:rPr lang="cs-CZ" sz="1400" dirty="0" smtClean="0"/>
              <a:t>Osobní asistence</a:t>
            </a:r>
          </a:p>
          <a:p>
            <a:r>
              <a:rPr lang="cs-CZ" sz="1400" dirty="0" smtClean="0"/>
              <a:t>Odlehčovací služby </a:t>
            </a:r>
          </a:p>
          <a:p>
            <a:r>
              <a:rPr lang="cs-CZ" sz="1400" dirty="0" smtClean="0"/>
              <a:t>Sociálně aktivizační služby pro seniory a osoby se zdravotním postižením </a:t>
            </a:r>
          </a:p>
          <a:p>
            <a:r>
              <a:rPr lang="cs-CZ" sz="1400" dirty="0" smtClean="0"/>
              <a:t>Sociálně aktivizační služby pro rodiny s dětmi </a:t>
            </a:r>
          </a:p>
          <a:p>
            <a:r>
              <a:rPr lang="cs-CZ" sz="1400" dirty="0" smtClean="0"/>
              <a:t>Kontaktní centra</a:t>
            </a:r>
          </a:p>
          <a:p>
            <a:r>
              <a:rPr lang="cs-CZ" sz="1400" dirty="0" smtClean="0"/>
              <a:t>Terénní programy </a:t>
            </a:r>
          </a:p>
          <a:p>
            <a:r>
              <a:rPr lang="cs-CZ" sz="1400" dirty="0" smtClean="0"/>
              <a:t>Tísňová péče</a:t>
            </a:r>
          </a:p>
          <a:p>
            <a:r>
              <a:rPr lang="cs-CZ" sz="1400" dirty="0" smtClean="0"/>
              <a:t>Průvodcovské a předčitatelské služby </a:t>
            </a:r>
          </a:p>
          <a:p>
            <a:pPr marL="457200" lvl="1" indent="0">
              <a:buNone/>
            </a:pPr>
            <a:endParaRPr lang="cs-CZ" sz="1000" dirty="0" smtClean="0"/>
          </a:p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82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1426170"/>
          </a:xfrm>
        </p:spPr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988840"/>
            <a:ext cx="7859712" cy="4525963"/>
          </a:xfrm>
        </p:spPr>
        <p:txBody>
          <a:bodyPr/>
          <a:lstStyle/>
          <a:p>
            <a:r>
              <a:rPr lang="cs-CZ" dirty="0" smtClean="0"/>
              <a:t>Cílem je rozvoj materiálně technického zabezpečení poskytování   sociálních služeb dle ZSS</a:t>
            </a:r>
            <a:endParaRPr lang="cs-CZ" dirty="0"/>
          </a:p>
          <a:p>
            <a:r>
              <a:rPr lang="cs-CZ" dirty="0" smtClean="0"/>
              <a:t>Služby </a:t>
            </a:r>
            <a:r>
              <a:rPr lang="cs-CZ" dirty="0"/>
              <a:t>nesmí vést k segregaci a </a:t>
            </a:r>
            <a:r>
              <a:rPr lang="cs-CZ" dirty="0" smtClean="0"/>
              <a:t>diskriminaci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sz="2000" dirty="0"/>
              <a:t>D</a:t>
            </a:r>
            <a:r>
              <a:rPr lang="cs-CZ" sz="2000" dirty="0" smtClean="0"/>
              <a:t>oporučení</a:t>
            </a:r>
            <a:r>
              <a:rPr lang="cs-CZ" sz="2000" dirty="0"/>
              <a:t>: postupovat dle Materiálně-technického standardu pro služby sociální péče poskytované pobytovou formou</a:t>
            </a:r>
          </a:p>
          <a:p>
            <a:pPr marL="457200" lvl="1" indent="0">
              <a:buNone/>
            </a:pPr>
            <a:endParaRPr lang="cs-CZ" sz="2000" dirty="0" smtClean="0"/>
          </a:p>
          <a:p>
            <a:pPr marL="457200" lvl="1" indent="0">
              <a:buNone/>
            </a:pPr>
            <a:r>
              <a:rPr lang="cs-CZ" dirty="0" smtClean="0"/>
              <a:t>Ne domov pro seniory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96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3905"/>
            <a:ext cx="7859712" cy="1426170"/>
          </a:xfrm>
        </p:spPr>
        <p:txBody>
          <a:bodyPr/>
          <a:lstStyle/>
          <a:p>
            <a:r>
              <a:rPr lang="cs-CZ" dirty="0"/>
              <a:t>Příklady, na jaké aktivity lze prostředky </a:t>
            </a:r>
            <a:r>
              <a:rPr lang="cs-CZ" dirty="0" smtClean="0"/>
              <a:t>využít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12776"/>
            <a:ext cx="7859712" cy="5102027"/>
          </a:xfrm>
        </p:spPr>
        <p:txBody>
          <a:bodyPr/>
          <a:lstStyle/>
          <a:p>
            <a:r>
              <a:rPr lang="cs-CZ" sz="1800" dirty="0" smtClean="0"/>
              <a:t>Pečovatelská služba </a:t>
            </a:r>
          </a:p>
          <a:p>
            <a:pPr lvl="1"/>
            <a:r>
              <a:rPr lang="cs-CZ" sz="1800" dirty="0" smtClean="0"/>
              <a:t>Zajištění</a:t>
            </a:r>
            <a:r>
              <a:rPr lang="cs-CZ" sz="1800" dirty="0"/>
              <a:t>, rekonstrukce a vybavení zázemí pečovatelské </a:t>
            </a:r>
            <a:r>
              <a:rPr lang="cs-CZ" sz="1800" dirty="0" smtClean="0"/>
              <a:t>služby včetně </a:t>
            </a:r>
            <a:r>
              <a:rPr lang="cs-CZ" sz="1800" dirty="0"/>
              <a:t>technických prostředků (automobily atd</a:t>
            </a:r>
            <a:r>
              <a:rPr lang="cs-CZ" sz="1800" dirty="0" smtClean="0"/>
              <a:t>.)</a:t>
            </a:r>
          </a:p>
          <a:p>
            <a:r>
              <a:rPr lang="cs-CZ" sz="1800" dirty="0" smtClean="0"/>
              <a:t>Chráněné bydlení</a:t>
            </a:r>
          </a:p>
          <a:p>
            <a:pPr lvl="1"/>
            <a:r>
              <a:rPr lang="cs-CZ" sz="1800" dirty="0"/>
              <a:t>Investiční projekt zaměřený na pořízení, opravy či výstavbu bytů pro osoby sociálně vyloučené a ohrožené sociálním </a:t>
            </a:r>
            <a:r>
              <a:rPr lang="cs-CZ" sz="1800" dirty="0" smtClean="0"/>
              <a:t>bydlením</a:t>
            </a:r>
          </a:p>
          <a:p>
            <a:r>
              <a:rPr lang="cs-CZ" sz="1800" dirty="0" smtClean="0"/>
              <a:t>Denní stacionář</a:t>
            </a:r>
          </a:p>
          <a:p>
            <a:pPr lvl="1"/>
            <a:r>
              <a:rPr lang="cs-CZ" sz="1800" dirty="0"/>
              <a:t>Celkovou rekonstrukce stávajících objektů poskytovatele, zkvalitnění  jejich dispozičního řešení a tím i podmínky pro zřízení a poskytování specializované sociální služby pro osoby s PAS -  kapacita 6-10 </a:t>
            </a:r>
            <a:r>
              <a:rPr lang="cs-CZ" sz="1800" dirty="0" smtClean="0"/>
              <a:t>míst</a:t>
            </a:r>
          </a:p>
          <a:p>
            <a:r>
              <a:rPr lang="cs-CZ" sz="1800" dirty="0"/>
              <a:t>Sociálně terapeutické dílny </a:t>
            </a:r>
          </a:p>
          <a:p>
            <a:pPr lvl="1"/>
            <a:r>
              <a:rPr lang="cs-CZ" sz="1800" dirty="0" smtClean="0"/>
              <a:t>Nákup </a:t>
            </a:r>
            <a:r>
              <a:rPr lang="cs-CZ" sz="1800" dirty="0"/>
              <a:t>budovy pro účely sociálně terapeutické dílny a aktivizačních prostor pro uživatele DOZP</a:t>
            </a:r>
          </a:p>
          <a:p>
            <a:pPr marL="457200" lvl="1" indent="0">
              <a:buNone/>
            </a:pPr>
            <a:endParaRPr lang="cs-CZ" sz="1800" dirty="0" smtClean="0"/>
          </a:p>
          <a:p>
            <a:endParaRPr lang="cs-CZ" sz="1800" dirty="0" smtClean="0"/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46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660" y="405267"/>
            <a:ext cx="7859712" cy="1143000"/>
          </a:xfrm>
        </p:spPr>
        <p:txBody>
          <a:bodyPr/>
          <a:lstStyle/>
          <a:p>
            <a:r>
              <a:rPr lang="cs-CZ" dirty="0"/>
              <a:t>Materiálně-technický standard</a:t>
            </a:r>
            <a:br>
              <a:rPr lang="cs-CZ" dirty="0"/>
            </a:br>
            <a:r>
              <a:rPr lang="cs-CZ" dirty="0"/>
              <a:t>v sociálních </a:t>
            </a:r>
            <a:r>
              <a:rPr lang="cs-CZ" dirty="0" smtClean="0"/>
              <a:t>službách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6"/>
            <a:ext cx="7859712" cy="4669979"/>
          </a:xfrm>
        </p:spPr>
        <p:txBody>
          <a:bodyPr/>
          <a:lstStyle/>
          <a:p>
            <a:r>
              <a:rPr lang="cs-CZ" dirty="0"/>
              <a:t>Doporučený postup č. </a:t>
            </a:r>
            <a:r>
              <a:rPr lang="cs-CZ" dirty="0" smtClean="0"/>
              <a:t>2/2016 Materiálně-technický </a:t>
            </a:r>
            <a:r>
              <a:rPr lang="cs-CZ" dirty="0"/>
              <a:t>standard pro služby sociální péče poskytované pobytovou </a:t>
            </a:r>
            <a:r>
              <a:rPr lang="cs-CZ" dirty="0" smtClean="0"/>
              <a:t>formou</a:t>
            </a:r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www.mpsv.cz/cs/13916</a:t>
            </a:r>
            <a:endParaRPr lang="cs-CZ" dirty="0" smtClean="0"/>
          </a:p>
          <a:p>
            <a:endParaRPr lang="cs-CZ" sz="1800" dirty="0"/>
          </a:p>
          <a:p>
            <a:r>
              <a:rPr lang="cs-CZ" sz="2000" dirty="0" smtClean="0"/>
              <a:t>Součástí novely zákona o sociálních službách s plánovanou účinnosti od 1. 4. 2017 </a:t>
            </a:r>
            <a:r>
              <a:rPr lang="cs-CZ" sz="2000" dirty="0" smtClean="0">
                <a:sym typeface="Wingdings" panose="05000000000000000000" pitchFamily="2" charset="2"/>
              </a:rPr>
              <a:t> </a:t>
            </a:r>
            <a:r>
              <a:rPr lang="cs-CZ" sz="2000" dirty="0" smtClean="0"/>
              <a:t>součástí prováděcího právního předpisu </a:t>
            </a:r>
          </a:p>
          <a:p>
            <a:pPr lvl="1"/>
            <a:r>
              <a:rPr lang="cs-CZ" sz="2000" dirty="0" smtClean="0"/>
              <a:t>nově jako podmínka registrace</a:t>
            </a:r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35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 MTS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781128"/>
          </a:xfrm>
        </p:spPr>
        <p:txBody>
          <a:bodyPr/>
          <a:lstStyle/>
          <a:p>
            <a:pPr lvl="1"/>
            <a:r>
              <a:rPr lang="cs-CZ" dirty="0" smtClean="0"/>
              <a:t>Zabývá </a:t>
            </a:r>
            <a:r>
              <a:rPr lang="cs-CZ" dirty="0"/>
              <a:t>se základní činností </a:t>
            </a:r>
            <a:r>
              <a:rPr lang="cs-CZ" dirty="0" smtClean="0"/>
              <a:t>pobytové formy sociálních služeb – poskytnutí ubytování</a:t>
            </a:r>
          </a:p>
          <a:p>
            <a:pPr lvl="1"/>
            <a:r>
              <a:rPr lang="cs-CZ" dirty="0" smtClean="0"/>
              <a:t>Minimální standard – navrhováno jako součást registrační podmínky</a:t>
            </a:r>
          </a:p>
          <a:p>
            <a:pPr lvl="1"/>
            <a:r>
              <a:rPr lang="cs-CZ" dirty="0" smtClean="0"/>
              <a:t>Parametry MTS vychází z vybraných norem (př. České technické normy; Vyhláška </a:t>
            </a:r>
            <a:r>
              <a:rPr lang="cs-CZ" dirty="0"/>
              <a:t>o obecných technických požadavcích zabezpečujících bezbariérové užívání </a:t>
            </a:r>
            <a:r>
              <a:rPr lang="cs-CZ" dirty="0" smtClean="0"/>
              <a:t>staveb; kritéria transformace sociálních služeb) – v textu jsou obsaženy odkazy na dokumenty 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03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Nadpis 3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72400" cy="1143000"/>
          </a:xfrm>
        </p:spPr>
        <p:txBody>
          <a:bodyPr/>
          <a:lstStyle/>
          <a:p>
            <a:r>
              <a:rPr lang="cs-CZ" altLang="cs-CZ" dirty="0"/>
              <a:t>Základní parametry </a:t>
            </a:r>
            <a:r>
              <a:rPr lang="cs-CZ" altLang="cs-CZ" dirty="0" smtClean="0"/>
              <a:t>MTS</a:t>
            </a:r>
            <a:endParaRPr lang="cs-CZ" altLang="cs-CZ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025595131"/>
              </p:ext>
            </p:extLst>
          </p:nvPr>
        </p:nvGraphicFramePr>
        <p:xfrm>
          <a:off x="827584" y="1412776"/>
          <a:ext cx="820668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57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Materiálně-technický standard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00808"/>
            <a:ext cx="8003728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cs-CZ" dirty="0"/>
              <a:t>Návrh vypracován pro pobytové služby sociální péče:</a:t>
            </a:r>
          </a:p>
          <a:p>
            <a:pPr>
              <a:spcBef>
                <a:spcPct val="0"/>
              </a:spcBef>
              <a:spcAft>
                <a:spcPct val="0"/>
              </a:spcAft>
              <a:defRPr/>
            </a:pPr>
            <a:endParaRPr lang="cs-CZ" dirty="0"/>
          </a:p>
          <a:p>
            <a:pPr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/>
              <a:t>domovy pro osoby se zdravotním postižením a týdenní stacionáře</a:t>
            </a:r>
          </a:p>
          <a:p>
            <a:pPr marL="0" lvl="0" inden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cs-CZ" dirty="0"/>
          </a:p>
          <a:p>
            <a:pPr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/>
              <a:t>domovy pro seniory a domovy se zvláštním režimem</a:t>
            </a:r>
          </a:p>
          <a:p>
            <a:pPr>
              <a:spcBef>
                <a:spcPct val="0"/>
              </a:spcBef>
              <a:spcAft>
                <a:spcPct val="0"/>
              </a:spcAft>
              <a:defRPr/>
            </a:pPr>
            <a:endParaRPr lang="cs-CZ" dirty="0"/>
          </a:p>
          <a:p>
            <a:pPr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/>
              <a:t>chráněné bydlení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63B8-ADF4-4244-841D-E81F00D477A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95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1131</Words>
  <Application>Microsoft Office PowerPoint</Application>
  <PresentationFormat>Předvádění na obrazovce (4:3)</PresentationFormat>
  <Paragraphs>220</Paragraphs>
  <Slides>21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Výchozí návrh</vt:lpstr>
      <vt:lpstr>Prezentace aplikace PowerPoint</vt:lpstr>
      <vt:lpstr>Výzva č. 29, 30  Rozvoj sociálních služeb </vt:lpstr>
      <vt:lpstr>Podporované registrované sociální služby</vt:lpstr>
      <vt:lpstr>Podporované aktivity</vt:lpstr>
      <vt:lpstr>Příklady, na jaké aktivity lze prostředky využít</vt:lpstr>
      <vt:lpstr>Materiálně-technický standard v sociálních službách</vt:lpstr>
      <vt:lpstr>Východiska MTS</vt:lpstr>
      <vt:lpstr>Základní parametry MTS</vt:lpstr>
      <vt:lpstr>Materiálně-technický standard</vt:lpstr>
      <vt:lpstr>Kapacita</vt:lpstr>
      <vt:lpstr>Budova</vt:lpstr>
      <vt:lpstr>Pokoje</vt:lpstr>
      <vt:lpstr>Pokoje</vt:lpstr>
      <vt:lpstr>Pokoje</vt:lpstr>
      <vt:lpstr>Budova</vt:lpstr>
      <vt:lpstr>Přístup k vybavení</vt:lpstr>
      <vt:lpstr>Technicko-provozní vlastnosti</vt:lpstr>
      <vt:lpstr>Rozdíly mezi MTS a KSSKCH</vt:lpstr>
      <vt:lpstr>Rozdíly mezi MTS a KSSKCH</vt:lpstr>
      <vt:lpstr>Sociálně vyloučené lokality v ČR</vt:lpstr>
      <vt:lpstr>Mgr. Jan Vrbický  Ministerstvo práce a sociálních věcí vedoucí oddělení koncepce sociálních služeb  tel: +420 608 797 081  e-mail: jan.vrbicky@mpsv.cz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2014-02-11T10:01:54Z</dcterms:created>
  <dcterms:modified xsi:type="dcterms:W3CDTF">2016-05-26T11:54:22Z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