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0" r:id="rId2"/>
    <p:sldId id="261" r:id="rId3"/>
    <p:sldId id="286" r:id="rId4"/>
    <p:sldId id="284" r:id="rId5"/>
    <p:sldId id="285" r:id="rId6"/>
    <p:sldId id="265" r:id="rId7"/>
    <p:sldId id="264" r:id="rId8"/>
    <p:sldId id="266" r:id="rId9"/>
    <p:sldId id="313" r:id="rId10"/>
    <p:sldId id="321" r:id="rId11"/>
    <p:sldId id="322" r:id="rId12"/>
    <p:sldId id="311" r:id="rId13"/>
    <p:sldId id="320" r:id="rId14"/>
    <p:sldId id="312" r:id="rId15"/>
    <p:sldId id="317" r:id="rId16"/>
    <p:sldId id="314" r:id="rId17"/>
    <p:sldId id="318" r:id="rId18"/>
    <p:sldId id="323" r:id="rId19"/>
    <p:sldId id="304" r:id="rId20"/>
    <p:sldId id="324" r:id="rId21"/>
    <p:sldId id="303" r:id="rId22"/>
    <p:sldId id="315" r:id="rId23"/>
    <p:sldId id="301" r:id="rId24"/>
    <p:sldId id="305" r:id="rId25"/>
    <p:sldId id="307" r:id="rId26"/>
    <p:sldId id="308" r:id="rId27"/>
    <p:sldId id="309" r:id="rId28"/>
    <p:sldId id="325" r:id="rId29"/>
    <p:sldId id="310" r:id="rId30"/>
    <p:sldId id="326" r:id="rId31"/>
    <p:sldId id="274" r:id="rId32"/>
    <p:sldId id="276" r:id="rId33"/>
    <p:sldId id="278" r:id="rId34"/>
    <p:sldId id="279" r:id="rId35"/>
    <p:sldId id="282" r:id="rId36"/>
    <p:sldId id="281" r:id="rId37"/>
    <p:sldId id="280" r:id="rId38"/>
    <p:sldId id="327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4" autoAdjust="0"/>
    <p:restoredTop sz="81439" autoAdjust="0"/>
  </p:normalViewPr>
  <p:slideViewPr>
    <p:cSldViewPr snapToGrid="0" snapToObjects="1">
      <p:cViewPr>
        <p:scale>
          <a:sx n="75" d="100"/>
          <a:sy n="75" d="100"/>
        </p:scale>
        <p:origin x="-1716" y="120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95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27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5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cs-CZ" sz="1200" dirty="0" smtClean="0">
                <a:solidFill>
                  <a:srgbClr val="FF0000"/>
                </a:solidFill>
              </a:rPr>
              <a:t>Průzkum trhu provedený ve vztahu k hlavním aktivitám projektu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průzkum trhu a jeho dokumentace jsou rozděleny do samostatných celků odpovídajících předmětům plnění veřejných zakázek na hlavní aktivity projektu, které žadatel plánuje realizovat</a:t>
            </a:r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200" dirty="0" smtClean="0">
                <a:solidFill>
                  <a:srgbClr val="FF0000"/>
                </a:solidFill>
              </a:rPr>
              <a:t>Pokud je k datu předložení žádosti některá veřejná zakázka již </a:t>
            </a:r>
            <a:r>
              <a:rPr lang="cs-CZ" sz="1200" b="1" dirty="0" smtClean="0">
                <a:solidFill>
                  <a:srgbClr val="FF0000"/>
                </a:solidFill>
              </a:rPr>
              <a:t>zahájena nebo ukončena</a:t>
            </a:r>
            <a:r>
              <a:rPr lang="cs-CZ" sz="1200" dirty="0" smtClean="0">
                <a:solidFill>
                  <a:srgbClr val="FF0000"/>
                </a:solidFill>
              </a:rPr>
              <a:t>, dokládá žadatel místo průzkumu trhu způsob stanovení předpokládané hodnoty této veřejné zakázky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22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Pověřovací akt</a:t>
            </a:r>
          </a:p>
          <a:p>
            <a:r>
              <a:rPr lang="cs-CZ" dirty="0" smtClean="0"/>
              <a:t>Vydaný v souladu s Rozhodnutím Komise ze dne 20. prosince 2011 </a:t>
            </a:r>
            <a:br>
              <a:rPr lang="cs-CZ" dirty="0" smtClean="0"/>
            </a:br>
            <a:r>
              <a:rPr lang="cs-CZ" dirty="0" smtClean="0"/>
              <a:t>o použití čl. 106 odst. 2 Smlouvy o fungování Evropské unie na státní podporu ve formě vyrovnávací platby za závazek veřejné služby udělené určitým podnikům pověřeným poskytováním služeb obecného hospodářského zájmu. </a:t>
            </a:r>
          </a:p>
          <a:p>
            <a:r>
              <a:rPr lang="cs-CZ" dirty="0" smtClean="0"/>
              <a:t>Žadatel musí být jasně pověřen k výkonu služby obecného hospodářského zájmu, k jejímuž kvalitnějšímu poskytování čerpá podporu v rámci výzvy.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47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Pověřovací akt</a:t>
            </a:r>
          </a:p>
          <a:p>
            <a:r>
              <a:rPr lang="cs-CZ" dirty="0" smtClean="0"/>
              <a:t>Vydaný v souladu s Rozhodnutím Komise ze dne 20. prosince 2011 </a:t>
            </a:r>
            <a:br>
              <a:rPr lang="cs-CZ" dirty="0" smtClean="0"/>
            </a:br>
            <a:r>
              <a:rPr lang="cs-CZ" dirty="0" smtClean="0"/>
              <a:t>o použití čl. 106 odst. 2 Smlouvy o fungování Evropské unie na státní podporu ve formě vyrovnávací platby za závazek veřejné služby udělené určitým podnikům pověřeným poskytováním služeb obecného hospodářského zájmu. </a:t>
            </a:r>
          </a:p>
          <a:p>
            <a:r>
              <a:rPr lang="cs-CZ" dirty="0" smtClean="0"/>
              <a:t>Žadatel musí být jasně pověřen k výkonu služby obecného hospodářského zájmu, k jejímuž kvalitnějšímu poskytování čerpá podporu v rámci výzvy.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4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8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0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2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67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4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09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22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18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31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26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571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8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45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650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03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907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1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21 </a:t>
            </a:r>
            <a:r>
              <a:rPr lang="cs-CZ" dirty="0" err="1" smtClean="0"/>
              <a:t>pd</a:t>
            </a:r>
            <a:r>
              <a:rPr lang="cs-CZ" dirty="0" smtClean="0"/>
              <a:t> od registrace žádosti v průběžné výzvě.</a:t>
            </a:r>
          </a:p>
          <a:p>
            <a:r>
              <a:rPr lang="cs-CZ" dirty="0" smtClean="0"/>
              <a:t>Žadatel je vyzván</a:t>
            </a:r>
            <a:r>
              <a:rPr lang="cs-CZ" baseline="0" dirty="0" smtClean="0"/>
              <a:t> je prostřednictvím depeše k doplnění/upřesnění nesouladu a žádosti popř. její určená část, je zpřístupněna k editaci v MS2014. Žadatel provede storno finalizace, ve stanovené lhůtě doplní požadovaná data či přílohy, znovu provede finalizaci a žádost elektronicky podepíše. Lhůty pro hodnocení se pozastavují do doby, než žadatele zašle požadované informace. Na uvedení do souladu má 2x 5 </a:t>
            </a:r>
            <a:r>
              <a:rPr lang="cs-CZ" baseline="0" dirty="0" err="1" smtClean="0"/>
              <a:t>pd</a:t>
            </a:r>
            <a:r>
              <a:rPr lang="cs-CZ" baseline="0" dirty="0" smtClean="0"/>
              <a:t>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Ve finančním plánu projektu jsou nastaveny etapy projektu v minimální délce 3 měsíců. Kvůli </a:t>
            </a:r>
            <a:r>
              <a:rPr lang="cs-CZ" dirty="0" err="1" smtClean="0"/>
              <a:t>ŽoP</a:t>
            </a:r>
            <a:r>
              <a:rPr lang="cs-CZ" dirty="0" smtClean="0"/>
              <a:t>, která se předkládá nejpozději do 20 </a:t>
            </a:r>
            <a:r>
              <a:rPr lang="cs-CZ" dirty="0" err="1" smtClean="0"/>
              <a:t>pd</a:t>
            </a:r>
            <a:r>
              <a:rPr lang="cs-CZ" dirty="0" smtClean="0"/>
              <a:t>. od ukončení etapy projektu.</a:t>
            </a:r>
            <a:r>
              <a:rPr lang="cs-CZ" baseline="0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Představení </a:t>
            </a:r>
            <a:br>
              <a:rPr lang="cs-CZ" dirty="0" smtClean="0"/>
            </a:br>
            <a:r>
              <a:rPr lang="cs-CZ" dirty="0" smtClean="0"/>
              <a:t>Centra pro regionální rozvoj 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Bohumila Kubíková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7886700" cy="1859280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pro SC 2.1 </a:t>
            </a:r>
            <a:b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kvality a dostupnosti služeb vedoucí k sociální inkluzi</a:t>
            </a:r>
          </a:p>
          <a:p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 29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 sociálních služeb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č. 30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ozvoj sociálních služeb v sociálně vyloučených lokalitách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26. 5. 2016</a:t>
            </a:r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977901"/>
            <a:ext cx="7959349" cy="514826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Jsou </a:t>
            </a:r>
            <a:r>
              <a:rPr lang="cs-CZ" sz="1600" dirty="0"/>
              <a:t>doloženy všechny povinné přílohy a obsahově splňují požadované </a:t>
            </a:r>
            <a:r>
              <a:rPr lang="cs-CZ" sz="1600" dirty="0" smtClean="0"/>
              <a:t>náležitosti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355600" indent="-3556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b="1" dirty="0"/>
              <a:t>2. Doklady o právní subjektivitě </a:t>
            </a:r>
            <a:r>
              <a:rPr lang="cs-CZ" sz="1600" b="1" dirty="0" smtClean="0"/>
              <a:t>žadatele</a:t>
            </a:r>
          </a:p>
          <a:p>
            <a:pPr lvl="0" defTabSz="266700">
              <a:spcBef>
                <a:spcPts val="0"/>
              </a:spcBef>
              <a:spcAft>
                <a:spcPts val="0"/>
              </a:spcAft>
            </a:pPr>
            <a:r>
              <a:rPr lang="cs-CZ" sz="1600" i="1" dirty="0" smtClean="0"/>
              <a:t>Právní </a:t>
            </a:r>
            <a:r>
              <a:rPr lang="cs-CZ" sz="1600" i="1" dirty="0"/>
              <a:t>subjektivitu nemusí dokládat: kraje a jimi zřizované organizace, obce a jimi zřizované organizace, organizační složky státu, příspěvkové organizace organizačních složek státu. </a:t>
            </a:r>
            <a:endParaRPr lang="cs-CZ" sz="1600" dirty="0"/>
          </a:p>
          <a:p>
            <a:pPr marL="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355600" lvl="1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355600" lvl="0" defTabSz="266700"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361950" indent="-361950" algn="just">
              <a:spcBef>
                <a:spcPts val="0"/>
              </a:spcBef>
              <a:spcAft>
                <a:spcPts val="0"/>
              </a:spcAft>
            </a:pPr>
            <a:endParaRPr lang="cs-CZ" sz="1600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13514"/>
              </p:ext>
            </p:extLst>
          </p:nvPr>
        </p:nvGraphicFramePr>
        <p:xfrm>
          <a:off x="457200" y="2302050"/>
          <a:ext cx="8229600" cy="39351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40228"/>
                <a:gridCol w="2705955"/>
                <a:gridCol w="1652962"/>
                <a:gridCol w="1230455"/>
              </a:tblGrid>
              <a:tr h="12213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Oprávněný žadatel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Doklad o právní subjektivitě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Povinnost doložit veřejně prospěšnou činnost v oblasti sociálních služeb, sociálního začleňování, podpora nebo ochrana osob se ZP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Doklad o prokázání, že hlavním účelem činnosti není vytváření zisku.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Nestátní neziskové organizace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zakladatelská smlouva, zakládací či zřizovací listina, jiný dokument o </a:t>
                      </a:r>
                      <a:r>
                        <a:rPr lang="cs-CZ" sz="1200" u="none" strike="noStrike" dirty="0" smtClean="0">
                          <a:effectLst/>
                        </a:rPr>
                        <a:t>založení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Církve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výpis z Rejstříku církví a náboženských společností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Církevní organizace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zakladatelská smlouva, zakládací či zřizovací listina nebo jiný dokument o založení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Dobrovolné svazky obcí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zakládací smlouva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Organizace zřizované či zakládané dobrovolným svazkem obcí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zřizovací  či zakládací listina nebo jiný dokument o založení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Organizace zakládané obcemi nebo kraji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zakládací listina nebo jiný dokument o založení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86" marR="5186" marT="5186" marB="0" anchor="ctr"/>
                </a:tc>
              </a:tr>
            </a:tbl>
          </a:graphicData>
        </a:graphic>
      </p:graphicFrame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084263"/>
            <a:ext cx="7903625" cy="4928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sz="1600" b="1" dirty="0">
                <a:solidFill>
                  <a:srgbClr val="00529C"/>
                </a:solidFill>
              </a:rPr>
              <a:t>Jsou doloženy všechny povinné přílohy a obsahově splňují požadované </a:t>
            </a:r>
            <a:r>
              <a:rPr lang="cs-CZ" sz="1600" b="1" dirty="0" smtClean="0">
                <a:solidFill>
                  <a:srgbClr val="00529C"/>
                </a:solidFill>
              </a:rPr>
              <a:t>náležitosti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b="1" dirty="0" smtClean="0"/>
          </a:p>
          <a:p>
            <a:pPr marL="266700" lvl="0" indent="-2667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b="1" dirty="0" smtClean="0"/>
              <a:t>3. Výpis z rejstříku trestů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	Dokládají </a:t>
            </a:r>
            <a:r>
              <a:rPr lang="cs-CZ" sz="1600" dirty="0"/>
              <a:t>všichni statutární zástupci organizací zakládaných krajem, obcí nebo dobrovolným svazkem obcí, nestátních neziskových organizací, církví </a:t>
            </a:r>
            <a:br>
              <a:rPr lang="cs-CZ" sz="1600" dirty="0"/>
            </a:br>
            <a:r>
              <a:rPr lang="cs-CZ" sz="1600" dirty="0"/>
              <a:t>a církevních organizací. </a:t>
            </a:r>
            <a:endParaRPr lang="cs-CZ" sz="1600" dirty="0" smtClean="0"/>
          </a:p>
          <a:p>
            <a:pPr marL="266700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Výpis </a:t>
            </a:r>
            <a:r>
              <a:rPr lang="cs-CZ" sz="1600" dirty="0"/>
              <a:t>z rejstříku trestů v době podání žádosti nesmí být starší 3 měsíců. </a:t>
            </a:r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66700" lvl="0" indent="-2667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1600" b="1" dirty="0" smtClean="0"/>
              <a:t>4. Dokumentace k zadávacím a výběrovým řízením </a:t>
            </a:r>
          </a:p>
          <a:p>
            <a:pPr marL="266700" lvl="0" indent="-266700" algn="just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	Žadatel dokládá dokumentaci k ukončeným výběrovým řízením v souladu s kap. 5 Obecných pravidel</a:t>
            </a:r>
            <a:r>
              <a:rPr lang="cs-CZ" sz="1600" dirty="0"/>
              <a:t>,</a:t>
            </a:r>
            <a:endParaRPr lang="cs-CZ" sz="1600" dirty="0" smtClean="0"/>
          </a:p>
          <a:p>
            <a:pPr marL="266700" lvl="0" algn="just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doložená dokumentace musí obsahovat smlouvu s dodavatelem,</a:t>
            </a:r>
          </a:p>
          <a:p>
            <a:pPr marL="266700" lvl="0" algn="just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stav VZ musí odpovídat harmonogramu zakázky v MS2014,</a:t>
            </a:r>
          </a:p>
          <a:p>
            <a:pPr marL="266700" lvl="0" algn="just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předmět VZ musí odpovídat podporovaným aktivitám.</a:t>
            </a:r>
          </a:p>
          <a:p>
            <a:pPr marL="266700" lvl="0" indent="-266700" algn="just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17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cs-CZ" sz="1600" dirty="0" smtClean="0"/>
              <a:t>Jsou </a:t>
            </a:r>
            <a:r>
              <a:rPr lang="cs-CZ" sz="1600" dirty="0"/>
              <a:t>doloženy všechny povinné přílohy a obsahově splňují požadované náležitosti</a:t>
            </a:r>
          </a:p>
          <a:p>
            <a:pPr marL="361950" indent="-3619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1600" b="1" dirty="0" smtClean="0"/>
          </a:p>
          <a:p>
            <a:pPr marL="184150" indent="-1841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cs-CZ" sz="1600" b="1" dirty="0" smtClean="0"/>
              <a:t>5. Studie </a:t>
            </a:r>
            <a:r>
              <a:rPr lang="cs-CZ" sz="1600" b="1" dirty="0"/>
              <a:t>proveditelnosti</a:t>
            </a:r>
          </a:p>
          <a:p>
            <a:pPr marL="184150" indent="-1841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dirty="0"/>
              <a:t>	Osnova </a:t>
            </a:r>
            <a:r>
              <a:rPr lang="cs-CZ" sz="1600" dirty="0" smtClean="0"/>
              <a:t>Studie proveditelnosti </a:t>
            </a:r>
            <a:r>
              <a:rPr lang="cs-CZ" sz="1600" dirty="0"/>
              <a:t>je přílohou č. 3 Specifických pravidel pro žadatele a příjemce</a:t>
            </a:r>
            <a:r>
              <a:rPr lang="cs-CZ" sz="1600" dirty="0" smtClean="0"/>
              <a:t>.</a:t>
            </a:r>
          </a:p>
          <a:p>
            <a:pPr marL="184150" indent="-1841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dirty="0" smtClean="0"/>
              <a:t>	Slouží </a:t>
            </a:r>
            <a:r>
              <a:rPr lang="cs-CZ" sz="1600" dirty="0"/>
              <a:t>k posouzení realizovatelnosti a potřebnosti </a:t>
            </a:r>
            <a:r>
              <a:rPr lang="cs-CZ" sz="1600" dirty="0" smtClean="0"/>
              <a:t>projektu.</a:t>
            </a:r>
          </a:p>
          <a:p>
            <a:pPr marL="184150" indent="-1841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600" dirty="0" smtClean="0"/>
          </a:p>
          <a:p>
            <a:pPr marL="184150" indent="-184150" algn="just" defTabSz="266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cs-CZ" sz="1600" b="1" dirty="0" smtClean="0"/>
              <a:t>6. Doklad </a:t>
            </a:r>
            <a:r>
              <a:rPr lang="cs-CZ" sz="1600" b="1" dirty="0"/>
              <a:t>o prokázání právních vztahů k majetku, který je předmětem projektu </a:t>
            </a:r>
            <a:endParaRPr lang="cs-CZ" sz="1600" dirty="0">
              <a:solidFill>
                <a:srgbClr val="FF0000"/>
              </a:solidFill>
            </a:endParaRPr>
          </a:p>
          <a:p>
            <a:pPr marL="184150" indent="-63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u="sng" dirty="0"/>
              <a:t>Výpisy z katastru nemovitostí</a:t>
            </a:r>
            <a:r>
              <a:rPr lang="cs-CZ" sz="1600" dirty="0"/>
              <a:t>, týkajících se </a:t>
            </a:r>
            <a:r>
              <a:rPr lang="cs-CZ" sz="1600" dirty="0" smtClean="0"/>
              <a:t>projektu (ne starší 3 měsíců k datu podání žádosti o podporu)</a:t>
            </a:r>
          </a:p>
          <a:p>
            <a:pPr marL="184150" indent="-63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dirty="0" smtClean="0"/>
              <a:t>Pokud žadatel není zapsán v KN jako vlastník nebo subjekt s právem hospodaření dokládá listiny, které osvědčují jiné právo  k uvedenému majetku: </a:t>
            </a:r>
            <a:r>
              <a:rPr lang="cs-CZ" sz="1600" u="sng" dirty="0" smtClean="0"/>
              <a:t>nájemní </a:t>
            </a:r>
            <a:r>
              <a:rPr lang="cs-CZ" sz="1600" u="sng" dirty="0"/>
              <a:t>smlouvu, smlouvu o výpůjčce či jiný právní úkon nebo právní akt</a:t>
            </a:r>
            <a:r>
              <a:rPr lang="cs-CZ" sz="1600" dirty="0"/>
              <a:t> opravňující žadatele k užívání nemovitosti, která bude předmětem </a:t>
            </a:r>
            <a:r>
              <a:rPr lang="cs-CZ" sz="1600" dirty="0" smtClean="0"/>
              <a:t>projektu.</a:t>
            </a:r>
          </a:p>
          <a:p>
            <a:pPr marL="184150" indent="-63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600" dirty="0" smtClean="0"/>
          </a:p>
          <a:p>
            <a:pPr marL="184150" indent="-635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i="1" dirty="0" smtClean="0">
                <a:solidFill>
                  <a:srgbClr val="00529C"/>
                </a:solidFill>
              </a:rPr>
              <a:t>Upozornění: „V případě doložení smlouvy o smlouvě budoucí musí žadatel doložit nejpozději do vydání Rozhodnutí/Stanovení výdajů, výpis z KN, kde je zapsán jako vlastník nebo subjekt s právem hospodaření a to formou žádosti o změnu projektu (kap. 16 Obecných pravidel)“.</a:t>
            </a:r>
          </a:p>
          <a:p>
            <a:pPr marL="342900"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1600" dirty="0" smtClean="0"/>
          </a:p>
          <a:p>
            <a:pPr marL="361950" indent="-361950" algn="just">
              <a:spcBef>
                <a:spcPts val="0"/>
              </a:spcBef>
              <a:spcAft>
                <a:spcPts val="0"/>
              </a:spcAft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200"/>
              </a:spcBef>
            </a:pPr>
            <a:endParaRPr lang="cs-CZ" sz="2000" b="1" dirty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spcBef>
                <a:spcPct val="20000"/>
              </a:spcBef>
              <a:spcAft>
                <a:spcPts val="600"/>
              </a:spcAft>
              <a:buNone/>
            </a:pPr>
            <a:r>
              <a:rPr lang="cs-CZ" sz="1600" dirty="0" smtClean="0"/>
              <a:t>Jsou </a:t>
            </a:r>
            <a:r>
              <a:rPr lang="cs-CZ" sz="1600" dirty="0"/>
              <a:t>doloženy všechny povinné přílohy a obsahově splňují požadované </a:t>
            </a:r>
            <a:r>
              <a:rPr lang="cs-CZ" sz="1600" dirty="0" smtClean="0"/>
              <a:t>náležitosti</a:t>
            </a:r>
            <a:endParaRPr lang="cs-CZ" b="1" dirty="0" smtClean="0"/>
          </a:p>
          <a:p>
            <a:pPr marL="177800" indent="-1778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cs-CZ" sz="1600" b="1" dirty="0" smtClean="0"/>
              <a:t>6. Doklad </a:t>
            </a:r>
            <a:r>
              <a:rPr lang="cs-CZ" sz="1600" b="1" dirty="0"/>
              <a:t>o prokázání právních vztahů k majetku, který je předmětem projektu </a:t>
            </a:r>
            <a:endParaRPr lang="cs-CZ" sz="1600" dirty="0"/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b="1" i="1" dirty="0" smtClean="0">
                <a:solidFill>
                  <a:srgbClr val="00529C"/>
                </a:solidFill>
              </a:rPr>
              <a:t>Upozornění: </a:t>
            </a:r>
            <a:r>
              <a:rPr lang="cs-CZ" sz="1600" i="1" dirty="0" smtClean="0">
                <a:solidFill>
                  <a:srgbClr val="00529C"/>
                </a:solidFill>
              </a:rPr>
              <a:t>„Povede-li </a:t>
            </a:r>
            <a:r>
              <a:rPr lang="cs-CZ" sz="1600" i="1" dirty="0">
                <a:solidFill>
                  <a:srgbClr val="00529C"/>
                </a:solidFill>
              </a:rPr>
              <a:t>projekt k technickému zhodnocení pronajatého majetku, je nutné, aby možnost provádět technické zhodnocení na cizím majetku byla uvedena v nájemní smlouvě či ve smlouvě o výpůjčce majetku, a to s podmínkou zachování výstupů minimálně po dobu udržitelnosti projektu. Kopie nájemní smlouvy, či smlouvy o výpůjčce bude doložena jako příloha žádosti o podporu. </a:t>
            </a:r>
            <a:r>
              <a:rPr lang="cs-CZ" sz="1600" i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Majetek lze pronajmout pouze od subjektů, které splňují podmínky oprávněných žadatelů</a:t>
            </a:r>
            <a:r>
              <a:rPr lang="cs-CZ" sz="1600" i="1" dirty="0" smtClean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</a:t>
            </a:r>
            <a:r>
              <a:rPr lang="cs-CZ" sz="1600" i="1" dirty="0">
                <a:solidFill>
                  <a:srgbClr val="0052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cs-CZ" sz="1600" i="1" dirty="0" smtClean="0">
              <a:solidFill>
                <a:srgbClr val="0052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600" i="1" dirty="0" smtClean="0">
              <a:solidFill>
                <a:srgbClr val="00529C"/>
              </a:solidFill>
            </a:endParaRPr>
          </a:p>
          <a:p>
            <a:pPr marL="177800" indent="-177800" algn="just" defTabSz="266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cs-CZ" sz="1600" b="1" dirty="0"/>
              <a:t>7. Územní rozhodnutí nebo územní souhlas nebo veřejnoprávní smlouva nahrazující územní řízení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u="sng" dirty="0"/>
              <a:t>Územní rozhodnutí s nabytím právní moci </a:t>
            </a:r>
            <a:r>
              <a:rPr lang="cs-CZ" sz="1600" dirty="0"/>
              <a:t>– pokud se projekt týká stavby.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u="sng" dirty="0"/>
              <a:t>Územní souhlas či účinnou veřejnoprávní smlouvu nahrazující územní řízení </a:t>
            </a:r>
            <a:r>
              <a:rPr lang="cs-CZ" sz="1600" dirty="0"/>
              <a:t>– pokud stavba nevyžaduje územní rozhodnutí.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dirty="0"/>
              <a:t>Pokud žadatel postupuje v souladu se Stavebním zákonem ve spojeném územním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stavebním řízení, musí být doložena </a:t>
            </a:r>
            <a:r>
              <a:rPr lang="cs-CZ" sz="1600" u="sng" dirty="0"/>
              <a:t>Žádost o vydání společného územního rozhodnutí a stavebního povolení </a:t>
            </a:r>
            <a:r>
              <a:rPr lang="cs-CZ" sz="1600" dirty="0"/>
              <a:t>(potvrzena stavebním úřadem), popř. </a:t>
            </a:r>
            <a:r>
              <a:rPr lang="cs-CZ" sz="1600" u="sng" dirty="0"/>
              <a:t>Rozhodnutí o sloučeném územním a stavebním řízení s nabytím právní moci.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endParaRPr lang="cs-CZ" sz="1600" i="1" dirty="0">
              <a:solidFill>
                <a:srgbClr val="00529C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200"/>
              </a:spcBef>
            </a:pPr>
            <a:endParaRPr lang="cs-CZ" sz="2000" b="1" dirty="0" smtClean="0"/>
          </a:p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dirty="0"/>
          </a:p>
          <a:p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  <a:tabLst>
                <a:tab pos="447675" algn="l"/>
              </a:tabLst>
            </a:pPr>
            <a:r>
              <a:rPr lang="cs-CZ" sz="1600" dirty="0" smtClean="0"/>
              <a:t>Jsou </a:t>
            </a:r>
            <a:r>
              <a:rPr lang="cs-CZ" sz="1600" dirty="0"/>
              <a:t>doloženy všechny povinné přílohy a obsahově splňují požadované náležitosti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1600" b="1" dirty="0">
              <a:solidFill>
                <a:srgbClr val="00529C"/>
              </a:solidFill>
            </a:endParaRPr>
          </a:p>
          <a:p>
            <a:pPr marL="196850" indent="-196850" algn="just" defTabSz="266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77800" algn="l"/>
              </a:tabLst>
            </a:pPr>
            <a:r>
              <a:rPr lang="cs-CZ" sz="1600" b="1" dirty="0" smtClean="0"/>
              <a:t>8. Žádost </a:t>
            </a:r>
            <a:r>
              <a:rPr lang="cs-CZ" sz="1600" b="1" dirty="0"/>
              <a:t>o stavební povolení nebo ohlášení, případně stavební povolení nebo souhlas s provedením ohlášeného stavebního záměru nebo veřejnoprávní </a:t>
            </a:r>
            <a:r>
              <a:rPr lang="cs-CZ" sz="1600" b="1" dirty="0" smtClean="0"/>
              <a:t>smlouvu </a:t>
            </a:r>
            <a:r>
              <a:rPr lang="cs-CZ" sz="1600" b="1" dirty="0"/>
              <a:t>nahrazující stavební povolení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u="sng" dirty="0" smtClean="0"/>
              <a:t>Stavební povolení </a:t>
            </a:r>
            <a:r>
              <a:rPr lang="cs-CZ" sz="1600" u="sng" dirty="0"/>
              <a:t>nebo souhlas s provedením ohlášeného stavebního záměru nebo veřejnoprávní smlouvu nahrazující stavební </a:t>
            </a:r>
            <a:r>
              <a:rPr lang="cs-CZ" sz="1600" u="sng" dirty="0" smtClean="0"/>
              <a:t>povolení</a:t>
            </a:r>
            <a:r>
              <a:rPr lang="cs-CZ" sz="16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dirty="0" smtClean="0"/>
              <a:t>Pokud žadatel nebude mít ke dni podání žádosti o podporu k dispozici tyto dokumenty, dokládá: </a:t>
            </a:r>
            <a:r>
              <a:rPr lang="cs-CZ" sz="1600" u="sng" dirty="0" smtClean="0"/>
              <a:t>žádost </a:t>
            </a:r>
            <a:r>
              <a:rPr lang="cs-CZ" sz="1600" u="sng" dirty="0"/>
              <a:t>o </a:t>
            </a:r>
            <a:r>
              <a:rPr lang="cs-CZ" sz="1600" u="sng" dirty="0" smtClean="0"/>
              <a:t>stavební </a:t>
            </a:r>
            <a:r>
              <a:rPr lang="cs-CZ" sz="1600" u="sng" dirty="0"/>
              <a:t>povolení nebo ohlášení potvrzené stavebním </a:t>
            </a:r>
            <a:r>
              <a:rPr lang="cs-CZ" sz="1600" u="sng" dirty="0" smtClean="0"/>
              <a:t>úřadem</a:t>
            </a:r>
            <a:r>
              <a:rPr lang="cs-CZ" sz="1600" u="sng" dirty="0"/>
              <a:t> </a:t>
            </a:r>
            <a:r>
              <a:rPr lang="cs-CZ" sz="1600" u="sng" dirty="0" smtClean="0"/>
              <a:t>a přílohy</a:t>
            </a:r>
            <a:r>
              <a:rPr lang="cs-CZ" sz="1600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dirty="0" smtClean="0"/>
              <a:t>Žadatel je povinen průběh stavebního řízení popsat v kap. 18 Studie proveditelnosti.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cs-CZ" sz="1600" i="1" dirty="0" smtClean="0">
                <a:solidFill>
                  <a:srgbClr val="00529C"/>
                </a:solidFill>
              </a:rPr>
              <a:t>Upozornění: „V případě doložení žádosti o stavební povolení nebo ohlášení, musí být nejpozději do vydání Rozhodnutí/Stanovení výdajů, doloženo stavební povolení nebo ohlášení a to formou žádosti o změnu projektu“.</a:t>
            </a:r>
            <a:endParaRPr lang="cs-CZ" sz="2000" b="1" dirty="0" smtClean="0"/>
          </a:p>
          <a:p>
            <a:pPr marL="266700" algn="just"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 smtClean="0"/>
          </a:p>
          <a:p>
            <a:pPr marL="361950" indent="-36195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tabLst>
                <a:tab pos="447675" algn="l"/>
              </a:tabLst>
            </a:pPr>
            <a:r>
              <a:rPr lang="cs-CZ" sz="1600" b="1" dirty="0" smtClean="0">
                <a:solidFill>
                  <a:srgbClr val="00529C"/>
                </a:solidFill>
              </a:rPr>
              <a:t> </a:t>
            </a:r>
            <a:r>
              <a:rPr lang="cs-CZ" sz="1600" b="1" dirty="0">
                <a:solidFill>
                  <a:srgbClr val="00529C"/>
                </a:solidFill>
              </a:rPr>
              <a:t>Jsou doloženy všechny povinné přílohy a obsahově splňují požadované náležitosti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tabLst>
                <a:tab pos="447675" algn="l"/>
              </a:tabLst>
            </a:pPr>
            <a:r>
              <a:rPr lang="cs-CZ" sz="1600" b="1" dirty="0" smtClean="0"/>
              <a:t>9. Projektová </a:t>
            </a:r>
            <a:r>
              <a:rPr lang="cs-CZ" sz="1600" b="1" dirty="0"/>
              <a:t>dokumentace pro vydání stavebního povolení nebo pro </a:t>
            </a:r>
            <a:r>
              <a:rPr lang="cs-CZ" sz="1600" b="1" dirty="0" smtClean="0"/>
              <a:t>ohlášení stavby</a:t>
            </a:r>
            <a:endParaRPr lang="cs-CZ" sz="16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sz="1600" dirty="0" smtClean="0"/>
              <a:t>Projektová </a:t>
            </a:r>
            <a:r>
              <a:rPr lang="cs-CZ" sz="1600" dirty="0"/>
              <a:t>dokumentace v podrobnosti pro vydání stavebního </a:t>
            </a:r>
            <a:r>
              <a:rPr lang="cs-CZ" sz="1600" dirty="0" smtClean="0"/>
              <a:t>povolení.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sz="1600" dirty="0"/>
              <a:t>P</a:t>
            </a:r>
            <a:r>
              <a:rPr lang="cs-CZ" sz="1600" dirty="0" smtClean="0"/>
              <a:t>rojektová </a:t>
            </a:r>
            <a:r>
              <a:rPr lang="cs-CZ" sz="1600" dirty="0"/>
              <a:t>dokumentace v podrobnosti pro ohlášení </a:t>
            </a:r>
            <a:r>
              <a:rPr lang="cs-CZ" sz="1600" dirty="0" smtClean="0"/>
              <a:t>stavby, pokud stavba nevyžaduje stavební povolení.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cs-CZ" sz="1600" dirty="0" smtClean="0"/>
              <a:t>Projektová </a:t>
            </a:r>
            <a:r>
              <a:rPr lang="cs-CZ" sz="1600" dirty="0"/>
              <a:t>dokumentace pro provádění </a:t>
            </a:r>
            <a:r>
              <a:rPr lang="cs-CZ" sz="1600" dirty="0" smtClean="0"/>
              <a:t>stavby, v případě, že již byla zpracována.</a:t>
            </a:r>
            <a:endParaRPr lang="cs-CZ" sz="1600" i="1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10. Položkový </a:t>
            </a:r>
            <a:r>
              <a:rPr lang="cs-CZ" sz="1600" b="1" dirty="0"/>
              <a:t>rozpočet </a:t>
            </a:r>
            <a:r>
              <a:rPr lang="cs-CZ" sz="1600" b="1" dirty="0" smtClean="0"/>
              <a:t>stavby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Položkový rozpočet stavby </a:t>
            </a:r>
            <a:r>
              <a:rPr lang="cs-CZ" sz="1600" u="sng" dirty="0" smtClean="0"/>
              <a:t>podepsaný autorizovaným projektantem </a:t>
            </a:r>
            <a:r>
              <a:rPr lang="cs-CZ" sz="1600" dirty="0" smtClean="0"/>
              <a:t>členěný podle </a:t>
            </a:r>
            <a:r>
              <a:rPr lang="cs-CZ" sz="1600" dirty="0"/>
              <a:t>jednotného ceníku stavebních prací </a:t>
            </a:r>
            <a:r>
              <a:rPr lang="cs-CZ" sz="1600" u="sng" dirty="0"/>
              <a:t>v cenové úrovni ne starší než k r. 2014 </a:t>
            </a:r>
            <a:r>
              <a:rPr lang="cs-CZ" sz="1600" dirty="0"/>
              <a:t>ve formě oceněného soupisu </a:t>
            </a:r>
            <a:r>
              <a:rPr lang="cs-CZ" sz="1600" dirty="0" smtClean="0"/>
              <a:t>prací.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Položkový rozpočet stavby musí být doložen v elektronickém formátu *XML </a:t>
            </a:r>
            <a:r>
              <a:rPr lang="cs-CZ" sz="1600" i="1" dirty="0" smtClean="0"/>
              <a:t>(otevřený elektronický formát, který umožňuje transfery dat a jejich zpracování různými softwarovými programy) </a:t>
            </a:r>
            <a:r>
              <a:rPr lang="cs-CZ" sz="1600" dirty="0" smtClean="0"/>
              <a:t>a musí splňovat požadavky Vyhlášky č. 230/2012 Sb.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U položek charakteru soubor, komplet nebo vlastních položek musí být uvedena jejich specifikace a způsob jejich ocenění (výstupem je dokument opatřený podpisem autorizovaného projektanta)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V</a:t>
            </a:r>
            <a:r>
              <a:rPr lang="cs-CZ" sz="1600" dirty="0"/>
              <a:t> případě, že proběhlo zadávací řízení na zhotovitele stavby, předkládá žadatel také </a:t>
            </a:r>
            <a:r>
              <a:rPr lang="cs-CZ" sz="1600" dirty="0" smtClean="0"/>
              <a:t>vysoutěžený a naceněný rozpočet vybraného uchazeče v elektronické podobě *.XML. nebo *.</a:t>
            </a:r>
            <a:r>
              <a:rPr lang="cs-CZ" sz="1600" dirty="0" err="1" smtClean="0"/>
              <a:t>xls</a:t>
            </a:r>
            <a:r>
              <a:rPr lang="cs-CZ" sz="1600" dirty="0" smtClean="0"/>
              <a:t>.</a:t>
            </a:r>
            <a:endParaRPr lang="cs-CZ" sz="1600" dirty="0"/>
          </a:p>
          <a:p>
            <a:pPr marL="36195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 marL="361950" indent="-361950"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cs-CZ" sz="2000" i="1" dirty="0"/>
          </a:p>
          <a:p>
            <a:pPr marL="361950" indent="-36195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tabLst>
                <a:tab pos="447675" algn="l"/>
              </a:tabLst>
            </a:pPr>
            <a:endParaRPr lang="cs-CZ" sz="2000" i="1" dirty="0"/>
          </a:p>
          <a:p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600" b="1" dirty="0" smtClean="0">
                <a:solidFill>
                  <a:srgbClr val="00529C"/>
                </a:solidFill>
              </a:rPr>
              <a:t>Jsou </a:t>
            </a:r>
            <a:r>
              <a:rPr lang="cs-CZ" sz="16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1600" b="1" dirty="0" smtClean="0">
                <a:solidFill>
                  <a:srgbClr val="00529C"/>
                </a:solidFill>
              </a:rPr>
              <a:t>náležitosti</a:t>
            </a:r>
            <a:endParaRPr lang="cs-CZ" sz="1600" b="1" dirty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11. Souhlasné </a:t>
            </a:r>
            <a:r>
              <a:rPr lang="cs-CZ" sz="1600" b="1" dirty="0"/>
              <a:t>stanovisko subjektu, který vydal strategický plán, komunitní plán nebo krajský střednědobý plán </a:t>
            </a:r>
          </a:p>
          <a:p>
            <a:pPr marL="107950" lvl="1" indent="-107950">
              <a:spcBef>
                <a:spcPts val="200"/>
              </a:spcBef>
            </a:pPr>
            <a:r>
              <a:rPr lang="cs-CZ" sz="1600" b="0" dirty="0" smtClean="0">
                <a:solidFill>
                  <a:schemeClr val="tx1"/>
                </a:solidFill>
              </a:rPr>
              <a:t>Vzor </a:t>
            </a:r>
            <a:r>
              <a:rPr lang="cs-CZ" sz="1600" b="0" dirty="0">
                <a:solidFill>
                  <a:schemeClr val="tx1"/>
                </a:solidFill>
              </a:rPr>
              <a:t>stanoviska je uveden v Příloze č. </a:t>
            </a:r>
            <a:r>
              <a:rPr lang="cs-CZ" sz="1600" b="0" dirty="0" smtClean="0">
                <a:solidFill>
                  <a:schemeClr val="tx1"/>
                </a:solidFill>
              </a:rPr>
              <a:t>9 </a:t>
            </a:r>
            <a:r>
              <a:rPr lang="cs-CZ" sz="1600" b="0" dirty="0">
                <a:solidFill>
                  <a:schemeClr val="tx1"/>
                </a:solidFill>
              </a:rPr>
              <a:t>Specifických </a:t>
            </a:r>
            <a:r>
              <a:rPr lang="cs-CZ" sz="1600" b="0" dirty="0" smtClean="0">
                <a:solidFill>
                  <a:schemeClr val="tx1"/>
                </a:solidFill>
              </a:rPr>
              <a:t>pravidel.</a:t>
            </a:r>
          </a:p>
          <a:p>
            <a:pPr marL="0" lvl="1" indent="0">
              <a:spcBef>
                <a:spcPts val="200"/>
              </a:spcBef>
              <a:buNone/>
            </a:pPr>
            <a:endParaRPr lang="cs-CZ" sz="1600" b="0" dirty="0">
              <a:solidFill>
                <a:schemeClr val="tx1"/>
              </a:solidFill>
            </a:endParaRPr>
          </a:p>
          <a:p>
            <a:r>
              <a:rPr lang="cs-CZ" sz="1600" b="1" dirty="0" smtClean="0"/>
              <a:t>12. Průzkum </a:t>
            </a:r>
            <a:r>
              <a:rPr lang="cs-CZ" sz="1600" b="1" dirty="0"/>
              <a:t>trhu </a:t>
            </a:r>
            <a:endParaRPr lang="cs-CZ" sz="1600" b="1" dirty="0" smtClean="0"/>
          </a:p>
          <a:p>
            <a:pPr marL="107950" indent="-1079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Průzkum trhu se týká všech hlavních aktivit projektu vyjma staveb, kde žadatel dokládá samostatný položkový </a:t>
            </a:r>
            <a:r>
              <a:rPr lang="cs-CZ" sz="1600" dirty="0" smtClean="0"/>
              <a:t>rozpočet.</a:t>
            </a:r>
            <a:endParaRPr lang="cs-CZ" sz="1600" dirty="0"/>
          </a:p>
          <a:p>
            <a:pPr marL="107950" indent="-107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Žadatel </a:t>
            </a:r>
            <a:r>
              <a:rPr lang="cs-CZ" sz="1600" dirty="0"/>
              <a:t>doloží veškeré doklady, prokazující skutečné provedení průzkumu </a:t>
            </a:r>
            <a:r>
              <a:rPr lang="cs-CZ" sz="1600" dirty="0" smtClean="0"/>
              <a:t>trhu </a:t>
            </a:r>
            <a:r>
              <a:rPr lang="cs-CZ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 výdaje na hlavní aktivity projektu</a:t>
            </a:r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600" dirty="0" smtClean="0"/>
              <a:t>- písemné </a:t>
            </a:r>
            <a:r>
              <a:rPr lang="cs-CZ" sz="1600" dirty="0"/>
              <a:t>či elektronické komunikace s oslovenými dodavateli ohledně kalkulace cen, ceníky dodavatelů, výtisk internetových stránek dodavatele nebo srovnávače cen, smlouvy na obdobné zakázky apod</a:t>
            </a:r>
            <a:r>
              <a:rPr lang="cs-CZ" sz="1600" dirty="0" smtClean="0"/>
              <a:t>.</a:t>
            </a:r>
            <a:endParaRPr lang="cs-CZ" sz="1600" dirty="0"/>
          </a:p>
          <a:p>
            <a:pPr marL="107950" indent="-107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Spolu </a:t>
            </a:r>
            <a:r>
              <a:rPr lang="cs-CZ" sz="1600" dirty="0"/>
              <a:t>s těmito doklady poté </a:t>
            </a:r>
            <a:r>
              <a:rPr lang="cs-CZ" sz="1600" dirty="0" smtClean="0"/>
              <a:t>popíše mechanismus </a:t>
            </a:r>
            <a:r>
              <a:rPr lang="cs-CZ" sz="1600" dirty="0"/>
              <a:t>odvození jednotlivých cenových položek v rozpočtu projektu ve vztahu </a:t>
            </a:r>
            <a:r>
              <a:rPr lang="cs-CZ" sz="1600" dirty="0" smtClean="0"/>
              <a:t>k </a:t>
            </a:r>
            <a:r>
              <a:rPr lang="cs-CZ" sz="1600" dirty="0"/>
              <a:t>provedenému průzkumu trhu</a:t>
            </a:r>
            <a:r>
              <a:rPr lang="cs-CZ" sz="1600" dirty="0" smtClean="0"/>
              <a:t>.</a:t>
            </a:r>
          </a:p>
          <a:p>
            <a:pPr marL="107950" indent="-107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Průzkum trhu ve vztahu k hlavním aktivitám musí být rozdělen do samostatných celků, které odpovídají předmětům plnění všech VZ.</a:t>
            </a:r>
          </a:p>
          <a:p>
            <a:pPr marL="107950" indent="-107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Pokud k datu předložení žádosti o podporu bylo výběrové/zadávací řízení zahájeno, nebo ukončeno, dokládá žadatel způsob stanovení předpokládané hodnoty zakázky. </a:t>
            </a:r>
          </a:p>
          <a:p>
            <a:pPr marL="107950" indent="-1079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/>
          </a:p>
          <a:p>
            <a:pPr marL="5524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61950" lvl="1" indent="0">
              <a:spcBef>
                <a:spcPts val="200"/>
              </a:spcBef>
              <a:buNone/>
            </a:pP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700" b="1" dirty="0" smtClean="0">
                <a:solidFill>
                  <a:srgbClr val="00529C"/>
                </a:solidFill>
              </a:rPr>
              <a:t>Jsou </a:t>
            </a:r>
            <a:r>
              <a:rPr lang="cs-CZ" sz="1700" b="1" dirty="0">
                <a:solidFill>
                  <a:srgbClr val="00529C"/>
                </a:solidFill>
              </a:rPr>
              <a:t>doloženy všechny povinné přílohy a obsahově splňují požadované </a:t>
            </a:r>
            <a:r>
              <a:rPr lang="cs-CZ" sz="1700" b="1" dirty="0" smtClean="0">
                <a:solidFill>
                  <a:srgbClr val="00529C"/>
                </a:solidFill>
              </a:rPr>
              <a:t>náležitosti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1700" b="1" dirty="0" smtClean="0"/>
              <a:t>13. Pověřovací akt (PA)</a:t>
            </a:r>
            <a:endParaRPr lang="cs-CZ" sz="1700" b="1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 smtClean="0"/>
              <a:t>Žadatel </a:t>
            </a:r>
            <a:r>
              <a:rPr lang="cs-CZ" sz="1700" dirty="0"/>
              <a:t>musí být jasně pověřen k výkonu služby obecného hospodářského zájmu, k jejímuž kvalitnějšímu poskytování čerpá podporu v rámci výzvy. </a:t>
            </a:r>
            <a:endParaRPr lang="cs-CZ" sz="17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 smtClean="0"/>
              <a:t>Žadatel doloží existenci závazku veřejné služby na základě pověření, které musí obsahovat náležitosti dle čl. 4 Rozhodnutí 2012/21/EU.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7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 smtClean="0"/>
              <a:t>V případě, že žadatel ke dni podání žádosti o podporu není pověřen v souladu s Rozhodnutím 2012/21/EU, doloží </a:t>
            </a:r>
            <a:r>
              <a:rPr lang="cs-CZ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vyjádření objednatele (kraj, MPSV) </a:t>
            </a:r>
            <a:r>
              <a:rPr lang="cs-CZ" sz="1700" dirty="0" smtClean="0"/>
              <a:t>služeb o úmyslu žadatele pověřit výkonem služby obecného hospodářského zájmu.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 smtClean="0"/>
              <a:t>Žadatel musí být v tomto případě pověřen k výkonu SOHZ </a:t>
            </a:r>
            <a:r>
              <a:rPr lang="cs-CZ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nejpozději do 12 měsíců od ukončení realizace projektu,</a:t>
            </a:r>
            <a:r>
              <a:rPr lang="cs-CZ" sz="1700" dirty="0" smtClean="0"/>
              <a:t> tzn. od nastavení centrálního stavu „Projekt finančně ukončen ze strany ŘO“, to znamená že, PA doloží nejpozději s první zprávou o udržitelnosti projektu.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nedoložení PA k výkonu SOHZ se příjemce vystavuje riziku navrácení dotace.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7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700" dirty="0" smtClean="0"/>
              <a:t>Žadatel/příjemce </a:t>
            </a:r>
            <a:r>
              <a:rPr lang="cs-CZ" sz="1700" dirty="0"/>
              <a:t>musí být pověřen k výkonu SOHZ v souladu s Rozhodnutím 2012/21/EU nejméně do konce doby udržitelnosti projektu. Nemusí však být pověřen jedním PA, ale několika akty, které na sebe musí navazovat, aby bylo zajištěno kontinuální poskytování sociální služby.</a:t>
            </a:r>
          </a:p>
          <a:p>
            <a:pPr marL="241300" algn="just">
              <a:spcBef>
                <a:spcPts val="0"/>
              </a:spcBef>
              <a:spcAft>
                <a:spcPts val="0"/>
              </a:spcAft>
            </a:pPr>
            <a:endParaRPr lang="cs-CZ" sz="17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000" b="1" dirty="0" smtClean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 Jsou doloženy všechny povinné přílohy a obsahově splňují požadované náležitosti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/>
              <a:t>14. Seznam </a:t>
            </a:r>
            <a:r>
              <a:rPr lang="cs-CZ" sz="1600" b="1" dirty="0"/>
              <a:t>objednávek – přímých nákupů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Pokud byly k datu podání žádosti o podporu uskutečněny objednávky – přímé nákupy ve výši od 100 tis. Kč bez DPH, které se vztahují k projektu, uvede je do formuláře, který je přílohou č. 10 Obecných pravidel. 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1600" b="1" dirty="0">
                <a:solidFill>
                  <a:srgbClr val="00529C"/>
                </a:solidFill>
              </a:rPr>
              <a:t>Projekt je svým </a:t>
            </a:r>
            <a:r>
              <a:rPr lang="cs-CZ" sz="1600" b="1" dirty="0" smtClean="0">
                <a:solidFill>
                  <a:srgbClr val="00529C"/>
                </a:solidFill>
              </a:rPr>
              <a:t>zaměřením </a:t>
            </a:r>
            <a:r>
              <a:rPr lang="cs-CZ" sz="1600" b="1" dirty="0">
                <a:solidFill>
                  <a:srgbClr val="00529C"/>
                </a:solidFill>
              </a:rPr>
              <a:t>v souladu s cíli a podporovanými </a:t>
            </a:r>
            <a:r>
              <a:rPr lang="cs-CZ" sz="1600" b="1" dirty="0" smtClean="0">
                <a:solidFill>
                  <a:srgbClr val="00529C"/>
                </a:solidFill>
              </a:rPr>
              <a:t> aktivitami výzvy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 popisu projektu musí být zřejmé, že se jedná </a:t>
            </a:r>
            <a:r>
              <a:rPr lang="cs-CZ" sz="1600" dirty="0"/>
              <a:t>o </a:t>
            </a:r>
            <a:r>
              <a:rPr lang="cs-CZ" sz="1600" dirty="0" smtClean="0"/>
              <a:t>aktivity zaměřené na </a:t>
            </a:r>
            <a:br>
              <a:rPr lang="cs-CZ" sz="1600" dirty="0" smtClean="0"/>
            </a:br>
            <a:r>
              <a:rPr lang="cs-CZ" sz="1600" dirty="0"/>
              <a:t>zkvalitnění poskytování sociálních služeb, obnovu a zkvalitnění materiálně technické základny stávajících služeb sociální práce s cílovými </a:t>
            </a:r>
            <a:r>
              <a:rPr lang="cs-CZ" sz="1600" dirty="0" smtClean="0"/>
              <a:t>skupinami.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cs-CZ" sz="1600" dirty="0" smtClean="0"/>
              <a:t>oulad hlavních a vedlejších aktivit s podporovanými aktivitami uvedenými ve výzvě.</a:t>
            </a:r>
          </a:p>
          <a:p>
            <a:pPr>
              <a:spcBef>
                <a:spcPts val="200"/>
              </a:spcBef>
            </a:pPr>
            <a:endParaRPr lang="cs-CZ" sz="1600" dirty="0" smtClean="0"/>
          </a:p>
          <a:p>
            <a:pPr>
              <a:spcBef>
                <a:spcPts val="600"/>
              </a:spcBef>
            </a:pPr>
            <a:r>
              <a:rPr lang="pl-PL" sz="1600" b="1" dirty="0">
                <a:solidFill>
                  <a:srgbClr val="00529C"/>
                </a:solidFill>
              </a:rPr>
              <a:t>Projekt je v </a:t>
            </a:r>
            <a:r>
              <a:rPr lang="pl-PL" sz="1600" b="1" dirty="0" smtClean="0">
                <a:solidFill>
                  <a:srgbClr val="00529C"/>
                </a:solidFill>
              </a:rPr>
              <a:t>souladu </a:t>
            </a:r>
            <a:r>
              <a:rPr lang="pl-PL" sz="1600" b="1" dirty="0">
                <a:solidFill>
                  <a:srgbClr val="00529C"/>
                </a:solidFill>
              </a:rPr>
              <a:t>s podmínkami </a:t>
            </a:r>
            <a:r>
              <a:rPr lang="pl-PL" sz="1600" b="1" dirty="0" smtClean="0">
                <a:solidFill>
                  <a:srgbClr val="00529C"/>
                </a:solidFill>
              </a:rPr>
              <a:t>výzvy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 zahájení/ukončení </a:t>
            </a:r>
            <a:r>
              <a:rPr lang="cs-CZ" sz="1600" dirty="0"/>
              <a:t>realizace projektu </a:t>
            </a:r>
            <a:r>
              <a:rPr lang="cs-CZ" sz="1600" dirty="0" smtClean="0"/>
              <a:t>v rozmezí 1</a:t>
            </a:r>
            <a:r>
              <a:rPr lang="cs-CZ" sz="1600" dirty="0"/>
              <a:t>. 1. </a:t>
            </a:r>
            <a:r>
              <a:rPr lang="cs-CZ" sz="1600" dirty="0" smtClean="0"/>
              <a:t>2014 - 31</a:t>
            </a:r>
            <a:r>
              <a:rPr lang="cs-CZ" sz="1600" dirty="0"/>
              <a:t>. 12. </a:t>
            </a:r>
            <a:r>
              <a:rPr lang="cs-CZ" sz="1600" dirty="0" smtClean="0"/>
              <a:t>2021,</a:t>
            </a:r>
            <a:endParaRPr lang="cs-CZ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jsou cílové skupiny v souladu s výzvou,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 uveden popis dopadu </a:t>
            </a:r>
            <a:r>
              <a:rPr lang="cs-CZ" sz="1600" dirty="0"/>
              <a:t>projektu </a:t>
            </a:r>
            <a:r>
              <a:rPr lang="cs-CZ" sz="1600" dirty="0" smtClean="0"/>
              <a:t>na cílové skupiny vzhledem k jejich znevýhodnění,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jsou dodrženy procentní </a:t>
            </a:r>
            <a:r>
              <a:rPr lang="cs-CZ" sz="1600" dirty="0"/>
              <a:t>míry podpory z ERDF, SR, </a:t>
            </a:r>
            <a:r>
              <a:rPr lang="cs-CZ" sz="1600" dirty="0" smtClean="0"/>
              <a:t>žadatel dle výzvy,</a:t>
            </a:r>
            <a:endParaRPr lang="cs-CZ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 smtClean="0"/>
              <a:t>je termín </a:t>
            </a:r>
            <a:r>
              <a:rPr lang="pl-PL" sz="1600" dirty="0"/>
              <a:t>ukončení realizace projektu je po datu podání žádosti o </a:t>
            </a:r>
            <a:r>
              <a:rPr lang="pl-PL" sz="1600" dirty="0" smtClean="0"/>
              <a:t>podporu,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 projekt realizován na území ČR mimo území hl. města Prahy.</a:t>
            </a:r>
            <a:endParaRPr lang="pl-PL" sz="1600" dirty="0"/>
          </a:p>
          <a:p>
            <a:endParaRPr lang="pl-PL" sz="1600" b="1" dirty="0" smtClean="0">
              <a:solidFill>
                <a:srgbClr val="00529C"/>
              </a:solidFill>
            </a:endParaRPr>
          </a:p>
          <a:p>
            <a:endParaRPr lang="cs-CZ" sz="1600" b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dirty="0"/>
              <a:t>Státní příspěvková organizace zřízená Zákonem č. 248/2000 Sb., o podpoře regionálního </a:t>
            </a:r>
            <a:r>
              <a:rPr lang="cs-CZ" dirty="0" smtClean="0"/>
              <a:t>rozvoje </a:t>
            </a:r>
            <a:r>
              <a:rPr lang="cs-CZ" dirty="0"/>
              <a:t>a řízená Ministerstvem pro místní rozvoj ČR</a:t>
            </a:r>
          </a:p>
          <a:p>
            <a:pPr marL="454025" lvl="1" indent="-187325"/>
            <a:r>
              <a:rPr lang="cs-CZ" dirty="0"/>
              <a:t>zprostředkující subjekt pro vybrané operační programy </a:t>
            </a:r>
          </a:p>
          <a:p>
            <a:pPr marL="720725" lvl="2" indent="-187325"/>
            <a:r>
              <a:rPr lang="cs-CZ" dirty="0"/>
              <a:t>konzultační a informační činnost</a:t>
            </a:r>
          </a:p>
          <a:p>
            <a:pPr marL="720725" lvl="2" indent="-187325"/>
            <a:r>
              <a:rPr lang="cs-CZ" dirty="0"/>
              <a:t>kontrola a monitoring realizace projektů</a:t>
            </a:r>
          </a:p>
          <a:p>
            <a:pPr marL="720725" lvl="2" indent="-187325"/>
            <a:r>
              <a:rPr lang="cs-CZ" dirty="0"/>
              <a:t>(2014-2020) Integrovaný regionální operační program</a:t>
            </a:r>
          </a:p>
          <a:p>
            <a:pPr marL="720725" lvl="2" indent="-187325"/>
            <a:r>
              <a:rPr lang="cs-CZ" dirty="0"/>
              <a:t>(2007-2013) Integrovaný operační program, OP Technická pomoc</a:t>
            </a:r>
          </a:p>
          <a:p>
            <a:pPr marL="720725" lvl="2" indent="-187325"/>
            <a:r>
              <a:rPr lang="cs-CZ" dirty="0"/>
              <a:t>(2004-2006) Společný regionální operační program, OP JPD2</a:t>
            </a:r>
          </a:p>
          <a:p>
            <a:pPr marL="720725" lvl="2" indent="-187325">
              <a:spcBef>
                <a:spcPts val="400"/>
              </a:spcBef>
            </a:pPr>
            <a:r>
              <a:rPr lang="cs-CZ" dirty="0"/>
              <a:t>(1998-2004) předvstupní programy (PHARE, ISPA, SAPARD)</a:t>
            </a:r>
          </a:p>
          <a:p>
            <a:pPr marL="454025" lvl="1" indent="-187325"/>
            <a:r>
              <a:rPr lang="cs-CZ" dirty="0"/>
              <a:t>kontrolní subjekt pro operační programy Cíle 3 (nyní Cíl 2)</a:t>
            </a:r>
          </a:p>
          <a:p>
            <a:pPr marL="454025" lvl="1" indent="-187325"/>
            <a:r>
              <a:rPr lang="cs-CZ" dirty="0"/>
              <a:t>hostitelská organizace pro pracoviště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Network</a:t>
            </a:r>
          </a:p>
          <a:p>
            <a:pPr marL="720725" lvl="2" indent="-187325"/>
            <a:r>
              <a:rPr lang="cs-CZ" dirty="0"/>
              <a:t>poradenství pro malé a střední podnikatele</a:t>
            </a:r>
            <a:endParaRPr lang="en-US" dirty="0"/>
          </a:p>
          <a:p>
            <a:pPr marL="454025" lvl="1" indent="-187325"/>
            <a:r>
              <a:rPr lang="cs-CZ" dirty="0"/>
              <a:t>správa Regionálního informačního servisu (RIS) a Mapového serveru</a:t>
            </a:r>
          </a:p>
          <a:p>
            <a:pPr marL="720725" lvl="2" indent="-187325"/>
            <a:r>
              <a:rPr lang="cs-CZ" dirty="0"/>
              <a:t>rozsáhlá pravidelně aktualizovaná databáze regionálních dat a jejich zobrazení v mapě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l-PL" sz="1600" b="1" dirty="0" smtClean="0">
                <a:solidFill>
                  <a:srgbClr val="00529C"/>
                </a:solidFill>
              </a:rPr>
              <a:t>Projekt </a:t>
            </a:r>
            <a:r>
              <a:rPr lang="pl-PL" sz="1600" b="1" dirty="0">
                <a:solidFill>
                  <a:srgbClr val="00529C"/>
                </a:solidFill>
              </a:rPr>
              <a:t>je v </a:t>
            </a:r>
            <a:r>
              <a:rPr lang="pl-PL" sz="1600" b="1" dirty="0" smtClean="0">
                <a:solidFill>
                  <a:srgbClr val="00529C"/>
                </a:solidFill>
              </a:rPr>
              <a:t>souladu </a:t>
            </a:r>
            <a:r>
              <a:rPr lang="pl-PL" sz="1600" b="1" dirty="0">
                <a:solidFill>
                  <a:srgbClr val="00529C"/>
                </a:solidFill>
              </a:rPr>
              <a:t>s podmínkami </a:t>
            </a:r>
            <a:r>
              <a:rPr lang="pl-PL" sz="1600" b="1" dirty="0" smtClean="0">
                <a:solidFill>
                  <a:srgbClr val="00529C"/>
                </a:solidFill>
              </a:rPr>
              <a:t>výzvy</a:t>
            </a:r>
          </a:p>
          <a:p>
            <a:pPr>
              <a:spcBef>
                <a:spcPts val="600"/>
              </a:spcBef>
            </a:pPr>
            <a:endParaRPr lang="pl-PL" sz="1600" b="1" dirty="0" smtClean="0">
              <a:solidFill>
                <a:srgbClr val="00529C"/>
              </a:solidFill>
            </a:endParaRPr>
          </a:p>
          <a:p>
            <a:pPr algn="just"/>
            <a:r>
              <a:rPr lang="pl-PL" sz="1600" b="1" dirty="0" smtClean="0">
                <a:solidFill>
                  <a:srgbClr val="FF0000"/>
                </a:solidFill>
              </a:rPr>
              <a:t>29. Výzva IROP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 </a:t>
            </a:r>
            <a:r>
              <a:rPr lang="cs-CZ" sz="1600" dirty="0"/>
              <a:t>projekt realizován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 správního obvodu obcí s rozšířenou působností bez sociálně vyloučených lokalit </a:t>
            </a:r>
            <a:r>
              <a:rPr lang="cs-CZ" sz="1600" dirty="0"/>
              <a:t>uvedeném v  Seznamu obcí s rozšířenou působností bez sociálně vyloučených lokalit (Příloha č. 10 Specifických pravidel</a:t>
            </a:r>
            <a:r>
              <a:rPr lang="cs-CZ" sz="1600" dirty="0" smtClean="0"/>
              <a:t>)</a:t>
            </a:r>
          </a:p>
          <a:p>
            <a:pPr algn="just"/>
            <a:endParaRPr lang="cs-CZ" sz="1600" b="1" dirty="0">
              <a:solidFill>
                <a:srgbClr val="00529C"/>
              </a:solidFill>
            </a:endParaRPr>
          </a:p>
          <a:p>
            <a:pPr algn="just"/>
            <a:r>
              <a:rPr lang="cs-CZ" sz="1600" b="1" dirty="0" smtClean="0">
                <a:solidFill>
                  <a:srgbClr val="FF0000"/>
                </a:solidFill>
              </a:rPr>
              <a:t>30. Výzva IROP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 </a:t>
            </a:r>
            <a:r>
              <a:rPr lang="cs-CZ" sz="1600" dirty="0"/>
              <a:t>projekt realizován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 správního obvodu obcí s rozšířenou působností se sociálně vyloučenými lokalitami </a:t>
            </a:r>
            <a:r>
              <a:rPr lang="cs-CZ" sz="1600" dirty="0"/>
              <a:t>uvedeném v  Seznamu obcí s rozšířenou působností se sociálně vyloučenými lokalitami (Příloha č. 10 Specifických pravidel</a:t>
            </a:r>
            <a:r>
              <a:rPr lang="cs-CZ" sz="1600" dirty="0" smtClean="0"/>
              <a:t>)</a:t>
            </a:r>
          </a:p>
          <a:p>
            <a:pPr lvl="0" algn="just"/>
            <a:r>
              <a:rPr lang="cs-CZ" sz="1600" dirty="0" smtClean="0"/>
              <a:t>nebo</a:t>
            </a: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 </a:t>
            </a:r>
            <a:r>
              <a:rPr lang="cs-CZ" sz="1600" dirty="0"/>
              <a:t>projekt realizován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území se schválenou strategií pro Koordinovaný přístup k sociálně vyloučeným lokalitám </a:t>
            </a:r>
            <a:r>
              <a:rPr lang="cs-CZ" sz="1600" dirty="0"/>
              <a:t>(Příloha č. 10 Specifických pravidel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sz="1600" b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9415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Žadatel splňuje definici oprávněného příjemce </a:t>
            </a:r>
            <a:endParaRPr lang="cs-CZ" sz="1600" b="1" dirty="0" smtClean="0">
              <a:solidFill>
                <a:srgbClr val="00529C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</a:t>
            </a:r>
            <a:r>
              <a:rPr lang="cs-CZ" sz="1600" dirty="0" smtClean="0"/>
              <a:t>da je žadatel oprávněným žadatelem dle výzvy</a:t>
            </a:r>
            <a:endParaRPr lang="cs-CZ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respektuje minimální a maximální hranici celkových způsobilých výdajů</a:t>
            </a:r>
          </a:p>
          <a:p>
            <a:pPr marL="285750" lvl="2" indent="-285750" defTabSz="704850">
              <a:spcBef>
                <a:spcPts val="0"/>
              </a:spcBef>
            </a:pPr>
            <a:r>
              <a:rPr lang="cs-CZ" dirty="0"/>
              <a:t>m</a:t>
            </a:r>
            <a:r>
              <a:rPr lang="cs-CZ" dirty="0" smtClean="0"/>
              <a:t>in</a:t>
            </a:r>
            <a:r>
              <a:rPr lang="cs-CZ" dirty="0"/>
              <a:t>. výše celkových způsobilých výdajů  </a:t>
            </a:r>
            <a:r>
              <a:rPr lang="cs-CZ" dirty="0" smtClean="0"/>
              <a:t>500 </a:t>
            </a:r>
            <a:r>
              <a:rPr lang="cs-CZ" dirty="0"/>
              <a:t>000 </a:t>
            </a:r>
            <a:r>
              <a:rPr lang="cs-CZ" dirty="0" smtClean="0"/>
              <a:t>Kč</a:t>
            </a:r>
            <a:endParaRPr lang="cs-CZ" dirty="0"/>
          </a:p>
          <a:p>
            <a:pPr marL="285750" lvl="4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ax</a:t>
            </a:r>
            <a:r>
              <a:rPr lang="cs-CZ" dirty="0"/>
              <a:t>. výše celkových způsobilých </a:t>
            </a:r>
            <a:r>
              <a:rPr lang="cs-CZ" dirty="0" smtClean="0"/>
              <a:t>výdajů 60 </a:t>
            </a:r>
            <a:r>
              <a:rPr lang="cs-CZ" dirty="0"/>
              <a:t>000 000 </a:t>
            </a:r>
            <a:r>
              <a:rPr lang="cs-CZ" dirty="0" smtClean="0"/>
              <a:t>Kč</a:t>
            </a:r>
          </a:p>
          <a:p>
            <a:pPr marL="0" lvl="4" indent="0">
              <a:spcBef>
                <a:spcPts val="0"/>
              </a:spcBef>
              <a:buNone/>
            </a:pPr>
            <a:endParaRPr lang="cs-CZ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respektuje limity způsobilých </a:t>
            </a:r>
            <a:r>
              <a:rPr lang="cs-CZ" sz="1600" b="1" dirty="0" smtClean="0">
                <a:solidFill>
                  <a:srgbClr val="00529C"/>
                </a:solidFill>
              </a:rPr>
              <a:t>výdajů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 dodržen maximální </a:t>
            </a:r>
            <a:r>
              <a:rPr lang="cs-CZ" sz="1600" dirty="0"/>
              <a:t>limit 15 % celkových způsobilých výdajů na vedlejší aktivity </a:t>
            </a:r>
            <a:r>
              <a:rPr lang="cs-CZ" sz="1600" dirty="0" smtClean="0"/>
              <a:t>projektu.</a:t>
            </a:r>
            <a:endParaRPr lang="cs-CZ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jsou </a:t>
            </a:r>
            <a:r>
              <a:rPr lang="cs-CZ" sz="1600" dirty="0"/>
              <a:t>výdaje za nákup </a:t>
            </a:r>
            <a:r>
              <a:rPr lang="cs-CZ" sz="1600" dirty="0" smtClean="0"/>
              <a:t>pozemku max</a:t>
            </a:r>
            <a:r>
              <a:rPr lang="cs-CZ" sz="1600" dirty="0"/>
              <a:t>. ve výši 10 % celkových způsobilých výdajů </a:t>
            </a:r>
            <a:r>
              <a:rPr lang="cs-CZ" sz="1600" dirty="0" smtClean="0"/>
              <a:t>projektu.</a:t>
            </a:r>
            <a:endParaRPr lang="cs-CZ" sz="1600" dirty="0"/>
          </a:p>
          <a:p>
            <a:pPr marL="576000" lvl="4" indent="-2667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b="1" dirty="0" smtClean="0"/>
          </a:p>
          <a:p>
            <a:pPr marL="576000" lvl="4" indent="-2667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b="1" dirty="0" smtClean="0"/>
          </a:p>
          <a:p>
            <a:pPr marL="576000" lvl="4" indent="-2667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b="1" dirty="0"/>
          </a:p>
          <a:p>
            <a:pPr marL="576000" lvl="4" indent="-26670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b="1" dirty="0" smtClean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200" b="1" dirty="0" smtClean="0">
              <a:solidFill>
                <a:srgbClr val="00529C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cs-CZ" sz="2000" b="1" dirty="0" smtClean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2176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00529C"/>
                </a:solidFill>
              </a:rPr>
              <a:t>Výsledky </a:t>
            </a:r>
            <a:r>
              <a:rPr lang="cs-CZ" sz="1600" b="1" dirty="0">
                <a:solidFill>
                  <a:srgbClr val="00529C"/>
                </a:solidFill>
              </a:rPr>
              <a:t>projektu jsou </a:t>
            </a:r>
            <a:r>
              <a:rPr lang="cs-CZ" sz="1600" b="1" dirty="0" smtClean="0">
                <a:solidFill>
                  <a:srgbClr val="00529C"/>
                </a:solidFill>
              </a:rPr>
              <a:t>udržitelné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je v</a:t>
            </a:r>
            <a:r>
              <a:rPr lang="cs-CZ" sz="1600" dirty="0"/>
              <a:t> </a:t>
            </a:r>
            <a:r>
              <a:rPr lang="cs-CZ" sz="1600" dirty="0" smtClean="0"/>
              <a:t>kapitole </a:t>
            </a:r>
            <a:r>
              <a:rPr lang="cs-CZ" sz="1600" dirty="0"/>
              <a:t>17 S</a:t>
            </a:r>
            <a:r>
              <a:rPr lang="cs-CZ" sz="1600" dirty="0" smtClean="0"/>
              <a:t>tudie proveditelnosti dostatečně popsáno zajištění udržitelnosti projektu – administrativní, finanční, provozní.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nemá negativní vliv na žádnou z horizontálních priorit IROP (udržitelný rozvoj, rovné příležitosti a zákaz diskriminace, rovnost mužů a žen</a:t>
            </a:r>
            <a:r>
              <a:rPr lang="cs-CZ" sz="1600" b="1" dirty="0" smtClean="0">
                <a:solidFill>
                  <a:srgbClr val="00529C"/>
                </a:solidFill>
              </a:rPr>
              <a:t>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Projekt musí mít pozitivní </a:t>
            </a:r>
            <a:r>
              <a:rPr lang="cs-CZ" sz="1600" dirty="0"/>
              <a:t>nebo neutrální vliv na horizontální priority.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 smtClean="0"/>
              <a:t>Zda je uveden popis vlivu na </a:t>
            </a:r>
            <a:r>
              <a:rPr lang="cs-CZ" dirty="0"/>
              <a:t>horizontální priority</a:t>
            </a:r>
            <a:r>
              <a:rPr lang="cs-CZ" dirty="0" smtClean="0"/>
              <a:t>.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 smtClean="0"/>
              <a:t>Zda je uvedení vliv projektu na HP v souladu s přílohou č. 24 Obecných pravidel.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 smtClean="0"/>
              <a:t>Zda jsou informace v žádosti o podporu v souladu s informacemi uvedenými v přílohách.</a:t>
            </a:r>
          </a:p>
          <a:p>
            <a:pPr marL="0" lvl="2" indent="0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Udržitelný rozvoj – neutrální vliv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Rovné příležitosti a zákaz diskriminace – pozitivní vliv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Rovnost mezi muži a ženami – neutrální vliv</a:t>
            </a:r>
          </a:p>
          <a:p>
            <a:pPr marL="576000" lvl="2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600" b="1" dirty="0">
                <a:solidFill>
                  <a:srgbClr val="00529C"/>
                </a:solidFill>
              </a:rPr>
              <a:t>Potřebnost realizace projektu je odůvodněná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</a:t>
            </a:r>
            <a:r>
              <a:rPr lang="cs-CZ" sz="1600" dirty="0"/>
              <a:t>v žádosti o </a:t>
            </a:r>
            <a:r>
              <a:rPr lang="cs-CZ" sz="1600" dirty="0" smtClean="0"/>
              <a:t>podporu a ve studii proveditelnosti zdůvodněná </a:t>
            </a:r>
            <a:r>
              <a:rPr lang="cs-CZ" sz="1600" dirty="0"/>
              <a:t>potřebnost realizace </a:t>
            </a:r>
            <a:r>
              <a:rPr lang="cs-CZ" sz="1600" dirty="0" smtClean="0"/>
              <a:t>projektu</a:t>
            </a:r>
            <a:r>
              <a:rPr lang="cs-CZ" sz="1600" dirty="0"/>
              <a:t>.</a:t>
            </a:r>
            <a:endParaRPr lang="cs-CZ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 algn="just"/>
            <a:r>
              <a:rPr lang="cs-CZ" sz="1600" b="1" dirty="0">
                <a:solidFill>
                  <a:srgbClr val="00529C"/>
                </a:solidFill>
              </a:rPr>
              <a:t>Projekt je v souladu s pravidly veřejné podpory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požadovaná výše podpory rovná nebo nižší maximální investiční podpoře vypočtené v modulu CBA veřejná podpora.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v MS2014 žadatel potvrdil čestné </a:t>
            </a:r>
            <a:r>
              <a:rPr lang="cs-CZ" sz="1600" dirty="0"/>
              <a:t>prohlášení, </a:t>
            </a:r>
            <a:r>
              <a:rPr lang="cs-CZ" sz="1600" dirty="0" smtClean="0"/>
              <a:t>o tom, že </a:t>
            </a:r>
            <a:r>
              <a:rPr lang="cs-CZ" sz="1600" dirty="0"/>
              <a:t>nemá nevypořádané finanční závazky (z jiných projektů nebo z rozhodnutí EK k navrácení finančních prostředků) – čestné prohlášení č. </a:t>
            </a:r>
            <a:r>
              <a:rPr lang="cs-CZ" sz="1600" dirty="0" smtClean="0"/>
              <a:t>78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žadatel nečerpá </a:t>
            </a:r>
            <a:r>
              <a:rPr lang="cs-CZ" sz="1600" dirty="0"/>
              <a:t>na stejnou službu obecného hospodářského zájmu podporu de minimis podle nařízení č. 360/2012 o použití článků 107 a 108 SFEU na podporu de minimis udílenou podnikům poskytujícím služby obecného hospodářského </a:t>
            </a:r>
            <a:r>
              <a:rPr lang="cs-CZ" sz="1600" dirty="0" smtClean="0"/>
              <a:t>zájmu.</a:t>
            </a:r>
            <a:endParaRPr lang="cs-CZ" sz="1600" dirty="0"/>
          </a:p>
          <a:p>
            <a:pPr marL="290250" algn="just">
              <a:spcBef>
                <a:spcPts val="0"/>
              </a:spcBef>
              <a:spcAft>
                <a:spcPts val="0"/>
              </a:spcAft>
            </a:pPr>
            <a:endParaRPr lang="cs-CZ" sz="2000" dirty="0">
              <a:solidFill>
                <a:srgbClr val="FF0000"/>
              </a:solidFill>
            </a:endParaRPr>
          </a:p>
          <a:p>
            <a:pPr marL="290250" algn="just">
              <a:spcBef>
                <a:spcPts val="0"/>
              </a:spcBef>
              <a:spcAft>
                <a:spcPts val="0"/>
              </a:spcAft>
            </a:pPr>
            <a:endParaRPr lang="cs-CZ" sz="600" b="1" dirty="0">
              <a:solidFill>
                <a:srgbClr val="00529C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Statutární zástupce žadatele je trestně </a:t>
            </a:r>
            <a:r>
              <a:rPr lang="cs-CZ" sz="1600" b="1" dirty="0" smtClean="0">
                <a:solidFill>
                  <a:srgbClr val="00529C"/>
                </a:solidFill>
              </a:rPr>
              <a:t>bezúhonný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Statutární </a:t>
            </a:r>
            <a:r>
              <a:rPr lang="cs-CZ" sz="1600" dirty="0"/>
              <a:t>zástupce obcí a krajů - žádost je podána v předepsané formě přes MS2014+, tj. včetně souhlasu s čestným prohlášením, ze kterého vyplývá bezúhonnost statutárního zástupce </a:t>
            </a:r>
            <a:r>
              <a:rPr lang="cs-CZ" sz="1600" dirty="0" smtClean="0"/>
              <a:t>žadatele.</a:t>
            </a:r>
            <a:endParaRPr lang="cs-CZ" sz="1600" i="1" dirty="0"/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Ostatní oprávnění žadatelé - žádost je podána v předepsané formě přes MS2014+, tj. včetně souhlasu s čestným prohlášením plus povinnost předložit výpis z rejstříku trestů všech statutárních </a:t>
            </a:r>
            <a:r>
              <a:rPr lang="cs-CZ" sz="1600" dirty="0" smtClean="0"/>
              <a:t>zástupců uvedených na záložce subjekty projektu. </a:t>
            </a:r>
          </a:p>
          <a:p>
            <a:pPr marL="290250" lvl="0" algn="just">
              <a:spcBef>
                <a:spcPts val="0"/>
              </a:spcBef>
              <a:spcAft>
                <a:spcPts val="0"/>
              </a:spcAft>
            </a:pPr>
            <a:endParaRPr lang="cs-CZ" sz="2000" i="1" dirty="0"/>
          </a:p>
          <a:p>
            <a:pPr algn="just"/>
            <a:endParaRPr lang="cs-CZ" sz="2000" i="1" dirty="0" smtClean="0"/>
          </a:p>
          <a:p>
            <a:pPr algn="just"/>
            <a:endParaRPr lang="cs-CZ" dirty="0" smtClean="0"/>
          </a:p>
          <a:p>
            <a:pPr algn="just"/>
            <a:endParaRPr lang="cs-CZ" b="1" dirty="0" smtClean="0"/>
          </a:p>
          <a:p>
            <a:pPr algn="just"/>
            <a:endParaRPr lang="cs-CZ" i="1" dirty="0"/>
          </a:p>
          <a:p>
            <a:endParaRPr lang="cs-CZ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je v souladu se Strategií sociálního začleňování </a:t>
            </a:r>
            <a:r>
              <a:rPr lang="cs-CZ" sz="1600" b="1" dirty="0" smtClean="0">
                <a:solidFill>
                  <a:srgbClr val="00529C"/>
                </a:solidFill>
              </a:rPr>
              <a:t>2014-2020</a:t>
            </a:r>
            <a:endParaRPr lang="cs-CZ" sz="1600" b="1" dirty="0">
              <a:solidFill>
                <a:srgbClr val="00529C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v kapitole 5 Studie proveditelnosti uvedena vazba projektu na Národní strategii rozvoje sociálních služeb</a:t>
            </a:r>
            <a:r>
              <a:rPr lang="cs-CZ" sz="1600" dirty="0"/>
              <a:t>, zejména na opatření kapitoly 3. 2 Sociální služby, popřípadě ustanovení jiné </a:t>
            </a:r>
            <a:r>
              <a:rPr lang="cs-CZ" sz="1600" dirty="0" smtClean="0"/>
              <a:t>kapitoly např</a:t>
            </a:r>
            <a:r>
              <a:rPr lang="cs-CZ" sz="1600" dirty="0"/>
              <a:t>.: 3. 1 Podpora přístupu k zaměstnání a jeho udržení, 3. 3 Podpora rodiny, 3. 4 Podpora rovného přístupu ke vzdělání, 3. 5 Přístup k bydlení, 3. 7 Zajištění slušných životních podmínek, 3. 8 Podpora dalším začleňujícím veřejným službám. </a:t>
            </a:r>
            <a:endParaRPr lang="cs-CZ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b="1" dirty="0" smtClean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je v souladu s Národní strategií rozvoje sociálních služeb</a:t>
            </a:r>
            <a:r>
              <a:rPr lang="cs-CZ" sz="1600" b="1" dirty="0" smtClean="0">
                <a:solidFill>
                  <a:srgbClr val="00529C"/>
                </a:solidFill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</a:t>
            </a:r>
            <a:r>
              <a:rPr lang="cs-CZ" sz="1600" dirty="0"/>
              <a:t>v kap. 5 Studie </a:t>
            </a:r>
            <a:r>
              <a:rPr lang="cs-CZ" sz="1600" dirty="0" smtClean="0"/>
              <a:t>proveditelnosti uvedená vazba </a:t>
            </a:r>
            <a:r>
              <a:rPr lang="cs-CZ" sz="1600" dirty="0"/>
              <a:t>projektu na Národní strategii rozvoje sociálních </a:t>
            </a:r>
            <a:r>
              <a:rPr lang="cs-CZ" sz="1600" dirty="0" smtClean="0"/>
              <a:t>služeb.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cs-CZ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je v souladu se strategickým plánem sociálního začleňování nebo s komunitním plánem nebo s krajským střednědobým plánem rozvoje sociálních služeb</a:t>
            </a:r>
            <a:r>
              <a:rPr lang="cs-CZ" sz="1600" b="1" dirty="0" smtClean="0">
                <a:solidFill>
                  <a:srgbClr val="00529C"/>
                </a:solidFill>
              </a:rPr>
              <a:t>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doložené </a:t>
            </a:r>
            <a:r>
              <a:rPr lang="cs-CZ" sz="1600" dirty="0"/>
              <a:t>souhlasné stanovisko subjektu, který vydal strategický, komunitní nebo krajský střednědobý </a:t>
            </a:r>
            <a:r>
              <a:rPr lang="cs-CZ" sz="1600" dirty="0" smtClean="0"/>
              <a:t>plán obsahově splňuje veškeré </a:t>
            </a:r>
            <a:r>
              <a:rPr lang="cs-CZ" sz="1600" dirty="0"/>
              <a:t>náležitosti dle přílohy č. 9 Specifických </a:t>
            </a:r>
            <a:r>
              <a:rPr lang="cs-CZ" sz="1600" dirty="0" smtClean="0"/>
              <a:t>pravidel.</a:t>
            </a:r>
            <a:endParaRPr lang="cs-CZ" sz="1600" dirty="0"/>
          </a:p>
          <a:p>
            <a:pPr algn="just"/>
            <a:endParaRPr lang="cs-CZ" sz="1900" b="1" dirty="0">
              <a:solidFill>
                <a:srgbClr val="00529C"/>
              </a:solidFill>
            </a:endParaRPr>
          </a:p>
          <a:p>
            <a:pPr marL="540000" indent="-2857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pl-PL" b="1" dirty="0">
                <a:solidFill>
                  <a:srgbClr val="00529C"/>
                </a:solidFill>
              </a:rPr>
              <a:t>Poskytované služby jsou uvedené v zákoně o sociálních službách</a:t>
            </a:r>
            <a:r>
              <a:rPr lang="pl-PL" b="1" dirty="0" smtClean="0">
                <a:solidFill>
                  <a:srgbClr val="00529C"/>
                </a:solidFill>
              </a:rPr>
              <a:t>.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/>
              <a:t>ve</a:t>
            </a:r>
            <a:r>
              <a:rPr lang="cs-CZ" dirty="0"/>
              <a:t>  Studii </a:t>
            </a:r>
            <a:r>
              <a:rPr lang="cs-CZ" dirty="0" smtClean="0"/>
              <a:t>proveditelnosti a v</a:t>
            </a:r>
            <a:r>
              <a:rPr lang="cs-CZ" dirty="0"/>
              <a:t> žádosti o </a:t>
            </a:r>
            <a:r>
              <a:rPr lang="cs-CZ" dirty="0" smtClean="0"/>
              <a:t>podporu musí být uveden </a:t>
            </a:r>
            <a:r>
              <a:rPr lang="cs-CZ" dirty="0"/>
              <a:t>popis poskytovaných sociálních </a:t>
            </a:r>
            <a:r>
              <a:rPr lang="cs-CZ" dirty="0" smtClean="0"/>
              <a:t>služeb/plánovaných sociálních služeb </a:t>
            </a:r>
            <a:r>
              <a:rPr lang="cs-CZ" dirty="0"/>
              <a:t>a jejich vazba na účinný zákon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</a:t>
            </a:r>
            <a:r>
              <a:rPr lang="cs-CZ" dirty="0"/>
              <a:t>. 108/2006 Sb., o sociálních </a:t>
            </a:r>
            <a:r>
              <a:rPr lang="cs-CZ" dirty="0" smtClean="0"/>
              <a:t>službách</a:t>
            </a:r>
            <a:r>
              <a:rPr lang="cs-CZ" dirty="0"/>
              <a:t>,</a:t>
            </a:r>
            <a:endParaRPr lang="cs-CZ" dirty="0" smtClean="0"/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/>
              <a:t>V rámci </a:t>
            </a:r>
            <a:r>
              <a:rPr lang="cs-CZ" dirty="0"/>
              <a:t>29. a 30 výzvy jsou podporovány </a:t>
            </a:r>
            <a:r>
              <a:rPr lang="cs-CZ" dirty="0" smtClean="0"/>
              <a:t>pouze </a:t>
            </a:r>
            <a:r>
              <a:rPr lang="cs-CZ" dirty="0"/>
              <a:t>sociální služby jejichž výčet je uveden ve výzvě. </a:t>
            </a:r>
            <a:endParaRPr lang="pl-PL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b="1" dirty="0" smtClean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Žadatel má zajištěnou administrativní, finanční a provozní kapacitu k realizaci a udržitelnosti </a:t>
            </a:r>
            <a:r>
              <a:rPr lang="cs-CZ" sz="1600" b="1" dirty="0" smtClean="0">
                <a:solidFill>
                  <a:srgbClr val="00529C"/>
                </a:solidFill>
              </a:rPr>
              <a:t>projektu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Administrativní: </a:t>
            </a:r>
            <a:r>
              <a:rPr lang="cs-CZ" dirty="0" smtClean="0"/>
              <a:t>zda </a:t>
            </a:r>
            <a:r>
              <a:rPr lang="cs-CZ" dirty="0"/>
              <a:t>je v kap. 7 Studie proveditelnosti Management projektu a řízení lidských zdrojů uveden popis činností a osob, které tyto </a:t>
            </a:r>
            <a:r>
              <a:rPr lang="cs-CZ" dirty="0" smtClean="0"/>
              <a:t>činnosti </a:t>
            </a:r>
            <a:r>
              <a:rPr lang="cs-CZ" dirty="0"/>
              <a:t>zabezpečují v jednotlivých fázích projektu (přípravné, realizační, provozní</a:t>
            </a:r>
            <a:r>
              <a:rPr lang="cs-CZ" dirty="0" smtClean="0"/>
              <a:t>).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Finanční: </a:t>
            </a:r>
            <a:r>
              <a:rPr lang="cs-CZ" dirty="0" smtClean="0"/>
              <a:t>zda je v kap. 11 Studie proveditelnosti Připravenost projektu k realizaci a v kap. 13 Finanční analýza dostatečně popsána finanční připravenost projektu, finanční analýza do konce doby udržitelnosti projektu, podrobný položkový rozpočet včetně vazeb na hlavní a vedlejší aktivity, plán cash-</a:t>
            </a:r>
            <a:r>
              <a:rPr lang="cs-CZ" dirty="0" err="1" smtClean="0"/>
              <a:t>flow</a:t>
            </a:r>
            <a:r>
              <a:rPr lang="cs-CZ" dirty="0" smtClean="0"/>
              <a:t> pro realizační a provozní fázi projektu, výsledky finanční analýzy….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Provozní: </a:t>
            </a:r>
            <a:r>
              <a:rPr lang="cs-CZ" dirty="0"/>
              <a:t>zda je v kap. </a:t>
            </a:r>
            <a:r>
              <a:rPr lang="cs-CZ" dirty="0" smtClean="0"/>
              <a:t>8 </a:t>
            </a:r>
            <a:r>
              <a:rPr lang="cs-CZ" dirty="0"/>
              <a:t>Studie proveditelnosti </a:t>
            </a:r>
            <a:r>
              <a:rPr lang="cs-CZ" dirty="0" smtClean="0"/>
              <a:t>Technické a technologické řešení projektu a </a:t>
            </a:r>
            <a:r>
              <a:rPr lang="cs-CZ" dirty="0"/>
              <a:t>v kap. </a:t>
            </a:r>
            <a:r>
              <a:rPr lang="cs-CZ" dirty="0" smtClean="0"/>
              <a:t>9 Dlouhodobý oběžný majetek a pojištění dostatečně popsána provozní kapacita projektu.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spcBef>
                <a:spcPts val="0"/>
              </a:spcBef>
              <a:buNone/>
            </a:pPr>
            <a:r>
              <a:rPr lang="cs-CZ" b="1" dirty="0">
                <a:solidFill>
                  <a:srgbClr val="00529C"/>
                </a:solidFill>
              </a:rPr>
              <a:t>Výdaje na hlavní aktivity v rozpočtu projektu odpovídají tržním </a:t>
            </a:r>
            <a:r>
              <a:rPr lang="cs-CZ" b="1" dirty="0" smtClean="0">
                <a:solidFill>
                  <a:srgbClr val="00529C"/>
                </a:solidFill>
              </a:rPr>
              <a:t>cenám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bylo </a:t>
            </a:r>
            <a:r>
              <a:rPr lang="cs-CZ" sz="1600" dirty="0"/>
              <a:t>ocenění stavebních prací provedeno v souladu s cenovou soustavou uvedenou v položkovém rozpočtu </a:t>
            </a:r>
            <a:r>
              <a:rPr lang="cs-CZ" sz="1600" dirty="0" smtClean="0"/>
              <a:t>stavby.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odpovídají </a:t>
            </a:r>
            <a:r>
              <a:rPr lang="cs-CZ" sz="1600" dirty="0"/>
              <a:t>předpokládané hodnoty výběrových/zadávacích řízení na pořízení staveb (u hlavních i vedlejších aktivit) ocenění podle položkového rozpočtu </a:t>
            </a:r>
            <a:r>
              <a:rPr lang="cs-CZ" sz="1600" dirty="0" smtClean="0"/>
              <a:t>stavby.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se </a:t>
            </a:r>
            <a:r>
              <a:rPr lang="cs-CZ" sz="1600" dirty="0"/>
              <a:t>výsledky provedených průzkumů trhu nebo stanovení předpokládané hodnoty zakázky </a:t>
            </a:r>
            <a:r>
              <a:rPr lang="cs-CZ" sz="1600" dirty="0" smtClean="0"/>
              <a:t>opírají o </a:t>
            </a:r>
            <a:r>
              <a:rPr lang="cs-CZ" sz="1600" dirty="0"/>
              <a:t>konkrétní </a:t>
            </a:r>
            <a:r>
              <a:rPr lang="cs-CZ" sz="1600" dirty="0" smtClean="0"/>
              <a:t>údaje/dokumenty.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odpovídají </a:t>
            </a:r>
            <a:r>
              <a:rPr lang="cs-CZ" sz="1600" dirty="0"/>
              <a:t>ceny položek rozpočtu projektu mechanismu odvození cen z průzkumu </a:t>
            </a:r>
            <a:r>
              <a:rPr lang="cs-CZ" sz="1600" dirty="0" smtClean="0"/>
              <a:t>trhu</a:t>
            </a:r>
            <a:r>
              <a:rPr lang="cs-CZ" sz="1600" dirty="0"/>
              <a:t>.</a:t>
            </a:r>
            <a:endParaRPr lang="cs-CZ" sz="1600" dirty="0" smtClean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souvisí </a:t>
            </a:r>
            <a:r>
              <a:rPr lang="cs-CZ" sz="1600" dirty="0"/>
              <a:t>položky uvedené v rozpočtu </a:t>
            </a:r>
            <a:r>
              <a:rPr lang="cs-CZ" sz="1600" dirty="0" smtClean="0"/>
              <a:t>projektu s </a:t>
            </a:r>
            <a:r>
              <a:rPr lang="cs-CZ" sz="1600" dirty="0"/>
              <a:t>aktivitami projektu a s naplněním cílů </a:t>
            </a:r>
            <a:r>
              <a:rPr lang="cs-CZ" sz="1600" dirty="0" smtClean="0"/>
              <a:t>projektu</a:t>
            </a:r>
            <a:r>
              <a:rPr lang="cs-CZ" sz="1600" dirty="0"/>
              <a:t>.</a:t>
            </a:r>
            <a:endParaRPr lang="cs-CZ" sz="1600" b="1" dirty="0">
              <a:solidFill>
                <a:srgbClr val="00529C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529C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Minimálně 85 % způsobilých výdajů projektu je zaměřeno na hlavní aktivity projektu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u </a:t>
            </a:r>
            <a:r>
              <a:rPr lang="cs-CZ" sz="1600" dirty="0"/>
              <a:t>každé položky rozpočtu projektu ve Studii proveditelnosti </a:t>
            </a:r>
            <a:r>
              <a:rPr lang="cs-CZ" sz="1600" dirty="0" smtClean="0"/>
              <a:t>kap. 13 Finanční analýza uvedeno</a:t>
            </a:r>
            <a:r>
              <a:rPr lang="cs-CZ" sz="1600" dirty="0"/>
              <a:t>, zda spadá do hlavní nebo vedlejší podporované aktivity.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Způsobilé výdaje na hlavní aktivity rozpočtu </a:t>
            </a:r>
            <a:r>
              <a:rPr lang="cs-CZ" sz="1600" dirty="0" smtClean="0"/>
              <a:t>musí být </a:t>
            </a:r>
            <a:r>
              <a:rPr lang="cs-CZ" sz="1600" dirty="0"/>
              <a:t>minimálně ve výši 85 % celkových způsobilých výdajů projektu.</a:t>
            </a:r>
          </a:p>
          <a:p>
            <a:pPr marL="254250" algn="just"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 algn="just"/>
            <a:endParaRPr lang="cs-CZ" dirty="0" smtClean="0"/>
          </a:p>
          <a:p>
            <a:pPr algn="just"/>
            <a:endParaRPr lang="cs-CZ" b="1" dirty="0"/>
          </a:p>
          <a:p>
            <a:pPr algn="just"/>
            <a:endParaRPr lang="cs-CZ" b="1" dirty="0" smtClean="0"/>
          </a:p>
          <a:p>
            <a:pPr algn="just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2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b="1" dirty="0">
                <a:solidFill>
                  <a:srgbClr val="00529C"/>
                </a:solidFill>
              </a:rPr>
              <a:t>Projekt s vazbou na schválenou strategii Koordinovaného přístupu k sociálně vyloučeným lokalitám je v souladu s cíli této strategie</a:t>
            </a:r>
            <a:r>
              <a:rPr lang="cs-CZ" b="1" dirty="0" smtClean="0">
                <a:solidFill>
                  <a:srgbClr val="00529C"/>
                </a:solidFill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je </a:t>
            </a:r>
            <a:r>
              <a:rPr lang="cs-CZ" sz="1600" dirty="0"/>
              <a:t>projekt realizován na území se schválenou strategií Koordinovaného přístupu k sociálně vyloučeným lokalitám uvedeným v příloze č. 10 Specifických </a:t>
            </a:r>
            <a:r>
              <a:rPr lang="cs-CZ" sz="1600" dirty="0" smtClean="0"/>
              <a:t>pravidel.</a:t>
            </a: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Zda je </a:t>
            </a:r>
            <a:r>
              <a:rPr lang="cs-CZ" sz="1600" dirty="0"/>
              <a:t>ve Studii </a:t>
            </a:r>
            <a:r>
              <a:rPr lang="cs-CZ" sz="1600" dirty="0" smtClean="0"/>
              <a:t>proveditelnosti </a:t>
            </a:r>
            <a:r>
              <a:rPr lang="cs-CZ" sz="1600" dirty="0"/>
              <a:t>popsána vazba </a:t>
            </a:r>
            <a:r>
              <a:rPr lang="cs-CZ" sz="1600" dirty="0" smtClean="0"/>
              <a:t>projektu na </a:t>
            </a:r>
            <a:r>
              <a:rPr lang="cs-CZ" sz="1600" dirty="0"/>
              <a:t>strategii Koordinovaného přístupu k sociálně vyloučeným lokalitám včetně informací, jak </a:t>
            </a:r>
            <a:r>
              <a:rPr lang="cs-CZ" sz="1600" dirty="0" smtClean="0"/>
              <a:t>projekt přispěje k řešení dané problematiky. </a:t>
            </a:r>
          </a:p>
          <a:p>
            <a:pPr algn="just"/>
            <a:r>
              <a:rPr lang="cs-CZ" sz="1600" b="1" dirty="0">
                <a:solidFill>
                  <a:srgbClr val="00529C"/>
                </a:solidFill>
              </a:rPr>
              <a:t>Cílové hodnoty monitorovacích indikátorů odpovídají cílům projektu</a:t>
            </a:r>
            <a:r>
              <a:rPr lang="cs-CZ" sz="1600" b="1" dirty="0" smtClean="0">
                <a:solidFill>
                  <a:srgbClr val="00529C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/>
              <a:t>Zda jsou </a:t>
            </a:r>
            <a:r>
              <a:rPr lang="cs-CZ" sz="1600" dirty="0"/>
              <a:t>v žádosti o </a:t>
            </a:r>
            <a:r>
              <a:rPr lang="cs-CZ" sz="1600" dirty="0" smtClean="0"/>
              <a:t>podporu na záložce indikátory a ve </a:t>
            </a:r>
            <a:r>
              <a:rPr lang="cs-CZ" sz="1600" dirty="0"/>
              <a:t>Studii </a:t>
            </a:r>
            <a:r>
              <a:rPr lang="cs-CZ" sz="1600" dirty="0" smtClean="0"/>
              <a:t>proveditelnosti kap. Výstupy </a:t>
            </a:r>
            <a:r>
              <a:rPr lang="cs-CZ" sz="1600" dirty="0"/>
              <a:t>projektu uvedeny </a:t>
            </a:r>
            <a:r>
              <a:rPr lang="cs-CZ" sz="1600" dirty="0" smtClean="0"/>
              <a:t>všechny indikátory</a:t>
            </a:r>
            <a:r>
              <a:rPr lang="cs-CZ" sz="1600" dirty="0"/>
              <a:t>, jejich hodnoty a způsoby jejich výpočtu v souladu s přílohou č. 2 Specifických </a:t>
            </a:r>
            <a:r>
              <a:rPr lang="cs-CZ" sz="1600" dirty="0" smtClean="0"/>
              <a:t>pravidel – Metodické listy indikátorů.</a:t>
            </a:r>
            <a:endParaRPr lang="cs-CZ" sz="1600" dirty="0"/>
          </a:p>
          <a:p>
            <a:pPr algn="just"/>
            <a:r>
              <a:rPr lang="cs-CZ" sz="1600" dirty="0" smtClean="0"/>
              <a:t> </a:t>
            </a:r>
            <a:endParaRPr lang="cs-CZ" sz="1600" dirty="0"/>
          </a:p>
          <a:p>
            <a:pPr algn="just"/>
            <a:endParaRPr lang="cs-CZ" sz="1600" b="1" dirty="0">
              <a:solidFill>
                <a:srgbClr val="00529C"/>
              </a:solidFill>
            </a:endParaRPr>
          </a:p>
          <a:p>
            <a:pPr marL="0" lvl="2" indent="0" algn="just">
              <a:spcBef>
                <a:spcPct val="20000"/>
              </a:spcBef>
              <a:spcAft>
                <a:spcPts val="200"/>
              </a:spcAft>
              <a:buNone/>
            </a:pPr>
            <a:endParaRPr lang="cs-CZ" b="1" dirty="0" smtClean="0">
              <a:solidFill>
                <a:srgbClr val="00529C"/>
              </a:solidFill>
            </a:endParaRPr>
          </a:p>
          <a:p>
            <a:pPr marL="0" lvl="2" indent="0" algn="just">
              <a:spcBef>
                <a:spcPct val="20000"/>
              </a:spcBef>
              <a:spcAft>
                <a:spcPts val="200"/>
              </a:spcAft>
              <a:buNone/>
            </a:pPr>
            <a:endParaRPr lang="cs-CZ" b="1" dirty="0">
              <a:solidFill>
                <a:srgbClr val="00529C"/>
              </a:solidFill>
            </a:endParaRPr>
          </a:p>
          <a:p>
            <a:pPr algn="just"/>
            <a:endParaRPr lang="cs-CZ" dirty="0" smtClean="0"/>
          </a:p>
          <a:p>
            <a:pPr algn="just"/>
            <a:endParaRPr lang="cs-CZ" b="1" dirty="0"/>
          </a:p>
          <a:p>
            <a:pPr algn="just"/>
            <a:endParaRPr lang="cs-CZ" b="1" dirty="0" smtClean="0"/>
          </a:p>
          <a:p>
            <a:pPr algn="just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srgbClr val="00529C"/>
                </a:solidFill>
              </a:rPr>
              <a:t>V </a:t>
            </a:r>
            <a:r>
              <a:rPr lang="cs-CZ" sz="1600" b="1" dirty="0">
                <a:solidFill>
                  <a:srgbClr val="00529C"/>
                </a:solidFill>
              </a:rPr>
              <a:t>hodnocení eCBA/finanční analýze projekt dosáhne minimálně hodnoty ukazatelů, stanovené ve </a:t>
            </a:r>
            <a:r>
              <a:rPr lang="cs-CZ" sz="1600" b="1" dirty="0" smtClean="0">
                <a:solidFill>
                  <a:srgbClr val="00529C"/>
                </a:solidFill>
              </a:rPr>
              <a:t>výzvě</a:t>
            </a:r>
            <a:endParaRPr lang="cs-CZ" sz="16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čistá </a:t>
            </a:r>
            <a:r>
              <a:rPr lang="cs-CZ" sz="1600" dirty="0"/>
              <a:t>současná hodnota v rámci finanční analýzy (FNPV) nižší než </a:t>
            </a:r>
            <a:r>
              <a:rPr lang="cs-CZ" sz="1600" dirty="0" smtClean="0"/>
              <a:t>0 u projektů s CZV vyššími než 5 mil. Kč.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Postup pro zpracování CBA v MS2014+ je uveden v příloze č. 18 Obecných pravidel. </a:t>
            </a:r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srgbClr val="00529C"/>
                </a:solidFill>
              </a:rPr>
              <a:t>Projekt není cílen na poskytování sociálních služeb seniorům jako výhradní, nebo jediné cílové skupině</a:t>
            </a:r>
            <a:r>
              <a:rPr lang="cs-CZ" sz="1600" b="1" dirty="0" smtClean="0">
                <a:solidFill>
                  <a:srgbClr val="00529C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</a:t>
            </a:r>
            <a:r>
              <a:rPr lang="cs-CZ" sz="1600" dirty="0"/>
              <a:t>z popisu cílové skupiny ve Studii </a:t>
            </a:r>
            <a:r>
              <a:rPr lang="cs-CZ" sz="1600" dirty="0" smtClean="0"/>
              <a:t>proveditelnosti a  </a:t>
            </a:r>
            <a:r>
              <a:rPr lang="cs-CZ" sz="1600" dirty="0"/>
              <a:t>v žádosti o </a:t>
            </a:r>
            <a:r>
              <a:rPr lang="cs-CZ" sz="1600" dirty="0" smtClean="0"/>
              <a:t>podporu zřejmé, </a:t>
            </a:r>
            <a:r>
              <a:rPr lang="cs-CZ" sz="1600" dirty="0"/>
              <a:t>pro koho je projekt </a:t>
            </a:r>
            <a:r>
              <a:rPr lang="cs-CZ" sz="1600" dirty="0" smtClean="0"/>
              <a:t>určen.</a:t>
            </a:r>
            <a:endParaRPr lang="cs-CZ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uvedená cílová skupina dobře </a:t>
            </a:r>
            <a:r>
              <a:rPr lang="cs-CZ" sz="1600" dirty="0"/>
              <a:t>a jasně vymezená a </a:t>
            </a:r>
            <a:r>
              <a:rPr lang="cs-CZ" sz="1600" dirty="0" smtClean="0"/>
              <a:t>zda jsou </a:t>
            </a:r>
            <a:r>
              <a:rPr lang="cs-CZ" sz="1600" dirty="0"/>
              <a:t>jasně specifikovány její </a:t>
            </a:r>
            <a:r>
              <a:rPr lang="cs-CZ" sz="1600" dirty="0" smtClean="0"/>
              <a:t>potřeby.</a:t>
            </a:r>
            <a:endParaRPr lang="cs-CZ" sz="1600" dirty="0"/>
          </a:p>
          <a:p>
            <a:pPr marL="28575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Jsou-li do cílové skupiny zahrnuti senioři, jedná se o osoby v nepříznivé sociální situaci, která je spojena se zdravotním </a:t>
            </a:r>
            <a:r>
              <a:rPr lang="cs-CZ" sz="1600" dirty="0" smtClean="0"/>
              <a:t>postižením nebo se jedná o osoby sociálně vyloučené či sociálním vyloučením ohrožené.</a:t>
            </a:r>
            <a:endParaRPr lang="cs-CZ" sz="16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Zda je </a:t>
            </a:r>
            <a:r>
              <a:rPr lang="cs-CZ" sz="1600" dirty="0"/>
              <a:t>uvedená cílová skupina relevantní pro daný druh poskytované sociální služby 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sz="1600" b="1" dirty="0">
              <a:solidFill>
                <a:srgbClr val="00529C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Specifická kritéria přijatelnosti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/>
              <a:t>Konzultace před vyhlášením výzvy</a:t>
            </a:r>
          </a:p>
          <a:p>
            <a:pPr marL="454025" lvl="1" indent="-187325"/>
            <a:r>
              <a:rPr lang="cs-CZ" dirty="0" smtClean="0"/>
              <a:t>Příjem žádostí </a:t>
            </a:r>
            <a:r>
              <a:rPr lang="cs-CZ" dirty="0"/>
              <a:t>o podporu</a:t>
            </a:r>
          </a:p>
          <a:p>
            <a:pPr marL="454025" lvl="1" indent="-187325"/>
            <a:r>
              <a:rPr lang="cs-CZ" dirty="0" smtClean="0"/>
              <a:t>Hodnocení žádostí </a:t>
            </a:r>
            <a:r>
              <a:rPr lang="cs-CZ" dirty="0"/>
              <a:t>o podporu</a:t>
            </a:r>
          </a:p>
          <a:p>
            <a:pPr marL="454025" lvl="1" indent="-187325"/>
            <a:r>
              <a:rPr lang="cs-CZ" dirty="0" smtClean="0"/>
              <a:t>Administrace změn v projektech</a:t>
            </a:r>
            <a:endParaRPr lang="cs-CZ" dirty="0"/>
          </a:p>
          <a:p>
            <a:pPr marL="454025" lvl="1" indent="-187325"/>
            <a:r>
              <a:rPr lang="cs-CZ" dirty="0" smtClean="0"/>
              <a:t>Administrativní </a:t>
            </a:r>
            <a:r>
              <a:rPr lang="cs-CZ" dirty="0"/>
              <a:t>ověření </a:t>
            </a:r>
            <a:r>
              <a:rPr lang="cs-CZ" dirty="0" smtClean="0"/>
              <a:t>zpráv </a:t>
            </a:r>
            <a:r>
              <a:rPr lang="cs-CZ" dirty="0"/>
              <a:t>o realizaci/zpráv o udržitelnosti</a:t>
            </a:r>
          </a:p>
          <a:p>
            <a:pPr marL="454025" lvl="1" indent="-187325"/>
            <a:r>
              <a:rPr lang="cs-CZ" dirty="0" smtClean="0"/>
              <a:t>Provádění kontrol </a:t>
            </a:r>
            <a:r>
              <a:rPr lang="cs-CZ" dirty="0"/>
              <a:t>na místě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CRR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Věcné hodnocení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"/>
          <a:stretch/>
        </p:blipFill>
        <p:spPr bwMode="auto">
          <a:xfrm>
            <a:off x="727450" y="905893"/>
            <a:ext cx="4956743" cy="525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84193" y="1084263"/>
            <a:ext cx="27359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Věcné hodnocení se provádí do 30 </a:t>
            </a:r>
            <a:r>
              <a:rPr lang="cs-CZ" dirty="0" err="1" smtClean="0"/>
              <a:t>pd</a:t>
            </a:r>
            <a:r>
              <a:rPr lang="cs-CZ" dirty="0" smtClean="0"/>
              <a:t> od ukončení kontroly formálních náležitostí a přijatelnosti.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Minimální počet bodů, kterých musí projekt dosáhnout je 25 ze 40.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 případě, že žádost min. počtu bodů nedosáhne, je vyřazena z administrace.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Žadatel je o výsledku informován depeší. </a:t>
            </a:r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600" dirty="0"/>
              <a:t>P</a:t>
            </a:r>
            <a:r>
              <a:rPr lang="cs-CZ" sz="1600" dirty="0" smtClean="0"/>
              <a:t>rovádí CRR.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600" b="0" dirty="0" smtClean="0">
                <a:solidFill>
                  <a:schemeClr val="tx1"/>
                </a:solidFill>
              </a:rPr>
              <a:t>Pro </a:t>
            </a:r>
            <a:r>
              <a:rPr lang="cs-CZ" sz="1600" b="0" dirty="0">
                <a:solidFill>
                  <a:schemeClr val="tx1"/>
                </a:solidFill>
              </a:rPr>
              <a:t>projekty, které prošly úspěšně </a:t>
            </a:r>
            <a:r>
              <a:rPr lang="cs-CZ" sz="1600" b="0" dirty="0" smtClean="0">
                <a:solidFill>
                  <a:schemeClr val="tx1"/>
                </a:solidFill>
              </a:rPr>
              <a:t>hodnocením.</a:t>
            </a:r>
          </a:p>
          <a:p>
            <a:pPr marL="0" lvl="1" indent="0" defTabSz="44450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600" b="0" dirty="0" smtClean="0">
                <a:solidFill>
                  <a:schemeClr val="tx1"/>
                </a:solidFill>
              </a:rPr>
              <a:t>Na </a:t>
            </a:r>
            <a:r>
              <a:rPr lang="cs-CZ" sz="1600" b="0" dirty="0">
                <a:solidFill>
                  <a:schemeClr val="tx1"/>
                </a:solidFill>
              </a:rPr>
              <a:t>základě jejího výsledku provede </a:t>
            </a:r>
            <a:r>
              <a:rPr lang="cs-CZ" sz="1600" b="0" dirty="0" smtClean="0">
                <a:solidFill>
                  <a:schemeClr val="tx1"/>
                </a:solidFill>
              </a:rPr>
              <a:t>CRR u </a:t>
            </a:r>
            <a:r>
              <a:rPr lang="cs-CZ" sz="1600" b="0" dirty="0">
                <a:solidFill>
                  <a:schemeClr val="tx1"/>
                </a:solidFill>
              </a:rPr>
              <a:t>vybraných projektů ex-ante  </a:t>
            </a:r>
            <a:r>
              <a:rPr lang="cs-CZ" sz="1600" b="0" dirty="0" smtClean="0">
                <a:solidFill>
                  <a:schemeClr val="tx1"/>
                </a:solidFill>
              </a:rPr>
              <a:t>kontrolu. </a:t>
            </a:r>
            <a:r>
              <a:rPr lang="cs-CZ" sz="1600" dirty="0" smtClean="0"/>
              <a:t>Ověřuje se riziko:</a:t>
            </a:r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analýza rizik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046" y="2386570"/>
            <a:ext cx="5893754" cy="389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 smtClean="0"/>
              <a:t>Provádí se na základě výsledků ex-ante analýzy rizik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</a:rPr>
              <a:t>Zahrnuje oblasti, které ex-ante analýza rizik vyhodnotila jako rizikové.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</a:rPr>
              <a:t>Na základě výsledků ex-ante kontroly je možné požadovat po žadatelích doplnění, úpravy nebo dodatečné informace, nesmí to však mít vliv na předchozí fáze hodnocení. 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600" b="0" dirty="0" smtClean="0">
                <a:solidFill>
                  <a:srgbClr val="FF0000"/>
                </a:solidFill>
              </a:rPr>
              <a:t>Na základě zjištění musí být výdaje projektu krácené, nebo vyřazené.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600" b="0" dirty="0" smtClean="0">
              <a:solidFill>
                <a:srgbClr val="FF0000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 smtClean="0"/>
              <a:t>Možné krácení výdajů na základě výsledku kontroly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/>
              <a:t>ve způsobilých výdajích jsou zahrnuty  výdaje na nezpůsobilé aktivity,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/>
              <a:t>aktivity, které mohly být nebo již byly realizovány na základě chybně provedeného výběrového řízení,</a:t>
            </a:r>
          </a:p>
          <a:p>
            <a:pPr marL="285750" lvl="2" indent="-285750" algn="just">
              <a:spcBef>
                <a:spcPts val="0"/>
              </a:spcBef>
            </a:pPr>
            <a:r>
              <a:rPr lang="cs-CZ" dirty="0" smtClean="0"/>
              <a:t>výdaje nebyly vynaloženy v souladu se zásadami 3E.</a:t>
            </a:r>
          </a:p>
          <a:p>
            <a:pPr marL="0" lvl="2" indent="0" algn="just">
              <a:spcBef>
                <a:spcPts val="0"/>
              </a:spcBef>
              <a:buNone/>
            </a:pPr>
            <a:endParaRPr lang="cs-CZ" dirty="0" smtClean="0"/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dirty="0" smtClean="0">
                <a:solidFill>
                  <a:srgbClr val="FF0000"/>
                </a:solidFill>
              </a:rPr>
              <a:t>Ex-ante kontrola probíhá v režimu veřejnosprávní kontroly. </a:t>
            </a:r>
          </a:p>
          <a:p>
            <a:pPr marL="0" lvl="2" indent="0">
              <a:spcBef>
                <a:spcPts val="0"/>
              </a:spcBef>
              <a:buNone/>
            </a:pPr>
            <a:endParaRPr lang="cs-CZ" dirty="0" smtClean="0"/>
          </a:p>
          <a:p>
            <a:pPr marL="0" lvl="2" indent="0" algn="just">
              <a:spcBef>
                <a:spcPts val="0"/>
              </a:spcBef>
              <a:buNone/>
              <a:tabLst>
                <a:tab pos="88900" algn="l"/>
              </a:tabLst>
            </a:pPr>
            <a:r>
              <a:rPr lang="cs-CZ" b="1" i="1" dirty="0" smtClean="0">
                <a:solidFill>
                  <a:srgbClr val="00529C"/>
                </a:solidFill>
              </a:rPr>
              <a:t>Upozornění!</a:t>
            </a:r>
          </a:p>
          <a:p>
            <a:pPr marL="0" lvl="2" indent="0" algn="just">
              <a:spcBef>
                <a:spcPts val="0"/>
              </a:spcBef>
              <a:buNone/>
            </a:pPr>
            <a:r>
              <a:rPr lang="cs-CZ" i="1" dirty="0" smtClean="0">
                <a:solidFill>
                  <a:srgbClr val="00529C"/>
                </a:solidFill>
              </a:rPr>
              <a:t>Projekt může být vyřazen z procesu hodnocení, pokud ex-ante kontrola zjistí porušení podmínek stanovených výzvou.</a:t>
            </a:r>
          </a:p>
          <a:p>
            <a:pPr marL="898525" lvl="2" indent="-187325">
              <a:spcBef>
                <a:spcPts val="0"/>
              </a:spcBef>
            </a:pPr>
            <a:endParaRPr lang="cs-CZ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Ex-ante kontrola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dirty="0" smtClean="0"/>
              <a:t>Provádí ŘO IROP na základě informací od vedení CRR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Podkladem pro výběr je: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zápis, podepsaný ředitelem CRR, který deklaruje, že hodnocení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a kontroly projektů proběhly podle stanovených postupů,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seznam všech projektů, které prošly hodnocením, v rozdělení </a:t>
            </a:r>
            <a:br>
              <a:rPr lang="cs-CZ" sz="1800" b="0" dirty="0" smtClean="0">
                <a:solidFill>
                  <a:schemeClr val="tx1"/>
                </a:solidFill>
              </a:rPr>
            </a:br>
            <a:r>
              <a:rPr lang="cs-CZ" sz="1800" b="0" dirty="0" smtClean="0">
                <a:solidFill>
                  <a:schemeClr val="tx1"/>
                </a:solidFill>
              </a:rPr>
              <a:t>na projekty doporučené a nedoporučené k financování,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seznam náhradních projektů.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1800" b="0" i="1" dirty="0">
              <a:solidFill>
                <a:schemeClr val="tx1"/>
              </a:solidFill>
            </a:endParaRPr>
          </a:p>
          <a:p>
            <a:pPr marL="0" lvl="1" indent="0" defTabSz="266700">
              <a:spcBef>
                <a:spcPts val="0"/>
              </a:spcBef>
              <a:buNone/>
            </a:pPr>
            <a:r>
              <a:rPr lang="cs-CZ" sz="1800" dirty="0" smtClean="0">
                <a:solidFill>
                  <a:srgbClr val="FF0000"/>
                </a:solidFill>
              </a:rPr>
              <a:t>Ve fázi výběru projektů není možné měnit hodnocení žádostí o podporu.</a:t>
            </a:r>
          </a:p>
          <a:p>
            <a:pPr marL="285750" lvl="1" indent="-285750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V kolových výzvách jsou projekty seřazeny dle počtu dosažených bodů od nejvyššího po nejnižší. </a:t>
            </a:r>
          </a:p>
          <a:p>
            <a:pPr marL="285750" lvl="1" indent="-285750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Projekty se stejným počtem bodů jsou seřazeny dle data a času podání žádosti o podporu v MS2014.</a:t>
            </a:r>
          </a:p>
          <a:p>
            <a:pPr marL="285750" lvl="1" indent="-285750" algn="just" defTabSz="26670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</a:rPr>
              <a:t>Počet podpořených projektů je limitován výši alokace na výzvu, ostatní projekty mohou být zařazeny na seznam náhradních projektů.</a:t>
            </a:r>
          </a:p>
          <a:p>
            <a:pPr marL="266700" lvl="1" indent="0">
              <a:buNone/>
            </a:pPr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lvl="1" indent="0">
              <a:buNone/>
            </a:pPr>
            <a:endParaRPr lang="cs-CZ" dirty="0" smtClean="0"/>
          </a:p>
          <a:p>
            <a:pPr marL="266700" lvl="1" indent="0">
              <a:buNone/>
            </a:pPr>
            <a:r>
              <a:rPr lang="cs-CZ" dirty="0" smtClean="0"/>
              <a:t>Právní akt upravuje minimálně tyto oblasti:</a:t>
            </a:r>
            <a:endParaRPr lang="cs-CZ" dirty="0"/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příjemci;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informace o projektu;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příjemce;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povinnosti a práva ŘO IROP;</a:t>
            </a:r>
          </a:p>
          <a:p>
            <a:pPr marL="454025" lvl="1" indent="-187325"/>
            <a:r>
              <a:rPr lang="cs-CZ" b="0" dirty="0" smtClean="0">
                <a:solidFill>
                  <a:schemeClr val="tx1"/>
                </a:solidFill>
              </a:rPr>
              <a:t>sankce za neplnění povinností.</a:t>
            </a:r>
          </a:p>
          <a:p>
            <a:pPr marL="454025" lvl="1" indent="-187325"/>
            <a:endParaRPr lang="cs-CZ" dirty="0" smtClean="0"/>
          </a:p>
          <a:p>
            <a:pPr marL="898525" lvl="2" indent="-187325"/>
            <a:endParaRPr lang="cs-CZ" dirty="0" smtClean="0"/>
          </a:p>
          <a:p>
            <a:pPr marL="898525" lvl="2" indent="-187325">
              <a:buNone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Vydání právního aktu – Registrace akce </a:t>
            </a:r>
            <a:br>
              <a:rPr lang="cs-CZ" dirty="0" smtClean="0"/>
            </a:br>
            <a:r>
              <a:rPr lang="cs-CZ" dirty="0" smtClean="0"/>
              <a:t>a Rozhodnutí o poskytnutí dotace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972006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 smtClean="0"/>
              <a:t>Žadatel může podat žádost o přezkum hodnocení v každé části hodnocení žádosti, ve které neuspěl</a:t>
            </a:r>
            <a:r>
              <a:rPr lang="cs-CZ" sz="1600" dirty="0"/>
              <a:t>:</a:t>
            </a:r>
            <a:endParaRPr lang="cs-CZ" sz="1600" dirty="0" smtClean="0"/>
          </a:p>
          <a:p>
            <a:pPr marL="342900" lvl="1" indent="-342900" algn="just" defTabSz="355600">
              <a:spcBef>
                <a:spcPts val="0"/>
              </a:spcBef>
            </a:pPr>
            <a:r>
              <a:rPr lang="cs-CZ" sz="1600" b="0" dirty="0">
                <a:solidFill>
                  <a:schemeClr val="tx1"/>
                </a:solidFill>
              </a:rPr>
              <a:t>p</a:t>
            </a:r>
            <a:r>
              <a:rPr lang="cs-CZ" sz="1600" b="0" dirty="0" smtClean="0">
                <a:solidFill>
                  <a:schemeClr val="tx1"/>
                </a:solidFill>
              </a:rPr>
              <a:t>o kontrole přijatelnosti a formálních náležitostí,</a:t>
            </a:r>
          </a:p>
          <a:p>
            <a:pPr marL="342900" lvl="1" indent="-342900" algn="just" defTabSz="355600">
              <a:spcBef>
                <a:spcPts val="0"/>
              </a:spcBef>
            </a:pPr>
            <a:r>
              <a:rPr lang="cs-CZ" sz="1600" b="0" dirty="0">
                <a:solidFill>
                  <a:schemeClr val="tx1"/>
                </a:solidFill>
              </a:rPr>
              <a:t>p</a:t>
            </a:r>
            <a:r>
              <a:rPr lang="cs-CZ" sz="1600" b="0" dirty="0" smtClean="0">
                <a:solidFill>
                  <a:schemeClr val="tx1"/>
                </a:solidFill>
              </a:rPr>
              <a:t>o věcném hodnocení.</a:t>
            </a:r>
          </a:p>
          <a:p>
            <a:pPr marL="342900" lvl="1" indent="-342900" algn="just" defTabSz="355600">
              <a:spcBef>
                <a:spcPts val="0"/>
              </a:spcBef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 smtClean="0"/>
              <a:t>Podává se do 14 kalendářních dnů ode dne doručení výsledku - depeše,  a to:</a:t>
            </a:r>
          </a:p>
          <a:p>
            <a:pPr marL="342900" lvl="2" indent="-342900">
              <a:spcBef>
                <a:spcPts val="0"/>
              </a:spcBef>
            </a:pPr>
            <a:r>
              <a:rPr lang="cs-CZ" dirty="0" smtClean="0"/>
              <a:t>elektronicky v MS2014+,</a:t>
            </a:r>
          </a:p>
          <a:p>
            <a:pPr marL="342900" lvl="2" indent="-342900">
              <a:spcBef>
                <a:spcPts val="0"/>
              </a:spcBef>
            </a:pPr>
            <a:r>
              <a:rPr lang="cs-CZ" dirty="0" smtClean="0"/>
              <a:t>Písemně prostřednictvím formuláře, zveřejněného na webových stránkách </a:t>
            </a:r>
            <a:r>
              <a:rPr lang="pl-PL" u="sng" dirty="0">
                <a:solidFill>
                  <a:schemeClr val="tx2"/>
                </a:solidFill>
              </a:rPr>
              <a:t>http://www.dotaceeu.cz/cs/Microsites/IROP/Dokumenty </a:t>
            </a:r>
            <a:r>
              <a:rPr lang="pl-PL" dirty="0"/>
              <a:t>na adresu </a:t>
            </a:r>
            <a:r>
              <a:rPr lang="pl-PL" dirty="0" smtClean="0"/>
              <a:t>CRR.</a:t>
            </a:r>
          </a:p>
          <a:p>
            <a:pPr marL="0" lvl="2" indent="0">
              <a:spcBef>
                <a:spcPts val="0"/>
              </a:spcBef>
              <a:buNone/>
            </a:pPr>
            <a:endParaRPr lang="pl-PL" dirty="0"/>
          </a:p>
          <a:p>
            <a:pPr marL="0" lvl="2" indent="0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FF0000"/>
                </a:solidFill>
              </a:rPr>
              <a:t>Žádost o přezkum každé části hodnocení lze podat jednou.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lvl="2" indent="0">
              <a:spcBef>
                <a:spcPts val="0"/>
              </a:spcBef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Přezkumné řízení provádí ŘO IROP:</a:t>
            </a:r>
            <a:endParaRPr lang="cs-CZ" sz="1600" dirty="0"/>
          </a:p>
          <a:p>
            <a:pPr marL="342900" lvl="1" indent="-342900"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</a:rPr>
              <a:t>do 30 kalendářních dní od doručení žádosti o přezkum (ve složitějších případech do 60 pracovních dní).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Na základě výsledku přezkumného řízení:</a:t>
            </a:r>
          </a:p>
          <a:p>
            <a:pPr marL="342900" lvl="2" indent="-342900" defTabSz="266700">
              <a:spcBef>
                <a:spcPts val="0"/>
              </a:spcBef>
            </a:pPr>
            <a:r>
              <a:rPr lang="cs-CZ" dirty="0" smtClean="0"/>
              <a:t>Je založeno nové hodnocení kritérií, u kterých projekt neuspěl.</a:t>
            </a:r>
          </a:p>
          <a:p>
            <a:pPr marL="342900" lvl="2" indent="-342900" defTabSz="266700">
              <a:spcBef>
                <a:spcPts val="0"/>
              </a:spcBef>
            </a:pPr>
            <a:r>
              <a:rPr lang="cs-CZ" dirty="0"/>
              <a:t>Ž</a:t>
            </a:r>
            <a:r>
              <a:rPr lang="cs-CZ" dirty="0" smtClean="0"/>
              <a:t>ádost je vyřazena z dalšího procesu hodnocení.</a:t>
            </a:r>
          </a:p>
          <a:p>
            <a:pPr marL="454025" lvl="1" indent="-187325">
              <a:spcBef>
                <a:spcPts val="0"/>
              </a:spcBef>
            </a:pPr>
            <a:endParaRPr lang="cs-CZ" sz="1600" dirty="0" smtClean="0"/>
          </a:p>
          <a:p>
            <a:pPr marL="898525" lvl="2" indent="-187325">
              <a:spcBef>
                <a:spcPts val="0"/>
              </a:spcBef>
            </a:pPr>
            <a:endParaRPr lang="cs-CZ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o přezkum výsledku hodnocení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/>
              <a:t>Může iniciovat žadatel/příjemce, CRR, ŘO IROP.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812800" algn="l"/>
              </a:tabLst>
            </a:pPr>
            <a:r>
              <a:rPr lang="cs-CZ" sz="1600" b="0" dirty="0">
                <a:solidFill>
                  <a:schemeClr val="tx1"/>
                </a:solidFill>
              </a:rPr>
              <a:t>Žadatel má povinnost oznámit CRR změny, které v průběhu realizace a udržitelnosti projektu nastanou.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O</a:t>
            </a:r>
            <a:r>
              <a:rPr lang="cs-CZ" sz="1600" b="0" dirty="0" smtClean="0">
                <a:solidFill>
                  <a:schemeClr val="tx1"/>
                </a:solidFill>
              </a:rPr>
              <a:t>známení provádí žadatel/příjemce prostřednictvím MS2014+ na záložce Žádost o změnu.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1"/>
                </a:solidFill>
              </a:rPr>
              <a:t>Pokud je iniciátorem změny ŘO IROP nebo CRR informují příjemce depeší </a:t>
            </a:r>
            <a:br>
              <a:rPr lang="cs-CZ" sz="1600" b="0" dirty="0" smtClean="0">
                <a:solidFill>
                  <a:schemeClr val="tx1"/>
                </a:solidFill>
              </a:rPr>
            </a:br>
            <a:r>
              <a:rPr lang="cs-CZ" sz="1600" b="0" dirty="0" smtClean="0">
                <a:solidFill>
                  <a:schemeClr val="tx1"/>
                </a:solidFill>
              </a:rPr>
              <a:t>o zahájení změnového řízení. </a:t>
            </a: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ŘO IROP </a:t>
            </a:r>
            <a:r>
              <a:rPr lang="cs-CZ" sz="1600" b="0" dirty="0" smtClean="0">
                <a:solidFill>
                  <a:schemeClr val="tx1"/>
                </a:solidFill>
              </a:rPr>
              <a:t>a CRR zahájí změnové řízení v případě, že změna projektu bude </a:t>
            </a:r>
            <a:br>
              <a:rPr lang="cs-CZ" sz="1600" b="0" dirty="0" smtClean="0">
                <a:solidFill>
                  <a:schemeClr val="tx1"/>
                </a:solidFill>
              </a:rPr>
            </a:br>
            <a:r>
              <a:rPr lang="cs-CZ" sz="1600" b="0" dirty="0" smtClean="0">
                <a:solidFill>
                  <a:schemeClr val="tx1"/>
                </a:solidFill>
              </a:rPr>
              <a:t>v zájmu příjemce nebo po zjištění formální chyby. </a:t>
            </a:r>
            <a:endParaRPr lang="cs-CZ" sz="1600" b="0" dirty="0">
              <a:solidFill>
                <a:schemeClr val="tx1"/>
              </a:solidFill>
            </a:endParaRPr>
          </a:p>
          <a:p>
            <a:pPr marL="285750" lvl="1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b="0" dirty="0" smtClean="0">
                <a:solidFill>
                  <a:schemeClr val="tx1"/>
                </a:solidFill>
              </a:rPr>
              <a:t>Neplánované změny je příjemce povinen oznámit neprodleně, jakmile změna nastane.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600" dirty="0"/>
              <a:t>Druhy změn</a:t>
            </a:r>
          </a:p>
          <a:p>
            <a:pPr marL="285750" lvl="2" indent="-285750" algn="just" defTabSz="444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Změnové řízení je zahájeno </a:t>
            </a:r>
            <a:r>
              <a:rPr lang="cs-CZ" b="1" dirty="0" smtClean="0"/>
              <a:t>před schválením prvního právního aktu</a:t>
            </a:r>
            <a:r>
              <a:rPr lang="cs-CZ" dirty="0" smtClean="0"/>
              <a:t>– o změně rozhoduje CRR </a:t>
            </a:r>
            <a:r>
              <a:rPr lang="cs-CZ" i="1" dirty="0" smtClean="0"/>
              <a:t>(např. doložení výpisu z katastru nemovitostí, pravomocného stavebního povolení nebo souhlasu s provedením ohlášeného stavebního záměru).</a:t>
            </a:r>
          </a:p>
          <a:p>
            <a:pPr marL="285750" lvl="2" indent="-285750" algn="just" defTabSz="4445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Změnové řízení je zahájeno </a:t>
            </a:r>
            <a:r>
              <a:rPr lang="cs-CZ" b="1" dirty="0" smtClean="0"/>
              <a:t>po schválení prvního právního aktu</a:t>
            </a:r>
          </a:p>
          <a:p>
            <a:pPr marL="28575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Změny, které nezakládají změnu právního aktu </a:t>
            </a:r>
            <a:r>
              <a:rPr lang="cs-CZ" dirty="0" smtClean="0"/>
              <a:t>–  o změně rozhoduje CRR (změny </a:t>
            </a:r>
            <a:br>
              <a:rPr lang="cs-CZ" dirty="0" smtClean="0"/>
            </a:br>
            <a:r>
              <a:rPr lang="cs-CZ" dirty="0" smtClean="0"/>
              <a:t>v projektovém týmu, změna čísla účtu, zadání nových výběrových a zadávacích řízení).</a:t>
            </a:r>
          </a:p>
          <a:p>
            <a:pPr marL="285750" lvl="2" indent="-285750" algn="just" defTabSz="444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1" dirty="0" smtClean="0"/>
              <a:t>Změny, které zakládají změnu právního aktu </a:t>
            </a:r>
            <a:r>
              <a:rPr lang="cs-CZ" dirty="0" smtClean="0"/>
              <a:t>– o změně rozhoduje ŘO IROP (změny termínů naplnění indikátorů, změny termínů ukončení realizace projektu, změna poměru investičních a neinvestičních výdajů)</a:t>
            </a:r>
          </a:p>
          <a:p>
            <a:pPr marL="254000" lvl="2" indent="0" algn="just" defTabSz="266700">
              <a:spcBef>
                <a:spcPts val="0"/>
              </a:spcBef>
              <a:buNone/>
            </a:pPr>
            <a:endParaRPr lang="cs-CZ" dirty="0" smtClean="0"/>
          </a:p>
          <a:p>
            <a:pPr marL="454025" lvl="1" indent="-187325">
              <a:spcBef>
                <a:spcPts val="0"/>
              </a:spcBef>
            </a:pPr>
            <a:endParaRPr lang="cs-CZ" sz="1600" dirty="0" smtClean="0"/>
          </a:p>
          <a:p>
            <a:pPr marL="898525" lvl="2" indent="-187325">
              <a:spcBef>
                <a:spcPts val="0"/>
              </a:spcBef>
            </a:pPr>
            <a:endParaRPr lang="cs-CZ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Změny v projektech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774612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Monitorování postupu projektů se uskutečňuje prostřednictvím: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Průběžných/závěrečných Zpráv o realizaci („</a:t>
            </a:r>
            <a:r>
              <a:rPr lang="cs-CZ" sz="1600" dirty="0" err="1" smtClean="0"/>
              <a:t>ZoR</a:t>
            </a:r>
            <a:r>
              <a:rPr lang="cs-CZ" sz="1600" dirty="0" smtClean="0"/>
              <a:t>“):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sledovaným obdobím je příslušná etapa,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předkládá se po ukončení etapy spolu se žádostí o platbu (ex-post financování),</a:t>
            </a:r>
          </a:p>
          <a:p>
            <a:pPr marL="2857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Průběžnou ani závěrečnou zprávu o realizaci nelze podat před datem schválení právního aktu.</a:t>
            </a:r>
          </a:p>
          <a:p>
            <a:pPr marL="0" lvl="2" indent="0">
              <a:spcBef>
                <a:spcPts val="0"/>
              </a:spcBef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Průběžných/závěrečných Zpráv o udržitelnosti („</a:t>
            </a:r>
            <a:r>
              <a:rPr lang="cs-CZ" sz="1600" dirty="0" err="1" smtClean="0"/>
              <a:t>ZoU</a:t>
            </a:r>
            <a:r>
              <a:rPr lang="cs-CZ" sz="1600" dirty="0" smtClean="0"/>
              <a:t>“):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 smtClean="0"/>
              <a:t>monitoring období udržitelnosti,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/>
              <a:t>z</a:t>
            </a:r>
            <a:r>
              <a:rPr lang="cs-CZ" dirty="0" smtClean="0"/>
              <a:t>právy příjemce podává elektronicky v MS2014+,</a:t>
            </a:r>
          </a:p>
          <a:p>
            <a:pPr marL="285750" lvl="2" indent="-285750">
              <a:spcBef>
                <a:spcPts val="0"/>
              </a:spcBef>
            </a:pPr>
            <a:r>
              <a:rPr lang="cs-CZ" dirty="0"/>
              <a:t>h</a:t>
            </a:r>
            <a:r>
              <a:rPr lang="cs-CZ" dirty="0" smtClean="0"/>
              <a:t>armonogram jejich podání se příjemci zobrazuje v MS2014+ po datu schválení právního aktu. </a:t>
            </a:r>
          </a:p>
          <a:p>
            <a:pPr marL="0" lvl="2" indent="0">
              <a:spcBef>
                <a:spcPts val="0"/>
              </a:spcBef>
              <a:buNone/>
            </a:pPr>
            <a:endParaRPr lang="cs-CZ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Další zprávu je možné podat až po schválení předchozích zpráv.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Zprávy je možné podat až po uzavření změnových řízení.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1600" dirty="0" smtClean="0"/>
              <a:t>Provádí se kontrola formálních náležitostí a věcného obsahu zpráv.</a:t>
            </a:r>
          </a:p>
          <a:p>
            <a:pPr marL="454025" lvl="1" indent="-187325">
              <a:spcBef>
                <a:spcPts val="0"/>
              </a:spcBef>
            </a:pPr>
            <a:endParaRPr lang="cs-CZ" sz="1600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 marL="898525" lvl="2" indent="-187325">
              <a:spcBef>
                <a:spcPts val="0"/>
              </a:spcBef>
            </a:pPr>
            <a:endParaRPr lang="cs-CZ" dirty="0" smtClean="0"/>
          </a:p>
          <a:p>
            <a:pPr marL="898525" lvl="2" indent="-187325"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Monitorování realizace projektů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26. 5. 2016</a:t>
            </a:r>
            <a:endParaRPr lang="en-US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156851" y="5672072"/>
            <a:ext cx="8898249" cy="570201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Centrum pro regionální rozvoj České republiky, U </a:t>
            </a:r>
            <a:r>
              <a:rPr lang="cs-CZ" sz="1400" dirty="0">
                <a:solidFill>
                  <a:schemeClr val="bg1"/>
                </a:solidFill>
              </a:rPr>
              <a:t>Nákladového nádraží 3144/4, 130 00 Praha </a:t>
            </a:r>
            <a:r>
              <a:rPr lang="cs-CZ" sz="1400" dirty="0" smtClean="0">
                <a:solidFill>
                  <a:schemeClr val="bg1"/>
                </a:solidFill>
              </a:rPr>
              <a:t>3, tel.: 00420 225 855 321 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8700" y="3530600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Děkuji za pozornost.</a:t>
            </a:r>
            <a:endParaRPr lang="cs-CZ" sz="4000" dirty="0">
              <a:solidFill>
                <a:schemeClr val="bg1"/>
              </a:solidFill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Příjem a hodnocení žádostí </a:t>
            </a:r>
            <a:br>
              <a:rPr lang="cs-CZ" dirty="0" smtClean="0"/>
            </a:br>
            <a:r>
              <a:rPr lang="cs-CZ" dirty="0" smtClean="0"/>
              <a:t>o podporu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Ing. Bohumila Kubíková 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3022600"/>
            <a:ext cx="8369300" cy="20574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Seminář pro SC 2.1 </a:t>
            </a:r>
            <a:b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Zvýšení kvality a dostupnosti služeb vedoucí k sociální inkluzi</a:t>
            </a:r>
          </a:p>
          <a:p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 29 Rozvoj sociálních služeb</a:t>
            </a:r>
          </a:p>
          <a:p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Kolová výzva č. 30 Rozvoj sociálních služeb v sociálně vyloučených lokalitách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26. 5. 2016</a:t>
            </a:r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Podání žádostí pouze přes MS2014+</a:t>
            </a:r>
          </a:p>
          <a:p>
            <a:pPr marL="454025" lvl="1" indent="-187325"/>
            <a:r>
              <a:rPr lang="cs-CZ" dirty="0" smtClean="0"/>
              <a:t>Automatická registrace žádosti</a:t>
            </a:r>
          </a:p>
          <a:p>
            <a:pPr marL="454025" lvl="1" indent="-187325"/>
            <a:r>
              <a:rPr lang="cs-CZ" dirty="0" smtClean="0"/>
              <a:t>Automatické předložení na příslušné krajské oddělení CRR</a:t>
            </a:r>
          </a:p>
          <a:p>
            <a:pPr marL="454025" lvl="1" indent="-187325" algn="just"/>
            <a:r>
              <a:rPr lang="cs-CZ" dirty="0" smtClean="0"/>
              <a:t>Žadatel bude depeší informován o přidělených manažerech projektu, kteří budou mít na starosti další administraci projektu      a komunikaci se žadatelem (v některých případech může probíhat administrace projektu na jiném krajském oddělení CRR, než je sídlo žadatele).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Příjem žádostí o podporu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304926"/>
            <a:ext cx="6498073" cy="4139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 smtClean="0"/>
              <a:t>Probíhá na příslušném krajském oddělení CRR</a:t>
            </a:r>
          </a:p>
          <a:p>
            <a:pPr marL="454025" lvl="1" indent="-187325"/>
            <a:r>
              <a:rPr lang="cs-CZ" dirty="0" smtClean="0"/>
              <a:t>Fáze hodnocení (provádí CRR)</a:t>
            </a:r>
          </a:p>
          <a:p>
            <a:pPr marL="898525" lvl="2" indent="-187325"/>
            <a:r>
              <a:rPr lang="cs-CZ" sz="1800" dirty="0" smtClean="0"/>
              <a:t>kontrola přijatelnosti a kontrola formálních náležitostí</a:t>
            </a:r>
          </a:p>
          <a:p>
            <a:pPr marL="898525" lvl="2" indent="-187325"/>
            <a:r>
              <a:rPr lang="cs-CZ" sz="1800" dirty="0" smtClean="0"/>
              <a:t>ex-ante analýza rizik</a:t>
            </a:r>
          </a:p>
          <a:p>
            <a:pPr marL="898525" lvl="2" indent="-187325"/>
            <a:r>
              <a:rPr lang="cs-CZ" sz="1800" dirty="0" smtClean="0"/>
              <a:t>ex-ante kontrola</a:t>
            </a:r>
          </a:p>
          <a:p>
            <a:pPr marL="454025" lvl="1" indent="-187325"/>
            <a:r>
              <a:rPr lang="cs-CZ" dirty="0" smtClean="0"/>
              <a:t>Fáze výběru projektů (provádí ŘO IROP)</a:t>
            </a:r>
          </a:p>
          <a:p>
            <a:pPr marL="898525" lvl="2" indent="-187325"/>
            <a:r>
              <a:rPr lang="cs-CZ" sz="1800" dirty="0" smtClean="0"/>
              <a:t>výběr projektu</a:t>
            </a:r>
          </a:p>
          <a:p>
            <a:pPr marL="898525" lvl="2" indent="-187325"/>
            <a:r>
              <a:rPr lang="cs-CZ" sz="1800" dirty="0" smtClean="0"/>
              <a:t>příprava a vydání právního aktu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žádostí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101" y="1306874"/>
            <a:ext cx="8140700" cy="4819290"/>
          </a:xfrm>
        </p:spPr>
        <p:txBody>
          <a:bodyPr>
            <a:noAutofit/>
          </a:bodyPr>
          <a:lstStyle/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</a:t>
            </a:r>
            <a:r>
              <a:rPr lang="cs-CZ" sz="1800" b="0" dirty="0" smtClean="0"/>
              <a:t>rovedena </a:t>
            </a:r>
            <a:r>
              <a:rPr lang="cs-CZ" sz="1800" dirty="0" smtClean="0"/>
              <a:t>do 24 </a:t>
            </a:r>
            <a:r>
              <a:rPr lang="cs-CZ" sz="1800" dirty="0" err="1" smtClean="0"/>
              <a:t>pd</a:t>
            </a:r>
            <a:r>
              <a:rPr lang="cs-CZ" sz="1800" dirty="0" smtClean="0"/>
              <a:t> </a:t>
            </a:r>
            <a:r>
              <a:rPr lang="cs-CZ" sz="1800" b="0" dirty="0" smtClean="0"/>
              <a:t>od konečného termínu pro podání projektů v kolové výzvě.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Hodnocení probíhá </a:t>
            </a:r>
            <a:r>
              <a:rPr lang="cs-CZ" sz="1800" dirty="0" smtClean="0"/>
              <a:t>elektronicky v MS2014+, </a:t>
            </a:r>
            <a:r>
              <a:rPr lang="cs-CZ" sz="1800" b="0" dirty="0" smtClean="0"/>
              <a:t>kontrolu provádí CRR.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Všechna </a:t>
            </a:r>
            <a:r>
              <a:rPr lang="cs-CZ" sz="1800" dirty="0" smtClean="0"/>
              <a:t>kritéria jsou eliminační </a:t>
            </a:r>
            <a:r>
              <a:rPr lang="cs-CZ" sz="1800" b="0" dirty="0" smtClean="0"/>
              <a:t>(vždy odpověď „ANO“ x „NE“).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U kontroly přijatelnosti jsou vyhodnocována také možností </a:t>
            </a:r>
            <a:r>
              <a:rPr lang="cs-CZ" sz="1800" dirty="0" smtClean="0"/>
              <a:t>nerelevantní.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Výsledkem hodnocení je </a:t>
            </a:r>
            <a:r>
              <a:rPr lang="cs-CZ" sz="1800" dirty="0" smtClean="0"/>
              <a:t>vyhověl x nevyhověl.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/>
              <a:t>P</a:t>
            </a:r>
            <a:r>
              <a:rPr lang="cs-CZ" sz="1800" b="0" dirty="0" smtClean="0"/>
              <a:t>ři kontrole přijatelnosti musí být splněna všechna kritéria stanovená výzvou (obecná i specifická) – v případě nesplnění jakéhokoliv kritéria </a:t>
            </a:r>
            <a:r>
              <a:rPr lang="cs-CZ" sz="1800" dirty="0" smtClean="0"/>
              <a:t>je žádost vyloučena z dalšího procesu hodnocení</a:t>
            </a:r>
            <a:r>
              <a:rPr lang="cs-CZ" sz="1800" b="0" dirty="0" smtClean="0"/>
              <a:t>. O vyloučení je žadatel informován změnou stavu žádosti </a:t>
            </a:r>
            <a:r>
              <a:rPr lang="cs-CZ" sz="1800" b="0" dirty="0"/>
              <a:t>v </a:t>
            </a:r>
            <a:r>
              <a:rPr lang="cs-CZ" sz="1800" dirty="0"/>
              <a:t>MS2014+ </a:t>
            </a:r>
            <a:r>
              <a:rPr lang="cs-CZ" sz="1800" dirty="0" smtClean="0"/>
              <a:t>a depeší</a:t>
            </a:r>
            <a:r>
              <a:rPr lang="cs-CZ" sz="1800" b="0" dirty="0" smtClean="0"/>
              <a:t>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Pokud nelze v rámci kontroly přijatelnosti kritérium vyhodnotit, nebo jsou v žádosti uvedeny rozporné údaje, je </a:t>
            </a:r>
            <a:r>
              <a:rPr lang="cs-CZ" sz="1800" dirty="0" smtClean="0"/>
              <a:t>možné žadatele vyzvat k doplnění/upřesnění nesouladu (max. dvakrát).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V rámci kontroly formálních náležitostí lze vyzvat k </a:t>
            </a:r>
            <a:r>
              <a:rPr lang="cs-CZ" sz="1800" b="0" dirty="0"/>
              <a:t>doplnění/upřesnění nesouladu </a:t>
            </a:r>
            <a:r>
              <a:rPr lang="cs-CZ" sz="1800" b="0" dirty="0" smtClean="0"/>
              <a:t/>
            </a:r>
            <a:br>
              <a:rPr lang="cs-CZ" sz="1800" b="0" dirty="0" smtClean="0"/>
            </a:br>
            <a:r>
              <a:rPr lang="cs-CZ" sz="1800" b="0" dirty="0" smtClean="0"/>
              <a:t>(max. dvakrát), na doložení má žadatel max. 5 </a:t>
            </a:r>
            <a:r>
              <a:rPr lang="cs-CZ" sz="1800" b="0" dirty="0" err="1" smtClean="0"/>
              <a:t>pd</a:t>
            </a:r>
            <a:r>
              <a:rPr lang="cs-CZ" sz="1800" b="0" dirty="0" smtClean="0"/>
              <a:t>. </a:t>
            </a:r>
          </a:p>
          <a:p>
            <a:pPr marL="361950" lvl="1" indent="-276225" algn="just" defTabSz="266700">
              <a:spcBef>
                <a:spcPts val="0"/>
              </a:spcBef>
            </a:pPr>
            <a:r>
              <a:rPr lang="cs-CZ" sz="1800" b="0" dirty="0" smtClean="0"/>
              <a:t>Výzvy k doplnění/upřesnění nesouladu jsou žadateli zasílány formou depeší </a:t>
            </a:r>
            <a:br>
              <a:rPr lang="cs-CZ" sz="1800" b="0" dirty="0" smtClean="0"/>
            </a:br>
            <a:r>
              <a:rPr lang="cs-CZ" sz="1800" b="0" dirty="0" smtClean="0"/>
              <a:t>v MS2014+. </a:t>
            </a:r>
          </a:p>
          <a:p>
            <a:pPr marL="454025" lvl="1" indent="-187325" algn="just">
              <a:spcBef>
                <a:spcPts val="0"/>
              </a:spcBef>
            </a:pPr>
            <a:endParaRPr lang="cs-CZ" sz="1800" b="0" dirty="0" smtClean="0"/>
          </a:p>
          <a:p>
            <a:pPr algn="just">
              <a:spcBef>
                <a:spcPts val="0"/>
              </a:spcBef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Kontrola přijatelnosti 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600" dirty="0" smtClean="0"/>
              <a:t>1. Žádost </a:t>
            </a:r>
            <a:r>
              <a:rPr lang="cs-CZ" sz="1600" dirty="0"/>
              <a:t>je podána v předepsané formě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Přes MS2014+.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Informace uvedené v žádosti o podporu musí být v souladu s informacemi uvedenými v přílohách.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Ve finančním plánu projektu jsou nastaveny etapy projektu v minimální délce 3 měsíců.</a:t>
            </a:r>
          </a:p>
          <a:p>
            <a:endParaRPr lang="cs-CZ" sz="1600" dirty="0" smtClean="0"/>
          </a:p>
          <a:p>
            <a:pPr marL="0" lvl="1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cs-CZ" sz="1600" dirty="0" smtClean="0"/>
              <a:t>2. Žádost </a:t>
            </a:r>
            <a:r>
              <a:rPr lang="cs-CZ" sz="1600" dirty="0"/>
              <a:t>je podepsána oprávněným zástupcem žadatele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Statutární zástupce, jím pověřená osoba na základě plné moci, popř. jím pověřená osoba na základě usnesení z jednání zastupitelstva.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600" dirty="0" smtClean="0"/>
              <a:t>Doporučený vzor plné moci je přílohou č. 11 Obecných pravidel.</a:t>
            </a:r>
          </a:p>
          <a:p>
            <a:pPr>
              <a:spcBef>
                <a:spcPts val="0"/>
              </a:spcBef>
            </a:pPr>
            <a:endParaRPr lang="cs-CZ" sz="1600" dirty="0" smtClean="0"/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/>
              <a:t>3. Jsou doloženy všechny povinné přílohy a obsahově splňují požadované </a:t>
            </a:r>
            <a:r>
              <a:rPr lang="cs-CZ" sz="1600" dirty="0" smtClean="0"/>
              <a:t>náležitosti</a:t>
            </a:r>
            <a:endParaRPr lang="cs-CZ" sz="1600" dirty="0"/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cs-CZ" sz="1600" b="1" dirty="0" smtClean="0"/>
              <a:t>1. Plná </a:t>
            </a:r>
            <a:r>
              <a:rPr lang="cs-CZ" sz="1600" b="1" dirty="0"/>
              <a:t>moc</a:t>
            </a:r>
          </a:p>
          <a:p>
            <a:pPr marL="266700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r>
              <a:rPr lang="cs-CZ" sz="1600" dirty="0" smtClean="0"/>
              <a:t>V </a:t>
            </a:r>
            <a:r>
              <a:rPr lang="cs-CZ" sz="1600" dirty="0"/>
              <a:t>případě přenesení pravomocí na jinou </a:t>
            </a:r>
            <a:r>
              <a:rPr lang="cs-CZ" sz="1600" dirty="0" smtClean="0"/>
              <a:t>osobu, např. při podpisu žádosti.</a:t>
            </a:r>
            <a:br>
              <a:rPr lang="cs-CZ" sz="1600" dirty="0" smtClean="0"/>
            </a:br>
            <a:r>
              <a:rPr lang="cs-CZ" sz="1600" dirty="0" smtClean="0"/>
              <a:t>Plné </a:t>
            </a:r>
            <a:r>
              <a:rPr lang="cs-CZ" sz="1600" dirty="0"/>
              <a:t>moci jsou uloženy v elektronické podobě v MS2014+. </a:t>
            </a:r>
          </a:p>
          <a:p>
            <a:pPr marL="542925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2000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formálních náležitostí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4319</TotalTime>
  <Words>2525</Words>
  <Application>Microsoft Office PowerPoint</Application>
  <PresentationFormat>Předvádění na obrazovce (4:3)</PresentationFormat>
  <Paragraphs>521</Paragraphs>
  <Slides>38</Slides>
  <Notes>38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CRR template</vt:lpstr>
      <vt:lpstr>Představení  Centra pro regionální rozvoj  České republiky</vt:lpstr>
      <vt:lpstr>Centrum pro regionální rozvoj České republiky</vt:lpstr>
      <vt:lpstr>Role CRR</vt:lpstr>
      <vt:lpstr>Příjem a hodnocení žádostí  o podporu</vt:lpstr>
      <vt:lpstr>Příjem žádostí o podporu</vt:lpstr>
      <vt:lpstr>Hodnocení žádostí</vt:lpstr>
      <vt:lpstr>Hodnocení žádostí</vt:lpstr>
      <vt:lpstr>Kontrola přijatelnosti 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Kritéria formálních náležitostí</vt:lpstr>
      <vt:lpstr>Obecná kritéria přijatelnosti</vt:lpstr>
      <vt:lpstr>Obecná kritéria přijatelnosti</vt:lpstr>
      <vt:lpstr>Obecná kritéria přijatelnosti</vt:lpstr>
      <vt:lpstr>Obecná kritéria přijatelnosti</vt:lpstr>
      <vt:lpstr>Obecná kritéria přijatelnosti</vt:lpstr>
      <vt:lpstr>Obecná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Specifická kritéria přijatelnosti</vt:lpstr>
      <vt:lpstr>Věcné hodnocení </vt:lpstr>
      <vt:lpstr>Ex-ante analýza rizik</vt:lpstr>
      <vt:lpstr>Ex-ante kontrola</vt:lpstr>
      <vt:lpstr>Výběr projektů</vt:lpstr>
      <vt:lpstr>Vydání právního aktu – Registrace akce  a Rozhodnutí o poskytnutí dotace</vt:lpstr>
      <vt:lpstr>Žádost o přezkum výsledku hodnocení</vt:lpstr>
      <vt:lpstr>Změny v projektech</vt:lpstr>
      <vt:lpstr>Monitorování realizace projektů</vt:lpstr>
      <vt:lpstr>Prezentace aplikace PowerPoint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Kubíková Bohumila</cp:lastModifiedBy>
  <cp:revision>326</cp:revision>
  <cp:lastPrinted>2016-05-25T13:44:01Z</cp:lastPrinted>
  <dcterms:created xsi:type="dcterms:W3CDTF">2014-09-16T20:50:40Z</dcterms:created>
  <dcterms:modified xsi:type="dcterms:W3CDTF">2016-05-25T18:27:34Z</dcterms:modified>
</cp:coreProperties>
</file>