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1" r:id="rId2"/>
    <p:sldMasterId id="2147483733" r:id="rId3"/>
    <p:sldMasterId id="2147483745" r:id="rId4"/>
    <p:sldMasterId id="2147483757" r:id="rId5"/>
  </p:sldMasterIdLst>
  <p:notesMasterIdLst>
    <p:notesMasterId r:id="rId50"/>
  </p:notesMasterIdLst>
  <p:handoutMasterIdLst>
    <p:handoutMasterId r:id="rId51"/>
  </p:handoutMasterIdLst>
  <p:sldIdLst>
    <p:sldId id="323" r:id="rId6"/>
    <p:sldId id="330" r:id="rId7"/>
    <p:sldId id="412" r:id="rId8"/>
    <p:sldId id="413" r:id="rId9"/>
    <p:sldId id="414" r:id="rId10"/>
    <p:sldId id="415" r:id="rId11"/>
    <p:sldId id="416" r:id="rId12"/>
    <p:sldId id="417" r:id="rId13"/>
    <p:sldId id="418" r:id="rId14"/>
    <p:sldId id="419" r:id="rId15"/>
    <p:sldId id="420" r:id="rId16"/>
    <p:sldId id="411" r:id="rId17"/>
    <p:sldId id="421" r:id="rId18"/>
    <p:sldId id="422" r:id="rId19"/>
    <p:sldId id="423" r:id="rId20"/>
    <p:sldId id="424" r:id="rId21"/>
    <p:sldId id="425" r:id="rId22"/>
    <p:sldId id="446" r:id="rId23"/>
    <p:sldId id="427" r:id="rId24"/>
    <p:sldId id="428" r:id="rId25"/>
    <p:sldId id="447" r:id="rId26"/>
    <p:sldId id="429" r:id="rId27"/>
    <p:sldId id="430" r:id="rId28"/>
    <p:sldId id="441" r:id="rId29"/>
    <p:sldId id="442" r:id="rId30"/>
    <p:sldId id="443" r:id="rId31"/>
    <p:sldId id="444" r:id="rId32"/>
    <p:sldId id="431" r:id="rId33"/>
    <p:sldId id="448" r:id="rId34"/>
    <p:sldId id="432" r:id="rId35"/>
    <p:sldId id="449" r:id="rId36"/>
    <p:sldId id="433" r:id="rId37"/>
    <p:sldId id="434" r:id="rId38"/>
    <p:sldId id="435" r:id="rId39"/>
    <p:sldId id="450" r:id="rId40"/>
    <p:sldId id="436" r:id="rId41"/>
    <p:sldId id="437" r:id="rId42"/>
    <p:sldId id="445" r:id="rId43"/>
    <p:sldId id="438" r:id="rId44"/>
    <p:sldId id="439" r:id="rId45"/>
    <p:sldId id="440" r:id="rId46"/>
    <p:sldId id="451" r:id="rId47"/>
    <p:sldId id="452" r:id="rId48"/>
    <p:sldId id="410" r:id="rId49"/>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tislav Mazal" initials="RM" lastIdx="1" clrIdx="0"/>
  <p:cmAuthor id="1" name="Martina Fišerová" initials="M.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0" autoAdjust="0"/>
    <p:restoredTop sz="87922" autoAdjust="0"/>
  </p:normalViewPr>
  <p:slideViewPr>
    <p:cSldViewPr>
      <p:cViewPr>
        <p:scale>
          <a:sx n="91" d="100"/>
          <a:sy n="91" d="100"/>
        </p:scale>
        <p:origin x="-2382" y="-666"/>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AB0A-7BED-45CC-8968-54C5D48470FD}"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cs-CZ"/>
        </a:p>
      </dgm:t>
    </dgm:pt>
    <dgm:pt modelId="{38804BD3-7704-44DB-93A2-A6FB8DF386BF}">
      <dgm:prSet phldrT="[Text]" custT="1"/>
      <dgm:spPr/>
      <dgm:t>
        <a:bodyPr/>
        <a:lstStyle/>
        <a:p>
          <a:r>
            <a:rPr lang="cs-CZ" sz="1600" b="1" dirty="0" smtClean="0"/>
            <a:t>Prioritní osa 1 - Infrastruktura</a:t>
          </a:r>
          <a:endParaRPr lang="cs-CZ" sz="1600" b="1" dirty="0"/>
        </a:p>
      </dgm:t>
    </dgm:pt>
    <dgm:pt modelId="{5AECA738-EC58-4AD8-B30B-720E0E369E9D}" type="parTrans" cxnId="{B64F7126-809B-46FA-8512-AB45C1CB52DD}">
      <dgm:prSet/>
      <dgm:spPr/>
      <dgm:t>
        <a:bodyPr/>
        <a:lstStyle/>
        <a:p>
          <a:endParaRPr lang="cs-CZ"/>
        </a:p>
      </dgm:t>
    </dgm:pt>
    <dgm:pt modelId="{97E853D5-3B2B-4DCE-BF44-F459F80E6EE5}" type="sibTrans" cxnId="{B64F7126-809B-46FA-8512-AB45C1CB52DD}">
      <dgm:prSet/>
      <dgm:spPr/>
      <dgm:t>
        <a:bodyPr/>
        <a:lstStyle/>
        <a:p>
          <a:endParaRPr lang="cs-CZ"/>
        </a:p>
      </dgm:t>
    </dgm:pt>
    <dgm:pt modelId="{C5C86733-1C4E-4ABE-BC8B-70E73BF8076C}">
      <dgm:prSet phldrT="[Text]" custT="1"/>
      <dgm:spPr/>
      <dgm:t>
        <a:bodyPr/>
        <a:lstStyle/>
        <a:p>
          <a:r>
            <a:rPr lang="cs-CZ" sz="1200" dirty="0" smtClean="0"/>
            <a:t>Konkurenceschopné, dostupné a bezpečné regiony</a:t>
          </a:r>
          <a:endParaRPr lang="cs-CZ" sz="1200" dirty="0"/>
        </a:p>
      </dgm:t>
    </dgm:pt>
    <dgm:pt modelId="{AEF1FBBF-C95F-45ED-A8E1-CE69CDF9D44F}" type="parTrans" cxnId="{15A7B2A0-6A73-413A-BB86-87F351908914}">
      <dgm:prSet/>
      <dgm:spPr/>
      <dgm:t>
        <a:bodyPr/>
        <a:lstStyle/>
        <a:p>
          <a:endParaRPr lang="cs-CZ"/>
        </a:p>
      </dgm:t>
    </dgm:pt>
    <dgm:pt modelId="{286C2363-6DA5-4FB5-8346-569610400F7C}" type="sibTrans" cxnId="{15A7B2A0-6A73-413A-BB86-87F351908914}">
      <dgm:prSet/>
      <dgm:spPr/>
      <dgm:t>
        <a:bodyPr/>
        <a:lstStyle/>
        <a:p>
          <a:endParaRPr lang="cs-CZ"/>
        </a:p>
      </dgm:t>
    </dgm:pt>
    <dgm:pt modelId="{A8C219C7-9F00-4E75-8B16-481975849224}">
      <dgm:prSet phldrT="[Text]" custT="1"/>
      <dgm:spPr/>
      <dgm:t>
        <a:bodyPr/>
        <a:lstStyle/>
        <a:p>
          <a:r>
            <a:rPr lang="cs-CZ" sz="1200" dirty="0" smtClean="0"/>
            <a:t>Alokace 1,6 mld. EUR</a:t>
          </a:r>
          <a:endParaRPr lang="cs-CZ" sz="1200" dirty="0"/>
        </a:p>
      </dgm:t>
    </dgm:pt>
    <dgm:pt modelId="{3D529C3B-331C-4A53-8447-64F92C02A4C9}" type="parTrans" cxnId="{DC478773-C6CC-4E8E-9071-ECCDF2C2EF2E}">
      <dgm:prSet/>
      <dgm:spPr/>
      <dgm:t>
        <a:bodyPr/>
        <a:lstStyle/>
        <a:p>
          <a:endParaRPr lang="cs-CZ"/>
        </a:p>
      </dgm:t>
    </dgm:pt>
    <dgm:pt modelId="{7EDC45D9-79A5-434A-AB8A-41008476D2F4}" type="sibTrans" cxnId="{DC478773-C6CC-4E8E-9071-ECCDF2C2EF2E}">
      <dgm:prSet/>
      <dgm:spPr/>
      <dgm:t>
        <a:bodyPr/>
        <a:lstStyle/>
        <a:p>
          <a:endParaRPr lang="cs-CZ"/>
        </a:p>
      </dgm:t>
    </dgm:pt>
    <dgm:pt modelId="{855CB492-B9C1-4831-9453-D02DC01556CB}">
      <dgm:prSet phldrT="[Text]" custT="1"/>
      <dgm:spPr/>
      <dgm:t>
        <a:bodyPr/>
        <a:lstStyle/>
        <a:p>
          <a:r>
            <a:rPr lang="cs-CZ" sz="1600" b="1" dirty="0" smtClean="0"/>
            <a:t>Prioritní osa 2 - Lidé</a:t>
          </a:r>
          <a:endParaRPr lang="cs-CZ" sz="1600" b="1" dirty="0"/>
        </a:p>
      </dgm:t>
    </dgm:pt>
    <dgm:pt modelId="{46A500E4-F521-4FED-80BC-55EF97D6434D}" type="parTrans" cxnId="{E1E70704-B184-417B-9262-1209773EB354}">
      <dgm:prSet/>
      <dgm:spPr/>
      <dgm:t>
        <a:bodyPr/>
        <a:lstStyle/>
        <a:p>
          <a:endParaRPr lang="cs-CZ"/>
        </a:p>
      </dgm:t>
    </dgm:pt>
    <dgm:pt modelId="{89B1A5F6-0C83-44AA-BDC4-F0486C8FEB1C}" type="sibTrans" cxnId="{E1E70704-B184-417B-9262-1209773EB354}">
      <dgm:prSet/>
      <dgm:spPr/>
      <dgm:t>
        <a:bodyPr/>
        <a:lstStyle/>
        <a:p>
          <a:endParaRPr lang="cs-CZ"/>
        </a:p>
      </dgm:t>
    </dgm:pt>
    <dgm:pt modelId="{098ADAF1-68DC-4019-95EC-CF9DEA0595F5}">
      <dgm:prSet phldrT="[Text]" custT="1"/>
      <dgm:spPr/>
      <dgm:t>
        <a:bodyPr/>
        <a:lstStyle/>
        <a:p>
          <a:r>
            <a:rPr lang="cs-CZ" sz="1200" dirty="0" smtClean="0"/>
            <a:t>Zkvalitnění veřejných služeb a podmínek života pro obyvatele regionů</a:t>
          </a:r>
          <a:endParaRPr lang="cs-CZ" sz="1200" dirty="0"/>
        </a:p>
      </dgm:t>
    </dgm:pt>
    <dgm:pt modelId="{BBC28CAB-1411-42FD-AE69-490F5FA47BCC}" type="parTrans" cxnId="{0D1EA085-623E-4D57-808B-B23AF2C24995}">
      <dgm:prSet/>
      <dgm:spPr/>
      <dgm:t>
        <a:bodyPr/>
        <a:lstStyle/>
        <a:p>
          <a:endParaRPr lang="cs-CZ"/>
        </a:p>
      </dgm:t>
    </dgm:pt>
    <dgm:pt modelId="{3601A7EA-3FDB-4E9C-A299-B4AF145636B4}" type="sibTrans" cxnId="{0D1EA085-623E-4D57-808B-B23AF2C24995}">
      <dgm:prSet/>
      <dgm:spPr/>
      <dgm:t>
        <a:bodyPr/>
        <a:lstStyle/>
        <a:p>
          <a:endParaRPr lang="cs-CZ"/>
        </a:p>
      </dgm:t>
    </dgm:pt>
    <dgm:pt modelId="{75152ED6-09D4-4CB2-B330-0EBA2A1F6BEE}">
      <dgm:prSet phldrT="[Text]" custT="1"/>
      <dgm:spPr/>
      <dgm:t>
        <a:bodyPr/>
        <a:lstStyle/>
        <a:p>
          <a:r>
            <a:rPr lang="cs-CZ" sz="1200" dirty="0" smtClean="0"/>
            <a:t>Alokace 1,7 mld. EUR</a:t>
          </a:r>
          <a:endParaRPr lang="cs-CZ" sz="1200" dirty="0"/>
        </a:p>
      </dgm:t>
    </dgm:pt>
    <dgm:pt modelId="{CC109D3F-9445-4552-9CA0-A9E9B002361B}" type="parTrans" cxnId="{7442FBE8-417F-4111-B6ED-AEAE7C9C435B}">
      <dgm:prSet/>
      <dgm:spPr/>
      <dgm:t>
        <a:bodyPr/>
        <a:lstStyle/>
        <a:p>
          <a:endParaRPr lang="cs-CZ"/>
        </a:p>
      </dgm:t>
    </dgm:pt>
    <dgm:pt modelId="{C930B535-36DD-47E2-9858-8F6E44F2C9EA}" type="sibTrans" cxnId="{7442FBE8-417F-4111-B6ED-AEAE7C9C435B}">
      <dgm:prSet/>
      <dgm:spPr/>
      <dgm:t>
        <a:bodyPr/>
        <a:lstStyle/>
        <a:p>
          <a:endParaRPr lang="cs-CZ"/>
        </a:p>
      </dgm:t>
    </dgm:pt>
    <dgm:pt modelId="{D74C87B0-8199-4D82-97CA-8716D0810C88}">
      <dgm:prSet phldrT="[Text]" custT="1"/>
      <dgm:spPr/>
      <dgm:t>
        <a:bodyPr/>
        <a:lstStyle/>
        <a:p>
          <a:r>
            <a:rPr lang="cs-CZ" sz="1600" b="1" dirty="0" smtClean="0"/>
            <a:t>Prioritní osa 3 - Instituce</a:t>
          </a:r>
          <a:endParaRPr lang="cs-CZ" sz="1600" b="1" dirty="0"/>
        </a:p>
      </dgm:t>
    </dgm:pt>
    <dgm:pt modelId="{BA6FD47A-7786-47D8-9381-A1E3D218F4E4}" type="parTrans" cxnId="{CC11735D-CD9A-491C-AEF0-7073EE76FB85}">
      <dgm:prSet/>
      <dgm:spPr/>
      <dgm:t>
        <a:bodyPr/>
        <a:lstStyle/>
        <a:p>
          <a:endParaRPr lang="cs-CZ"/>
        </a:p>
      </dgm:t>
    </dgm:pt>
    <dgm:pt modelId="{63D68963-997E-49B1-9594-476FD97AA95B}" type="sibTrans" cxnId="{CC11735D-CD9A-491C-AEF0-7073EE76FB85}">
      <dgm:prSet/>
      <dgm:spPr/>
      <dgm:t>
        <a:bodyPr/>
        <a:lstStyle/>
        <a:p>
          <a:endParaRPr lang="cs-CZ"/>
        </a:p>
      </dgm:t>
    </dgm:pt>
    <dgm:pt modelId="{34C60AC1-3BAF-4349-9B04-1EBEAA6874AE}">
      <dgm:prSet phldrT="[Text]" custT="1"/>
      <dgm:spPr/>
      <dgm:t>
        <a:bodyPr/>
        <a:lstStyle/>
        <a:p>
          <a:r>
            <a:rPr lang="cs-CZ" sz="1200" dirty="0" smtClean="0"/>
            <a:t>Dobrá správa území a zefektivnění veřejných institucí</a:t>
          </a:r>
          <a:endParaRPr lang="cs-CZ" sz="1200" dirty="0"/>
        </a:p>
      </dgm:t>
    </dgm:pt>
    <dgm:pt modelId="{B31C10BD-BE4E-4EEF-981F-25C40EBC00D4}" type="parTrans" cxnId="{3D52D5DF-88CF-4499-8222-584F5AB467B0}">
      <dgm:prSet/>
      <dgm:spPr/>
      <dgm:t>
        <a:bodyPr/>
        <a:lstStyle/>
        <a:p>
          <a:endParaRPr lang="cs-CZ"/>
        </a:p>
      </dgm:t>
    </dgm:pt>
    <dgm:pt modelId="{23EAEF30-F210-45C2-A3C7-7E5016B64A98}" type="sibTrans" cxnId="{3D52D5DF-88CF-4499-8222-584F5AB467B0}">
      <dgm:prSet/>
      <dgm:spPr/>
      <dgm:t>
        <a:bodyPr/>
        <a:lstStyle/>
        <a:p>
          <a:endParaRPr lang="cs-CZ"/>
        </a:p>
      </dgm:t>
    </dgm:pt>
    <dgm:pt modelId="{273BDC39-9757-4293-83AA-A9E9CC915DA0}">
      <dgm:prSet phldrT="[Text]" custT="1"/>
      <dgm:spPr/>
      <dgm:t>
        <a:bodyPr/>
        <a:lstStyle/>
        <a:p>
          <a:r>
            <a:rPr lang="cs-CZ" sz="1200" dirty="0" smtClean="0"/>
            <a:t>Alokace 0,8 mld. EUR</a:t>
          </a:r>
          <a:endParaRPr lang="cs-CZ" sz="1200" dirty="0"/>
        </a:p>
      </dgm:t>
    </dgm:pt>
    <dgm:pt modelId="{982DFF29-8236-4E99-97CE-FD76D273CBEC}" type="parTrans" cxnId="{CF6D3D8A-7289-43F1-82F2-5F5C4672169C}">
      <dgm:prSet/>
      <dgm:spPr/>
      <dgm:t>
        <a:bodyPr/>
        <a:lstStyle/>
        <a:p>
          <a:endParaRPr lang="cs-CZ"/>
        </a:p>
      </dgm:t>
    </dgm:pt>
    <dgm:pt modelId="{13EEE600-D28C-4CBF-9128-6CDA52976D52}" type="sibTrans" cxnId="{CF6D3D8A-7289-43F1-82F2-5F5C4672169C}">
      <dgm:prSet/>
      <dgm:spPr/>
      <dgm:t>
        <a:bodyPr/>
        <a:lstStyle/>
        <a:p>
          <a:endParaRPr lang="cs-CZ"/>
        </a:p>
      </dgm:t>
    </dgm:pt>
    <dgm:pt modelId="{D3784C62-6E03-4E88-AA8E-EC0DCEAD96BC}">
      <dgm:prSet custT="1"/>
      <dgm:spPr/>
      <dgm:t>
        <a:bodyPr/>
        <a:lstStyle/>
        <a:p>
          <a:endParaRPr lang="cs-CZ" sz="1900" b="1" dirty="0" smtClean="0"/>
        </a:p>
        <a:p>
          <a:r>
            <a:rPr lang="cs-CZ" sz="1600" b="1" dirty="0" smtClean="0"/>
            <a:t>Prioritní osa 4 - Komunitně vedený místní rozvoj</a:t>
          </a:r>
        </a:p>
        <a:p>
          <a:r>
            <a:rPr lang="cs-CZ" sz="1400" dirty="0" smtClean="0"/>
            <a:t> - </a:t>
          </a:r>
          <a:r>
            <a:rPr lang="cs-CZ" sz="1200" dirty="0" smtClean="0"/>
            <a:t>Alokace 390 mil. EUR</a:t>
          </a:r>
        </a:p>
        <a:p>
          <a:r>
            <a:rPr lang="cs-CZ" sz="1200" dirty="0" smtClean="0"/>
            <a:t>  - Posílení CLLD, provozní a animační náklady</a:t>
          </a:r>
        </a:p>
        <a:p>
          <a:endParaRPr lang="cs-CZ" sz="1500" dirty="0" smtClean="0"/>
        </a:p>
        <a:p>
          <a:r>
            <a:rPr lang="cs-CZ" sz="1800" dirty="0" smtClean="0"/>
            <a:t> </a:t>
          </a:r>
          <a:endParaRPr lang="cs-CZ" sz="1800" dirty="0"/>
        </a:p>
      </dgm:t>
    </dgm:pt>
    <dgm:pt modelId="{7AF4961A-ED0F-4EDC-8D12-D24EE5DE0A42}" type="sibTrans" cxnId="{B38F51DE-8E25-4857-B3F8-75840DF3F177}">
      <dgm:prSet/>
      <dgm:spPr/>
      <dgm:t>
        <a:bodyPr/>
        <a:lstStyle/>
        <a:p>
          <a:endParaRPr lang="cs-CZ"/>
        </a:p>
      </dgm:t>
    </dgm:pt>
    <dgm:pt modelId="{9D3428C1-5D9B-4B48-89F0-11E980CE6367}" type="parTrans" cxnId="{B38F51DE-8E25-4857-B3F8-75840DF3F177}">
      <dgm:prSet/>
      <dgm:spPr/>
      <dgm:t>
        <a:bodyPr/>
        <a:lstStyle/>
        <a:p>
          <a:endParaRPr lang="cs-CZ"/>
        </a:p>
      </dgm:t>
    </dgm:pt>
    <dgm:pt modelId="{9BEAB610-B179-412C-A911-0AE990A76040}">
      <dgm:prSet phldrT="[Text]" custT="1"/>
      <dgm:spPr/>
      <dgm:t>
        <a:bodyPr/>
        <a:lstStyle/>
        <a:p>
          <a:r>
            <a:rPr lang="cs-CZ" sz="1200" dirty="0" smtClean="0"/>
            <a:t>Doprava, integrované dopravní systémy, IZS</a:t>
          </a:r>
          <a:endParaRPr lang="cs-CZ" sz="1200" dirty="0"/>
        </a:p>
      </dgm:t>
    </dgm:pt>
    <dgm:pt modelId="{B058C57C-1932-4F82-B960-E9ABCE39DA10}" type="parTrans" cxnId="{4B201E5A-B514-43A8-9FF2-13EE75C6267D}">
      <dgm:prSet/>
      <dgm:spPr/>
      <dgm:t>
        <a:bodyPr/>
        <a:lstStyle/>
        <a:p>
          <a:endParaRPr lang="cs-CZ"/>
        </a:p>
      </dgm:t>
    </dgm:pt>
    <dgm:pt modelId="{3EB8B75A-1CCF-4180-9542-77B7289E93F6}" type="sibTrans" cxnId="{4B201E5A-B514-43A8-9FF2-13EE75C6267D}">
      <dgm:prSet/>
      <dgm:spPr/>
      <dgm:t>
        <a:bodyPr/>
        <a:lstStyle/>
        <a:p>
          <a:endParaRPr lang="cs-CZ"/>
        </a:p>
      </dgm:t>
    </dgm:pt>
    <dgm:pt modelId="{CE8BA2DC-6A07-4136-AE2C-02E787173318}">
      <dgm:prSet phldrT="[Text]" custT="1"/>
      <dgm:spPr/>
      <dgm:t>
        <a:bodyPr/>
        <a:lstStyle/>
        <a:p>
          <a:r>
            <a:rPr lang="cs-CZ" sz="1200" dirty="0" smtClean="0"/>
            <a:t>Sociální služby/bydlení, sociální podnikání, zdravotní péče, vzdělávání, zateplování</a:t>
          </a:r>
          <a:endParaRPr lang="cs-CZ" sz="1200" dirty="0"/>
        </a:p>
      </dgm:t>
    </dgm:pt>
    <dgm:pt modelId="{2364E369-AC98-4AC6-8070-77B5CDF58140}" type="parTrans" cxnId="{2BE8E23A-86C2-47E7-AB01-A3AC2D35367C}">
      <dgm:prSet/>
      <dgm:spPr/>
      <dgm:t>
        <a:bodyPr/>
        <a:lstStyle/>
        <a:p>
          <a:endParaRPr lang="cs-CZ"/>
        </a:p>
      </dgm:t>
    </dgm:pt>
    <dgm:pt modelId="{1EF5AC0F-9C89-46BA-931D-093812BF1C36}" type="sibTrans" cxnId="{2BE8E23A-86C2-47E7-AB01-A3AC2D35367C}">
      <dgm:prSet/>
      <dgm:spPr/>
      <dgm:t>
        <a:bodyPr/>
        <a:lstStyle/>
        <a:p>
          <a:endParaRPr lang="cs-CZ"/>
        </a:p>
      </dgm:t>
    </dgm:pt>
    <dgm:pt modelId="{011776CB-E079-448D-8CBF-0D6A1B0031D4}">
      <dgm:prSet phldrT="[Text]"/>
      <dgm:spPr/>
      <dgm:t>
        <a:bodyPr/>
        <a:lstStyle/>
        <a:p>
          <a:endParaRPr lang="cs-CZ" sz="1100" dirty="0"/>
        </a:p>
      </dgm:t>
    </dgm:pt>
    <dgm:pt modelId="{96EFE842-57A1-4857-AB91-F6EC5AF4C58A}" type="parTrans" cxnId="{A37C4BF5-B775-4ED6-85F3-E253392DFE69}">
      <dgm:prSet/>
      <dgm:spPr/>
      <dgm:t>
        <a:bodyPr/>
        <a:lstStyle/>
        <a:p>
          <a:endParaRPr lang="cs-CZ"/>
        </a:p>
      </dgm:t>
    </dgm:pt>
    <dgm:pt modelId="{6E105E89-4A89-4F46-9629-6926A46E3211}" type="sibTrans" cxnId="{A37C4BF5-B775-4ED6-85F3-E253392DFE69}">
      <dgm:prSet/>
      <dgm:spPr/>
      <dgm:t>
        <a:bodyPr/>
        <a:lstStyle/>
        <a:p>
          <a:endParaRPr lang="cs-CZ"/>
        </a:p>
      </dgm:t>
    </dgm:pt>
    <dgm:pt modelId="{F883D463-9FC1-405D-86B6-DFDB1BF4DFD4}">
      <dgm:prSet phldrT="[Text]" custT="1"/>
      <dgm:spPr/>
      <dgm:t>
        <a:bodyPr/>
        <a:lstStyle/>
        <a:p>
          <a:r>
            <a:rPr lang="cs-CZ" sz="1200" dirty="0" smtClean="0"/>
            <a:t>Kulturní dědictví, e-Government, dokumenty územního rozvoje</a:t>
          </a:r>
          <a:endParaRPr lang="cs-CZ" sz="1200" dirty="0"/>
        </a:p>
      </dgm:t>
    </dgm:pt>
    <dgm:pt modelId="{4089294D-1236-4D90-A4CA-5ABFB48B4A69}" type="parTrans" cxnId="{C682256E-1973-4AC7-954E-3675913CCEA0}">
      <dgm:prSet/>
      <dgm:spPr/>
      <dgm:t>
        <a:bodyPr/>
        <a:lstStyle/>
        <a:p>
          <a:endParaRPr lang="cs-CZ"/>
        </a:p>
      </dgm:t>
    </dgm:pt>
    <dgm:pt modelId="{C7B43A55-CB70-4631-995C-E69EA77BC0FA}" type="sibTrans" cxnId="{C682256E-1973-4AC7-954E-3675913CCEA0}">
      <dgm:prSet/>
      <dgm:spPr/>
      <dgm:t>
        <a:bodyPr/>
        <a:lstStyle/>
        <a:p>
          <a:endParaRPr lang="cs-CZ"/>
        </a:p>
      </dgm:t>
    </dgm:pt>
    <dgm:pt modelId="{8A587B36-857B-41ED-B7A7-D47113F79935}" type="pres">
      <dgm:prSet presAssocID="{A518AB0A-7BED-45CC-8968-54C5D48470FD}" presName="linear" presStyleCnt="0">
        <dgm:presLayoutVars>
          <dgm:dir/>
          <dgm:resizeHandles val="exact"/>
        </dgm:presLayoutVars>
      </dgm:prSet>
      <dgm:spPr/>
      <dgm:t>
        <a:bodyPr/>
        <a:lstStyle/>
        <a:p>
          <a:endParaRPr lang="cs-CZ"/>
        </a:p>
      </dgm:t>
    </dgm:pt>
    <dgm:pt modelId="{64EB5DFD-492E-47C2-A4DD-BBD451AF4F4E}" type="pres">
      <dgm:prSet presAssocID="{38804BD3-7704-44DB-93A2-A6FB8DF386BF}" presName="comp" presStyleCnt="0"/>
      <dgm:spPr/>
    </dgm:pt>
    <dgm:pt modelId="{50CD8E78-60B6-449B-AD20-121950675E4A}" type="pres">
      <dgm:prSet presAssocID="{38804BD3-7704-44DB-93A2-A6FB8DF386BF}" presName="box" presStyleLbl="node1" presStyleIdx="0" presStyleCnt="4" custLinFactNeighborY="-6845"/>
      <dgm:spPr/>
      <dgm:t>
        <a:bodyPr/>
        <a:lstStyle/>
        <a:p>
          <a:endParaRPr lang="cs-CZ"/>
        </a:p>
      </dgm:t>
    </dgm:pt>
    <dgm:pt modelId="{C72FE72D-A4DA-4420-9D63-39C025359A7F}" type="pres">
      <dgm:prSet presAssocID="{38804BD3-7704-44DB-93A2-A6FB8DF386B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t>
        <a:bodyPr/>
        <a:lstStyle/>
        <a:p>
          <a:endParaRPr lang="cs-CZ"/>
        </a:p>
      </dgm:t>
    </dgm:pt>
    <dgm:pt modelId="{66C8A01D-04C6-4396-8787-43DC36C8480A}" type="pres">
      <dgm:prSet presAssocID="{38804BD3-7704-44DB-93A2-A6FB8DF386BF}" presName="text" presStyleLbl="node1" presStyleIdx="0" presStyleCnt="4">
        <dgm:presLayoutVars>
          <dgm:bulletEnabled val="1"/>
        </dgm:presLayoutVars>
      </dgm:prSet>
      <dgm:spPr/>
      <dgm:t>
        <a:bodyPr/>
        <a:lstStyle/>
        <a:p>
          <a:endParaRPr lang="cs-CZ"/>
        </a:p>
      </dgm:t>
    </dgm:pt>
    <dgm:pt modelId="{93AC31F7-E6D2-45E8-BD17-C2F01F80D57E}" type="pres">
      <dgm:prSet presAssocID="{97E853D5-3B2B-4DCE-BF44-F459F80E6EE5}" presName="spacer" presStyleCnt="0"/>
      <dgm:spPr/>
    </dgm:pt>
    <dgm:pt modelId="{B249F259-2691-44EA-A647-C688963D4FA1}" type="pres">
      <dgm:prSet presAssocID="{855CB492-B9C1-4831-9453-D02DC01556CB}" presName="comp" presStyleCnt="0"/>
      <dgm:spPr/>
    </dgm:pt>
    <dgm:pt modelId="{D220A56B-34B4-4DD0-B125-97D865139D92}" type="pres">
      <dgm:prSet presAssocID="{855CB492-B9C1-4831-9453-D02DC01556CB}" presName="box" presStyleLbl="node1" presStyleIdx="1" presStyleCnt="4"/>
      <dgm:spPr/>
      <dgm:t>
        <a:bodyPr/>
        <a:lstStyle/>
        <a:p>
          <a:endParaRPr lang="cs-CZ"/>
        </a:p>
      </dgm:t>
    </dgm:pt>
    <dgm:pt modelId="{AC85F51E-059B-4E4B-88C8-BEEAF6E6C8CB}" type="pres">
      <dgm:prSet presAssocID="{855CB492-B9C1-4831-9453-D02DC01556C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E62D4D7-9191-4501-B151-D627F722878F}" type="pres">
      <dgm:prSet presAssocID="{855CB492-B9C1-4831-9453-D02DC01556CB}" presName="text" presStyleLbl="node1" presStyleIdx="1" presStyleCnt="4">
        <dgm:presLayoutVars>
          <dgm:bulletEnabled val="1"/>
        </dgm:presLayoutVars>
      </dgm:prSet>
      <dgm:spPr/>
      <dgm:t>
        <a:bodyPr/>
        <a:lstStyle/>
        <a:p>
          <a:endParaRPr lang="cs-CZ"/>
        </a:p>
      </dgm:t>
    </dgm:pt>
    <dgm:pt modelId="{821F83A2-5DE7-4DB3-AC2F-3437098DDD8C}" type="pres">
      <dgm:prSet presAssocID="{89B1A5F6-0C83-44AA-BDC4-F0486C8FEB1C}" presName="spacer" presStyleCnt="0"/>
      <dgm:spPr/>
    </dgm:pt>
    <dgm:pt modelId="{42D704DB-7DF6-440E-B7C9-644A864B0BFF}" type="pres">
      <dgm:prSet presAssocID="{D74C87B0-8199-4D82-97CA-8716D0810C88}" presName="comp" presStyleCnt="0"/>
      <dgm:spPr/>
    </dgm:pt>
    <dgm:pt modelId="{9A27448D-784B-4861-9334-121A223779B3}" type="pres">
      <dgm:prSet presAssocID="{D74C87B0-8199-4D82-97CA-8716D0810C88}" presName="box" presStyleLbl="node1" presStyleIdx="2" presStyleCnt="4"/>
      <dgm:spPr/>
      <dgm:t>
        <a:bodyPr/>
        <a:lstStyle/>
        <a:p>
          <a:endParaRPr lang="cs-CZ"/>
        </a:p>
      </dgm:t>
    </dgm:pt>
    <dgm:pt modelId="{CB3108F3-6AC6-46B9-815A-42013ADAA734}" type="pres">
      <dgm:prSet presAssocID="{D74C87B0-8199-4D82-97CA-8716D0810C8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14AE268-84D0-4EF9-B74B-195569128116}" type="pres">
      <dgm:prSet presAssocID="{D74C87B0-8199-4D82-97CA-8716D0810C88}" presName="text" presStyleLbl="node1" presStyleIdx="2" presStyleCnt="4">
        <dgm:presLayoutVars>
          <dgm:bulletEnabled val="1"/>
        </dgm:presLayoutVars>
      </dgm:prSet>
      <dgm:spPr/>
      <dgm:t>
        <a:bodyPr/>
        <a:lstStyle/>
        <a:p>
          <a:endParaRPr lang="cs-CZ"/>
        </a:p>
      </dgm:t>
    </dgm:pt>
    <dgm:pt modelId="{540D9C1A-F7EF-4C42-8E40-E43DCD410462}" type="pres">
      <dgm:prSet presAssocID="{63D68963-997E-49B1-9594-476FD97AA95B}" presName="spacer" presStyleCnt="0"/>
      <dgm:spPr/>
    </dgm:pt>
    <dgm:pt modelId="{8E18C6B9-65AB-4143-ACFB-F77B95B74E4A}" type="pres">
      <dgm:prSet presAssocID="{D3784C62-6E03-4E88-AA8E-EC0DCEAD96BC}" presName="comp" presStyleCnt="0"/>
      <dgm:spPr/>
    </dgm:pt>
    <dgm:pt modelId="{9E808720-DA3C-4D88-83BC-C88B0AC710F3}" type="pres">
      <dgm:prSet presAssocID="{D3784C62-6E03-4E88-AA8E-EC0DCEAD96BC}" presName="box" presStyleLbl="node1" presStyleIdx="3" presStyleCnt="4" custLinFactNeighborX="-6703" custLinFactNeighborY="252"/>
      <dgm:spPr/>
      <dgm:t>
        <a:bodyPr/>
        <a:lstStyle/>
        <a:p>
          <a:endParaRPr lang="cs-CZ"/>
        </a:p>
      </dgm:t>
    </dgm:pt>
    <dgm:pt modelId="{5C5B56BD-76A1-46D2-95E9-D7A31171320F}" type="pres">
      <dgm:prSet presAssocID="{D3784C62-6E03-4E88-AA8E-EC0DCEAD96B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dgm:spPr>
      <dgm:t>
        <a:bodyPr/>
        <a:lstStyle/>
        <a:p>
          <a:endParaRPr lang="cs-CZ"/>
        </a:p>
      </dgm:t>
    </dgm:pt>
    <dgm:pt modelId="{C47FD7BB-128E-4643-98CA-3F319452AC98}" type="pres">
      <dgm:prSet presAssocID="{D3784C62-6E03-4E88-AA8E-EC0DCEAD96BC}" presName="text" presStyleLbl="node1" presStyleIdx="3" presStyleCnt="4">
        <dgm:presLayoutVars>
          <dgm:bulletEnabled val="1"/>
        </dgm:presLayoutVars>
      </dgm:prSet>
      <dgm:spPr/>
      <dgm:t>
        <a:bodyPr/>
        <a:lstStyle/>
        <a:p>
          <a:endParaRPr lang="cs-CZ"/>
        </a:p>
      </dgm:t>
    </dgm:pt>
  </dgm:ptLst>
  <dgm:cxnLst>
    <dgm:cxn modelId="{CD922E6E-33AE-4825-8ED5-83FC67F9DA09}" type="presOf" srcId="{855CB492-B9C1-4831-9453-D02DC01556CB}" destId="{D220A56B-34B4-4DD0-B125-97D865139D92}" srcOrd="0" destOrd="0" presId="urn:microsoft.com/office/officeart/2005/8/layout/vList4#1"/>
    <dgm:cxn modelId="{4B201E5A-B514-43A8-9FF2-13EE75C6267D}" srcId="{38804BD3-7704-44DB-93A2-A6FB8DF386BF}" destId="{9BEAB610-B179-412C-A911-0AE990A76040}" srcOrd="2" destOrd="0" parTransId="{B058C57C-1932-4F82-B960-E9ABCE39DA10}" sibTransId="{3EB8B75A-1CCF-4180-9542-77B7289E93F6}"/>
    <dgm:cxn modelId="{8E5AE21D-B67D-48AB-B023-B199F912350D}" type="presOf" srcId="{A518AB0A-7BED-45CC-8968-54C5D48470FD}" destId="{8A587B36-857B-41ED-B7A7-D47113F79935}" srcOrd="0" destOrd="0" presId="urn:microsoft.com/office/officeart/2005/8/layout/vList4#1"/>
    <dgm:cxn modelId="{9E824CF8-0BFB-4AAC-8C2A-C1D249874B98}" type="presOf" srcId="{011776CB-E079-448D-8CBF-0D6A1B0031D4}" destId="{9A27448D-784B-4861-9334-121A223779B3}" srcOrd="0" destOrd="4" presId="urn:microsoft.com/office/officeart/2005/8/layout/vList4#1"/>
    <dgm:cxn modelId="{DC478773-C6CC-4E8E-9071-ECCDF2C2EF2E}" srcId="{38804BD3-7704-44DB-93A2-A6FB8DF386BF}" destId="{A8C219C7-9F00-4E75-8B16-481975849224}" srcOrd="1" destOrd="0" parTransId="{3D529C3B-331C-4A53-8447-64F92C02A4C9}" sibTransId="{7EDC45D9-79A5-434A-AB8A-41008476D2F4}"/>
    <dgm:cxn modelId="{E88CF74D-9A3E-4EA9-B698-B864787ED0FC}" type="presOf" srcId="{D74C87B0-8199-4D82-97CA-8716D0810C88}" destId="{614AE268-84D0-4EF9-B74B-195569128116}" srcOrd="1" destOrd="0" presId="urn:microsoft.com/office/officeart/2005/8/layout/vList4#1"/>
    <dgm:cxn modelId="{A1E6BE82-95E5-4959-99EF-DC6160918811}" type="presOf" srcId="{A8C219C7-9F00-4E75-8B16-481975849224}" destId="{50CD8E78-60B6-449B-AD20-121950675E4A}" srcOrd="0" destOrd="2" presId="urn:microsoft.com/office/officeart/2005/8/layout/vList4#1"/>
    <dgm:cxn modelId="{C682256E-1973-4AC7-954E-3675913CCEA0}" srcId="{D74C87B0-8199-4D82-97CA-8716D0810C88}" destId="{F883D463-9FC1-405D-86B6-DFDB1BF4DFD4}" srcOrd="2" destOrd="0" parTransId="{4089294D-1236-4D90-A4CA-5ABFB48B4A69}" sibTransId="{C7B43A55-CB70-4631-995C-E69EA77BC0FA}"/>
    <dgm:cxn modelId="{E264C006-7160-4094-A09A-0442ABF97076}" type="presOf" srcId="{CE8BA2DC-6A07-4136-AE2C-02E787173318}" destId="{6E62D4D7-9191-4501-B151-D627F722878F}" srcOrd="1" destOrd="3" presId="urn:microsoft.com/office/officeart/2005/8/layout/vList4#1"/>
    <dgm:cxn modelId="{51B71AFE-782A-4097-ABB9-7D7C45812699}" type="presOf" srcId="{C5C86733-1C4E-4ABE-BC8B-70E73BF8076C}" destId="{50CD8E78-60B6-449B-AD20-121950675E4A}" srcOrd="0" destOrd="1" presId="urn:microsoft.com/office/officeart/2005/8/layout/vList4#1"/>
    <dgm:cxn modelId="{5B010AC7-16FA-4622-A94D-1A590C1D38A3}" type="presOf" srcId="{098ADAF1-68DC-4019-95EC-CF9DEA0595F5}" destId="{6E62D4D7-9191-4501-B151-D627F722878F}" srcOrd="1" destOrd="1" presId="urn:microsoft.com/office/officeart/2005/8/layout/vList4#1"/>
    <dgm:cxn modelId="{B75832C4-E81E-4BA6-9B3F-92DB3B934722}" type="presOf" srcId="{34C60AC1-3BAF-4349-9B04-1EBEAA6874AE}" destId="{614AE268-84D0-4EF9-B74B-195569128116}" srcOrd="1" destOrd="1" presId="urn:microsoft.com/office/officeart/2005/8/layout/vList4#1"/>
    <dgm:cxn modelId="{15A7B2A0-6A73-413A-BB86-87F351908914}" srcId="{38804BD3-7704-44DB-93A2-A6FB8DF386BF}" destId="{C5C86733-1C4E-4ABE-BC8B-70E73BF8076C}" srcOrd="0" destOrd="0" parTransId="{AEF1FBBF-C95F-45ED-A8E1-CE69CDF9D44F}" sibTransId="{286C2363-6DA5-4FB5-8346-569610400F7C}"/>
    <dgm:cxn modelId="{E182E984-35A8-4B74-9B67-427CC297C82E}" type="presOf" srcId="{855CB492-B9C1-4831-9453-D02DC01556CB}" destId="{6E62D4D7-9191-4501-B151-D627F722878F}" srcOrd="1" destOrd="0" presId="urn:microsoft.com/office/officeart/2005/8/layout/vList4#1"/>
    <dgm:cxn modelId="{A37C4BF5-B775-4ED6-85F3-E253392DFE69}" srcId="{D74C87B0-8199-4D82-97CA-8716D0810C88}" destId="{011776CB-E079-448D-8CBF-0D6A1B0031D4}" srcOrd="3" destOrd="0" parTransId="{96EFE842-57A1-4857-AB91-F6EC5AF4C58A}" sibTransId="{6E105E89-4A89-4F46-9629-6926A46E3211}"/>
    <dgm:cxn modelId="{CC11735D-CD9A-491C-AEF0-7073EE76FB85}" srcId="{A518AB0A-7BED-45CC-8968-54C5D48470FD}" destId="{D74C87B0-8199-4D82-97CA-8716D0810C88}" srcOrd="2" destOrd="0" parTransId="{BA6FD47A-7786-47D8-9381-A1E3D218F4E4}" sibTransId="{63D68963-997E-49B1-9594-476FD97AA95B}"/>
    <dgm:cxn modelId="{7131CCAD-15A4-4A12-BEC0-DF0C32632830}" type="presOf" srcId="{F883D463-9FC1-405D-86B6-DFDB1BF4DFD4}" destId="{9A27448D-784B-4861-9334-121A223779B3}" srcOrd="0" destOrd="3" presId="urn:microsoft.com/office/officeart/2005/8/layout/vList4#1"/>
    <dgm:cxn modelId="{409C9A9F-6B6C-4049-80F0-EB9F32B1709C}" type="presOf" srcId="{A8C219C7-9F00-4E75-8B16-481975849224}" destId="{66C8A01D-04C6-4396-8787-43DC36C8480A}" srcOrd="1" destOrd="2" presId="urn:microsoft.com/office/officeart/2005/8/layout/vList4#1"/>
    <dgm:cxn modelId="{30F511B3-295D-4F59-9460-1DE454DC5E90}" type="presOf" srcId="{D3784C62-6E03-4E88-AA8E-EC0DCEAD96BC}" destId="{9E808720-DA3C-4D88-83BC-C88B0AC710F3}" srcOrd="0" destOrd="0" presId="urn:microsoft.com/office/officeart/2005/8/layout/vList4#1"/>
    <dgm:cxn modelId="{852A2951-0558-4BB1-A056-E6752E291E34}" type="presOf" srcId="{9BEAB610-B179-412C-A911-0AE990A76040}" destId="{66C8A01D-04C6-4396-8787-43DC36C8480A}" srcOrd="1" destOrd="3" presId="urn:microsoft.com/office/officeart/2005/8/layout/vList4#1"/>
    <dgm:cxn modelId="{0AD6D173-7A9B-4DB9-8779-59971CE5DD55}" type="presOf" srcId="{F883D463-9FC1-405D-86B6-DFDB1BF4DFD4}" destId="{614AE268-84D0-4EF9-B74B-195569128116}" srcOrd="1" destOrd="3" presId="urn:microsoft.com/office/officeart/2005/8/layout/vList4#1"/>
    <dgm:cxn modelId="{EB5D370E-28AF-407C-8B5D-F93DCA270422}" type="presOf" srcId="{D3784C62-6E03-4E88-AA8E-EC0DCEAD96BC}" destId="{C47FD7BB-128E-4643-98CA-3F319452AC98}" srcOrd="1" destOrd="0" presId="urn:microsoft.com/office/officeart/2005/8/layout/vList4#1"/>
    <dgm:cxn modelId="{3D52D5DF-88CF-4499-8222-584F5AB467B0}" srcId="{D74C87B0-8199-4D82-97CA-8716D0810C88}" destId="{34C60AC1-3BAF-4349-9B04-1EBEAA6874AE}" srcOrd="0" destOrd="0" parTransId="{B31C10BD-BE4E-4EEF-981F-25C40EBC00D4}" sibTransId="{23EAEF30-F210-45C2-A3C7-7E5016B64A98}"/>
    <dgm:cxn modelId="{9C24D494-E49A-4C86-BA4B-72BF3F4FFAE8}" type="presOf" srcId="{75152ED6-09D4-4CB2-B330-0EBA2A1F6BEE}" destId="{6E62D4D7-9191-4501-B151-D627F722878F}" srcOrd="1" destOrd="2" presId="urn:microsoft.com/office/officeart/2005/8/layout/vList4#1"/>
    <dgm:cxn modelId="{B38F51DE-8E25-4857-B3F8-75840DF3F177}" srcId="{A518AB0A-7BED-45CC-8968-54C5D48470FD}" destId="{D3784C62-6E03-4E88-AA8E-EC0DCEAD96BC}" srcOrd="3" destOrd="0" parTransId="{9D3428C1-5D9B-4B48-89F0-11E980CE6367}" sibTransId="{7AF4961A-ED0F-4EDC-8D12-D24EE5DE0A42}"/>
    <dgm:cxn modelId="{EC0ABEE2-4EC3-487E-A5BE-BFAF71E54375}" type="presOf" srcId="{273BDC39-9757-4293-83AA-A9E9CC915DA0}" destId="{614AE268-84D0-4EF9-B74B-195569128116}" srcOrd="1" destOrd="2" presId="urn:microsoft.com/office/officeart/2005/8/layout/vList4#1"/>
    <dgm:cxn modelId="{1F968820-041A-400D-8CE8-D481BC8DA548}" type="presOf" srcId="{75152ED6-09D4-4CB2-B330-0EBA2A1F6BEE}" destId="{D220A56B-34B4-4DD0-B125-97D865139D92}" srcOrd="0" destOrd="2" presId="urn:microsoft.com/office/officeart/2005/8/layout/vList4#1"/>
    <dgm:cxn modelId="{24D32E5C-4613-451B-98BA-6D76D0CA20D7}" type="presOf" srcId="{D74C87B0-8199-4D82-97CA-8716D0810C88}" destId="{9A27448D-784B-4861-9334-121A223779B3}" srcOrd="0" destOrd="0" presId="urn:microsoft.com/office/officeart/2005/8/layout/vList4#1"/>
    <dgm:cxn modelId="{02BE3609-0C14-4575-9D26-03234A82C80B}" type="presOf" srcId="{34C60AC1-3BAF-4349-9B04-1EBEAA6874AE}" destId="{9A27448D-784B-4861-9334-121A223779B3}" srcOrd="0" destOrd="1" presId="urn:microsoft.com/office/officeart/2005/8/layout/vList4#1"/>
    <dgm:cxn modelId="{5105A43C-A47E-4B30-9F59-F49FE3F6B03E}" type="presOf" srcId="{CE8BA2DC-6A07-4136-AE2C-02E787173318}" destId="{D220A56B-34B4-4DD0-B125-97D865139D92}" srcOrd="0" destOrd="3" presId="urn:microsoft.com/office/officeart/2005/8/layout/vList4#1"/>
    <dgm:cxn modelId="{7FA4E201-20CC-4231-BD4B-87EAE8CC3942}" type="presOf" srcId="{011776CB-E079-448D-8CBF-0D6A1B0031D4}" destId="{614AE268-84D0-4EF9-B74B-195569128116}" srcOrd="1" destOrd="4" presId="urn:microsoft.com/office/officeart/2005/8/layout/vList4#1"/>
    <dgm:cxn modelId="{76512A5D-6F05-4341-97B0-2878496FD495}" type="presOf" srcId="{273BDC39-9757-4293-83AA-A9E9CC915DA0}" destId="{9A27448D-784B-4861-9334-121A223779B3}" srcOrd="0" destOrd="2" presId="urn:microsoft.com/office/officeart/2005/8/layout/vList4#1"/>
    <dgm:cxn modelId="{CF6D3D8A-7289-43F1-82F2-5F5C4672169C}" srcId="{D74C87B0-8199-4D82-97CA-8716D0810C88}" destId="{273BDC39-9757-4293-83AA-A9E9CC915DA0}" srcOrd="1" destOrd="0" parTransId="{982DFF29-8236-4E99-97CE-FD76D273CBEC}" sibTransId="{13EEE600-D28C-4CBF-9128-6CDA52976D52}"/>
    <dgm:cxn modelId="{6E33682B-45BA-49CB-95AB-A11D0321E6E6}" type="presOf" srcId="{38804BD3-7704-44DB-93A2-A6FB8DF386BF}" destId="{50CD8E78-60B6-449B-AD20-121950675E4A}" srcOrd="0" destOrd="0" presId="urn:microsoft.com/office/officeart/2005/8/layout/vList4#1"/>
    <dgm:cxn modelId="{2BE8E23A-86C2-47E7-AB01-A3AC2D35367C}" srcId="{855CB492-B9C1-4831-9453-D02DC01556CB}" destId="{CE8BA2DC-6A07-4136-AE2C-02E787173318}" srcOrd="2" destOrd="0" parTransId="{2364E369-AC98-4AC6-8070-77B5CDF58140}" sibTransId="{1EF5AC0F-9C89-46BA-931D-093812BF1C36}"/>
    <dgm:cxn modelId="{EF83275A-0F79-4F99-9DE2-0BE2E61F22F1}" type="presOf" srcId="{38804BD3-7704-44DB-93A2-A6FB8DF386BF}" destId="{66C8A01D-04C6-4396-8787-43DC36C8480A}" srcOrd="1" destOrd="0" presId="urn:microsoft.com/office/officeart/2005/8/layout/vList4#1"/>
    <dgm:cxn modelId="{CA319C4E-7EE4-4EDB-934A-BC31801F6FD0}" type="presOf" srcId="{9BEAB610-B179-412C-A911-0AE990A76040}" destId="{50CD8E78-60B6-449B-AD20-121950675E4A}" srcOrd="0" destOrd="3" presId="urn:microsoft.com/office/officeart/2005/8/layout/vList4#1"/>
    <dgm:cxn modelId="{0D1EA085-623E-4D57-808B-B23AF2C24995}" srcId="{855CB492-B9C1-4831-9453-D02DC01556CB}" destId="{098ADAF1-68DC-4019-95EC-CF9DEA0595F5}" srcOrd="0" destOrd="0" parTransId="{BBC28CAB-1411-42FD-AE69-490F5FA47BCC}" sibTransId="{3601A7EA-3FDB-4E9C-A299-B4AF145636B4}"/>
    <dgm:cxn modelId="{7C5B9444-1500-49EF-AC04-7FC194C560F4}" type="presOf" srcId="{C5C86733-1C4E-4ABE-BC8B-70E73BF8076C}" destId="{66C8A01D-04C6-4396-8787-43DC36C8480A}" srcOrd="1" destOrd="1" presId="urn:microsoft.com/office/officeart/2005/8/layout/vList4#1"/>
    <dgm:cxn modelId="{7442FBE8-417F-4111-B6ED-AEAE7C9C435B}" srcId="{855CB492-B9C1-4831-9453-D02DC01556CB}" destId="{75152ED6-09D4-4CB2-B330-0EBA2A1F6BEE}" srcOrd="1" destOrd="0" parTransId="{CC109D3F-9445-4552-9CA0-A9E9B002361B}" sibTransId="{C930B535-36DD-47E2-9858-8F6E44F2C9EA}"/>
    <dgm:cxn modelId="{FE0F74AF-41AC-4F5D-A065-157622609BDE}" type="presOf" srcId="{098ADAF1-68DC-4019-95EC-CF9DEA0595F5}" destId="{D220A56B-34B4-4DD0-B125-97D865139D92}" srcOrd="0" destOrd="1" presId="urn:microsoft.com/office/officeart/2005/8/layout/vList4#1"/>
    <dgm:cxn modelId="{E1E70704-B184-417B-9262-1209773EB354}" srcId="{A518AB0A-7BED-45CC-8968-54C5D48470FD}" destId="{855CB492-B9C1-4831-9453-D02DC01556CB}" srcOrd="1" destOrd="0" parTransId="{46A500E4-F521-4FED-80BC-55EF97D6434D}" sibTransId="{89B1A5F6-0C83-44AA-BDC4-F0486C8FEB1C}"/>
    <dgm:cxn modelId="{B64F7126-809B-46FA-8512-AB45C1CB52DD}" srcId="{A518AB0A-7BED-45CC-8968-54C5D48470FD}" destId="{38804BD3-7704-44DB-93A2-A6FB8DF386BF}" srcOrd="0" destOrd="0" parTransId="{5AECA738-EC58-4AD8-B30B-720E0E369E9D}" sibTransId="{97E853D5-3B2B-4DCE-BF44-F459F80E6EE5}"/>
    <dgm:cxn modelId="{50272715-9923-49FC-9AB5-E129AB49F525}" type="presParOf" srcId="{8A587B36-857B-41ED-B7A7-D47113F79935}" destId="{64EB5DFD-492E-47C2-A4DD-BBD451AF4F4E}" srcOrd="0" destOrd="0" presId="urn:microsoft.com/office/officeart/2005/8/layout/vList4#1"/>
    <dgm:cxn modelId="{25AAC901-FF98-4F32-B616-F1B52FA87A8B}" type="presParOf" srcId="{64EB5DFD-492E-47C2-A4DD-BBD451AF4F4E}" destId="{50CD8E78-60B6-449B-AD20-121950675E4A}" srcOrd="0" destOrd="0" presId="urn:microsoft.com/office/officeart/2005/8/layout/vList4#1"/>
    <dgm:cxn modelId="{4EB765AA-87E9-4232-9D85-984EF00B8BA0}" type="presParOf" srcId="{64EB5DFD-492E-47C2-A4DD-BBD451AF4F4E}" destId="{C72FE72D-A4DA-4420-9D63-39C025359A7F}" srcOrd="1" destOrd="0" presId="urn:microsoft.com/office/officeart/2005/8/layout/vList4#1"/>
    <dgm:cxn modelId="{EDE40650-16E2-41B0-9FDE-A795CE201F7C}" type="presParOf" srcId="{64EB5DFD-492E-47C2-A4DD-BBD451AF4F4E}" destId="{66C8A01D-04C6-4396-8787-43DC36C8480A}" srcOrd="2" destOrd="0" presId="urn:microsoft.com/office/officeart/2005/8/layout/vList4#1"/>
    <dgm:cxn modelId="{0AD23137-34BC-4B0E-9FBF-8D741AFACF4B}" type="presParOf" srcId="{8A587B36-857B-41ED-B7A7-D47113F79935}" destId="{93AC31F7-E6D2-45E8-BD17-C2F01F80D57E}" srcOrd="1" destOrd="0" presId="urn:microsoft.com/office/officeart/2005/8/layout/vList4#1"/>
    <dgm:cxn modelId="{A90148A4-5889-49F7-9CDA-253191FABE38}" type="presParOf" srcId="{8A587B36-857B-41ED-B7A7-D47113F79935}" destId="{B249F259-2691-44EA-A647-C688963D4FA1}" srcOrd="2" destOrd="0" presId="urn:microsoft.com/office/officeart/2005/8/layout/vList4#1"/>
    <dgm:cxn modelId="{CD65D34F-0A74-4B0D-864F-90E6B84FAEED}" type="presParOf" srcId="{B249F259-2691-44EA-A647-C688963D4FA1}" destId="{D220A56B-34B4-4DD0-B125-97D865139D92}" srcOrd="0" destOrd="0" presId="urn:microsoft.com/office/officeart/2005/8/layout/vList4#1"/>
    <dgm:cxn modelId="{6EA93839-F346-4D39-8FE2-3FA7D9904406}" type="presParOf" srcId="{B249F259-2691-44EA-A647-C688963D4FA1}" destId="{AC85F51E-059B-4E4B-88C8-BEEAF6E6C8CB}" srcOrd="1" destOrd="0" presId="urn:microsoft.com/office/officeart/2005/8/layout/vList4#1"/>
    <dgm:cxn modelId="{ED2C3DAB-DADD-407B-9952-86CEB1DED798}" type="presParOf" srcId="{B249F259-2691-44EA-A647-C688963D4FA1}" destId="{6E62D4D7-9191-4501-B151-D627F722878F}" srcOrd="2" destOrd="0" presId="urn:microsoft.com/office/officeart/2005/8/layout/vList4#1"/>
    <dgm:cxn modelId="{65038EF9-6FFB-473D-A044-7BE0141837E6}" type="presParOf" srcId="{8A587B36-857B-41ED-B7A7-D47113F79935}" destId="{821F83A2-5DE7-4DB3-AC2F-3437098DDD8C}" srcOrd="3" destOrd="0" presId="urn:microsoft.com/office/officeart/2005/8/layout/vList4#1"/>
    <dgm:cxn modelId="{A47AFEED-3B75-4A76-A273-579AC3F36C10}" type="presParOf" srcId="{8A587B36-857B-41ED-B7A7-D47113F79935}" destId="{42D704DB-7DF6-440E-B7C9-644A864B0BFF}" srcOrd="4" destOrd="0" presId="urn:microsoft.com/office/officeart/2005/8/layout/vList4#1"/>
    <dgm:cxn modelId="{CFFD48EB-95A8-4E0A-9C6F-008D27470922}" type="presParOf" srcId="{42D704DB-7DF6-440E-B7C9-644A864B0BFF}" destId="{9A27448D-784B-4861-9334-121A223779B3}" srcOrd="0" destOrd="0" presId="urn:microsoft.com/office/officeart/2005/8/layout/vList4#1"/>
    <dgm:cxn modelId="{964184B4-B2D9-492A-BF83-981929583018}" type="presParOf" srcId="{42D704DB-7DF6-440E-B7C9-644A864B0BFF}" destId="{CB3108F3-6AC6-46B9-815A-42013ADAA734}" srcOrd="1" destOrd="0" presId="urn:microsoft.com/office/officeart/2005/8/layout/vList4#1"/>
    <dgm:cxn modelId="{40B30964-F178-4B3E-9FCF-54B723FBFB03}" type="presParOf" srcId="{42D704DB-7DF6-440E-B7C9-644A864B0BFF}" destId="{614AE268-84D0-4EF9-B74B-195569128116}" srcOrd="2" destOrd="0" presId="urn:microsoft.com/office/officeart/2005/8/layout/vList4#1"/>
    <dgm:cxn modelId="{8EE12296-1EC5-46C9-BB3F-C38984EB0578}" type="presParOf" srcId="{8A587B36-857B-41ED-B7A7-D47113F79935}" destId="{540D9C1A-F7EF-4C42-8E40-E43DCD410462}" srcOrd="5" destOrd="0" presId="urn:microsoft.com/office/officeart/2005/8/layout/vList4#1"/>
    <dgm:cxn modelId="{FDE1AED5-B354-4C17-9850-B994DE77F61F}" type="presParOf" srcId="{8A587B36-857B-41ED-B7A7-D47113F79935}" destId="{8E18C6B9-65AB-4143-ACFB-F77B95B74E4A}" srcOrd="6" destOrd="0" presId="urn:microsoft.com/office/officeart/2005/8/layout/vList4#1"/>
    <dgm:cxn modelId="{1C0C3BAC-B896-43C8-9ED9-4F9EC2E81682}" type="presParOf" srcId="{8E18C6B9-65AB-4143-ACFB-F77B95B74E4A}" destId="{9E808720-DA3C-4D88-83BC-C88B0AC710F3}" srcOrd="0" destOrd="0" presId="urn:microsoft.com/office/officeart/2005/8/layout/vList4#1"/>
    <dgm:cxn modelId="{7955F4F4-DA8F-46A0-AADE-2A3AAF72F613}" type="presParOf" srcId="{8E18C6B9-65AB-4143-ACFB-F77B95B74E4A}" destId="{5C5B56BD-76A1-46D2-95E9-D7A31171320F}" srcOrd="1" destOrd="0" presId="urn:microsoft.com/office/officeart/2005/8/layout/vList4#1"/>
    <dgm:cxn modelId="{3C5D40CF-ABEC-4ACC-B6A1-6F24B92BC5CB}" type="presParOf" srcId="{8E18C6B9-65AB-4143-ACFB-F77B95B74E4A}" destId="{C47FD7BB-128E-4643-98CA-3F319452AC98}"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D8E78-60B6-449B-AD20-121950675E4A}">
      <dsp:nvSpPr>
        <dsp:cNvPr id="0" name=""/>
        <dsp:cNvSpPr/>
      </dsp:nvSpPr>
      <dsp:spPr>
        <a:xfrm>
          <a:off x="0" y="0"/>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1 - Infrastruktura</a:t>
          </a:r>
          <a:endParaRPr lang="cs-CZ" sz="1600" b="1" kern="1200" dirty="0"/>
        </a:p>
        <a:p>
          <a:pPr marL="114300" lvl="1" indent="-114300" algn="l" defTabSz="533400">
            <a:lnSpc>
              <a:spcPct val="90000"/>
            </a:lnSpc>
            <a:spcBef>
              <a:spcPct val="0"/>
            </a:spcBef>
            <a:spcAft>
              <a:spcPct val="15000"/>
            </a:spcAft>
            <a:buChar char="••"/>
          </a:pPr>
          <a:r>
            <a:rPr lang="cs-CZ" sz="1200" kern="1200" dirty="0" smtClean="0"/>
            <a:t>Konkurenceschopné, dostupné a bezpečné regiony</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1,6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Doprava, integrované dopravní systémy, IZS</a:t>
          </a:r>
          <a:endParaRPr lang="cs-CZ" sz="1200" kern="1200" dirty="0"/>
        </a:p>
      </dsp:txBody>
      <dsp:txXfrm>
        <a:off x="1751113" y="0"/>
        <a:ext cx="6478486" cy="1051932"/>
      </dsp:txXfrm>
    </dsp:sp>
    <dsp:sp modelId="{C72FE72D-A4DA-4420-9D63-39C025359A7F}">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220A56B-34B4-4DD0-B125-97D865139D92}">
      <dsp:nvSpPr>
        <dsp:cNvPr id="0" name=""/>
        <dsp:cNvSpPr/>
      </dsp:nvSpPr>
      <dsp:spPr>
        <a:xfrm>
          <a:off x="0" y="1157126"/>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2 - Lidé</a:t>
          </a:r>
          <a:endParaRPr lang="cs-CZ" sz="1600" b="1" kern="1200" dirty="0"/>
        </a:p>
        <a:p>
          <a:pPr marL="114300" lvl="1" indent="-114300" algn="l" defTabSz="533400">
            <a:lnSpc>
              <a:spcPct val="90000"/>
            </a:lnSpc>
            <a:spcBef>
              <a:spcPct val="0"/>
            </a:spcBef>
            <a:spcAft>
              <a:spcPct val="15000"/>
            </a:spcAft>
            <a:buChar char="••"/>
          </a:pPr>
          <a:r>
            <a:rPr lang="cs-CZ" sz="1200" kern="1200" dirty="0" smtClean="0"/>
            <a:t>Zkvalitnění veřejných služeb a podmínek života pro obyvatele regionů</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1,7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Sociální služby/bydlení, sociální podnikání, zdravotní péče, vzdělávání, zateplování</a:t>
          </a:r>
          <a:endParaRPr lang="cs-CZ" sz="1200" kern="1200" dirty="0"/>
        </a:p>
      </dsp:txBody>
      <dsp:txXfrm>
        <a:off x="1751113" y="1157126"/>
        <a:ext cx="6478486" cy="1051932"/>
      </dsp:txXfrm>
    </dsp:sp>
    <dsp:sp modelId="{AC85F51E-059B-4E4B-88C8-BEEAF6E6C8CB}">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A27448D-784B-4861-9334-121A223779B3}">
      <dsp:nvSpPr>
        <dsp:cNvPr id="0" name=""/>
        <dsp:cNvSpPr/>
      </dsp:nvSpPr>
      <dsp:spPr>
        <a:xfrm>
          <a:off x="0" y="2314252"/>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3 - Instituce</a:t>
          </a:r>
          <a:endParaRPr lang="cs-CZ" sz="1600" b="1" kern="1200" dirty="0"/>
        </a:p>
        <a:p>
          <a:pPr marL="114300" lvl="1" indent="-114300" algn="l" defTabSz="533400">
            <a:lnSpc>
              <a:spcPct val="90000"/>
            </a:lnSpc>
            <a:spcBef>
              <a:spcPct val="0"/>
            </a:spcBef>
            <a:spcAft>
              <a:spcPct val="15000"/>
            </a:spcAft>
            <a:buChar char="••"/>
          </a:pPr>
          <a:r>
            <a:rPr lang="cs-CZ" sz="1200" kern="1200" dirty="0" smtClean="0"/>
            <a:t>Dobrá správa území a zefektivnění veřejných institucí</a:t>
          </a:r>
          <a:endParaRPr lang="cs-CZ" sz="1200" kern="1200" dirty="0"/>
        </a:p>
        <a:p>
          <a:pPr marL="114300" lvl="1" indent="-114300" algn="l" defTabSz="533400">
            <a:lnSpc>
              <a:spcPct val="90000"/>
            </a:lnSpc>
            <a:spcBef>
              <a:spcPct val="0"/>
            </a:spcBef>
            <a:spcAft>
              <a:spcPct val="15000"/>
            </a:spcAft>
            <a:buChar char="••"/>
          </a:pPr>
          <a:r>
            <a:rPr lang="cs-CZ" sz="1200" kern="1200" dirty="0" smtClean="0"/>
            <a:t>Alokace 0,8 mld. EUR</a:t>
          </a:r>
          <a:endParaRPr lang="cs-CZ" sz="1200" kern="1200" dirty="0"/>
        </a:p>
        <a:p>
          <a:pPr marL="114300" lvl="1" indent="-114300" algn="l" defTabSz="533400">
            <a:lnSpc>
              <a:spcPct val="90000"/>
            </a:lnSpc>
            <a:spcBef>
              <a:spcPct val="0"/>
            </a:spcBef>
            <a:spcAft>
              <a:spcPct val="15000"/>
            </a:spcAft>
            <a:buChar char="••"/>
          </a:pPr>
          <a:r>
            <a:rPr lang="cs-CZ" sz="1200" kern="1200" dirty="0" smtClean="0"/>
            <a:t>Kulturní dědictví, e-Government, dokumenty územního rozvoje</a:t>
          </a:r>
          <a:endParaRPr lang="cs-CZ" sz="1200" kern="1200" dirty="0"/>
        </a:p>
        <a:p>
          <a:pPr marL="57150" lvl="1" indent="-57150" algn="l" defTabSz="488950">
            <a:lnSpc>
              <a:spcPct val="90000"/>
            </a:lnSpc>
            <a:spcBef>
              <a:spcPct val="0"/>
            </a:spcBef>
            <a:spcAft>
              <a:spcPct val="15000"/>
            </a:spcAft>
            <a:buChar char="••"/>
          </a:pPr>
          <a:endParaRPr lang="cs-CZ" sz="1100" kern="1200" dirty="0"/>
        </a:p>
      </dsp:txBody>
      <dsp:txXfrm>
        <a:off x="1751113" y="2314252"/>
        <a:ext cx="6478486" cy="1051932"/>
      </dsp:txXfrm>
    </dsp:sp>
    <dsp:sp modelId="{CB3108F3-6AC6-46B9-815A-42013ADAA734}">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E808720-DA3C-4D88-83BC-C88B0AC710F3}">
      <dsp:nvSpPr>
        <dsp:cNvPr id="0" name=""/>
        <dsp:cNvSpPr/>
      </dsp:nvSpPr>
      <dsp:spPr>
        <a:xfrm>
          <a:off x="0" y="3474029"/>
          <a:ext cx="8229600" cy="10519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cs-CZ" sz="1900" b="1" kern="1200" dirty="0" smtClean="0"/>
        </a:p>
        <a:p>
          <a:pPr lvl="0" algn="l" defTabSz="844550">
            <a:lnSpc>
              <a:spcPct val="90000"/>
            </a:lnSpc>
            <a:spcBef>
              <a:spcPct val="0"/>
            </a:spcBef>
            <a:spcAft>
              <a:spcPct val="35000"/>
            </a:spcAft>
          </a:pPr>
          <a:r>
            <a:rPr lang="cs-CZ" sz="1600" b="1" kern="1200" dirty="0" smtClean="0"/>
            <a:t>Prioritní osa 4 - Komunitně vedený místní rozvoj</a:t>
          </a:r>
        </a:p>
        <a:p>
          <a:pPr lvl="0" algn="l" defTabSz="844550">
            <a:lnSpc>
              <a:spcPct val="90000"/>
            </a:lnSpc>
            <a:spcBef>
              <a:spcPct val="0"/>
            </a:spcBef>
            <a:spcAft>
              <a:spcPct val="35000"/>
            </a:spcAft>
          </a:pPr>
          <a:r>
            <a:rPr lang="cs-CZ" sz="1400" kern="1200" dirty="0" smtClean="0"/>
            <a:t> - </a:t>
          </a:r>
          <a:r>
            <a:rPr lang="cs-CZ" sz="1200" kern="1200" dirty="0" smtClean="0"/>
            <a:t>Alokace 390 mil. EUR</a:t>
          </a:r>
        </a:p>
        <a:p>
          <a:pPr lvl="0" algn="l" defTabSz="844550">
            <a:lnSpc>
              <a:spcPct val="90000"/>
            </a:lnSpc>
            <a:spcBef>
              <a:spcPct val="0"/>
            </a:spcBef>
            <a:spcAft>
              <a:spcPct val="35000"/>
            </a:spcAft>
          </a:pPr>
          <a:r>
            <a:rPr lang="cs-CZ" sz="1200" kern="1200" dirty="0" smtClean="0"/>
            <a:t>  - Posílení CLLD, provozní a animační náklady</a:t>
          </a:r>
        </a:p>
        <a:p>
          <a:pPr lvl="0" algn="l" defTabSz="844550">
            <a:lnSpc>
              <a:spcPct val="90000"/>
            </a:lnSpc>
            <a:spcBef>
              <a:spcPct val="0"/>
            </a:spcBef>
            <a:spcAft>
              <a:spcPct val="35000"/>
            </a:spcAft>
          </a:pPr>
          <a:endParaRPr lang="cs-CZ" sz="1500" kern="1200" dirty="0" smtClean="0"/>
        </a:p>
        <a:p>
          <a:pPr lvl="0" algn="l" defTabSz="844550">
            <a:lnSpc>
              <a:spcPct val="90000"/>
            </a:lnSpc>
            <a:spcBef>
              <a:spcPct val="0"/>
            </a:spcBef>
            <a:spcAft>
              <a:spcPct val="35000"/>
            </a:spcAft>
          </a:pPr>
          <a:r>
            <a:rPr lang="cs-CZ" sz="1800" kern="1200" dirty="0" smtClean="0"/>
            <a:t> </a:t>
          </a:r>
          <a:endParaRPr lang="cs-CZ" sz="1800" kern="1200" dirty="0"/>
        </a:p>
      </dsp:txBody>
      <dsp:txXfrm>
        <a:off x="1751113" y="3474029"/>
        <a:ext cx="6478486" cy="1051932"/>
      </dsp:txXfrm>
    </dsp:sp>
    <dsp:sp modelId="{5C5B56BD-76A1-46D2-95E9-D7A31171320F}">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994BFC9-6853-4F11-B099-B6E7A7DE25AF}" type="datetimeFigureOut">
              <a:rPr lang="cs-CZ" smtClean="0"/>
              <a:pPr/>
              <a:t>25.5.2016</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A13802C-BCE2-40B3-B11D-79108D7A894A}" type="slidenum">
              <a:rPr lang="cs-CZ" smtClean="0"/>
              <a:pPr/>
              <a:t>‹#›</a:t>
            </a:fld>
            <a:endParaRPr lang="cs-CZ"/>
          </a:p>
        </p:txBody>
      </p:sp>
    </p:spTree>
    <p:extLst>
      <p:ext uri="{BB962C8B-B14F-4D97-AF65-F5344CB8AC3E}">
        <p14:creationId xmlns:p14="http://schemas.microsoft.com/office/powerpoint/2010/main" val="76281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9105DDF-5111-4143-A825-FFA1D2B19362}" type="datetimeFigureOut">
              <a:rPr lang="cs-CZ" smtClean="0"/>
              <a:pPr/>
              <a:t>25.5.2016</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78725A5-20D6-492F-AB0E-E6402F0F8C88}" type="slidenum">
              <a:rPr lang="cs-CZ" smtClean="0"/>
              <a:pPr/>
              <a:t>‹#›</a:t>
            </a:fld>
            <a:endParaRPr lang="cs-CZ"/>
          </a:p>
        </p:txBody>
      </p:sp>
    </p:spTree>
    <p:extLst>
      <p:ext uri="{BB962C8B-B14F-4D97-AF65-F5344CB8AC3E}">
        <p14:creationId xmlns:p14="http://schemas.microsoft.com/office/powerpoint/2010/main" val="422268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2</a:t>
            </a:fld>
            <a:endParaRPr lang="cs-CZ" altLang="cs-CZ"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11</a:t>
            </a:fld>
            <a:endParaRPr lang="cs-CZ" altLang="cs-CZ"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solidFill>
                  <a:prstClr val="black"/>
                </a:solidFill>
                <a:latin typeface="Calibri" pitchFamily="34" charset="0"/>
              </a:rPr>
              <a:pPr fontAlgn="base">
                <a:spcBef>
                  <a:spcPct val="0"/>
                </a:spcBef>
                <a:spcAft>
                  <a:spcPct val="0"/>
                </a:spcAft>
                <a:defRPr/>
              </a:pPr>
              <a:t>24</a:t>
            </a:fld>
            <a:endParaRPr lang="cs-CZ" altLang="cs-CZ" smtClean="0">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solidFill>
                  <a:prstClr val="black"/>
                </a:solidFill>
                <a:latin typeface="Calibri" pitchFamily="34" charset="0"/>
              </a:rPr>
              <a:pPr fontAlgn="base">
                <a:spcBef>
                  <a:spcPct val="0"/>
                </a:spcBef>
                <a:spcAft>
                  <a:spcPct val="0"/>
                </a:spcAft>
                <a:defRPr/>
              </a:pPr>
              <a:t>25</a:t>
            </a:fld>
            <a:endParaRPr lang="cs-CZ" altLang="cs-CZ" smtClean="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3</a:t>
            </a:fld>
            <a:endParaRPr lang="cs-CZ" altLang="cs-CZ"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4</a:t>
            </a:fld>
            <a:endParaRPr lang="cs-CZ" altLang="cs-CZ"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5</a:t>
            </a:fld>
            <a:endParaRPr lang="cs-CZ" altLang="cs-CZ" dirty="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6</a:t>
            </a:fld>
            <a:endParaRPr lang="cs-CZ" altLang="cs-CZ"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7</a:t>
            </a:fld>
            <a:endParaRPr lang="cs-CZ" altLang="cs-CZ" dirty="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8</a:t>
            </a:fld>
            <a:endParaRPr lang="cs-CZ" altLang="cs-CZ"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9</a:t>
            </a:fld>
            <a:endParaRPr lang="cs-CZ" altLang="cs-CZ"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fontScale="77500" lnSpcReduction="20000"/>
          </a:bodyPr>
          <a:lstStyle/>
          <a:p>
            <a:pPr eaLnBrk="1" fontAlgn="auto" hangingPunct="1">
              <a:spcBef>
                <a:spcPts val="0"/>
              </a:spcBef>
              <a:spcAft>
                <a:spcPts val="0"/>
              </a:spcAft>
              <a:defRPr/>
            </a:pPr>
            <a:endParaRPr lang="cs-CZ" dirty="0"/>
          </a:p>
        </p:txBody>
      </p:sp>
      <p:sp>
        <p:nvSpPr>
          <p:cNvPr id="51204" name="Zástupný symbol pro číslo snímk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9F30510-CC21-424F-9764-7B67CF86340A}" type="slidenum">
              <a:rPr lang="cs-CZ" altLang="cs-CZ" smtClean="0">
                <a:latin typeface="Calibri" pitchFamily="34" charset="0"/>
              </a:rPr>
              <a:pPr fontAlgn="base">
                <a:spcBef>
                  <a:spcPct val="0"/>
                </a:spcBef>
                <a:spcAft>
                  <a:spcPct val="0"/>
                </a:spcAft>
                <a:defRPr/>
              </a:pPr>
              <a:t>10</a:t>
            </a:fld>
            <a:endParaRPr lang="cs-CZ" altLang="cs-CZ"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5FBE9683-DCA1-4D29-A1E5-EBDFC7E9286E}"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41122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1AEE65AD-F62A-4B4A-A85B-83F31EFFECE0}"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76020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3220F964-EA3D-41D0-97A3-658755B0D27C}"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196211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4" name="Date Placeholder 3"/>
          <p:cNvSpPr>
            <a:spLocks noGrp="1"/>
          </p:cNvSpPr>
          <p:nvPr>
            <p:ph type="dt" sz="half" idx="10"/>
          </p:nvPr>
        </p:nvSpPr>
        <p:spPr/>
        <p:txBody>
          <a:bodyPr/>
          <a:lstStyle/>
          <a:p>
            <a:fld id="{889338FF-0785-4D1E-B4F7-AAF5C78FE1B9}" type="datetime1">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6373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7F631E0B-09EB-4B23-8CB4-012DB8280E8C}" type="datetime1">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8760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CA81722B-C8A6-4F26-98C2-2711F8316617}" type="datetime1">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247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BC3F317A-478C-4AB8-803B-06EF6332AC25}" type="datetime1">
              <a:rPr lang="en-US" smtClean="0">
                <a:solidFill>
                  <a:prstClr val="black">
                    <a:tint val="75000"/>
                  </a:prstClr>
                </a:solidFill>
              </a:rPr>
              <a:pPr/>
              <a:t>5/25/2016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3591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876BBAEC-231C-4E11-ABD3-F40A18471A7D}" type="datetime1">
              <a:rPr lang="en-US" smtClean="0">
                <a:solidFill>
                  <a:prstClr val="black">
                    <a:tint val="75000"/>
                  </a:prstClr>
                </a:solidFill>
              </a:rPr>
              <a:pPr/>
              <a:t>5/25/2016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466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E0916B57-9745-43DE-BBE5-02952112AEFB}" type="datetime1">
              <a:rPr lang="en-US" smtClean="0">
                <a:solidFill>
                  <a:prstClr val="black">
                    <a:tint val="75000"/>
                  </a:prstClr>
                </a:solidFill>
              </a:rPr>
              <a:pPr/>
              <a:t>5/25/2016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7160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3D7B1-375D-4904-A97E-7B86949F9F49}" type="datetime1">
              <a:rPr lang="en-US" smtClean="0">
                <a:solidFill>
                  <a:prstClr val="black">
                    <a:tint val="75000"/>
                  </a:prstClr>
                </a:solidFill>
              </a:rPr>
              <a:pPr/>
              <a:t>5/25/2016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665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9831F3BF-8806-488D-87CD-784340495BA0}" type="datetime1">
              <a:rPr lang="en-US" smtClean="0">
                <a:solidFill>
                  <a:prstClr val="black">
                    <a:tint val="75000"/>
                  </a:prstClr>
                </a:solidFill>
              </a:rPr>
              <a:pPr/>
              <a:t>5/25/2016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125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858F71AC-FDB0-4430-B852-EAD316855ED9}"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594272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32E682A2-9588-4CBA-8A28-30801B018F84}" type="datetime1">
              <a:rPr lang="en-US" smtClean="0">
                <a:solidFill>
                  <a:prstClr val="black">
                    <a:tint val="75000"/>
                  </a:prstClr>
                </a:solidFill>
              </a:rPr>
              <a:pPr/>
              <a:t>5/25/2016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4393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0773DF8D-1A21-4207-8344-98009AC74408}" type="datetime1">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9378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10"/>
          </p:nvPr>
        </p:nvSpPr>
        <p:spPr/>
        <p:txBody>
          <a:bodyPr/>
          <a:lstStyle/>
          <a:p>
            <a:fld id="{FCDAAB08-B98E-494D-8695-CD0D6908EEBE}" type="datetime1">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1998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5FBE9683-DCA1-4D29-A1E5-EBDFC7E9286E}"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603626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858F71AC-FDB0-4430-B852-EAD316855ED9}"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798282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C017C547-04B9-493A-B743-84B3CB6E1FA6}"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901435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E964497A-0ADB-437E-B237-1D59F4E92B42}"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581583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D26E777A-EBE4-43EE-B16C-1D14EB13142B}"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110629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B7ABE49B-9DD5-4652-9180-96D6A108E91C}"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858452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18EB08-8B8E-40F1-BC4B-813AA6EBF55A}"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37897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C017C547-04B9-493A-B743-84B3CB6E1FA6}"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95333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CCD52F52-9068-44ED-8E35-96BB550F443B}"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073515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F2F2E694-7E52-4737-9917-0B0EDB8FE6F5}"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140145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1AEE65AD-F62A-4B4A-A85B-83F31EFFECE0}"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606711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3220F964-EA3D-41D0-97A3-658755B0D27C}"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91424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5FBE9683-DCA1-4D29-A1E5-EBDFC7E9286E}"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814948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858F71AC-FDB0-4430-B852-EAD316855ED9}"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913198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C017C547-04B9-493A-B743-84B3CB6E1FA6}"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303776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E964497A-0ADB-437E-B237-1D59F4E92B42}"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952573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D26E777A-EBE4-43EE-B16C-1D14EB13142B}"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985880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B7ABE49B-9DD5-4652-9180-96D6A108E91C}"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23811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E964497A-0ADB-437E-B237-1D59F4E92B42}"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912168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18EB08-8B8E-40F1-BC4B-813AA6EBF55A}"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69528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CCD52F52-9068-44ED-8E35-96BB550F443B}"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695885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F2F2E694-7E52-4737-9917-0B0EDB8FE6F5}"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616679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1AEE65AD-F62A-4B4A-A85B-83F31EFFECE0}"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321170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3220F964-EA3D-41D0-97A3-658755B0D27C}"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165655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Kliknutím lze upravit styl.</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fld id="{5FBE9683-DCA1-4D29-A1E5-EBDFC7E9286E}"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F2A6E95-259B-4713-AF1E-8B4EEEFE8785}"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19149755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858F71AC-FDB0-4430-B852-EAD316855ED9}"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0FE9B23-02B4-4957-8BE2-0931FEC70F97}"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773995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fld id="{C017C547-04B9-493A-B743-84B3CB6E1FA6}"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289B38-8D97-45FA-A46C-589A0C15510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196012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pPr>
              <a:defRPr/>
            </a:pPr>
            <a:fld id="{E964497A-0ADB-437E-B237-1D59F4E92B42}"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A88282A-5FA8-4A7E-A999-D1CDD5684BDD}"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426939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D26E777A-EBE4-43EE-B16C-1D14EB13142B}"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67235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pPr>
              <a:defRPr/>
            </a:pPr>
            <a:fld id="{D26E777A-EBE4-43EE-B16C-1D14EB13142B}"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B765A841-A1B5-4CDD-964C-13A8A1F499C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055879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B7ABE49B-9DD5-4652-9180-96D6A108E91C}"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9436753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18EB08-8B8E-40F1-BC4B-813AA6EBF55A}"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5185733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CCD52F52-9068-44ED-8E35-96BB550F443B}"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621504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F2F2E694-7E52-4737-9917-0B0EDB8FE6F5}"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65999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a:defRPr/>
            </a:pPr>
            <a:fld id="{1AEE65AD-F62A-4B4A-A85B-83F31EFFECE0}"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05F715-6D26-4684-93C5-E00CE833049A}"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2505899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fld id="{3220F964-EA3D-41D0-97A3-658755B0D27C}"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4DAA27-8ED0-4865-8A2F-7C1EB51A855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355314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a:defRPr/>
            </a:pPr>
            <a:fld id="{B7ABE49B-9DD5-4652-9180-96D6A108E91C}"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9E15F04-57A1-4D14-828C-D5AC9F011B9E}"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6245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18EB08-8B8E-40F1-BC4B-813AA6EBF55A}"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AC19F20-AEAE-46FE-AA26-FD2AB3D37020}"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04791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CCD52F52-9068-44ED-8E35-96BB550F443B}"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E6D827B-4EEC-4510-A50B-38305E8E620F}"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22385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fld id="{F2F2E694-7E52-4737-9917-0B0EDB8FE6F5}" type="datetimeFigureOut">
              <a:rPr lang="cs-CZ" smtClean="0">
                <a:solidFill>
                  <a:prstClr val="black">
                    <a:tint val="75000"/>
                  </a:prstClr>
                </a:solidFill>
              </a:rPr>
              <a:pPr>
                <a:defRPr/>
              </a:pPr>
              <a:t>25.5.2016</a:t>
            </a:fld>
            <a:endParaRPr lang="cs-CZ">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Myriad Pro"/>
              </a:defRPr>
            </a:lvl1pPr>
          </a:lstStyle>
          <a:p>
            <a:pPr>
              <a:defRPr/>
            </a:pPr>
            <a:endParaRPr lang="cs-CZ">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8E39782-32F4-42C5-9D55-E21C09DF5663}" type="slidenum">
              <a:rPr lang="cs-CZ" smtClean="0">
                <a:solidFill>
                  <a:prstClr val="black">
                    <a:tint val="75000"/>
                  </a:prstClr>
                </a:solidFill>
              </a:rPr>
              <a:pPr>
                <a:defRPr/>
              </a:pPr>
              <a:t>‹#›</a:t>
            </a:fld>
            <a:endParaRPr lang="cs-CZ">
              <a:solidFill>
                <a:prstClr val="black">
                  <a:tint val="75000"/>
                </a:prstClr>
              </a:solidFill>
            </a:endParaRPr>
          </a:p>
        </p:txBody>
      </p:sp>
    </p:spTree>
    <p:extLst>
      <p:ext uri="{BB962C8B-B14F-4D97-AF65-F5344CB8AC3E}">
        <p14:creationId xmlns:p14="http://schemas.microsoft.com/office/powerpoint/2010/main" val="424607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B6B818D7-4D69-C74B-856A-11258C666662}" type="datetimeFigureOut">
              <a:rPr lang="en-US" smtClean="0"/>
              <a:pPr/>
              <a:t>5/25/2016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latin typeface="Myriad Pro"/>
              </a:rPr>
              <a:t>Název</a:t>
            </a:r>
            <a:r>
              <a:rPr lang="en-US" dirty="0" smtClean="0">
                <a:latin typeface="Myriad Pro"/>
              </a:rPr>
              <a:t> </a:t>
            </a:r>
            <a:r>
              <a:rPr lang="en-US" dirty="0" err="1" smtClean="0">
                <a:latin typeface="Myriad Pro"/>
              </a:rPr>
              <a:t>prezentace</a:t>
            </a:r>
            <a:endParaRPr lang="en-US" dirty="0">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pPr/>
              <a:t>‹#›</a:t>
            </a:fld>
            <a:endParaRPr lang="en-US" dirty="0"/>
          </a:p>
        </p:txBody>
      </p:sp>
    </p:spTree>
    <p:extLst>
      <p:ext uri="{BB962C8B-B14F-4D97-AF65-F5344CB8AC3E}">
        <p14:creationId xmlns:p14="http://schemas.microsoft.com/office/powerpoint/2010/main" val="99914170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pPr defTabSz="457200"/>
            <a:fld id="{AFE7CCC1-085E-40CF-AE75-DEE90DDCB794}" type="datetime1">
              <a:rPr lang="en-US" smtClean="0">
                <a:solidFill>
                  <a:prstClr val="black">
                    <a:tint val="75000"/>
                  </a:prstClr>
                </a:solidFill>
              </a:rPr>
              <a:pPr defTabSz="457200"/>
              <a:t>5/25/2016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pPr defTabSz="457200"/>
            <a:fld id="{CA6B5227-2C6F-B94D-9D8F-826F9170706D}"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29563192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B6B818D7-4D69-C74B-856A-11258C666662}" type="datetimeFigureOut">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solidFill>
                  <a:prstClr val="black">
                    <a:tint val="75000"/>
                  </a:prstClr>
                </a:solidFill>
                <a:latin typeface="Myriad Pro"/>
              </a:rPr>
              <a:t>Název</a:t>
            </a:r>
            <a:r>
              <a:rPr lang="en-US" dirty="0" smtClean="0">
                <a:solidFill>
                  <a:prstClr val="black">
                    <a:tint val="75000"/>
                  </a:prstClr>
                </a:solidFill>
                <a:latin typeface="Myriad Pro"/>
              </a:rPr>
              <a:t> </a:t>
            </a:r>
            <a:r>
              <a:rPr lang="en-US" dirty="0" err="1" smtClean="0">
                <a:solidFill>
                  <a:prstClr val="black">
                    <a:tint val="75000"/>
                  </a:prstClr>
                </a:solidFill>
                <a:latin typeface="Myriad Pro"/>
              </a:rPr>
              <a:t>prezentace</a:t>
            </a:r>
            <a:endParaRPr lang="en-US" dirty="0">
              <a:solidFill>
                <a:prstClr val="black">
                  <a:tint val="75000"/>
                </a:prstClr>
              </a:solidFill>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924471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B6B818D7-4D69-C74B-856A-11258C666662}" type="datetimeFigureOut">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solidFill>
                  <a:prstClr val="black">
                    <a:tint val="75000"/>
                  </a:prstClr>
                </a:solidFill>
                <a:latin typeface="Myriad Pro"/>
              </a:rPr>
              <a:t>Název</a:t>
            </a:r>
            <a:r>
              <a:rPr lang="en-US" dirty="0" smtClean="0">
                <a:solidFill>
                  <a:prstClr val="black">
                    <a:tint val="75000"/>
                  </a:prstClr>
                </a:solidFill>
                <a:latin typeface="Myriad Pro"/>
              </a:rPr>
              <a:t> </a:t>
            </a:r>
            <a:r>
              <a:rPr lang="en-US" dirty="0" err="1" smtClean="0">
                <a:solidFill>
                  <a:prstClr val="black">
                    <a:tint val="75000"/>
                  </a:prstClr>
                </a:solidFill>
                <a:latin typeface="Myriad Pro"/>
              </a:rPr>
              <a:t>prezentace</a:t>
            </a:r>
            <a:endParaRPr lang="en-US" dirty="0">
              <a:solidFill>
                <a:prstClr val="black">
                  <a:tint val="75000"/>
                </a:prstClr>
              </a:solidFill>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742018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2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yriad Pro"/>
              </a:defRPr>
            </a:lvl1pPr>
          </a:lstStyle>
          <a:p>
            <a:fld id="{B6B818D7-4D69-C74B-856A-11258C666662}" type="datetimeFigureOut">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solidFill>
                  <a:prstClr val="black">
                    <a:tint val="75000"/>
                  </a:prstClr>
                </a:solidFill>
                <a:latin typeface="Myriad Pro"/>
              </a:rPr>
              <a:t>Název</a:t>
            </a:r>
            <a:r>
              <a:rPr lang="en-US" dirty="0" smtClean="0">
                <a:solidFill>
                  <a:prstClr val="black">
                    <a:tint val="75000"/>
                  </a:prstClr>
                </a:solidFill>
                <a:latin typeface="Myriad Pro"/>
              </a:rPr>
              <a:t> </a:t>
            </a:r>
            <a:r>
              <a:rPr lang="en-US" dirty="0" err="1" smtClean="0">
                <a:solidFill>
                  <a:prstClr val="black">
                    <a:tint val="75000"/>
                  </a:prstClr>
                </a:solidFill>
                <a:latin typeface="Myriad Pro"/>
              </a:rPr>
              <a:t>prezentace</a:t>
            </a:r>
            <a:endParaRPr lang="en-US" dirty="0">
              <a:solidFill>
                <a:prstClr val="black">
                  <a:tint val="75000"/>
                </a:prstClr>
              </a:solidFill>
              <a:latin typeface="Myriad Pro"/>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yriad Pro"/>
              </a:defRPr>
            </a:lvl1pPr>
          </a:lstStyle>
          <a:p>
            <a:fld id="{CA6B5227-2C6F-B94D-9D8F-826F9170706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233972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457200" rtl="0" eaLnBrk="1" latinLnBrk="0" hangingPunct="1">
        <a:spcBef>
          <a:spcPct val="0"/>
        </a:spcBef>
        <a:buNone/>
        <a:defRPr sz="3500" b="1" i="0" kern="1200" cap="all">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mpsv.cz/cs/13916"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dotaceeu.cz/IROP"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dotaceeu.cz/cs/Microsites/IROP/Dokumenty"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4" name="Title 1"/>
          <p:cNvSpPr>
            <a:spLocks noGrp="1"/>
          </p:cNvSpPr>
          <p:nvPr>
            <p:ph type="ctrTitle"/>
          </p:nvPr>
        </p:nvSpPr>
        <p:spPr bwMode="auto">
          <a:xfrm>
            <a:off x="219075" y="849313"/>
            <a:ext cx="6545263" cy="3205162"/>
          </a:xfrm>
        </p:spPr>
        <p:txBody>
          <a:bodyPr wrap="square" numCol="1" anchorCtr="0" compatLnSpc="1">
            <a:prstTxWarp prst="textNoShape">
              <a:avLst/>
            </a:prstTxWarp>
            <a:normAutofit fontScale="90000"/>
          </a:bodyPr>
          <a:lstStyle/>
          <a:p>
            <a:pPr eaLnBrk="1" hangingPunct="1">
              <a:lnSpc>
                <a:spcPct val="107000"/>
              </a:lnSpc>
            </a:pP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4200" b="1" cap="none" dirty="0" smtClean="0">
                <a:solidFill>
                  <a:srgbClr val="0070C0"/>
                </a:solidFill>
                <a:latin typeface="Myriad Pro Black"/>
                <a:ea typeface="Myriad Pro Black"/>
                <a:cs typeface="Myriad Pro Black"/>
              </a:rPr>
              <a:t>Seminář pro žadatele </a:t>
            </a:r>
            <a:br>
              <a:rPr lang="cs-CZ" altLang="cs-CZ" sz="4200" b="1" cap="none" dirty="0" smtClean="0">
                <a:solidFill>
                  <a:srgbClr val="0070C0"/>
                </a:solidFill>
                <a:latin typeface="Myriad Pro Black"/>
                <a:ea typeface="Myriad Pro Black"/>
                <a:cs typeface="Myriad Pro Black"/>
              </a:rPr>
            </a:br>
            <a:r>
              <a:rPr lang="cs-CZ" altLang="cs-CZ" sz="4200" b="1" cap="none" dirty="0" smtClean="0">
                <a:solidFill>
                  <a:srgbClr val="0070C0"/>
                </a:solidFill>
                <a:latin typeface="Myriad Pro Black"/>
                <a:ea typeface="Myriad Pro Black"/>
                <a:cs typeface="Myriad Pro Black"/>
              </a:rPr>
              <a:t>výzvy č. 29 a č. 30 IROP</a:t>
            </a:r>
            <a:br>
              <a:rPr lang="cs-CZ" altLang="cs-CZ" sz="4200" b="1" cap="none" dirty="0" smtClean="0">
                <a:solidFill>
                  <a:srgbClr val="0070C0"/>
                </a:solidFill>
                <a:latin typeface="Myriad Pro Black"/>
                <a:ea typeface="Myriad Pro Black"/>
                <a:cs typeface="Myriad Pro Black"/>
              </a:rPr>
            </a:br>
            <a:r>
              <a:rPr lang="cs-CZ" altLang="cs-CZ" sz="4200" cap="none" dirty="0" smtClean="0">
                <a:solidFill>
                  <a:srgbClr val="0070C0"/>
                </a:solidFill>
                <a:latin typeface="Myriad Pro Black"/>
                <a:ea typeface="Myriad Pro Black"/>
                <a:cs typeface="Myriad Pro Black"/>
              </a:rPr>
              <a:t>„Rozvoj sociálních služeb“</a:t>
            </a:r>
            <a:r>
              <a:rPr lang="cs-CZ" altLang="cs-CZ" sz="4000" cap="none" dirty="0" smtClean="0">
                <a:solidFill>
                  <a:srgbClr val="000000"/>
                </a:solidFill>
                <a:latin typeface="Myriad Pro Black"/>
                <a:ea typeface="Myriad Pro Black"/>
                <a:cs typeface="Myriad Pro Black"/>
              </a:rPr>
              <a:t/>
            </a:r>
            <a:br>
              <a:rPr lang="cs-CZ" altLang="cs-CZ" sz="40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r>
              <a:rPr lang="cs-CZ" altLang="cs-CZ" sz="3600" cap="none" dirty="0" smtClean="0">
                <a:solidFill>
                  <a:srgbClr val="000000"/>
                </a:solidFill>
                <a:latin typeface="Myriad Pro Black"/>
                <a:ea typeface="Myriad Pro Black"/>
                <a:cs typeface="Myriad Pro Black"/>
              </a:rPr>
              <a:t/>
            </a:r>
            <a:br>
              <a:rPr lang="cs-CZ" altLang="cs-CZ" sz="3600" cap="none" dirty="0" smtClean="0">
                <a:solidFill>
                  <a:srgbClr val="000000"/>
                </a:solidFill>
                <a:latin typeface="Myriad Pro Black"/>
                <a:ea typeface="Myriad Pro Black"/>
                <a:cs typeface="Myriad Pro Black"/>
              </a:rPr>
            </a:br>
            <a:endParaRPr lang="cs-CZ" altLang="cs-CZ" sz="3200" i="1" cap="none" dirty="0" smtClean="0">
              <a:solidFill>
                <a:srgbClr val="000000"/>
              </a:solidFill>
              <a:latin typeface="Myriad Pro Black"/>
              <a:ea typeface="Myriad Pro Black"/>
              <a:cs typeface="Myriad Pro Black"/>
            </a:endParaRPr>
          </a:p>
        </p:txBody>
      </p:sp>
      <p:sp>
        <p:nvSpPr>
          <p:cNvPr id="13315" name="Subtitle 2"/>
          <p:cNvSpPr>
            <a:spLocks noGrp="1"/>
          </p:cNvSpPr>
          <p:nvPr>
            <p:ph type="subTitle" idx="1"/>
          </p:nvPr>
        </p:nvSpPr>
        <p:spPr>
          <a:xfrm>
            <a:off x="35496" y="5475943"/>
            <a:ext cx="6400800" cy="696913"/>
          </a:xfrm>
        </p:spPr>
        <p:txBody>
          <a:bodyPr>
            <a:normAutofit fontScale="85000" lnSpcReduction="20000"/>
          </a:bodyPr>
          <a:lstStyle/>
          <a:p>
            <a:pPr algn="l" eaLnBrk="1" hangingPunct="1"/>
            <a:r>
              <a:rPr lang="cs-CZ" altLang="cs-CZ" sz="2500" dirty="0" smtClean="0">
                <a:solidFill>
                  <a:srgbClr val="000000"/>
                </a:solidFill>
                <a:ea typeface="Myriad Pro"/>
                <a:cs typeface="Myriad Pro"/>
              </a:rPr>
              <a:t>26.5.2016</a:t>
            </a:r>
            <a:endParaRPr lang="cs-CZ" altLang="cs-CZ" sz="2500" dirty="0" smtClean="0">
              <a:solidFill>
                <a:srgbClr val="000000"/>
              </a:solidFill>
              <a:ea typeface="Myriad Pro"/>
              <a:cs typeface="Myriad Pro"/>
            </a:endParaRPr>
          </a:p>
          <a:p>
            <a:pPr algn="l" eaLnBrk="1" hangingPunct="1"/>
            <a:r>
              <a:rPr lang="cs-CZ" altLang="cs-CZ" sz="2500" dirty="0" smtClean="0">
                <a:solidFill>
                  <a:srgbClr val="000000"/>
                </a:solidFill>
                <a:ea typeface="Myriad Pro"/>
                <a:cs typeface="Myriad Pro"/>
              </a:rPr>
              <a:t>Praha</a:t>
            </a:r>
            <a:endParaRPr lang="cs-CZ" altLang="cs-CZ" sz="2500" dirty="0" smtClean="0">
              <a:solidFill>
                <a:srgbClr val="000000"/>
              </a:solidFill>
              <a:ea typeface="Myriad Pro"/>
              <a:cs typeface="Myriad Pro"/>
            </a:endParaRPr>
          </a:p>
        </p:txBody>
      </p:sp>
      <p:pic>
        <p:nvPicPr>
          <p:cNvPr id="6"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8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11" name="TextovéPole 10"/>
          <p:cNvSpPr txBox="1"/>
          <p:nvPr/>
        </p:nvSpPr>
        <p:spPr>
          <a:xfrm>
            <a:off x="447676" y="1186294"/>
            <a:ext cx="8382000" cy="3570208"/>
          </a:xfrm>
          <a:prstGeom prst="rect">
            <a:avLst/>
          </a:prstGeom>
          <a:noFill/>
        </p:spPr>
        <p:txBody>
          <a:bodyPr wrap="square" rtlCol="0">
            <a:spAutoFit/>
          </a:bodyPr>
          <a:lstStyle/>
          <a:p>
            <a:pPr>
              <a:lnSpc>
                <a:spcPct val="150000"/>
              </a:lnSpc>
            </a:pPr>
            <a:r>
              <a:rPr lang="cs-CZ" sz="2200" b="1" dirty="0" smtClean="0">
                <a:solidFill>
                  <a:srgbClr val="0070C0"/>
                </a:solidFill>
                <a:latin typeface="Myriad Pro"/>
              </a:rPr>
              <a:t>Prioritní osa 3 – Instituce</a:t>
            </a:r>
          </a:p>
          <a:p>
            <a:pPr>
              <a:lnSpc>
                <a:spcPct val="150000"/>
              </a:lnSpc>
            </a:pPr>
            <a:endParaRPr lang="cs-CZ" sz="2200" b="1" dirty="0" smtClean="0">
              <a:solidFill>
                <a:srgbClr val="0070C0"/>
              </a:solidFill>
              <a:latin typeface="Myriad Pro"/>
            </a:endParaRPr>
          </a:p>
          <a:p>
            <a:pPr>
              <a:spcBef>
                <a:spcPts val="1200"/>
              </a:spcBef>
            </a:pPr>
            <a:r>
              <a:rPr lang="cs-CZ" sz="2000" b="1" dirty="0" smtClean="0">
                <a:latin typeface="Myriad Pro"/>
              </a:rPr>
              <a:t>SC 3.1</a:t>
            </a:r>
            <a:r>
              <a:rPr lang="cs-CZ" sz="2000" dirty="0" smtClean="0">
                <a:latin typeface="Myriad Pro"/>
              </a:rPr>
              <a:t> Zefektivnění prezentace, posílení ochrany a  rozvoje     </a:t>
            </a:r>
          </a:p>
          <a:p>
            <a:r>
              <a:rPr lang="cs-CZ" sz="2000" dirty="0">
                <a:latin typeface="Myriad Pro"/>
              </a:rPr>
              <a:t> </a:t>
            </a:r>
            <a:r>
              <a:rPr lang="cs-CZ" sz="2000" dirty="0" smtClean="0">
                <a:latin typeface="Myriad Pro"/>
              </a:rPr>
              <a:t>           kulturního dědictví</a:t>
            </a:r>
          </a:p>
          <a:p>
            <a:pPr>
              <a:spcBef>
                <a:spcPts val="1800"/>
              </a:spcBef>
            </a:pPr>
            <a:r>
              <a:rPr lang="cs-CZ" sz="2000" b="1" dirty="0" smtClean="0">
                <a:latin typeface="Myriad Pro"/>
              </a:rPr>
              <a:t>SC 3.2 </a:t>
            </a:r>
            <a:r>
              <a:rPr lang="cs-CZ" sz="2000" dirty="0" smtClean="0">
                <a:latin typeface="Myriad Pro"/>
              </a:rPr>
              <a:t>Zvyšování efektivity a transparentnosti veřejné správy   </a:t>
            </a:r>
          </a:p>
          <a:p>
            <a:r>
              <a:rPr lang="cs-CZ" sz="2000" dirty="0">
                <a:latin typeface="Myriad Pro"/>
              </a:rPr>
              <a:t> </a:t>
            </a:r>
            <a:r>
              <a:rPr lang="cs-CZ" sz="2000" dirty="0" smtClean="0">
                <a:latin typeface="Myriad Pro"/>
              </a:rPr>
              <a:t>           prostřednictvím rozvoje využití a kvality systémů</a:t>
            </a:r>
          </a:p>
          <a:p>
            <a:pPr>
              <a:spcBef>
                <a:spcPts val="1800"/>
              </a:spcBef>
            </a:pPr>
            <a:r>
              <a:rPr lang="cs-CZ" sz="2000" b="1" dirty="0" smtClean="0">
                <a:latin typeface="Myriad Pro"/>
              </a:rPr>
              <a:t>SC 3.3 </a:t>
            </a:r>
            <a:r>
              <a:rPr lang="cs-CZ" sz="2000" dirty="0" smtClean="0">
                <a:latin typeface="Myriad Pro"/>
              </a:rPr>
              <a:t>Podpora pořizování a uplatňování dokumentů územního   </a:t>
            </a:r>
          </a:p>
          <a:p>
            <a:r>
              <a:rPr lang="cs-CZ" sz="2000" dirty="0">
                <a:latin typeface="Myriad Pro"/>
              </a:rPr>
              <a:t> </a:t>
            </a:r>
            <a:r>
              <a:rPr lang="cs-CZ" sz="2000" dirty="0" smtClean="0">
                <a:latin typeface="Myriad Pro"/>
              </a:rPr>
              <a:t>           rozvoje</a:t>
            </a: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3</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47231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8" name="TextovéPole 7"/>
          <p:cNvSpPr txBox="1"/>
          <p:nvPr/>
        </p:nvSpPr>
        <p:spPr>
          <a:xfrm>
            <a:off x="447676" y="1185714"/>
            <a:ext cx="8382000" cy="3031599"/>
          </a:xfrm>
          <a:prstGeom prst="rect">
            <a:avLst/>
          </a:prstGeom>
          <a:noFill/>
        </p:spPr>
        <p:txBody>
          <a:bodyPr wrap="square" rtlCol="0">
            <a:spAutoFit/>
          </a:bodyPr>
          <a:lstStyle/>
          <a:p>
            <a:pPr>
              <a:lnSpc>
                <a:spcPct val="150000"/>
              </a:lnSpc>
            </a:pPr>
            <a:r>
              <a:rPr lang="cs-CZ" sz="2200" b="1" dirty="0">
                <a:solidFill>
                  <a:srgbClr val="0070C0"/>
                </a:solidFill>
                <a:latin typeface="Myriad Pro"/>
              </a:rPr>
              <a:t>Prioritní osa 4 - Komunitně vedený místní rozvoj</a:t>
            </a:r>
          </a:p>
          <a:p>
            <a:pPr>
              <a:lnSpc>
                <a:spcPct val="150000"/>
              </a:lnSpc>
            </a:pPr>
            <a:endParaRPr lang="cs-CZ" sz="2200" b="1" dirty="0" smtClean="0">
              <a:latin typeface="Myriad Pro"/>
            </a:endParaRPr>
          </a:p>
          <a:p>
            <a:pPr>
              <a:lnSpc>
                <a:spcPct val="150000"/>
              </a:lnSpc>
            </a:pPr>
            <a:r>
              <a:rPr lang="cs-CZ" sz="2000" b="1" dirty="0" smtClean="0">
                <a:latin typeface="Myriad Pro"/>
              </a:rPr>
              <a:t>SC 4.1</a:t>
            </a:r>
            <a:r>
              <a:rPr lang="cs-CZ" sz="2000" dirty="0">
                <a:latin typeface="Myriad Pro"/>
              </a:rPr>
              <a:t> Posílení komunitně vedeného místního rozvoje za účelem</a:t>
            </a:r>
          </a:p>
          <a:p>
            <a:r>
              <a:rPr lang="cs-CZ" sz="2000" dirty="0" smtClean="0">
                <a:latin typeface="Myriad Pro"/>
              </a:rPr>
              <a:t>	zvýšení </a:t>
            </a:r>
            <a:r>
              <a:rPr lang="cs-CZ" sz="2000" dirty="0">
                <a:latin typeface="Myriad Pro"/>
              </a:rPr>
              <a:t>kvality života ve venkovských oblastech </a:t>
            </a:r>
            <a:r>
              <a:rPr lang="cs-CZ" sz="2000" dirty="0" smtClean="0">
                <a:latin typeface="Myriad Pro"/>
              </a:rPr>
              <a:t>a </a:t>
            </a:r>
            <a:r>
              <a:rPr lang="cs-CZ" sz="2000" dirty="0" err="1" smtClean="0">
                <a:latin typeface="Myriad Pro"/>
              </a:rPr>
              <a:t>aktivi</a:t>
            </a:r>
            <a:r>
              <a:rPr lang="cs-CZ" sz="2000" dirty="0" smtClean="0">
                <a:latin typeface="Myriad Pro"/>
              </a:rPr>
              <a:t>-  </a:t>
            </a:r>
          </a:p>
          <a:p>
            <a:r>
              <a:rPr lang="cs-CZ" sz="2000" dirty="0">
                <a:latin typeface="Myriad Pro"/>
              </a:rPr>
              <a:t> </a:t>
            </a:r>
            <a:r>
              <a:rPr lang="cs-CZ" sz="2000" dirty="0" smtClean="0">
                <a:latin typeface="Myriad Pro"/>
              </a:rPr>
              <a:t>            </a:t>
            </a:r>
            <a:r>
              <a:rPr lang="cs-CZ" sz="2000" dirty="0" err="1" smtClean="0">
                <a:latin typeface="Myriad Pro"/>
              </a:rPr>
              <a:t>zace</a:t>
            </a:r>
            <a:r>
              <a:rPr lang="cs-CZ" sz="2000" dirty="0" smtClean="0">
                <a:latin typeface="Myriad Pro"/>
              </a:rPr>
              <a:t> </a:t>
            </a:r>
            <a:r>
              <a:rPr lang="cs-CZ" sz="2000" dirty="0">
                <a:latin typeface="Myriad Pro"/>
              </a:rPr>
              <a:t>místního </a:t>
            </a:r>
            <a:r>
              <a:rPr lang="cs-CZ" sz="2000" dirty="0" smtClean="0">
                <a:latin typeface="Myriad Pro"/>
              </a:rPr>
              <a:t>potenciálu</a:t>
            </a:r>
          </a:p>
          <a:p>
            <a:pPr>
              <a:spcBef>
                <a:spcPts val="1800"/>
              </a:spcBef>
            </a:pPr>
            <a:r>
              <a:rPr lang="cs-CZ" sz="2000" b="1" dirty="0">
                <a:latin typeface="Myriad Pro"/>
              </a:rPr>
              <a:t>SC 4.2 </a:t>
            </a:r>
            <a:r>
              <a:rPr lang="cs-CZ" sz="2000" dirty="0">
                <a:latin typeface="Myriad Pro"/>
              </a:rPr>
              <a:t>Posílení kapacit komunitně vedeného místního rozvoje </a:t>
            </a:r>
            <a:r>
              <a:rPr lang="cs-CZ" sz="2000" dirty="0" smtClean="0">
                <a:latin typeface="Myriad Pro"/>
              </a:rPr>
              <a:t>za 	účelem </a:t>
            </a:r>
            <a:r>
              <a:rPr lang="cs-CZ" sz="2000" dirty="0">
                <a:latin typeface="Myriad Pro"/>
              </a:rPr>
              <a:t>zlepšení řídících a administrativních </a:t>
            </a:r>
            <a:r>
              <a:rPr lang="cs-CZ" sz="2000" dirty="0" smtClean="0">
                <a:latin typeface="Myriad Pro"/>
              </a:rPr>
              <a:t>schopností 	MAS</a:t>
            </a:r>
            <a:endParaRPr lang="cs-CZ" sz="2000" dirty="0">
              <a:latin typeface="Myriad Pro"/>
            </a:endParaRPr>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4</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121097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dirty="0">
                <a:solidFill>
                  <a:schemeClr val="accent1"/>
                </a:solidFill>
              </a:rPr>
              <a:t>SPECIFICKÝ CÍL 2.1: Zvýšení kvality a dostupnosti služeb vedoucí k sociální inkluzi</a:t>
            </a:r>
          </a:p>
        </p:txBody>
      </p:sp>
      <p:sp>
        <p:nvSpPr>
          <p:cNvPr id="3" name="Zástupný symbol pro obsah 2"/>
          <p:cNvSpPr>
            <a:spLocks noGrp="1"/>
          </p:cNvSpPr>
          <p:nvPr>
            <p:ph idx="1"/>
          </p:nvPr>
        </p:nvSpPr>
        <p:spPr/>
        <p:txBody>
          <a:bodyPr>
            <a:normAutofit/>
          </a:bodyPr>
          <a:lstStyle/>
          <a:p>
            <a:pPr algn="just">
              <a:lnSpc>
                <a:spcPct val="150000"/>
              </a:lnSpc>
              <a:buFont typeface="Wingdings" panose="05000000000000000000" pitchFamily="2" charset="2"/>
              <a:buChar char="Ø"/>
            </a:pPr>
            <a:r>
              <a:rPr lang="cs-CZ" sz="2400" b="1" dirty="0"/>
              <a:t>Cíl</a:t>
            </a:r>
            <a:r>
              <a:rPr lang="cs-CZ" sz="2400" b="1" dirty="0" smtClean="0"/>
              <a:t>: </a:t>
            </a:r>
            <a:r>
              <a:rPr lang="cs-CZ" sz="1800" dirty="0" smtClean="0"/>
              <a:t>dobudovat </a:t>
            </a:r>
            <a:r>
              <a:rPr lang="cs-CZ" sz="1800" dirty="0"/>
              <a:t>infrastrukturu pro poskytování sociálních služeb a doprovodných programů. Podpora bude směřovat ke službám terénního a ambulantního charakteru, k </a:t>
            </a:r>
            <a:r>
              <a:rPr lang="cs-CZ" sz="1800" dirty="0" err="1"/>
              <a:t>deinstitucionalizaci</a:t>
            </a:r>
            <a:r>
              <a:rPr lang="cs-CZ" sz="1800" dirty="0"/>
              <a:t> a ke službám pobytového charakteru, které odpovídají současným principům sociálního začleňování. Podpořeny budou i služby primární prevence, které mají komunitní </a:t>
            </a:r>
            <a:r>
              <a:rPr lang="cs-CZ" sz="1800" dirty="0" smtClean="0"/>
              <a:t>charakter.</a:t>
            </a:r>
          </a:p>
          <a:p>
            <a:pPr algn="just">
              <a:lnSpc>
                <a:spcPct val="150000"/>
              </a:lnSpc>
              <a:buFont typeface="Wingdings" panose="05000000000000000000" pitchFamily="2" charset="2"/>
              <a:buChar char="Ø"/>
            </a:pPr>
            <a:r>
              <a:rPr lang="cs-CZ" sz="2400" b="1" dirty="0"/>
              <a:t>Alokace: </a:t>
            </a:r>
            <a:r>
              <a:rPr lang="cs-CZ" sz="2400" dirty="0" smtClean="0"/>
              <a:t>338 mil. EUR (EFRR) - cca 9 925 tis. Kč</a:t>
            </a:r>
            <a:endParaRPr lang="cs-CZ" sz="24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7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dirty="0">
                <a:solidFill>
                  <a:srgbClr val="4F81BD"/>
                </a:solidFill>
              </a:rPr>
              <a:t>SPECIFICKÝ CÍL 2.1: Zvýšení kvality a dostupnosti služeb vedoucí k sociální inkluzi</a:t>
            </a:r>
            <a:endParaRPr lang="cs-CZ"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Ø"/>
            </a:pPr>
            <a:r>
              <a:rPr lang="cs-CZ" sz="2400" b="1" dirty="0" smtClean="0"/>
              <a:t> Podporované aktivity:</a:t>
            </a:r>
          </a:p>
          <a:p>
            <a:endParaRPr lang="cs-CZ" sz="2400" dirty="0" smtClean="0"/>
          </a:p>
          <a:p>
            <a:pPr>
              <a:buFont typeface="Wingdings" panose="05000000000000000000" pitchFamily="2" charset="2"/>
              <a:buChar char="§"/>
            </a:pPr>
            <a:r>
              <a:rPr lang="cs-CZ" sz="2000" dirty="0"/>
              <a:t>Deinstitucionalizace sociálních služeb za účelem sociálního začleňování a zvýšení uplatnitelnosti na trhu </a:t>
            </a:r>
            <a:r>
              <a:rPr lang="cs-CZ" sz="2000" dirty="0" smtClean="0"/>
              <a:t>práce</a:t>
            </a:r>
          </a:p>
          <a:p>
            <a:pPr>
              <a:buFont typeface="Wingdings" panose="05000000000000000000" pitchFamily="2" charset="2"/>
              <a:buChar char="§"/>
            </a:pPr>
            <a:r>
              <a:rPr lang="cs-CZ" sz="2000" b="1" dirty="0"/>
              <a:t>Infrastruktura </a:t>
            </a:r>
            <a:r>
              <a:rPr lang="cs-CZ" sz="2000" b="1" dirty="0" smtClean="0"/>
              <a:t>pro </a:t>
            </a:r>
            <a:r>
              <a:rPr lang="cs-CZ" sz="2000" b="1" dirty="0"/>
              <a:t>dostupnost a rozvoj sociální </a:t>
            </a:r>
            <a:r>
              <a:rPr lang="cs-CZ" sz="2000" b="1" dirty="0" smtClean="0"/>
              <a:t>služby</a:t>
            </a:r>
          </a:p>
          <a:p>
            <a:pPr>
              <a:buFont typeface="Wingdings" panose="05000000000000000000" pitchFamily="2" charset="2"/>
              <a:buChar char="§"/>
            </a:pPr>
            <a:r>
              <a:rPr lang="cs-CZ" sz="2000" dirty="0" smtClean="0"/>
              <a:t>Sociální bydlení</a:t>
            </a:r>
          </a:p>
          <a:p>
            <a:pPr>
              <a:buFont typeface="Wingdings" panose="05000000000000000000" pitchFamily="2" charset="2"/>
              <a:buChar char="§"/>
            </a:pPr>
            <a:r>
              <a:rPr lang="cs-CZ" sz="2000" dirty="0"/>
              <a:t>Podpora rozvoje infrastruktury komunitních center za účelem sociálního začleňování a zvýšení uplatnitelnosti na trhu práce</a:t>
            </a:r>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95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sp>
        <p:nvSpPr>
          <p:cNvPr id="3" name="Content Placeholder 2"/>
          <p:cNvSpPr>
            <a:spLocks noGrp="1"/>
          </p:cNvSpPr>
          <p:nvPr>
            <p:ph idx="1"/>
          </p:nvPr>
        </p:nvSpPr>
        <p:spPr>
          <a:xfrm>
            <a:off x="395536" y="1176224"/>
            <a:ext cx="8229600" cy="4893868"/>
          </a:xfrm>
        </p:spPr>
        <p:txBody>
          <a:bodyPr>
            <a:noAutofit/>
          </a:bodyPr>
          <a:lstStyle/>
          <a:p>
            <a:pPr marL="0" indent="0" eaLnBrk="0" fontAlgn="base" hangingPunct="0">
              <a:lnSpc>
                <a:spcPct val="170000"/>
              </a:lnSpc>
              <a:spcAft>
                <a:spcPct val="0"/>
              </a:spcAft>
              <a:buNone/>
            </a:pPr>
            <a:r>
              <a:rPr lang="cs-CZ" sz="2200" dirty="0"/>
              <a:t>Vyhlášení výzvy: 	</a:t>
            </a:r>
            <a:r>
              <a:rPr lang="cs-CZ" sz="2200" b="1" dirty="0" smtClean="0"/>
              <a:t>29. </a:t>
            </a:r>
            <a:r>
              <a:rPr lang="cs-CZ" sz="2200" b="1" dirty="0"/>
              <a:t>4</a:t>
            </a:r>
            <a:r>
              <a:rPr lang="cs-CZ" sz="2200" b="1" dirty="0" smtClean="0"/>
              <a:t>. 2016</a:t>
            </a:r>
            <a:endParaRPr lang="cs-CZ" sz="2200" b="1" dirty="0"/>
          </a:p>
          <a:p>
            <a:pPr marL="0" indent="0" eaLnBrk="0" fontAlgn="base" hangingPunct="0">
              <a:lnSpc>
                <a:spcPct val="170000"/>
              </a:lnSpc>
              <a:spcAft>
                <a:spcPct val="0"/>
              </a:spcAft>
              <a:buNone/>
            </a:pPr>
            <a:r>
              <a:rPr lang="cs-CZ" sz="2200" dirty="0"/>
              <a:t>Příjem žádostí: 	</a:t>
            </a:r>
            <a:r>
              <a:rPr lang="cs-CZ" sz="2200" b="1" dirty="0"/>
              <a:t>od </a:t>
            </a:r>
            <a:r>
              <a:rPr lang="cs-CZ" sz="2200" b="1" dirty="0" smtClean="0"/>
              <a:t>27. </a:t>
            </a:r>
            <a:r>
              <a:rPr lang="cs-CZ" sz="2200" b="1" dirty="0"/>
              <a:t>5</a:t>
            </a:r>
            <a:r>
              <a:rPr lang="cs-CZ" sz="2200" b="1" dirty="0" smtClean="0"/>
              <a:t>. 2016 </a:t>
            </a:r>
            <a:r>
              <a:rPr lang="cs-CZ" sz="2200" b="1" dirty="0"/>
              <a:t>do  </a:t>
            </a:r>
            <a:r>
              <a:rPr lang="cs-CZ" sz="2200" b="1" dirty="0" smtClean="0"/>
              <a:t>27. 10. 2016</a:t>
            </a:r>
            <a:endParaRPr lang="cs-CZ" sz="2200" b="1" dirty="0"/>
          </a:p>
          <a:p>
            <a:pPr marL="0" indent="0" eaLnBrk="0" fontAlgn="base" hangingPunct="0">
              <a:lnSpc>
                <a:spcPct val="170000"/>
              </a:lnSpc>
              <a:spcAft>
                <a:spcPct val="0"/>
              </a:spcAft>
              <a:buNone/>
            </a:pPr>
            <a:r>
              <a:rPr lang="cs-CZ" sz="2200" dirty="0" smtClean="0"/>
              <a:t>Kolová </a:t>
            </a:r>
            <a:r>
              <a:rPr lang="cs-CZ" sz="2200" dirty="0"/>
              <a:t>výzva – hodnocení projektů probíhá </a:t>
            </a:r>
            <a:r>
              <a:rPr lang="cs-CZ" sz="2200" dirty="0" smtClean="0"/>
              <a:t>po uzavření příjmů 				  žádostí</a:t>
            </a:r>
          </a:p>
          <a:p>
            <a:pPr marL="0" indent="0" eaLnBrk="0" fontAlgn="base" hangingPunct="0">
              <a:lnSpc>
                <a:spcPct val="170000"/>
              </a:lnSpc>
              <a:spcAft>
                <a:spcPct val="0"/>
              </a:spcAft>
              <a:buNone/>
            </a:pPr>
            <a:r>
              <a:rPr lang="cs-CZ" sz="2200" dirty="0" smtClean="0"/>
              <a:t>Datum </a:t>
            </a:r>
            <a:r>
              <a:rPr lang="cs-CZ" sz="2200" dirty="0"/>
              <a:t>zahájení realizace projektu: 	od</a:t>
            </a:r>
            <a:r>
              <a:rPr lang="cs-CZ" sz="2200" b="1" dirty="0"/>
              <a:t> 1. 1. 2014</a:t>
            </a:r>
          </a:p>
          <a:p>
            <a:pPr marL="0" indent="0" eaLnBrk="0" fontAlgn="base" hangingPunct="0">
              <a:lnSpc>
                <a:spcPct val="170000"/>
              </a:lnSpc>
              <a:spcAft>
                <a:spcPct val="0"/>
              </a:spcAft>
              <a:buNone/>
            </a:pPr>
            <a:r>
              <a:rPr lang="cs-CZ" sz="2200" dirty="0"/>
              <a:t>Datum ukončení realizace projektu: 	do</a:t>
            </a:r>
            <a:r>
              <a:rPr lang="cs-CZ" sz="2200" b="1" dirty="0"/>
              <a:t> 31. 12. </a:t>
            </a:r>
            <a:r>
              <a:rPr lang="cs-CZ" sz="2200" b="1" dirty="0" smtClean="0"/>
              <a:t>2021</a:t>
            </a:r>
          </a:p>
          <a:p>
            <a:pPr marL="0" indent="0" eaLnBrk="0" fontAlgn="base" hangingPunct="0">
              <a:lnSpc>
                <a:spcPct val="170000"/>
              </a:lnSpc>
              <a:spcAft>
                <a:spcPct val="0"/>
              </a:spcAft>
              <a:buNone/>
            </a:pPr>
            <a:endParaRPr lang="cs-CZ" sz="2200" b="1"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4" name="Zástupný symbol pro číslo snímku 3"/>
          <p:cNvSpPr>
            <a:spLocks noGrp="1"/>
          </p:cNvSpPr>
          <p:nvPr>
            <p:ph type="sldNum" sz="quarter" idx="12"/>
          </p:nvPr>
        </p:nvSpPr>
        <p:spPr/>
        <p:txBody>
          <a:bodyPr/>
          <a:lstStyle/>
          <a:p>
            <a:fld id="{CA6B5227-2C6F-B94D-9D8F-826F9170706D}"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94004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268760"/>
            <a:ext cx="8229600" cy="4904096"/>
          </a:xfrm>
        </p:spPr>
        <p:txBody>
          <a:bodyPr>
            <a:noAutofit/>
          </a:bodyPr>
          <a:lstStyle/>
          <a:p>
            <a:pPr marL="0" indent="0">
              <a:buNone/>
            </a:pPr>
            <a:r>
              <a:rPr lang="cs-CZ" sz="1600" b="1" dirty="0" smtClean="0"/>
              <a:t>Výzva č. 29:</a:t>
            </a:r>
          </a:p>
          <a:p>
            <a:pPr marL="0" indent="0">
              <a:buNone/>
            </a:pPr>
            <a:r>
              <a:rPr lang="cs-CZ" sz="1600" dirty="0"/>
              <a:t>Evropský fond pro regionální rozvoj – 270 000 000 Kč</a:t>
            </a:r>
          </a:p>
          <a:p>
            <a:pPr marL="0" indent="0">
              <a:buNone/>
            </a:pPr>
            <a:r>
              <a:rPr lang="cs-CZ" sz="1600" dirty="0"/>
              <a:t>Státní rozpočet </a:t>
            </a:r>
            <a:r>
              <a:rPr lang="cs-CZ" sz="1600" dirty="0" smtClean="0"/>
              <a:t>– 47 </a:t>
            </a:r>
            <a:r>
              <a:rPr lang="cs-CZ" sz="1600" dirty="0"/>
              <a:t>647 059 Kč</a:t>
            </a:r>
          </a:p>
          <a:p>
            <a:pPr>
              <a:buFont typeface="Wingdings" panose="05000000000000000000" pitchFamily="2" charset="2"/>
              <a:buChar char="Ø"/>
            </a:pPr>
            <a:r>
              <a:rPr lang="cs-CZ" sz="1600" dirty="0"/>
              <a:t>Obce s rozšířenou působností, na jejichž území se nenachází sociálně </a:t>
            </a:r>
            <a:r>
              <a:rPr lang="cs-CZ" sz="1600" dirty="0" smtClean="0"/>
              <a:t>vyloučené </a:t>
            </a:r>
            <a:r>
              <a:rPr lang="cs-CZ" sz="1600" dirty="0"/>
              <a:t>lokality, mimo hl. m. </a:t>
            </a:r>
            <a:r>
              <a:rPr lang="cs-CZ" sz="1600" dirty="0" smtClean="0"/>
              <a:t>Prahu</a:t>
            </a:r>
          </a:p>
          <a:p>
            <a:pPr marL="0" indent="0">
              <a:buNone/>
            </a:pPr>
            <a:endParaRPr lang="cs-CZ" sz="1400" dirty="0"/>
          </a:p>
          <a:p>
            <a:pPr marL="0" indent="0">
              <a:buNone/>
            </a:pPr>
            <a:r>
              <a:rPr lang="cs-CZ" sz="1600" b="1" dirty="0" smtClean="0"/>
              <a:t>Výzva č. 30:</a:t>
            </a:r>
          </a:p>
          <a:p>
            <a:pPr marL="0" indent="0">
              <a:buNone/>
            </a:pPr>
            <a:r>
              <a:rPr lang="cs-CZ" sz="1600" dirty="0"/>
              <a:t>Evropský fond pro regionální rozvoj – 630 000 000 Kč</a:t>
            </a:r>
          </a:p>
          <a:p>
            <a:pPr marL="0" indent="0">
              <a:buNone/>
            </a:pPr>
            <a:r>
              <a:rPr lang="cs-CZ" sz="1600" dirty="0"/>
              <a:t>Státní rozpočet – 111 176 471 Kč</a:t>
            </a:r>
          </a:p>
          <a:p>
            <a:pPr marL="0" indent="0">
              <a:buNone/>
            </a:pPr>
            <a:r>
              <a:rPr lang="cs-CZ" sz="1600" dirty="0" smtClean="0"/>
              <a:t>Z </a:t>
            </a:r>
            <a:r>
              <a:rPr lang="cs-CZ" sz="1600" dirty="0"/>
              <a:t>toho alokace pro projekty realizované v rámci Koordinovaného přístupu k sociálně vyloučeným </a:t>
            </a:r>
            <a:r>
              <a:rPr lang="cs-CZ" sz="1600" dirty="0" smtClean="0"/>
              <a:t>lokalitám (KPSVL): 275 </a:t>
            </a:r>
            <a:r>
              <a:rPr lang="cs-CZ" sz="1600" dirty="0"/>
              <a:t>000 000  Kč (EFRR + státní rozpočet</a:t>
            </a:r>
            <a:r>
              <a:rPr lang="cs-CZ" sz="1600" dirty="0" smtClean="0"/>
              <a:t>).</a:t>
            </a:r>
          </a:p>
          <a:p>
            <a:pPr>
              <a:buFont typeface="Wingdings" panose="05000000000000000000" pitchFamily="2" charset="2"/>
              <a:buChar char="Ø"/>
            </a:pPr>
            <a:r>
              <a:rPr lang="cs-CZ" sz="1600" dirty="0"/>
              <a:t>Obce s rozšířenou působností, na jejichž území se </a:t>
            </a:r>
            <a:r>
              <a:rPr lang="cs-CZ" sz="1600" dirty="0" smtClean="0"/>
              <a:t>nachází </a:t>
            </a:r>
            <a:r>
              <a:rPr lang="cs-CZ" sz="1600" dirty="0"/>
              <a:t>sociálně vyloučené lokality, mimo hl. m. Prahu</a:t>
            </a:r>
          </a:p>
          <a:p>
            <a:pPr marL="0" indent="0">
              <a:buNone/>
            </a:pPr>
            <a:endParaRPr lang="cs-CZ" sz="1400" b="1" dirty="0" smtClean="0">
              <a:solidFill>
                <a:prstClr val="black"/>
              </a:solidFill>
              <a:ea typeface="+mj-ea"/>
              <a:cs typeface="+mj-cs"/>
            </a:endParaRPr>
          </a:p>
          <a:p>
            <a:pPr marL="0" indent="0">
              <a:buNone/>
            </a:pPr>
            <a:r>
              <a:rPr lang="cs-CZ" sz="1600" b="1" dirty="0" smtClean="0">
                <a:solidFill>
                  <a:prstClr val="black"/>
                </a:solidFill>
                <a:ea typeface="+mj-ea"/>
                <a:cs typeface="+mj-cs"/>
              </a:rPr>
              <a:t>Výše </a:t>
            </a:r>
            <a:r>
              <a:rPr lang="cs-CZ" sz="1600" b="1" dirty="0">
                <a:solidFill>
                  <a:prstClr val="black"/>
                </a:solidFill>
                <a:ea typeface="+mj-ea"/>
                <a:cs typeface="+mj-cs"/>
              </a:rPr>
              <a:t>celkových způsobilých výdajů v projektu</a:t>
            </a:r>
            <a:br>
              <a:rPr lang="cs-CZ" sz="1600" b="1" dirty="0">
                <a:solidFill>
                  <a:prstClr val="black"/>
                </a:solidFill>
                <a:ea typeface="+mj-ea"/>
                <a:cs typeface="+mj-cs"/>
              </a:rPr>
            </a:br>
            <a:r>
              <a:rPr lang="cs-CZ" sz="1600" dirty="0">
                <a:solidFill>
                  <a:prstClr val="black"/>
                </a:solidFill>
                <a:ea typeface="+mj-ea"/>
                <a:cs typeface="+mj-cs"/>
              </a:rPr>
              <a:t>Minimální </a:t>
            </a:r>
            <a:r>
              <a:rPr lang="cs-CZ" sz="1600" dirty="0" smtClean="0">
                <a:solidFill>
                  <a:prstClr val="black"/>
                </a:solidFill>
                <a:ea typeface="+mj-ea"/>
                <a:cs typeface="+mj-cs"/>
              </a:rPr>
              <a:t>způsobilé výdaje -</a:t>
            </a:r>
            <a:r>
              <a:rPr lang="cs-CZ" sz="1600" dirty="0">
                <a:solidFill>
                  <a:prstClr val="black"/>
                </a:solidFill>
                <a:ea typeface="+mj-ea"/>
                <a:cs typeface="+mj-cs"/>
              </a:rPr>
              <a:t>	500 </a:t>
            </a:r>
            <a:r>
              <a:rPr lang="cs-CZ" sz="1600" dirty="0" smtClean="0">
                <a:solidFill>
                  <a:prstClr val="black"/>
                </a:solidFill>
                <a:ea typeface="+mj-ea"/>
                <a:cs typeface="+mj-cs"/>
              </a:rPr>
              <a:t>000 </a:t>
            </a:r>
            <a:r>
              <a:rPr lang="cs-CZ" sz="1600" dirty="0">
                <a:solidFill>
                  <a:prstClr val="black"/>
                </a:solidFill>
                <a:ea typeface="+mj-ea"/>
                <a:cs typeface="+mj-cs"/>
              </a:rPr>
              <a:t>Kč.</a:t>
            </a:r>
            <a:br>
              <a:rPr lang="cs-CZ" sz="1600" dirty="0">
                <a:solidFill>
                  <a:prstClr val="black"/>
                </a:solidFill>
                <a:ea typeface="+mj-ea"/>
                <a:cs typeface="+mj-cs"/>
              </a:rPr>
            </a:br>
            <a:r>
              <a:rPr lang="cs-CZ" sz="1600" dirty="0" smtClean="0">
                <a:solidFill>
                  <a:prstClr val="black"/>
                </a:solidFill>
                <a:ea typeface="+mj-ea"/>
                <a:cs typeface="+mj-cs"/>
              </a:rPr>
              <a:t>Maximální</a:t>
            </a:r>
            <a:r>
              <a:rPr lang="cs-CZ" sz="1600" dirty="0">
                <a:solidFill>
                  <a:prstClr val="black"/>
                </a:solidFill>
              </a:rPr>
              <a:t> způsobilé výdaje </a:t>
            </a:r>
            <a:r>
              <a:rPr lang="cs-CZ" sz="1600" dirty="0" smtClean="0">
                <a:solidFill>
                  <a:prstClr val="black"/>
                </a:solidFill>
                <a:ea typeface="+mj-ea"/>
                <a:cs typeface="+mj-cs"/>
              </a:rPr>
              <a:t>- 60 </a:t>
            </a:r>
            <a:r>
              <a:rPr lang="cs-CZ" sz="1600" dirty="0">
                <a:solidFill>
                  <a:prstClr val="black"/>
                </a:solidFill>
                <a:ea typeface="+mj-ea"/>
                <a:cs typeface="+mj-cs"/>
              </a:rPr>
              <a:t>000 </a:t>
            </a:r>
            <a:r>
              <a:rPr lang="cs-CZ" sz="1600" dirty="0" smtClean="0">
                <a:solidFill>
                  <a:prstClr val="black"/>
                </a:solidFill>
                <a:ea typeface="+mj-ea"/>
                <a:cs typeface="+mj-cs"/>
              </a:rPr>
              <a:t>000 </a:t>
            </a:r>
            <a:r>
              <a:rPr lang="cs-CZ" sz="1600" dirty="0">
                <a:solidFill>
                  <a:prstClr val="black"/>
                </a:solidFill>
                <a:ea typeface="+mj-ea"/>
                <a:cs typeface="+mj-cs"/>
              </a:rPr>
              <a:t>Kč.</a:t>
            </a:r>
            <a:endParaRPr lang="cs-CZ" sz="1600" dirty="0" smtClean="0"/>
          </a:p>
          <a:p>
            <a:pPr marL="0" indent="0">
              <a:buNone/>
            </a:pPr>
            <a:endParaRPr lang="cs-CZ" sz="1400"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spTree>
    <p:extLst>
      <p:ext uri="{BB962C8B-B14F-4D97-AF65-F5344CB8AC3E}">
        <p14:creationId xmlns:p14="http://schemas.microsoft.com/office/powerpoint/2010/main" val="104009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dirty="0">
                <a:solidFill>
                  <a:srgbClr val="4F81BD"/>
                </a:solidFill>
              </a:rPr>
              <a:t>SPECIFICKÝ CÍL 2.1: Zvýšení kvality a dostupnosti služeb vedoucí k sociální inkluzi</a:t>
            </a:r>
            <a:endParaRPr lang="cs-CZ" dirty="0"/>
          </a:p>
        </p:txBody>
      </p:sp>
      <p:sp>
        <p:nvSpPr>
          <p:cNvPr id="3" name="Zástupný symbol pro obsah 2"/>
          <p:cNvSpPr>
            <a:spLocks noGrp="1"/>
          </p:cNvSpPr>
          <p:nvPr>
            <p:ph idx="1"/>
          </p:nvPr>
        </p:nvSpPr>
        <p:spPr/>
        <p:txBody>
          <a:bodyPr/>
          <a:lstStyle/>
          <a:p>
            <a:endParaRPr lang="cs-CZ" dirty="0"/>
          </a:p>
        </p:txBody>
      </p:sp>
      <p:pic>
        <p:nvPicPr>
          <p:cNvPr id="2050" name="Picture 2" descr="J:\SF\IROP\32 - Specifické cíle\KPSVL\Soc_vylouc_lok_2015_UPRA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14" y="0"/>
            <a:ext cx="8968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1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algn="just">
              <a:spcAft>
                <a:spcPts val="0"/>
              </a:spcAft>
              <a:buFont typeface="Wingdings" panose="05000000000000000000" pitchFamily="2" charset="2"/>
              <a:buChar char="§"/>
            </a:pPr>
            <a:r>
              <a:rPr lang="cs-CZ" sz="1800" dirty="0">
                <a:ea typeface="Times New Roman"/>
                <a:cs typeface="Times New Roman"/>
              </a:rPr>
              <a:t>Podporován bude nákup, rekonstrukce, či výstavba objektů, zařízení a vybavení a stavební úpravy, které vytvoří podmínky pro kvalitní poskytování sociálních služeb, obnovu a zkvalitnění materiálně technické základny stávajících služeb sociální práce s cílovými skupinami. </a:t>
            </a:r>
            <a:endParaRPr lang="cs-CZ" sz="1800" dirty="0" smtClean="0">
              <a:ea typeface="Times New Roman"/>
              <a:cs typeface="Times New Roman"/>
            </a:endParaRPr>
          </a:p>
          <a:p>
            <a:pPr algn="just">
              <a:spcAft>
                <a:spcPts val="0"/>
              </a:spcAft>
              <a:buFont typeface="Wingdings" panose="05000000000000000000" pitchFamily="2" charset="2"/>
              <a:buChar char="§"/>
            </a:pPr>
            <a:r>
              <a:rPr lang="cs-CZ" sz="1800" dirty="0" smtClean="0">
                <a:ea typeface="Times New Roman"/>
                <a:cs typeface="Times New Roman"/>
              </a:rPr>
              <a:t>Sociální </a:t>
            </a:r>
            <a:r>
              <a:rPr lang="cs-CZ" sz="1800" dirty="0">
                <a:ea typeface="Times New Roman"/>
                <a:cs typeface="Times New Roman"/>
              </a:rPr>
              <a:t>služby jsou definovány zákonem č. 108/2006 Sb., o sociálních službách ve znění pozdějších předpisů.</a:t>
            </a:r>
            <a:r>
              <a:rPr lang="cs-CZ" sz="1800" dirty="0">
                <a:ea typeface="MS Mincho"/>
                <a:cs typeface="Times New Roman"/>
              </a:rPr>
              <a:t> </a:t>
            </a:r>
            <a:endParaRPr lang="cs-CZ" sz="1800" dirty="0" smtClean="0">
              <a:ea typeface="MS Mincho"/>
              <a:cs typeface="Times New Roman"/>
            </a:endParaRPr>
          </a:p>
          <a:p>
            <a:pPr algn="just">
              <a:spcAft>
                <a:spcPts val="0"/>
              </a:spcAft>
              <a:buFont typeface="Wingdings" panose="05000000000000000000" pitchFamily="2" charset="2"/>
              <a:buChar char="§"/>
            </a:pPr>
            <a:r>
              <a:rPr lang="cs-CZ" sz="1800" dirty="0" smtClean="0">
                <a:ea typeface="Times New Roman"/>
                <a:cs typeface="Times New Roman"/>
              </a:rPr>
              <a:t>Podporované </a:t>
            </a:r>
            <a:r>
              <a:rPr lang="cs-CZ" sz="1800" dirty="0">
                <a:ea typeface="Times New Roman"/>
                <a:cs typeface="Times New Roman"/>
              </a:rPr>
              <a:t>aktivity musí vést k inkluzi sociálně vyloučených osob, či sociálním vyloučením ohrožených osob, nebo zdravotně postižených osob.</a:t>
            </a:r>
            <a:endParaRPr lang="cs-CZ" sz="1800" dirty="0">
              <a:ea typeface="MS Mincho"/>
              <a:cs typeface="Times New Roman"/>
            </a:endParaRPr>
          </a:p>
          <a:p>
            <a:pPr algn="just">
              <a:spcAft>
                <a:spcPts val="0"/>
              </a:spcAft>
              <a:buFont typeface="Wingdings" panose="05000000000000000000" pitchFamily="2" charset="2"/>
              <a:buChar char="§"/>
            </a:pPr>
            <a:endParaRPr lang="cs-CZ" sz="1800" b="1" dirty="0" smtClean="0">
              <a:ea typeface="Times New Roman"/>
              <a:cs typeface="Times New Roman"/>
            </a:endParaRPr>
          </a:p>
          <a:p>
            <a:pPr algn="just">
              <a:spcAft>
                <a:spcPts val="0"/>
              </a:spcAft>
              <a:buFont typeface="Wingdings" panose="05000000000000000000" pitchFamily="2" charset="2"/>
              <a:buChar char="§"/>
            </a:pPr>
            <a:r>
              <a:rPr lang="cs-CZ" sz="1800" b="1" dirty="0" smtClean="0">
                <a:ea typeface="Times New Roman"/>
                <a:cs typeface="Times New Roman"/>
              </a:rPr>
              <a:t>Podporované </a:t>
            </a:r>
            <a:r>
              <a:rPr lang="cs-CZ" sz="1800" b="1" dirty="0">
                <a:ea typeface="Times New Roman"/>
                <a:cs typeface="Times New Roman"/>
              </a:rPr>
              <a:t>aktivity je nutné provázat s připravovanou vyhláškou, která upravuje materiálně technické zabezpečení služby, která naplňuje § 79 zákona č. 108/2006 Sb. o sociálních službách.</a:t>
            </a:r>
            <a:r>
              <a:rPr lang="cs-CZ" sz="1800" dirty="0">
                <a:ea typeface="Times New Roman"/>
                <a:cs typeface="Times New Roman"/>
              </a:rPr>
              <a:t> Tento prováděcí předpis má plánovanou účinnost 1. 1. 2017.</a:t>
            </a:r>
            <a:endParaRPr lang="cs-CZ" sz="1800" dirty="0">
              <a:ea typeface="MS Mincho"/>
              <a:cs typeface="Times New Roman"/>
            </a:endParaRPr>
          </a:p>
          <a:p>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spTree>
    <p:extLst>
      <p:ext uri="{BB962C8B-B14F-4D97-AF65-F5344CB8AC3E}">
        <p14:creationId xmlns:p14="http://schemas.microsoft.com/office/powerpoint/2010/main" val="61958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sz="half" idx="1"/>
          </p:nvPr>
        </p:nvSpPr>
        <p:spPr/>
        <p:txBody>
          <a:bodyPr>
            <a:normAutofit fontScale="47500" lnSpcReduction="20000"/>
          </a:bodyPr>
          <a:lstStyle/>
          <a:p>
            <a:pPr marL="0" indent="0">
              <a:buNone/>
            </a:pPr>
            <a:r>
              <a:rPr lang="cs-CZ" sz="3400" u="sng" dirty="0">
                <a:solidFill>
                  <a:srgbClr val="000000"/>
                </a:solidFill>
                <a:ea typeface="Times New Roman"/>
                <a:cs typeface="Times New Roman"/>
              </a:rPr>
              <a:t>Jsou podporovány projekty:</a:t>
            </a:r>
          </a:p>
          <a:p>
            <a:pPr lvl="0">
              <a:buFont typeface="Wingdings" panose="05000000000000000000" pitchFamily="2" charset="2"/>
              <a:buChar char="§"/>
            </a:pPr>
            <a:r>
              <a:rPr lang="cs-CZ" sz="3400" dirty="0" smtClean="0">
                <a:solidFill>
                  <a:srgbClr val="000000"/>
                </a:solidFill>
                <a:ea typeface="Times New Roman"/>
                <a:cs typeface="Times New Roman"/>
              </a:rPr>
              <a:t>centra </a:t>
            </a:r>
            <a:r>
              <a:rPr lang="cs-CZ" sz="3400" dirty="0">
                <a:solidFill>
                  <a:srgbClr val="000000"/>
                </a:solidFill>
                <a:ea typeface="Times New Roman"/>
                <a:cs typeface="Times New Roman"/>
              </a:rPr>
              <a:t>denních služeb,</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denní stacionáře,</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týdenní stacionáře,</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domovy pro osoby se zdravotním postižením,</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domovy se zvláštním režimem,</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chráněné bydlení,</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azylové domy,</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domy na půl cesty,</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zařízení pro krizovou pomoc,</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nízkoprahová denní centra,</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nízkoprahová zařízení pro děti a mládež,</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noclehárny,</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terapeutické komunity,</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sociální poradny,</a:t>
            </a:r>
            <a:endParaRPr lang="cs-CZ" sz="3400" dirty="0">
              <a:ea typeface="Times New Roman"/>
              <a:cs typeface="Times New Roman"/>
            </a:endParaRPr>
          </a:p>
          <a:p>
            <a:pPr lvl="0">
              <a:buFont typeface="Wingdings" panose="05000000000000000000" pitchFamily="2" charset="2"/>
              <a:buChar char="§"/>
            </a:pPr>
            <a:r>
              <a:rPr lang="cs-CZ" sz="3400" dirty="0">
                <a:solidFill>
                  <a:srgbClr val="000000"/>
                </a:solidFill>
                <a:ea typeface="Times New Roman"/>
                <a:cs typeface="Times New Roman"/>
              </a:rPr>
              <a:t>sociálně terapeutické dílny,</a:t>
            </a:r>
            <a:endParaRPr lang="cs-CZ" sz="3400" dirty="0">
              <a:ea typeface="Times New Roman"/>
              <a:cs typeface="Times New Roman"/>
            </a:endParaRPr>
          </a:p>
          <a:p>
            <a:endParaRPr lang="cs-CZ" dirty="0"/>
          </a:p>
        </p:txBody>
      </p:sp>
      <p:sp>
        <p:nvSpPr>
          <p:cNvPr id="6" name="Zástupný symbol pro obsah 5"/>
          <p:cNvSpPr>
            <a:spLocks noGrp="1"/>
          </p:cNvSpPr>
          <p:nvPr>
            <p:ph sz="half" idx="2"/>
          </p:nvPr>
        </p:nvSpPr>
        <p:spPr/>
        <p:txBody>
          <a:bodyPr>
            <a:noAutofit/>
          </a:bodyPr>
          <a:lstStyle/>
          <a:p>
            <a:pPr lvl="0">
              <a:buFont typeface="Wingdings" panose="05000000000000000000" pitchFamily="2" charset="2"/>
              <a:buChar char="§"/>
            </a:pPr>
            <a:r>
              <a:rPr lang="cs-CZ" sz="1600" dirty="0">
                <a:solidFill>
                  <a:srgbClr val="000000"/>
                </a:solidFill>
                <a:ea typeface="Times New Roman"/>
                <a:cs typeface="Times New Roman"/>
              </a:rPr>
              <a:t>centra sociálně rehabilitačních služeb,</a:t>
            </a:r>
            <a:endParaRPr lang="cs-CZ" sz="1600" dirty="0">
              <a:ea typeface="Times New Roman"/>
              <a:cs typeface="Times New Roman"/>
            </a:endParaRPr>
          </a:p>
          <a:p>
            <a:pPr lvl="0">
              <a:buFont typeface="Wingdings" panose="05000000000000000000" pitchFamily="2" charset="2"/>
              <a:buChar char="§"/>
            </a:pPr>
            <a:r>
              <a:rPr lang="cs-CZ" sz="1600" dirty="0">
                <a:solidFill>
                  <a:srgbClr val="000000"/>
                </a:solidFill>
                <a:ea typeface="Times New Roman"/>
                <a:cs typeface="Times New Roman"/>
              </a:rPr>
              <a:t>pracoviště rané péče,</a:t>
            </a:r>
            <a:endParaRPr lang="cs-CZ" sz="1600" dirty="0">
              <a:ea typeface="Times New Roman"/>
              <a:cs typeface="Times New Roman"/>
            </a:endParaRPr>
          </a:p>
          <a:p>
            <a:pPr lvl="0">
              <a:buFont typeface="Wingdings" panose="05000000000000000000" pitchFamily="2" charset="2"/>
              <a:buChar char="§"/>
            </a:pPr>
            <a:r>
              <a:rPr lang="cs-CZ" sz="1600" dirty="0">
                <a:solidFill>
                  <a:srgbClr val="000000"/>
                </a:solidFill>
                <a:ea typeface="Times New Roman"/>
                <a:cs typeface="Times New Roman"/>
              </a:rPr>
              <a:t>intervenční centra,</a:t>
            </a:r>
            <a:endParaRPr lang="cs-CZ" sz="1600" dirty="0">
              <a:ea typeface="Times New Roman"/>
              <a:cs typeface="Times New Roman"/>
            </a:endParaRPr>
          </a:p>
          <a:p>
            <a:pPr lvl="0">
              <a:buFont typeface="Wingdings" panose="05000000000000000000" pitchFamily="2" charset="2"/>
              <a:buChar char="§"/>
            </a:pPr>
            <a:r>
              <a:rPr lang="cs-CZ" sz="1600" dirty="0">
                <a:solidFill>
                  <a:srgbClr val="000000"/>
                </a:solidFill>
                <a:ea typeface="Times New Roman"/>
                <a:cs typeface="Times New Roman"/>
              </a:rPr>
              <a:t>zařízení následné péče,</a:t>
            </a:r>
            <a:endParaRPr lang="cs-CZ" sz="1600" dirty="0">
              <a:ea typeface="Times New Roman"/>
              <a:cs typeface="Times New Roman"/>
            </a:endParaRPr>
          </a:p>
          <a:p>
            <a:pPr lvl="0">
              <a:buFont typeface="Wingdings" panose="05000000000000000000" pitchFamily="2" charset="2"/>
              <a:buChar char="§"/>
            </a:pPr>
            <a:r>
              <a:rPr lang="cs-CZ" sz="1600" dirty="0">
                <a:solidFill>
                  <a:srgbClr val="000000"/>
                </a:solidFill>
                <a:ea typeface="Times New Roman"/>
                <a:cs typeface="Times New Roman"/>
              </a:rPr>
              <a:t>podpora samostatného bydlení,</a:t>
            </a:r>
            <a:endParaRPr lang="cs-CZ" sz="1600" dirty="0">
              <a:ea typeface="Times New Roman"/>
              <a:cs typeface="Times New Roman"/>
            </a:endParaRPr>
          </a:p>
          <a:p>
            <a:pPr lvl="0">
              <a:buFont typeface="Wingdings" panose="05000000000000000000" pitchFamily="2" charset="2"/>
              <a:buChar char="§"/>
            </a:pPr>
            <a:r>
              <a:rPr lang="cs-CZ" sz="1600" dirty="0">
                <a:solidFill>
                  <a:srgbClr val="000000"/>
                </a:solidFill>
                <a:ea typeface="Times New Roman"/>
                <a:cs typeface="Times New Roman"/>
              </a:rPr>
              <a:t>pečovatelská služba,</a:t>
            </a:r>
            <a:endParaRPr lang="cs-CZ" sz="1600" dirty="0">
              <a:ea typeface="Times New Roman"/>
              <a:cs typeface="Times New Roman"/>
            </a:endParaRPr>
          </a:p>
          <a:p>
            <a:pPr lvl="0">
              <a:buFont typeface="Wingdings" panose="05000000000000000000" pitchFamily="2" charset="2"/>
              <a:buChar char="§"/>
            </a:pPr>
            <a:r>
              <a:rPr lang="cs-CZ" sz="1600" dirty="0">
                <a:solidFill>
                  <a:srgbClr val="000000"/>
                </a:solidFill>
                <a:ea typeface="Times New Roman"/>
                <a:cs typeface="Times New Roman"/>
              </a:rPr>
              <a:t>osobní asistence,</a:t>
            </a:r>
            <a:endParaRPr lang="cs-CZ" sz="1600" dirty="0">
              <a:ea typeface="Times New Roman"/>
              <a:cs typeface="Times New Roman"/>
            </a:endParaRPr>
          </a:p>
          <a:p>
            <a:pPr lvl="0">
              <a:buFont typeface="Wingdings" panose="05000000000000000000" pitchFamily="2" charset="2"/>
              <a:buChar char="§"/>
            </a:pPr>
            <a:r>
              <a:rPr lang="cs-CZ" sz="1600" dirty="0">
                <a:solidFill>
                  <a:srgbClr val="000000"/>
                </a:solidFill>
                <a:ea typeface="Times New Roman"/>
                <a:cs typeface="Times New Roman"/>
              </a:rPr>
              <a:t>odlehčovací služby,</a:t>
            </a:r>
            <a:endParaRPr lang="cs-CZ" sz="1600" dirty="0">
              <a:ea typeface="Times New Roman"/>
              <a:cs typeface="Times New Roman"/>
            </a:endParaRPr>
          </a:p>
          <a:p>
            <a:pPr lvl="0">
              <a:buFont typeface="Wingdings" panose="05000000000000000000" pitchFamily="2" charset="2"/>
              <a:buChar char="§"/>
            </a:pPr>
            <a:r>
              <a:rPr lang="cs-CZ" sz="1600" dirty="0">
                <a:solidFill>
                  <a:srgbClr val="000000"/>
                </a:solidFill>
                <a:ea typeface="Times New Roman"/>
                <a:cs typeface="Times New Roman"/>
              </a:rPr>
              <a:t>sociálně aktivizační služby pro seniory a osoby se zdravotním postižením,</a:t>
            </a:r>
            <a:endParaRPr lang="cs-CZ" sz="1600" dirty="0">
              <a:ea typeface="Times New Roman"/>
              <a:cs typeface="Times New Roman"/>
            </a:endParaRPr>
          </a:p>
          <a:p>
            <a:pPr lvl="0">
              <a:buFont typeface="Wingdings" panose="05000000000000000000" pitchFamily="2" charset="2"/>
              <a:buChar char="§"/>
            </a:pPr>
            <a:r>
              <a:rPr lang="cs-CZ" sz="1600" dirty="0">
                <a:ea typeface="Times New Roman"/>
                <a:cs typeface="Times New Roman"/>
              </a:rPr>
              <a:t>sociálně aktivizační služby pro rodiny s dětmi,</a:t>
            </a:r>
          </a:p>
          <a:p>
            <a:pPr lvl="0">
              <a:buFont typeface="Wingdings" panose="05000000000000000000" pitchFamily="2" charset="2"/>
              <a:buChar char="§"/>
            </a:pPr>
            <a:r>
              <a:rPr lang="cs-CZ" sz="1600" dirty="0">
                <a:ea typeface="Times New Roman"/>
                <a:cs typeface="Times New Roman"/>
              </a:rPr>
              <a:t>kontaktní centra,</a:t>
            </a:r>
          </a:p>
          <a:p>
            <a:pPr lvl="0">
              <a:buFont typeface="Wingdings" panose="05000000000000000000" pitchFamily="2" charset="2"/>
              <a:buChar char="§"/>
            </a:pPr>
            <a:r>
              <a:rPr lang="cs-CZ" sz="1600" dirty="0">
                <a:ea typeface="Times New Roman"/>
                <a:cs typeface="Times New Roman"/>
              </a:rPr>
              <a:t>terénní programy,</a:t>
            </a:r>
          </a:p>
          <a:p>
            <a:pPr lvl="0">
              <a:buFont typeface="Wingdings" panose="05000000000000000000" pitchFamily="2" charset="2"/>
              <a:buChar char="§"/>
            </a:pPr>
            <a:r>
              <a:rPr lang="cs-CZ" sz="1600" dirty="0">
                <a:ea typeface="Times New Roman"/>
                <a:cs typeface="Times New Roman"/>
              </a:rPr>
              <a:t>tísňová péče,</a:t>
            </a:r>
          </a:p>
          <a:p>
            <a:pPr lvl="0">
              <a:spcAft>
                <a:spcPts val="1000"/>
              </a:spcAft>
              <a:buFont typeface="Wingdings" panose="05000000000000000000" pitchFamily="2" charset="2"/>
              <a:buChar char="§"/>
            </a:pPr>
            <a:r>
              <a:rPr lang="cs-CZ" sz="1600" dirty="0">
                <a:ea typeface="Times New Roman"/>
                <a:cs typeface="Times New Roman"/>
              </a:rPr>
              <a:t>průvodcovské a předčitatelské služby.</a:t>
            </a:r>
          </a:p>
          <a:p>
            <a:endParaRPr lang="cs-CZ" dirty="0"/>
          </a:p>
        </p:txBody>
      </p:sp>
      <p:sp>
        <p:nvSpPr>
          <p:cNvPr id="7"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pic>
        <p:nvPicPr>
          <p:cNvPr id="8"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54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55000" lnSpcReduction="20000"/>
          </a:bodyPr>
          <a:lstStyle/>
          <a:p>
            <a:pPr algn="just">
              <a:spcAft>
                <a:spcPts val="1000"/>
              </a:spcAft>
              <a:buFont typeface="Wingdings" panose="05000000000000000000" pitchFamily="2" charset="2"/>
              <a:buChar char="Ø"/>
            </a:pPr>
            <a:r>
              <a:rPr lang="cs-CZ" dirty="0">
                <a:ea typeface="MS Mincho"/>
                <a:cs typeface="Times New Roman"/>
              </a:rPr>
              <a:t>Podpořené aktivity z IROP nesmí vést k diskriminaci a segregaci žádné ze sociálně znevýhodněných skupin.</a:t>
            </a:r>
          </a:p>
          <a:p>
            <a:pPr marL="0" indent="0" algn="just">
              <a:spcAft>
                <a:spcPts val="1000"/>
              </a:spcAft>
              <a:buNone/>
            </a:pPr>
            <a:r>
              <a:rPr lang="cs-CZ" dirty="0">
                <a:ea typeface="MS Mincho"/>
                <a:cs typeface="Times New Roman"/>
              </a:rPr>
              <a:t> </a:t>
            </a:r>
            <a:endParaRPr lang="cs-CZ" dirty="0" smtClean="0">
              <a:ea typeface="MS Mincho"/>
              <a:cs typeface="Times New Roman"/>
            </a:endParaRPr>
          </a:p>
          <a:p>
            <a:pPr algn="just">
              <a:spcAft>
                <a:spcPts val="1000"/>
              </a:spcAft>
              <a:buFont typeface="Wingdings" panose="05000000000000000000" pitchFamily="2" charset="2"/>
              <a:buChar char="Ø"/>
            </a:pPr>
            <a:r>
              <a:rPr lang="cs-CZ" dirty="0" smtClean="0">
                <a:ea typeface="MS Mincho"/>
                <a:cs typeface="Times New Roman"/>
              </a:rPr>
              <a:t>Z této výzvy nelze podpořit sociální službu </a:t>
            </a:r>
            <a:r>
              <a:rPr lang="cs-CZ" b="1" dirty="0" smtClean="0">
                <a:ea typeface="MS Mincho"/>
                <a:cs typeface="Times New Roman"/>
              </a:rPr>
              <a:t>domovy pro seniory </a:t>
            </a:r>
            <a:r>
              <a:rPr lang="cs-CZ" dirty="0" smtClean="0">
                <a:ea typeface="MS Mincho"/>
                <a:cs typeface="Times New Roman"/>
              </a:rPr>
              <a:t>podle </a:t>
            </a:r>
            <a:r>
              <a:rPr lang="cs-CZ" dirty="0" smtClean="0">
                <a:ea typeface="MS Mincho"/>
                <a:cs typeface="Times New Roman"/>
              </a:rPr>
              <a:t>§ 49  zákona č. 108/2006 Sb., o sociálních službách, ve znění pozdějších předpisů a dále sociální služby určené </a:t>
            </a:r>
            <a:r>
              <a:rPr lang="cs-CZ" b="1" dirty="0" smtClean="0">
                <a:ea typeface="MS Mincho"/>
                <a:cs typeface="Times New Roman"/>
              </a:rPr>
              <a:t>pouze pro cílovou skupinu senioři </a:t>
            </a:r>
            <a:r>
              <a:rPr lang="cs-CZ" dirty="0" smtClean="0">
                <a:ea typeface="MS Mincho"/>
                <a:cs typeface="Times New Roman"/>
              </a:rPr>
              <a:t>- osoby starší 65 let bez přiznaného některého ze stupňů míry závislosti podle zákona o sociálních službách.</a:t>
            </a:r>
          </a:p>
          <a:p>
            <a:pPr marL="0" indent="0" algn="ctr">
              <a:spcAft>
                <a:spcPts val="1000"/>
              </a:spcAft>
              <a:buNone/>
            </a:pPr>
            <a:r>
              <a:rPr lang="cs-CZ" dirty="0">
                <a:ea typeface="MS Mincho"/>
                <a:cs typeface="Times New Roman"/>
              </a:rPr>
              <a:t> </a:t>
            </a:r>
          </a:p>
          <a:p>
            <a:pPr algn="just">
              <a:spcAft>
                <a:spcPts val="1000"/>
              </a:spcAft>
              <a:buFont typeface="Wingdings" panose="05000000000000000000" pitchFamily="2" charset="2"/>
              <a:buChar char="Ø"/>
            </a:pPr>
            <a:r>
              <a:rPr lang="cs-CZ" dirty="0">
                <a:ea typeface="MS Mincho"/>
                <a:cs typeface="Times New Roman"/>
              </a:rPr>
              <a:t>V případě pobytových služeb doporučujeme postupovat podle Materiálně-technického standardu pro služby sociální péče poskytované pobytovou formou (</a:t>
            </a:r>
            <a:r>
              <a:rPr lang="cs-CZ" u="sng" dirty="0">
                <a:solidFill>
                  <a:srgbClr val="0000FF"/>
                </a:solidFill>
                <a:ea typeface="MS Mincho"/>
                <a:cs typeface="Times New Roman"/>
                <a:hlinkClick r:id="rId2"/>
              </a:rPr>
              <a:t>http://www.mpsv.cz/</a:t>
            </a:r>
            <a:r>
              <a:rPr lang="cs-CZ" u="sng" dirty="0" err="1">
                <a:solidFill>
                  <a:srgbClr val="0000FF"/>
                </a:solidFill>
                <a:ea typeface="MS Mincho"/>
                <a:cs typeface="Times New Roman"/>
                <a:hlinkClick r:id="rId2"/>
              </a:rPr>
              <a:t>cs</a:t>
            </a:r>
            <a:r>
              <a:rPr lang="cs-CZ" u="sng" dirty="0">
                <a:solidFill>
                  <a:srgbClr val="0000FF"/>
                </a:solidFill>
                <a:ea typeface="MS Mincho"/>
                <a:cs typeface="Times New Roman"/>
                <a:hlinkClick r:id="rId2"/>
              </a:rPr>
              <a:t>/13916</a:t>
            </a:r>
            <a:r>
              <a:rPr lang="cs-CZ" dirty="0">
                <a:ea typeface="MS Mincho"/>
                <a:cs typeface="Times New Roman"/>
              </a:rPr>
              <a:t>). </a:t>
            </a:r>
          </a:p>
          <a:p>
            <a:pPr marL="0" indent="0" algn="just">
              <a:spcAft>
                <a:spcPts val="1000"/>
              </a:spcAft>
              <a:buNone/>
            </a:pPr>
            <a:r>
              <a:rPr lang="cs-CZ" b="1" dirty="0">
                <a:latin typeface="Cambria"/>
                <a:ea typeface="MS Mincho"/>
                <a:cs typeface="Times New Roman"/>
              </a:rPr>
              <a:t> </a:t>
            </a:r>
            <a:endParaRPr lang="cs-CZ" dirty="0">
              <a:latin typeface="Cambria"/>
              <a:ea typeface="MS Mincho"/>
              <a:cs typeface="Times New Roman"/>
            </a:endParaRPr>
          </a:p>
          <a:p>
            <a:endParaRPr lang="cs-CZ" dirty="0"/>
          </a:p>
        </p:txBody>
      </p:sp>
      <p:pic>
        <p:nvPicPr>
          <p:cNvPr id="4"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spTree>
    <p:extLst>
      <p:ext uri="{BB962C8B-B14F-4D97-AF65-F5344CB8AC3E}">
        <p14:creationId xmlns:p14="http://schemas.microsoft.com/office/powerpoint/2010/main" val="300866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0" y="811213"/>
            <a:ext cx="8893175" cy="5361644"/>
          </a:xfrm>
        </p:spPr>
        <p:txBody>
          <a:bodyPr rtlCol="0">
            <a:noAutofit/>
          </a:bodyPr>
          <a:lstStyle/>
          <a:p>
            <a:pPr marL="400050" lvl="1" indent="0">
              <a:spcBef>
                <a:spcPts val="200"/>
              </a:spcBef>
              <a:spcAft>
                <a:spcPts val="200"/>
              </a:spcAft>
              <a:buNone/>
              <a:defRPr/>
            </a:pPr>
            <a:r>
              <a:rPr lang="cs-CZ" altLang="cs-CZ" sz="1500" b="1" dirty="0" smtClean="0"/>
              <a:t>9:00 </a:t>
            </a:r>
            <a:r>
              <a:rPr lang="cs-CZ" altLang="cs-CZ" sz="1500" b="1" dirty="0"/>
              <a:t>– 9:30	</a:t>
            </a:r>
            <a:r>
              <a:rPr lang="cs-CZ" altLang="cs-CZ" sz="1500" dirty="0" smtClean="0"/>
              <a:t>Prezence </a:t>
            </a:r>
            <a:r>
              <a:rPr lang="cs-CZ" altLang="cs-CZ" sz="1500" dirty="0"/>
              <a:t>účastníků</a:t>
            </a:r>
            <a:r>
              <a:rPr lang="cs-CZ" altLang="cs-CZ" sz="1500" b="1" dirty="0"/>
              <a:t>	</a:t>
            </a:r>
          </a:p>
          <a:p>
            <a:pPr marL="400050" lvl="1" indent="0">
              <a:spcBef>
                <a:spcPts val="200"/>
              </a:spcBef>
              <a:spcAft>
                <a:spcPts val="200"/>
              </a:spcAft>
              <a:buNone/>
              <a:defRPr/>
            </a:pPr>
            <a:endParaRPr lang="cs-CZ" altLang="cs-CZ" sz="1500" b="1" dirty="0" smtClean="0"/>
          </a:p>
          <a:p>
            <a:pPr marL="400050" lvl="1" indent="0">
              <a:spcBef>
                <a:spcPts val="200"/>
              </a:spcBef>
              <a:spcAft>
                <a:spcPts val="200"/>
              </a:spcAft>
              <a:buNone/>
              <a:defRPr/>
            </a:pPr>
            <a:r>
              <a:rPr lang="cs-CZ" altLang="cs-CZ" sz="1500" b="1" dirty="0" smtClean="0"/>
              <a:t>9:30 </a:t>
            </a:r>
            <a:r>
              <a:rPr lang="cs-CZ" altLang="cs-CZ" sz="1500" b="1" dirty="0"/>
              <a:t>– 10:00	</a:t>
            </a:r>
            <a:r>
              <a:rPr lang="cs-CZ" altLang="cs-CZ" sz="1500" dirty="0"/>
              <a:t>Zahájení, představení Integrovaného regionálního operačního programu, </a:t>
            </a:r>
            <a:r>
              <a:rPr lang="cs-CZ" altLang="cs-CZ" sz="1500" dirty="0" smtClean="0"/>
              <a:t>  						Řídicího orgánu </a:t>
            </a:r>
            <a:r>
              <a:rPr lang="cs-CZ" altLang="cs-CZ" sz="1500" dirty="0"/>
              <a:t>IROP a Centra pro regionální rozvoj České </a:t>
            </a:r>
            <a:r>
              <a:rPr lang="cs-CZ" altLang="cs-CZ" sz="1500" dirty="0" smtClean="0"/>
              <a:t>republiky</a:t>
            </a:r>
          </a:p>
          <a:p>
            <a:pPr marL="400050" lvl="1" indent="0">
              <a:spcBef>
                <a:spcPts val="200"/>
              </a:spcBef>
              <a:spcAft>
                <a:spcPts val="200"/>
              </a:spcAft>
              <a:buNone/>
              <a:defRPr/>
            </a:pPr>
            <a:endParaRPr lang="cs-CZ" altLang="cs-CZ" sz="1500" b="1" dirty="0" smtClean="0"/>
          </a:p>
          <a:p>
            <a:pPr marL="400050" lvl="1" indent="0">
              <a:spcBef>
                <a:spcPts val="200"/>
              </a:spcBef>
              <a:spcAft>
                <a:spcPts val="200"/>
              </a:spcAft>
              <a:buNone/>
              <a:defRPr/>
            </a:pPr>
            <a:r>
              <a:rPr lang="cs-CZ" altLang="cs-CZ" sz="1500" b="1" dirty="0" smtClean="0"/>
              <a:t>10:00 </a:t>
            </a:r>
            <a:r>
              <a:rPr lang="cs-CZ" altLang="cs-CZ" sz="1500" b="1" dirty="0"/>
              <a:t>– 10:45  	</a:t>
            </a:r>
            <a:r>
              <a:rPr lang="cs-CZ" altLang="cs-CZ" sz="1500" dirty="0" smtClean="0"/>
              <a:t>29. </a:t>
            </a:r>
            <a:r>
              <a:rPr lang="cs-CZ" altLang="cs-CZ" sz="1500" dirty="0"/>
              <a:t>a 30. výzva IROP „Rozvoj sociálních služeb“ - parametry výzvy pro </a:t>
            </a:r>
            <a:r>
              <a:rPr lang="cs-CZ" altLang="cs-CZ" sz="1500" dirty="0" smtClean="0"/>
              <a:t>						sociálně vyloučené </a:t>
            </a:r>
            <a:r>
              <a:rPr lang="cs-CZ" altLang="cs-CZ" sz="1500" dirty="0"/>
              <a:t>lokality a pro lokality bez sociálně vyloučené lokality, </a:t>
            </a:r>
            <a:r>
              <a:rPr lang="cs-CZ" altLang="cs-CZ" sz="1500" dirty="0" smtClean="0"/>
              <a:t>						podporované aktivity</a:t>
            </a:r>
            <a:r>
              <a:rPr lang="cs-CZ" altLang="cs-CZ" sz="1500" dirty="0"/>
              <a:t>, způsobilé výdaje, povinné přílohy žádosti, dotazy </a:t>
            </a:r>
          </a:p>
          <a:p>
            <a:pPr marL="400050" lvl="1" indent="0">
              <a:spcBef>
                <a:spcPts val="200"/>
              </a:spcBef>
              <a:spcAft>
                <a:spcPts val="200"/>
              </a:spcAft>
              <a:buNone/>
              <a:defRPr/>
            </a:pPr>
            <a:endParaRPr lang="cs-CZ" altLang="cs-CZ" sz="1500" dirty="0"/>
          </a:p>
          <a:p>
            <a:pPr marL="400050" lvl="1" indent="0">
              <a:spcBef>
                <a:spcPts val="200"/>
              </a:spcBef>
              <a:spcAft>
                <a:spcPts val="200"/>
              </a:spcAft>
              <a:buNone/>
              <a:defRPr/>
            </a:pPr>
            <a:r>
              <a:rPr lang="cs-CZ" altLang="cs-CZ" sz="1500" b="1" dirty="0"/>
              <a:t>10:45 – 11:15	</a:t>
            </a:r>
            <a:r>
              <a:rPr lang="cs-CZ" altLang="cs-CZ" sz="1500" dirty="0"/>
              <a:t>Materiálně-technický standard pro služby sociální péče poskytované </a:t>
            </a:r>
            <a:r>
              <a:rPr lang="cs-CZ" altLang="cs-CZ" sz="1500" dirty="0" smtClean="0"/>
              <a:t>							bytovou </a:t>
            </a:r>
            <a:r>
              <a:rPr lang="cs-CZ" altLang="cs-CZ" sz="1500" dirty="0" smtClean="0"/>
              <a:t>formou </a:t>
            </a:r>
            <a:r>
              <a:rPr lang="cs-CZ" altLang="cs-CZ" sz="1500" dirty="0"/>
              <a:t>a příprava novely zákona č. 108/2006 Sb. (MPSV)</a:t>
            </a:r>
          </a:p>
          <a:p>
            <a:pPr marL="400050" lvl="1" indent="0">
              <a:spcBef>
                <a:spcPts val="200"/>
              </a:spcBef>
              <a:spcAft>
                <a:spcPts val="200"/>
              </a:spcAft>
              <a:buNone/>
              <a:defRPr/>
            </a:pPr>
            <a:endParaRPr lang="cs-CZ" altLang="cs-CZ" sz="1500" dirty="0"/>
          </a:p>
          <a:p>
            <a:pPr marL="400050" lvl="1" indent="0">
              <a:spcBef>
                <a:spcPts val="200"/>
              </a:spcBef>
              <a:spcAft>
                <a:spcPts val="200"/>
              </a:spcAft>
              <a:buNone/>
              <a:defRPr/>
            </a:pPr>
            <a:r>
              <a:rPr lang="cs-CZ" altLang="cs-CZ" sz="1500" b="1" dirty="0"/>
              <a:t>11:15 – 11:30	</a:t>
            </a:r>
            <a:r>
              <a:rPr lang="cs-CZ" altLang="cs-CZ" sz="1500" dirty="0"/>
              <a:t>Přestávka</a:t>
            </a:r>
          </a:p>
          <a:p>
            <a:pPr marL="400050" lvl="1" indent="0">
              <a:spcBef>
                <a:spcPts val="200"/>
              </a:spcBef>
              <a:spcAft>
                <a:spcPts val="200"/>
              </a:spcAft>
              <a:buNone/>
              <a:defRPr/>
            </a:pPr>
            <a:endParaRPr lang="cs-CZ" altLang="cs-CZ" sz="1500" b="1" dirty="0"/>
          </a:p>
          <a:p>
            <a:pPr marL="400050" lvl="1" indent="0">
              <a:spcBef>
                <a:spcPts val="200"/>
              </a:spcBef>
              <a:spcAft>
                <a:spcPts val="200"/>
              </a:spcAft>
              <a:buNone/>
              <a:defRPr/>
            </a:pPr>
            <a:r>
              <a:rPr lang="cs-CZ" altLang="cs-CZ" sz="1500" b="1" dirty="0"/>
              <a:t>11:30 – 13:00	</a:t>
            </a:r>
            <a:r>
              <a:rPr lang="cs-CZ" altLang="cs-CZ" sz="1500" dirty="0"/>
              <a:t>Základní informace o aplikaci MS2014+, systém hodnocení projektů a další </a:t>
            </a:r>
            <a:r>
              <a:rPr lang="cs-CZ" altLang="cs-CZ" sz="1500" dirty="0" smtClean="0"/>
              <a:t>						administrace </a:t>
            </a:r>
            <a:r>
              <a:rPr lang="cs-CZ" altLang="cs-CZ" sz="1500" dirty="0"/>
              <a:t>projektu, kontrola výběrových a zadávacích řízení </a:t>
            </a:r>
          </a:p>
          <a:p>
            <a:pPr marL="400050" lvl="1" indent="0">
              <a:spcBef>
                <a:spcPts val="200"/>
              </a:spcBef>
              <a:spcAft>
                <a:spcPts val="200"/>
              </a:spcAft>
              <a:buNone/>
              <a:defRPr/>
            </a:pPr>
            <a:endParaRPr lang="cs-CZ" altLang="cs-CZ" sz="1500" dirty="0"/>
          </a:p>
          <a:p>
            <a:pPr marL="400050" lvl="1" indent="0">
              <a:spcBef>
                <a:spcPts val="200"/>
              </a:spcBef>
              <a:spcAft>
                <a:spcPts val="200"/>
              </a:spcAft>
              <a:buNone/>
              <a:defRPr/>
            </a:pPr>
            <a:r>
              <a:rPr lang="cs-CZ" altLang="cs-CZ" sz="1500" b="1" dirty="0"/>
              <a:t>13.00 – 13:30	</a:t>
            </a:r>
            <a:r>
              <a:rPr lang="cs-CZ" altLang="cs-CZ" sz="1500" dirty="0"/>
              <a:t>Informace k dalším výzvám ve Specifickém cíli 2.1 IROP </a:t>
            </a:r>
          </a:p>
          <a:p>
            <a:pPr marL="400050" lvl="1" indent="0">
              <a:spcBef>
                <a:spcPts val="200"/>
              </a:spcBef>
              <a:spcAft>
                <a:spcPts val="200"/>
              </a:spcAft>
              <a:buNone/>
              <a:defRPr/>
            </a:pPr>
            <a:endParaRPr lang="cs-CZ" altLang="cs-CZ" sz="1500" b="1" dirty="0"/>
          </a:p>
          <a:p>
            <a:pPr marL="400050" lvl="1" indent="0">
              <a:spcBef>
                <a:spcPts val="200"/>
              </a:spcBef>
              <a:spcAft>
                <a:spcPts val="200"/>
              </a:spcAft>
              <a:buNone/>
              <a:defRPr/>
            </a:pPr>
            <a:r>
              <a:rPr lang="cs-CZ" altLang="cs-CZ" sz="1500" b="1" dirty="0"/>
              <a:t>13:30 	</a:t>
            </a:r>
            <a:r>
              <a:rPr lang="cs-CZ" altLang="cs-CZ" sz="1500" b="1" dirty="0" smtClean="0"/>
              <a:t>	</a:t>
            </a:r>
            <a:r>
              <a:rPr lang="cs-CZ" altLang="cs-CZ" sz="1500" dirty="0" smtClean="0"/>
              <a:t>Závěr</a:t>
            </a:r>
            <a:endParaRPr lang="cs-CZ" altLang="cs-CZ" sz="1500" dirty="0"/>
          </a:p>
          <a:p>
            <a:pPr marL="400050" lvl="1" indent="0" eaLnBrk="1" fontAlgn="auto" hangingPunct="1">
              <a:spcAft>
                <a:spcPts val="600"/>
              </a:spcAft>
              <a:buFont typeface="Arial" pitchFamily="34" charset="0"/>
              <a:buNone/>
              <a:defRPr/>
            </a:pPr>
            <a:r>
              <a:rPr lang="cs-CZ" altLang="cs-CZ" sz="2400" dirty="0" smtClean="0"/>
              <a:t>              </a:t>
            </a:r>
            <a:endParaRPr lang="cs-CZ" sz="2400" dirty="0" smtClean="0">
              <a:cs typeface="Arial" charset="0"/>
            </a:endParaRPr>
          </a:p>
          <a:p>
            <a:pPr marL="400050" lvl="1" indent="0">
              <a:spcAft>
                <a:spcPts val="600"/>
              </a:spcAft>
              <a:buNone/>
              <a:defRPr/>
            </a:pPr>
            <a:endParaRPr lang="cs-CZ" sz="2000" dirty="0">
              <a:cs typeface="Arial" charset="0"/>
            </a:endParaRPr>
          </a:p>
          <a:p>
            <a:pPr marL="942975" lvl="1" indent="-542925" eaLnBrk="1" fontAlgn="auto" hangingPunct="1">
              <a:spcAft>
                <a:spcPts val="600"/>
              </a:spcAft>
              <a:buFont typeface="Arial" pitchFamily="34" charset="0"/>
              <a:buChar char="•"/>
              <a:defRPr/>
            </a:pPr>
            <a:endParaRPr lang="cs-CZ" sz="3200" dirty="0" smtClean="0">
              <a:cs typeface="Arial" charset="0"/>
            </a:endParaRPr>
          </a:p>
          <a:p>
            <a:pPr marL="355600" indent="-355600" eaLnBrk="1" fontAlgn="auto" hangingPunct="1">
              <a:spcAft>
                <a:spcPts val="600"/>
              </a:spcAft>
              <a:buClr>
                <a:schemeClr val="tx2"/>
              </a:buClr>
              <a:buFont typeface="Arial" charset="0"/>
              <a:buNone/>
              <a:defRPr/>
            </a:pPr>
            <a:endParaRPr lang="cs-CZ"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5" name="Nadpis 1"/>
          <p:cNvSpPr txBox="1">
            <a:spLocks/>
          </p:cNvSpPr>
          <p:nvPr/>
        </p:nvSpPr>
        <p:spPr>
          <a:xfrm>
            <a:off x="363538" y="239713"/>
            <a:ext cx="8229600" cy="1143000"/>
          </a:xfrm>
          <a:prstGeom prst="rect">
            <a:avLst/>
          </a:prstGeom>
        </p:spPr>
        <p:txBody>
          <a:bodyPr/>
          <a:lstStyle>
            <a:lvl1pPr algn="ctr" defTabSz="457200" rtl="0" eaLnBrk="1" latinLnBrk="0" hangingPunct="1">
              <a:spcBef>
                <a:spcPct val="0"/>
              </a:spcBef>
              <a:buNone/>
              <a:defRPr sz="3500" kern="1200" cap="all">
                <a:solidFill>
                  <a:schemeClr val="tx1"/>
                </a:solidFill>
                <a:latin typeface="Arial"/>
                <a:ea typeface="+mj-ea"/>
                <a:cs typeface="+mj-cs"/>
              </a:defRPr>
            </a:lvl1pPr>
          </a:lstStyle>
          <a:p>
            <a:pPr fontAlgn="auto">
              <a:spcAft>
                <a:spcPts val="0"/>
              </a:spcAft>
              <a:defRPr/>
            </a:pPr>
            <a:r>
              <a:rPr lang="cs-CZ" sz="3200" b="1" dirty="0" smtClean="0">
                <a:solidFill>
                  <a:srgbClr val="0070C0"/>
                </a:solidFill>
                <a:latin typeface="Myriad Pro"/>
              </a:rPr>
              <a:t>PROGRAM</a:t>
            </a:r>
            <a:endParaRPr lang="cs-CZ" sz="3200" b="1" dirty="0">
              <a:solidFill>
                <a:srgbClr val="0070C0"/>
              </a:solidFill>
              <a:latin typeface="Myriad Pro"/>
            </a:endParaRPr>
          </a:p>
        </p:txBody>
      </p:sp>
      <p:pic>
        <p:nvPicPr>
          <p:cNvPr id="6"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1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5328592"/>
          </a:xfrm>
        </p:spPr>
        <p:txBody>
          <a:bodyPr>
            <a:normAutofit lnSpcReduction="10000"/>
          </a:bodyPr>
          <a:lstStyle/>
          <a:p>
            <a:pPr marL="0" indent="0">
              <a:buNone/>
            </a:pPr>
            <a:r>
              <a:rPr lang="cs-CZ" sz="1600" b="1" dirty="0" smtClean="0"/>
              <a:t>Oprávnění žadatelé:</a:t>
            </a:r>
            <a:endParaRPr lang="cs-CZ" sz="1600" b="1" dirty="0"/>
          </a:p>
          <a:p>
            <a:pPr>
              <a:buFont typeface="Wingdings" panose="05000000000000000000" pitchFamily="2" charset="2"/>
              <a:buChar char="§"/>
            </a:pPr>
            <a:r>
              <a:rPr lang="cs-CZ" sz="1600" dirty="0" smtClean="0"/>
              <a:t>kraje </a:t>
            </a:r>
            <a:r>
              <a:rPr lang="cs-CZ" sz="1600" dirty="0"/>
              <a:t>(zákon č. 129/2000 Sb., o krajích, ve znění pozdějších předpisů, zákon č. </a:t>
            </a:r>
            <a:r>
              <a:rPr lang="cs-CZ" sz="1600" dirty="0" smtClean="0"/>
              <a:t>250/2000 </a:t>
            </a:r>
            <a:r>
              <a:rPr lang="cs-CZ" sz="1600" dirty="0"/>
              <a:t>Sb., o rozpočtových pravidlech územních </a:t>
            </a:r>
            <a:r>
              <a:rPr lang="cs-CZ" sz="1600" dirty="0" smtClean="0"/>
              <a:t>	rozpočtů</a:t>
            </a:r>
            <a:r>
              <a:rPr lang="cs-CZ" sz="1600" dirty="0"/>
              <a:t>, ve znění </a:t>
            </a:r>
            <a:r>
              <a:rPr lang="cs-CZ" sz="1600" dirty="0" smtClean="0"/>
              <a:t>	pozdějších </a:t>
            </a:r>
            <a:r>
              <a:rPr lang="cs-CZ" sz="1600" dirty="0"/>
              <a:t>předpisů),</a:t>
            </a:r>
          </a:p>
          <a:p>
            <a:pPr>
              <a:buFont typeface="Wingdings" panose="05000000000000000000" pitchFamily="2" charset="2"/>
              <a:buChar char="§"/>
            </a:pPr>
            <a:r>
              <a:rPr lang="cs-CZ" sz="1600" dirty="0" smtClean="0"/>
              <a:t>obce </a:t>
            </a:r>
            <a:r>
              <a:rPr lang="cs-CZ" sz="1600" dirty="0"/>
              <a:t>(zákon č. 128/2000 Sb., o obcích, ve znění pozdějších předpisů, zákon č. </a:t>
            </a:r>
            <a:r>
              <a:rPr lang="cs-CZ" sz="1600" dirty="0" smtClean="0"/>
              <a:t>250/2000 </a:t>
            </a:r>
            <a:r>
              <a:rPr lang="cs-CZ" sz="1600" dirty="0"/>
              <a:t>Sb., o rozpočtových pravidlech územních </a:t>
            </a:r>
            <a:r>
              <a:rPr lang="cs-CZ" sz="1600" dirty="0" smtClean="0"/>
              <a:t>	rozpočtů</a:t>
            </a:r>
            <a:r>
              <a:rPr lang="cs-CZ" sz="1600" dirty="0"/>
              <a:t>, ve znění </a:t>
            </a:r>
            <a:r>
              <a:rPr lang="cs-CZ" sz="1600" dirty="0" smtClean="0"/>
              <a:t>	pozdějších </a:t>
            </a:r>
            <a:r>
              <a:rPr lang="cs-CZ" sz="1600" dirty="0"/>
              <a:t>předpisů),</a:t>
            </a:r>
          </a:p>
          <a:p>
            <a:pPr>
              <a:buFont typeface="Wingdings" panose="05000000000000000000" pitchFamily="2" charset="2"/>
              <a:buChar char="§"/>
            </a:pPr>
            <a:r>
              <a:rPr lang="cs-CZ" sz="1600" dirty="0" smtClean="0"/>
              <a:t>organizace </a:t>
            </a:r>
            <a:r>
              <a:rPr lang="cs-CZ" sz="1600" dirty="0"/>
              <a:t>zřizované kraji, </a:t>
            </a:r>
          </a:p>
          <a:p>
            <a:pPr>
              <a:buFont typeface="Wingdings" panose="05000000000000000000" pitchFamily="2" charset="2"/>
              <a:buChar char="§"/>
            </a:pPr>
            <a:r>
              <a:rPr lang="cs-CZ" sz="1600" dirty="0" smtClean="0"/>
              <a:t>organizace </a:t>
            </a:r>
            <a:r>
              <a:rPr lang="cs-CZ" sz="1600" dirty="0"/>
              <a:t>zakládané kraji,</a:t>
            </a:r>
          </a:p>
          <a:p>
            <a:pPr>
              <a:buFont typeface="Wingdings" panose="05000000000000000000" pitchFamily="2" charset="2"/>
              <a:buChar char="§"/>
            </a:pPr>
            <a:r>
              <a:rPr lang="cs-CZ" sz="1600" dirty="0" smtClean="0"/>
              <a:t>organizace </a:t>
            </a:r>
            <a:r>
              <a:rPr lang="cs-CZ" sz="1600" dirty="0"/>
              <a:t>zřizované obcemi,</a:t>
            </a:r>
          </a:p>
          <a:p>
            <a:pPr>
              <a:buFont typeface="Wingdings" panose="05000000000000000000" pitchFamily="2" charset="2"/>
              <a:buChar char="§"/>
            </a:pPr>
            <a:r>
              <a:rPr lang="cs-CZ" sz="1600" dirty="0" smtClean="0"/>
              <a:t>organizace </a:t>
            </a:r>
            <a:r>
              <a:rPr lang="cs-CZ" sz="1600" dirty="0"/>
              <a:t>zakládané obcemi,</a:t>
            </a:r>
          </a:p>
          <a:p>
            <a:pPr>
              <a:buFont typeface="Wingdings" panose="05000000000000000000" pitchFamily="2" charset="2"/>
              <a:buChar char="§"/>
            </a:pPr>
            <a:r>
              <a:rPr lang="cs-CZ" sz="1600" dirty="0" smtClean="0"/>
              <a:t>dobrovolné </a:t>
            </a:r>
            <a:r>
              <a:rPr lang="cs-CZ" sz="1600" dirty="0"/>
              <a:t>svazky obcí,</a:t>
            </a:r>
          </a:p>
          <a:p>
            <a:pPr>
              <a:buFont typeface="Wingdings" panose="05000000000000000000" pitchFamily="2" charset="2"/>
              <a:buChar char="§"/>
            </a:pPr>
            <a:r>
              <a:rPr lang="cs-CZ" sz="1600" dirty="0" smtClean="0"/>
              <a:t>organizace </a:t>
            </a:r>
            <a:r>
              <a:rPr lang="cs-CZ" sz="1600" dirty="0"/>
              <a:t>zřizované dobrovolnými svazky obcí,</a:t>
            </a:r>
          </a:p>
          <a:p>
            <a:pPr>
              <a:buFont typeface="Wingdings" panose="05000000000000000000" pitchFamily="2" charset="2"/>
              <a:buChar char="§"/>
            </a:pPr>
            <a:r>
              <a:rPr lang="cs-CZ" sz="1600" dirty="0" smtClean="0"/>
              <a:t>organizace </a:t>
            </a:r>
            <a:r>
              <a:rPr lang="cs-CZ" sz="1600" dirty="0"/>
              <a:t>zakládané dobrovolnými svazky obcí,</a:t>
            </a:r>
          </a:p>
          <a:p>
            <a:pPr>
              <a:buFont typeface="Wingdings" panose="05000000000000000000" pitchFamily="2" charset="2"/>
              <a:buChar char="§"/>
            </a:pPr>
            <a:r>
              <a:rPr lang="cs-CZ" sz="1600" dirty="0" smtClean="0"/>
              <a:t>organizační </a:t>
            </a:r>
            <a:r>
              <a:rPr lang="cs-CZ" sz="1600" dirty="0"/>
              <a:t>složky státu (dále jen „OSS“),</a:t>
            </a:r>
          </a:p>
          <a:p>
            <a:pPr>
              <a:buFont typeface="Wingdings" panose="05000000000000000000" pitchFamily="2" charset="2"/>
              <a:buChar char="§"/>
            </a:pPr>
            <a:r>
              <a:rPr lang="cs-CZ" sz="1600" dirty="0" smtClean="0"/>
              <a:t>příspěvkové </a:t>
            </a:r>
            <a:r>
              <a:rPr lang="cs-CZ" sz="1600" dirty="0"/>
              <a:t>organizace organizačních složek státu (dále jen „PO OSS“),</a:t>
            </a:r>
          </a:p>
          <a:p>
            <a:pPr>
              <a:buFont typeface="Wingdings" panose="05000000000000000000" pitchFamily="2" charset="2"/>
              <a:buChar char="§"/>
            </a:pPr>
            <a:r>
              <a:rPr lang="cs-CZ" sz="1600" dirty="0" smtClean="0"/>
              <a:t>nestátní </a:t>
            </a:r>
            <a:r>
              <a:rPr lang="cs-CZ" sz="1600" dirty="0"/>
              <a:t>neziskové organizace,</a:t>
            </a:r>
          </a:p>
          <a:p>
            <a:pPr>
              <a:buFont typeface="Wingdings" panose="05000000000000000000" pitchFamily="2" charset="2"/>
              <a:buChar char="§"/>
            </a:pPr>
            <a:r>
              <a:rPr lang="cs-CZ" sz="1600" dirty="0" smtClean="0"/>
              <a:t>církve</a:t>
            </a:r>
            <a:r>
              <a:rPr lang="cs-CZ" sz="1600" dirty="0"/>
              <a:t>,</a:t>
            </a:r>
          </a:p>
          <a:p>
            <a:pPr>
              <a:buFont typeface="Wingdings" panose="05000000000000000000" pitchFamily="2" charset="2"/>
              <a:buChar char="§"/>
            </a:pPr>
            <a:r>
              <a:rPr lang="cs-CZ" sz="1600" dirty="0" smtClean="0"/>
              <a:t>církevní </a:t>
            </a:r>
            <a:r>
              <a:rPr lang="cs-CZ" sz="1600" dirty="0"/>
              <a:t>organizace.</a:t>
            </a:r>
          </a:p>
          <a:p>
            <a:pPr marL="0" indent="0">
              <a:buNone/>
            </a:pPr>
            <a:endParaRPr lang="cs-CZ" dirty="0" smtClean="0"/>
          </a:p>
          <a:p>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spTree>
    <p:extLst>
      <p:ext uri="{BB962C8B-B14F-4D97-AF65-F5344CB8AC3E}">
        <p14:creationId xmlns:p14="http://schemas.microsoft.com/office/powerpoint/2010/main" val="3912394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lgn="ctr">
              <a:buNone/>
            </a:pPr>
            <a:r>
              <a:rPr lang="cs-CZ" sz="2200" b="1" dirty="0"/>
              <a:t>UPOZORNĚNÍ</a:t>
            </a:r>
          </a:p>
          <a:p>
            <a:pPr marL="0" indent="0">
              <a:buNone/>
            </a:pPr>
            <a:endParaRPr lang="cs-CZ" sz="2000" b="1" dirty="0"/>
          </a:p>
          <a:p>
            <a:pPr marL="0" indent="0">
              <a:buNone/>
            </a:pPr>
            <a:r>
              <a:rPr lang="cs-CZ" sz="1800" b="1" dirty="0"/>
              <a:t>Nestátní neziskové organizace, církve a církevní organizace vykonávají činnost v jedné z oblastí</a:t>
            </a:r>
            <a:r>
              <a:rPr lang="cs-CZ" sz="1800" b="1" dirty="0" smtClean="0"/>
              <a:t>:</a:t>
            </a:r>
          </a:p>
          <a:p>
            <a:pPr marL="0" indent="0">
              <a:buNone/>
            </a:pPr>
            <a:endParaRPr lang="cs-CZ" sz="1800" b="1" dirty="0"/>
          </a:p>
          <a:p>
            <a:pPr>
              <a:buFont typeface="Wingdings" panose="05000000000000000000" pitchFamily="2" charset="2"/>
              <a:buChar char="§"/>
            </a:pPr>
            <a:r>
              <a:rPr lang="cs-CZ" sz="1600" b="1" dirty="0" smtClean="0"/>
              <a:t>podpora </a:t>
            </a:r>
            <a:r>
              <a:rPr lang="cs-CZ" sz="1600" b="1" dirty="0"/>
              <a:t>nebo ochrana osob se zdravotním postižením a </a:t>
            </a:r>
            <a:r>
              <a:rPr lang="cs-CZ" sz="1600" b="1" dirty="0" smtClean="0"/>
              <a:t>znevýhodněných </a:t>
            </a:r>
            <a:r>
              <a:rPr lang="cs-CZ" sz="1600" b="1" dirty="0"/>
              <a:t>osob, </a:t>
            </a:r>
          </a:p>
          <a:p>
            <a:pPr>
              <a:buFont typeface="Wingdings" panose="05000000000000000000" pitchFamily="2" charset="2"/>
              <a:buChar char="§"/>
            </a:pPr>
            <a:r>
              <a:rPr lang="cs-CZ" sz="1600" b="1" dirty="0" smtClean="0"/>
              <a:t>sociální </a:t>
            </a:r>
            <a:r>
              <a:rPr lang="cs-CZ" sz="1600" b="1" dirty="0"/>
              <a:t>služby, </a:t>
            </a:r>
          </a:p>
          <a:p>
            <a:pPr>
              <a:buFont typeface="Wingdings" panose="05000000000000000000" pitchFamily="2" charset="2"/>
              <a:buChar char="§"/>
            </a:pPr>
            <a:r>
              <a:rPr lang="cs-CZ" sz="1600" b="1" dirty="0" smtClean="0"/>
              <a:t>aktivity </a:t>
            </a:r>
            <a:r>
              <a:rPr lang="cs-CZ" sz="1600" b="1" dirty="0"/>
              <a:t>sociálního začleňování.</a:t>
            </a:r>
          </a:p>
          <a:p>
            <a:pPr marL="0" indent="0">
              <a:buNone/>
            </a:pPr>
            <a:endParaRPr lang="cs-CZ" sz="2000" dirty="0"/>
          </a:p>
          <a:p>
            <a:pPr marL="0" indent="0" algn="ctr">
              <a:buNone/>
            </a:pPr>
            <a:r>
              <a:rPr lang="cs-CZ" sz="2200" b="1" dirty="0"/>
              <a:t>Účelem hlavní činnosti není vytváření zisku.</a:t>
            </a:r>
          </a:p>
          <a:p>
            <a:pPr algn="ctr"/>
            <a:endParaRPr lang="cs-CZ" sz="2200" dirty="0"/>
          </a:p>
        </p:txBody>
      </p:sp>
      <p:sp>
        <p:nvSpPr>
          <p:cNvPr id="4"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pic>
        <p:nvPicPr>
          <p:cNvPr id="5"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51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96752"/>
            <a:ext cx="8229600" cy="5040560"/>
          </a:xfrm>
        </p:spPr>
        <p:txBody>
          <a:bodyPr>
            <a:normAutofit fontScale="47500" lnSpcReduction="20000"/>
          </a:bodyPr>
          <a:lstStyle/>
          <a:p>
            <a:pPr marL="0" indent="0">
              <a:buNone/>
            </a:pPr>
            <a:r>
              <a:rPr lang="cs-CZ" sz="3400" b="1" dirty="0"/>
              <a:t>Na hlavní aktivitu projektu musí být vynaloženo minimálně 85 % celkových způsobilých výdajů projektu.  </a:t>
            </a:r>
          </a:p>
          <a:p>
            <a:pPr marL="0" indent="0">
              <a:buNone/>
            </a:pPr>
            <a:r>
              <a:rPr lang="cs-CZ" sz="3400" b="1" dirty="0" smtClean="0"/>
              <a:t/>
            </a:r>
            <a:br>
              <a:rPr lang="cs-CZ" sz="3400" b="1" dirty="0" smtClean="0"/>
            </a:br>
            <a:r>
              <a:rPr lang="cs-CZ" sz="3400" b="1" dirty="0" smtClean="0"/>
              <a:t>Hlavní </a:t>
            </a:r>
            <a:r>
              <a:rPr lang="cs-CZ" sz="3400" b="1" dirty="0"/>
              <a:t>aktivity projektu</a:t>
            </a:r>
          </a:p>
          <a:p>
            <a:pPr>
              <a:buFont typeface="Wingdings" panose="05000000000000000000" pitchFamily="2" charset="2"/>
              <a:buChar char="§"/>
            </a:pPr>
            <a:r>
              <a:rPr lang="cs-CZ" sz="3400" dirty="0" smtClean="0"/>
              <a:t>nákup </a:t>
            </a:r>
            <a:r>
              <a:rPr lang="cs-CZ" sz="3400" dirty="0"/>
              <a:t>nemovitostí,</a:t>
            </a:r>
          </a:p>
          <a:p>
            <a:pPr>
              <a:buFont typeface="Wingdings" panose="05000000000000000000" pitchFamily="2" charset="2"/>
              <a:buChar char="§"/>
            </a:pPr>
            <a:r>
              <a:rPr lang="cs-CZ" sz="3400" dirty="0" smtClean="0"/>
              <a:t>výstavba</a:t>
            </a:r>
            <a:r>
              <a:rPr lang="cs-CZ" sz="3400" dirty="0"/>
              <a:t>, rekonstrukce a úpravy objektu, či zázemí pro poskytování sociální služby,</a:t>
            </a:r>
          </a:p>
          <a:p>
            <a:pPr>
              <a:buFont typeface="Wingdings" panose="05000000000000000000" pitchFamily="2" charset="2"/>
              <a:buChar char="§"/>
            </a:pPr>
            <a:r>
              <a:rPr lang="cs-CZ" sz="3400" dirty="0" smtClean="0"/>
              <a:t>pořízení </a:t>
            </a:r>
            <a:r>
              <a:rPr lang="cs-CZ" sz="3400" dirty="0"/>
              <a:t>vybavení,</a:t>
            </a:r>
          </a:p>
          <a:p>
            <a:pPr>
              <a:buFont typeface="Wingdings" panose="05000000000000000000" pitchFamily="2" charset="2"/>
              <a:buChar char="§"/>
            </a:pPr>
            <a:r>
              <a:rPr lang="cs-CZ" sz="3400" dirty="0" smtClean="0"/>
              <a:t>pořízení </a:t>
            </a:r>
            <a:r>
              <a:rPr lang="cs-CZ" sz="3400" dirty="0"/>
              <a:t>automobilu pro účely poskytování terénní sociální služby.</a:t>
            </a:r>
          </a:p>
          <a:p>
            <a:pPr>
              <a:buFont typeface="Wingdings" panose="05000000000000000000" pitchFamily="2" charset="2"/>
              <a:buChar char="§"/>
            </a:pPr>
            <a:endParaRPr lang="cs-CZ" sz="3400" dirty="0"/>
          </a:p>
          <a:p>
            <a:pPr marL="0" indent="0">
              <a:buNone/>
            </a:pPr>
            <a:r>
              <a:rPr lang="cs-CZ" sz="3400" b="1" dirty="0" smtClean="0"/>
              <a:t>Vedlejší </a:t>
            </a:r>
            <a:r>
              <a:rPr lang="cs-CZ" sz="3400" b="1" dirty="0"/>
              <a:t>aktivity projektu </a:t>
            </a:r>
          </a:p>
          <a:p>
            <a:pPr>
              <a:buFont typeface="Wingdings" panose="05000000000000000000" pitchFamily="2" charset="2"/>
              <a:buChar char="§"/>
            </a:pPr>
            <a:r>
              <a:rPr lang="cs-CZ" sz="3400" dirty="0" smtClean="0"/>
              <a:t>nákup </a:t>
            </a:r>
            <a:r>
              <a:rPr lang="cs-CZ" sz="3400" dirty="0"/>
              <a:t>pozemků,</a:t>
            </a:r>
          </a:p>
          <a:p>
            <a:pPr>
              <a:buFont typeface="Wingdings" panose="05000000000000000000" pitchFamily="2" charset="2"/>
              <a:buChar char="§"/>
            </a:pPr>
            <a:r>
              <a:rPr lang="cs-CZ" sz="3400" dirty="0" smtClean="0"/>
              <a:t>zabezpečení </a:t>
            </a:r>
            <a:r>
              <a:rPr lang="cs-CZ" sz="3400" dirty="0"/>
              <a:t>výstavby (technický dozor investora, BOZP, autorský dozor),</a:t>
            </a:r>
          </a:p>
          <a:p>
            <a:pPr>
              <a:buFont typeface="Wingdings" panose="05000000000000000000" pitchFamily="2" charset="2"/>
              <a:buChar char="§"/>
            </a:pPr>
            <a:r>
              <a:rPr lang="cs-CZ" sz="3400" dirty="0" smtClean="0"/>
              <a:t>projektová </a:t>
            </a:r>
            <a:r>
              <a:rPr lang="cs-CZ" sz="3400" dirty="0"/>
              <a:t>dokumentace stavby, EIA, </a:t>
            </a:r>
          </a:p>
          <a:p>
            <a:pPr>
              <a:buFont typeface="Wingdings" panose="05000000000000000000" pitchFamily="2" charset="2"/>
              <a:buChar char="§"/>
            </a:pPr>
            <a:r>
              <a:rPr lang="cs-CZ" sz="3400" dirty="0" smtClean="0"/>
              <a:t>studie </a:t>
            </a:r>
            <a:r>
              <a:rPr lang="cs-CZ" sz="3400" dirty="0"/>
              <a:t>proveditelnosti,</a:t>
            </a:r>
          </a:p>
          <a:p>
            <a:pPr>
              <a:buFont typeface="Wingdings" panose="05000000000000000000" pitchFamily="2" charset="2"/>
              <a:buChar char="§"/>
            </a:pPr>
            <a:r>
              <a:rPr lang="cs-CZ" sz="3400" dirty="0" smtClean="0"/>
              <a:t>pořízení </a:t>
            </a:r>
            <a:r>
              <a:rPr lang="cs-CZ" sz="3400" dirty="0"/>
              <a:t>služeb bezprostředně souvisejících s realizací projektu (příprava </a:t>
            </a:r>
            <a:r>
              <a:rPr lang="cs-CZ" sz="3400" dirty="0" smtClean="0"/>
              <a:t>a realizace zadávacích </a:t>
            </a:r>
            <a:r>
              <a:rPr lang="cs-CZ" sz="3400" dirty="0"/>
              <a:t>a výběrových řízení), </a:t>
            </a:r>
          </a:p>
          <a:p>
            <a:pPr>
              <a:buFont typeface="Wingdings" panose="05000000000000000000" pitchFamily="2" charset="2"/>
              <a:buChar char="§"/>
            </a:pPr>
            <a:r>
              <a:rPr lang="cs-CZ" sz="3400" dirty="0" smtClean="0"/>
              <a:t>povinná </a:t>
            </a:r>
            <a:r>
              <a:rPr lang="cs-CZ" sz="3400" dirty="0"/>
              <a:t>publicita (dle kap. 13 Obecných pravidel), </a:t>
            </a:r>
          </a:p>
          <a:p>
            <a:pPr>
              <a:buFont typeface="Wingdings" panose="05000000000000000000" pitchFamily="2" charset="2"/>
              <a:buChar char="§"/>
            </a:pPr>
            <a:r>
              <a:rPr lang="cs-CZ" sz="3400" dirty="0" smtClean="0"/>
              <a:t>nákup </a:t>
            </a:r>
            <a:r>
              <a:rPr lang="cs-CZ" sz="3400" dirty="0"/>
              <a:t>služeb, které tvoří součást pořízení dlouhodobého hmotného a nehmotného </a:t>
            </a:r>
            <a:r>
              <a:rPr lang="cs-CZ" sz="3400" dirty="0" smtClean="0"/>
              <a:t>majetku</a:t>
            </a:r>
            <a:r>
              <a:rPr lang="cs-CZ" sz="3400" dirty="0"/>
              <a:t>, nejsou-li tyto služby součástí pořizovací ceny vybavení</a:t>
            </a:r>
          </a:p>
          <a:p>
            <a:pPr>
              <a:buFont typeface="Wingdings" panose="05000000000000000000" pitchFamily="2" charset="2"/>
              <a:buChar char="§"/>
            </a:pPr>
            <a:r>
              <a:rPr lang="cs-CZ" sz="3400" dirty="0" smtClean="0"/>
              <a:t>(</a:t>
            </a:r>
            <a:r>
              <a:rPr lang="cs-CZ" sz="3400" dirty="0"/>
              <a:t>např. školení na ovládání pořízeného vybavení, není-li tato služba součástí </a:t>
            </a:r>
            <a:r>
              <a:rPr lang="cs-CZ" sz="3400" dirty="0" smtClean="0"/>
              <a:t>pořizovací ceny </a:t>
            </a:r>
            <a:r>
              <a:rPr lang="cs-CZ" sz="3400" dirty="0"/>
              <a:t>vybavení). </a:t>
            </a:r>
          </a:p>
          <a:p>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531" y="58522"/>
            <a:ext cx="9137469" cy="1155801"/>
          </a:xfrm>
        </p:spPr>
        <p:txBody>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spTree>
    <p:extLst>
      <p:ext uri="{BB962C8B-B14F-4D97-AF65-F5344CB8AC3E}">
        <p14:creationId xmlns:p14="http://schemas.microsoft.com/office/powerpoint/2010/main" val="1108409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57200" y="919261"/>
            <a:ext cx="8229600" cy="4525963"/>
          </a:xfrm>
        </p:spPr>
        <p:txBody>
          <a:bodyPr>
            <a:normAutofit fontScale="25000" lnSpcReduction="20000"/>
          </a:bodyPr>
          <a:lstStyle/>
          <a:p>
            <a:pPr marL="0" indent="0" algn="just">
              <a:spcBef>
                <a:spcPts val="1200"/>
              </a:spcBef>
              <a:spcAft>
                <a:spcPts val="0"/>
              </a:spcAft>
              <a:buNone/>
            </a:pPr>
            <a:r>
              <a:rPr lang="cs-CZ" sz="6400" b="1" dirty="0">
                <a:ea typeface="MS Mincho"/>
                <a:cs typeface="Times New Roman"/>
              </a:rPr>
              <a:t>Způsobilé výdaje pro hlavní aktivitu </a:t>
            </a:r>
            <a:r>
              <a:rPr lang="cs-CZ" sz="6400" b="1" dirty="0" smtClean="0">
                <a:ea typeface="MS Mincho"/>
                <a:cs typeface="Times New Roman"/>
              </a:rPr>
              <a:t>projektu: </a:t>
            </a:r>
            <a:endParaRPr lang="cs-CZ" sz="6400" dirty="0">
              <a:ea typeface="MS Mincho"/>
              <a:cs typeface="Times New Roman"/>
            </a:endParaRPr>
          </a:p>
          <a:p>
            <a:pPr algn="just">
              <a:buFont typeface="Wingdings" panose="05000000000000000000" pitchFamily="2" charset="2"/>
              <a:buChar char="§"/>
            </a:pPr>
            <a:r>
              <a:rPr lang="cs-CZ" sz="6400" dirty="0" smtClean="0">
                <a:ea typeface="MS Mincho"/>
                <a:cs typeface="Times New Roman"/>
              </a:rPr>
              <a:t>výstavba </a:t>
            </a:r>
            <a:r>
              <a:rPr lang="cs-CZ" sz="6400" dirty="0">
                <a:ea typeface="MS Mincho"/>
                <a:cs typeface="Times New Roman"/>
              </a:rPr>
              <a:t>budov, </a:t>
            </a:r>
          </a:p>
          <a:p>
            <a:pPr algn="just">
              <a:buFont typeface="Wingdings" panose="05000000000000000000" pitchFamily="2" charset="2"/>
              <a:buChar char="§"/>
            </a:pPr>
            <a:r>
              <a:rPr lang="cs-CZ" sz="6400" dirty="0">
                <a:ea typeface="MS Mincho"/>
                <a:cs typeface="Times New Roman"/>
              </a:rPr>
              <a:t>nákup budov, </a:t>
            </a:r>
          </a:p>
          <a:p>
            <a:pPr algn="just">
              <a:buFont typeface="Wingdings" panose="05000000000000000000" pitchFamily="2" charset="2"/>
              <a:buChar char="§"/>
            </a:pPr>
            <a:r>
              <a:rPr lang="cs-CZ" sz="6400" dirty="0">
                <a:ea typeface="MS Mincho"/>
                <a:cs typeface="Times New Roman"/>
              </a:rPr>
              <a:t>zhodnocení staveb, </a:t>
            </a:r>
          </a:p>
          <a:p>
            <a:pPr algn="just">
              <a:buFont typeface="Wingdings" panose="05000000000000000000" pitchFamily="2" charset="2"/>
              <a:buChar char="§"/>
            </a:pPr>
            <a:r>
              <a:rPr lang="cs-CZ" sz="6400" dirty="0">
                <a:ea typeface="MS Mincho"/>
                <a:cs typeface="Times New Roman"/>
              </a:rPr>
              <a:t>rekonstrukce stávajících objektů,</a:t>
            </a:r>
          </a:p>
          <a:p>
            <a:pPr algn="just">
              <a:buFont typeface="Wingdings" panose="05000000000000000000" pitchFamily="2" charset="2"/>
              <a:buChar char="§"/>
            </a:pPr>
            <a:r>
              <a:rPr lang="cs-CZ" sz="6400" dirty="0">
                <a:ea typeface="MS Mincho"/>
                <a:cs typeface="Times New Roman"/>
              </a:rPr>
              <a:t>vytvoření zázemí sociálních služeb,</a:t>
            </a:r>
          </a:p>
          <a:p>
            <a:pPr algn="just">
              <a:buFont typeface="Wingdings" panose="05000000000000000000" pitchFamily="2" charset="2"/>
              <a:buChar char="§"/>
            </a:pPr>
            <a:r>
              <a:rPr lang="cs-CZ" sz="6400" dirty="0">
                <a:ea typeface="MS Mincho"/>
                <a:cs typeface="Times New Roman"/>
              </a:rPr>
              <a:t>pořízení vybavení s přímou vazbou na poskytovanou sociální službu (v případě pobytových služeb využije žadatel Materiálně-technický standard pro služby sociální péče poskytované pobytovou formou, (http://www.mpsv.cz/</a:t>
            </a:r>
            <a:r>
              <a:rPr lang="cs-CZ" sz="6400" dirty="0" err="1">
                <a:ea typeface="MS Mincho"/>
                <a:cs typeface="Times New Roman"/>
              </a:rPr>
              <a:t>cs</a:t>
            </a:r>
            <a:r>
              <a:rPr lang="cs-CZ" sz="6400" dirty="0">
                <a:ea typeface="MS Mincho"/>
                <a:cs typeface="Times New Roman"/>
              </a:rPr>
              <a:t>/13916) </a:t>
            </a:r>
          </a:p>
          <a:p>
            <a:pPr algn="just">
              <a:spcAft>
                <a:spcPts val="1000"/>
              </a:spcAft>
              <a:buFont typeface="Wingdings" panose="05000000000000000000" pitchFamily="2" charset="2"/>
              <a:buChar char="§"/>
            </a:pPr>
            <a:r>
              <a:rPr lang="cs-CZ" sz="6400" dirty="0">
                <a:ea typeface="MS Mincho"/>
                <a:cs typeface="Times New Roman"/>
              </a:rPr>
              <a:t>nákup automobilu (pouze v případě, že se jedná o poskytovanou terénní sociální službu).</a:t>
            </a:r>
          </a:p>
          <a:p>
            <a:pPr marL="0" indent="0" algn="just">
              <a:spcBef>
                <a:spcPts val="1200"/>
              </a:spcBef>
              <a:spcAft>
                <a:spcPts val="0"/>
              </a:spcAft>
              <a:buNone/>
            </a:pPr>
            <a:r>
              <a:rPr lang="cs-CZ" sz="6400" b="1" dirty="0">
                <a:ea typeface="MS Mincho"/>
                <a:cs typeface="Times New Roman"/>
              </a:rPr>
              <a:t>Způsobilé výdaje pro vedlejší aktivitu </a:t>
            </a:r>
            <a:r>
              <a:rPr lang="cs-CZ" sz="6400" b="1" dirty="0" smtClean="0">
                <a:ea typeface="MS Mincho"/>
                <a:cs typeface="Times New Roman"/>
              </a:rPr>
              <a:t>projektu:</a:t>
            </a:r>
            <a:endParaRPr lang="cs-CZ" sz="6400" dirty="0">
              <a:ea typeface="MS Mincho"/>
              <a:cs typeface="Times New Roman"/>
            </a:endParaRPr>
          </a:p>
          <a:p>
            <a:pPr lvl="0" algn="just">
              <a:buFont typeface="Wingdings" panose="05000000000000000000" pitchFamily="2" charset="2"/>
              <a:buChar char="§"/>
            </a:pPr>
            <a:r>
              <a:rPr lang="cs-CZ" sz="6400" dirty="0" smtClean="0">
                <a:ea typeface="MS Mincho"/>
                <a:cs typeface="Times New Roman"/>
              </a:rPr>
              <a:t>nákup </a:t>
            </a:r>
            <a:r>
              <a:rPr lang="cs-CZ" sz="6400" dirty="0">
                <a:ea typeface="MS Mincho"/>
                <a:cs typeface="Times New Roman"/>
              </a:rPr>
              <a:t>pozemků do 10 % celkových způsobilých výdajů projektu,</a:t>
            </a:r>
          </a:p>
          <a:p>
            <a:pPr lvl="0" algn="just">
              <a:buFont typeface="Wingdings" panose="05000000000000000000" pitchFamily="2" charset="2"/>
              <a:buChar char="§"/>
            </a:pPr>
            <a:r>
              <a:rPr lang="cs-CZ" sz="6400" dirty="0">
                <a:ea typeface="MS Mincho"/>
                <a:cs typeface="Times New Roman"/>
              </a:rPr>
              <a:t>demolice původního objektu na místě realizace projektu</a:t>
            </a:r>
          </a:p>
          <a:p>
            <a:pPr lvl="0" algn="just">
              <a:buFont typeface="Wingdings" panose="05000000000000000000" pitchFamily="2" charset="2"/>
              <a:buChar char="§"/>
            </a:pPr>
            <a:r>
              <a:rPr lang="cs-CZ" sz="6400" dirty="0">
                <a:ea typeface="MS Mincho"/>
                <a:cs typeface="Times New Roman"/>
              </a:rPr>
              <a:t>zabezpečení výstavby (technický dozor investora, BOZP, autorský dozor),</a:t>
            </a:r>
          </a:p>
          <a:p>
            <a:pPr lvl="0" algn="just">
              <a:buFont typeface="Wingdings" panose="05000000000000000000" pitchFamily="2" charset="2"/>
              <a:buChar char="§"/>
            </a:pPr>
            <a:r>
              <a:rPr lang="cs-CZ" sz="6400" dirty="0">
                <a:ea typeface="MS Mincho"/>
                <a:cs typeface="Times New Roman"/>
              </a:rPr>
              <a:t>projektová dokumentace stavby, EIA, </a:t>
            </a:r>
          </a:p>
          <a:p>
            <a:pPr lvl="0" algn="just">
              <a:buFont typeface="Wingdings" panose="05000000000000000000" pitchFamily="2" charset="2"/>
              <a:buChar char="§"/>
            </a:pPr>
            <a:r>
              <a:rPr lang="cs-CZ" sz="6400" dirty="0">
                <a:ea typeface="MS Mincho"/>
                <a:cs typeface="Times New Roman"/>
              </a:rPr>
              <a:t>studie proveditelnosti,</a:t>
            </a:r>
          </a:p>
          <a:p>
            <a:pPr lvl="0" algn="just">
              <a:buFont typeface="Wingdings" panose="05000000000000000000" pitchFamily="2" charset="2"/>
              <a:buChar char="§"/>
            </a:pPr>
            <a:r>
              <a:rPr lang="cs-CZ" sz="6400" dirty="0">
                <a:ea typeface="MS Mincho"/>
                <a:cs typeface="Times New Roman"/>
              </a:rPr>
              <a:t>pořízení služeb bezprostředně souvisejících s realizací projektu (příprava a realizace zadávacích a výběrových řízení), </a:t>
            </a:r>
          </a:p>
          <a:p>
            <a:pPr lvl="0" algn="just">
              <a:buFont typeface="Wingdings" panose="05000000000000000000" pitchFamily="2" charset="2"/>
              <a:buChar char="§"/>
            </a:pPr>
            <a:r>
              <a:rPr lang="cs-CZ" sz="6400" dirty="0">
                <a:ea typeface="MS Mincho"/>
                <a:cs typeface="Times New Roman"/>
              </a:rPr>
              <a:t>povinná publicita,</a:t>
            </a:r>
          </a:p>
          <a:p>
            <a:pPr lvl="0" algn="just">
              <a:buFont typeface="Wingdings" panose="05000000000000000000" pitchFamily="2" charset="2"/>
              <a:buChar char="§"/>
            </a:pPr>
            <a:r>
              <a:rPr lang="cs-CZ" sz="6400" dirty="0">
                <a:ea typeface="MS Mincho"/>
                <a:cs typeface="Times New Roman"/>
              </a:rPr>
              <a:t>nákup služeb, které tvoří součást pořízení dlouhodobého hmotného a nehmotného majetku, nejsou-li tyto služby součástí pořizovací ceny vybavení. </a:t>
            </a:r>
          </a:p>
          <a:p>
            <a:pPr marL="114300" indent="0" algn="just">
              <a:spcAft>
                <a:spcPts val="1000"/>
              </a:spcAft>
              <a:buNone/>
            </a:pPr>
            <a:r>
              <a:rPr lang="cs-CZ" dirty="0">
                <a:latin typeface="Cambria"/>
                <a:ea typeface="MS Mincho"/>
                <a:cs typeface="Times New Roman"/>
              </a:rPr>
              <a:t> </a:t>
            </a:r>
          </a:p>
          <a:p>
            <a:endParaRPr lang="cs-CZ" dirty="0"/>
          </a:p>
        </p:txBody>
      </p:sp>
      <p:sp>
        <p:nvSpPr>
          <p:cNvPr id="6"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dirty="0" smtClean="0"/>
              <a:t/>
            </a:r>
            <a:br>
              <a:rPr lang="cs-CZ" dirty="0" smtClean="0"/>
            </a:br>
            <a:r>
              <a:rPr lang="cs-CZ" sz="2400" dirty="0" smtClean="0">
                <a:solidFill>
                  <a:schemeClr val="accent1"/>
                </a:solidFill>
              </a:rPr>
              <a:t>29./30. výzva IROP – rozvoj sociálních služeb</a:t>
            </a:r>
            <a:r>
              <a:rPr lang="en-US" dirty="0" smtClean="0"/>
              <a:t/>
            </a:r>
            <a:br>
              <a:rPr lang="en-US" dirty="0" smtClean="0"/>
            </a:br>
            <a:endParaRPr lang="en-US" dirty="0"/>
          </a:p>
        </p:txBody>
      </p:sp>
    </p:spTree>
    <p:extLst>
      <p:ext uri="{BB962C8B-B14F-4D97-AF65-F5344CB8AC3E}">
        <p14:creationId xmlns:p14="http://schemas.microsoft.com/office/powerpoint/2010/main" val="641850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sp>
        <p:nvSpPr>
          <p:cNvPr id="8194" name="Rectangle 2"/>
          <p:cNvSpPr>
            <a:spLocks noGrp="1" noChangeArrowheads="1"/>
          </p:cNvSpPr>
          <p:nvPr>
            <p:ph type="body" idx="4294967295"/>
          </p:nvPr>
        </p:nvSpPr>
        <p:spPr>
          <a:xfrm>
            <a:off x="251520" y="1340767"/>
            <a:ext cx="8568952" cy="4861595"/>
          </a:xfrm>
        </p:spPr>
        <p:txBody>
          <a:bodyPr rtlCol="0">
            <a:noAutofit/>
          </a:bodyPr>
          <a:lstStyle/>
          <a:p>
            <a:pPr marL="0" indent="0">
              <a:buNone/>
            </a:pPr>
            <a:r>
              <a:rPr lang="cs-CZ" sz="2000" b="1" dirty="0"/>
              <a:t>Nezpůsobilé výdaje:</a:t>
            </a:r>
          </a:p>
          <a:p>
            <a:pPr lvl="0">
              <a:spcAft>
                <a:spcPts val="600"/>
              </a:spcAft>
              <a:buFont typeface="Wingdings" panose="05000000000000000000" pitchFamily="2" charset="2"/>
              <a:buChar char="§"/>
            </a:pPr>
            <a:r>
              <a:rPr lang="cs-CZ" sz="1800" dirty="0" smtClean="0"/>
              <a:t>správní </a:t>
            </a:r>
            <a:r>
              <a:rPr lang="cs-CZ" sz="1800" dirty="0"/>
              <a:t>poplatky,</a:t>
            </a:r>
          </a:p>
          <a:p>
            <a:pPr lvl="0">
              <a:spcAft>
                <a:spcPts val="600"/>
              </a:spcAft>
              <a:buFont typeface="Wingdings" panose="05000000000000000000" pitchFamily="2" charset="2"/>
              <a:buChar char="§"/>
            </a:pPr>
            <a:r>
              <a:rPr lang="cs-CZ" sz="1800" dirty="0"/>
              <a:t>pojištění majetku financovaného z IROP ani jiného majetku,</a:t>
            </a:r>
          </a:p>
          <a:p>
            <a:pPr lvl="0">
              <a:spcAft>
                <a:spcPts val="600"/>
              </a:spcAft>
              <a:buFont typeface="Wingdings" panose="05000000000000000000" pitchFamily="2" charset="2"/>
              <a:buChar char="§"/>
            </a:pPr>
            <a:r>
              <a:rPr lang="cs-CZ" sz="1800" dirty="0"/>
              <a:t>úroky z úvěrů,</a:t>
            </a:r>
          </a:p>
          <a:p>
            <a:pPr lvl="0">
              <a:spcAft>
                <a:spcPts val="600"/>
              </a:spcAft>
              <a:buFont typeface="Wingdings" panose="05000000000000000000" pitchFamily="2" charset="2"/>
              <a:buChar char="§"/>
            </a:pPr>
            <a:r>
              <a:rPr lang="cs-CZ" sz="1800" dirty="0"/>
              <a:t>DPH, pokud má příjemce nárok na odpočet daně na vstupu; pokud u organizace existuje dvojí režim, musí příjemce rozhodnout, zda navrhovaný projekt spadá pod aktivity podléhající režimu DPH s nárokem na odpočet nebo pod aktivity, kde daň není uplatňovaná,</a:t>
            </a:r>
          </a:p>
          <a:p>
            <a:pPr lvl="0">
              <a:spcAft>
                <a:spcPts val="600"/>
              </a:spcAft>
              <a:buFont typeface="Wingdings" panose="05000000000000000000" pitchFamily="2" charset="2"/>
              <a:buChar char="§"/>
            </a:pPr>
            <a:r>
              <a:rPr lang="cs-CZ" sz="1800" dirty="0"/>
              <a:t>splátky půjček a úvěrů,</a:t>
            </a:r>
          </a:p>
          <a:p>
            <a:pPr lvl="0">
              <a:spcAft>
                <a:spcPts val="600"/>
              </a:spcAft>
              <a:buFont typeface="Wingdings" panose="05000000000000000000" pitchFamily="2" charset="2"/>
              <a:buChar char="§"/>
            </a:pPr>
            <a:r>
              <a:rPr lang="cs-CZ" sz="1800" dirty="0"/>
              <a:t>sankce a penále,</a:t>
            </a:r>
          </a:p>
          <a:p>
            <a:pPr lvl="0">
              <a:spcAft>
                <a:spcPts val="600"/>
              </a:spcAft>
              <a:buFont typeface="Wingdings" panose="05000000000000000000" pitchFamily="2" charset="2"/>
              <a:buChar char="§"/>
            </a:pPr>
            <a:r>
              <a:rPr lang="cs-CZ" sz="1800" dirty="0"/>
              <a:t>výdaje na záruky, pojištění, úroky, bankovní poplatky, kursové ztráty, celní a správní poplatky </a:t>
            </a:r>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prstClr val="white">
                  <a:lumMod val="50000"/>
                </a:prstClr>
              </a:solidFill>
              <a:latin typeface="Arial Black"/>
            </a:endParaRPr>
          </a:p>
        </p:txBody>
      </p:sp>
      <p:pic>
        <p:nvPicPr>
          <p:cNvPr id="6"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dirty="0" smtClean="0"/>
              <a:t/>
            </a:r>
            <a:br>
              <a:rPr lang="cs-CZ" dirty="0" smtClean="0"/>
            </a:br>
            <a:r>
              <a:rPr lang="cs-CZ" sz="2400" dirty="0" smtClean="0">
                <a:solidFill>
                  <a:schemeClr val="accent1"/>
                </a:solidFill>
              </a:rPr>
              <a:t>29./30. výzva IROP – rozvoj sociálních služeb</a:t>
            </a:r>
            <a:r>
              <a:rPr lang="en-US" dirty="0" smtClean="0"/>
              <a:t/>
            </a:r>
            <a:br>
              <a:rPr lang="en-US" dirty="0" smtClean="0"/>
            </a:br>
            <a:endParaRPr lang="en-US" dirty="0"/>
          </a:p>
        </p:txBody>
      </p:sp>
    </p:spTree>
    <p:extLst>
      <p:ext uri="{BB962C8B-B14F-4D97-AF65-F5344CB8AC3E}">
        <p14:creationId xmlns:p14="http://schemas.microsoft.com/office/powerpoint/2010/main" val="804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 y="0"/>
            <a:ext cx="9144000" cy="6858000"/>
          </a:xfrm>
          <a:prstGeom prst="rect">
            <a:avLst/>
          </a:prstGeom>
        </p:spPr>
      </p:pic>
      <p:pic>
        <p:nvPicPr>
          <p:cNvPr id="6" name="Picture 2" descr="\\nt1\O\Loga 2014_2020\IROP\Logolinky\RGB\JPG\IROP_CZ_RO_B_C RGB_malý.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body" idx="4294967295"/>
          </p:nvPr>
        </p:nvSpPr>
        <p:spPr>
          <a:xfrm>
            <a:off x="251520" y="1382713"/>
            <a:ext cx="8780462" cy="4861595"/>
          </a:xfrm>
        </p:spPr>
        <p:txBody>
          <a:bodyPr rtlCol="0">
            <a:noAutofit/>
          </a:bodyPr>
          <a:lstStyle/>
          <a:p>
            <a:pPr marL="0" indent="0">
              <a:buNone/>
            </a:pPr>
            <a:r>
              <a:rPr lang="cs-CZ" sz="2000" b="1" dirty="0"/>
              <a:t>Nezpůsobilé výdaje</a:t>
            </a:r>
            <a:r>
              <a:rPr lang="cs-CZ" sz="2000" b="1" dirty="0" smtClean="0"/>
              <a:t>:</a:t>
            </a:r>
            <a:endParaRPr lang="cs-CZ" sz="1800" b="1" dirty="0"/>
          </a:p>
          <a:p>
            <a:pPr>
              <a:spcAft>
                <a:spcPts val="600"/>
              </a:spcAft>
              <a:buFont typeface="Wingdings" panose="05000000000000000000" pitchFamily="2" charset="2"/>
              <a:buChar char="§"/>
            </a:pPr>
            <a:r>
              <a:rPr lang="cs-CZ" sz="1800" dirty="0"/>
              <a:t>náklady na spotřebu energií a ostatní provozní náklady</a:t>
            </a:r>
            <a:r>
              <a:rPr lang="cs-CZ" sz="1800" dirty="0" smtClean="0"/>
              <a:t>,</a:t>
            </a:r>
          </a:p>
          <a:p>
            <a:pPr>
              <a:spcAft>
                <a:spcPts val="600"/>
              </a:spcAft>
              <a:buFont typeface="Wingdings" panose="05000000000000000000" pitchFamily="2" charset="2"/>
              <a:buChar char="§"/>
            </a:pPr>
            <a:r>
              <a:rPr lang="cs-CZ" sz="1800" dirty="0" smtClean="0"/>
              <a:t>cestovné</a:t>
            </a:r>
            <a:endParaRPr lang="cs-CZ" sz="1800" dirty="0"/>
          </a:p>
          <a:p>
            <a:pPr>
              <a:spcAft>
                <a:spcPts val="600"/>
              </a:spcAft>
              <a:buFont typeface="Wingdings" panose="05000000000000000000" pitchFamily="2" charset="2"/>
              <a:buChar char="§"/>
            </a:pPr>
            <a:r>
              <a:rPr lang="cs-CZ" sz="1800" dirty="0"/>
              <a:t>výdaje na nákup služeb bezprostředně nesouvisejících s realizací projektu, </a:t>
            </a:r>
          </a:p>
          <a:p>
            <a:pPr>
              <a:spcAft>
                <a:spcPts val="600"/>
              </a:spcAft>
              <a:buFont typeface="Wingdings" panose="05000000000000000000" pitchFamily="2" charset="2"/>
              <a:buChar char="§"/>
            </a:pPr>
            <a:r>
              <a:rPr lang="cs-CZ" sz="1800" dirty="0"/>
              <a:t>odpisy, </a:t>
            </a:r>
          </a:p>
          <a:p>
            <a:pPr>
              <a:spcAft>
                <a:spcPts val="600"/>
              </a:spcAft>
              <a:buFont typeface="Wingdings" panose="05000000000000000000" pitchFamily="2" charset="2"/>
              <a:buChar char="§"/>
            </a:pPr>
            <a:r>
              <a:rPr lang="cs-CZ" sz="1800" dirty="0"/>
              <a:t>vzdělávání zaměstnanců, </a:t>
            </a:r>
          </a:p>
          <a:p>
            <a:pPr>
              <a:spcAft>
                <a:spcPts val="600"/>
              </a:spcAft>
              <a:buFont typeface="Wingdings" panose="05000000000000000000" pitchFamily="2" charset="2"/>
              <a:buChar char="§"/>
            </a:pPr>
            <a:r>
              <a:rPr lang="cs-CZ" sz="1800" dirty="0"/>
              <a:t>vady díla, které je dodavatel povinen odstranit bez další náhrady,</a:t>
            </a:r>
          </a:p>
          <a:p>
            <a:pPr>
              <a:spcAft>
                <a:spcPts val="600"/>
              </a:spcAft>
              <a:buFont typeface="Wingdings" panose="05000000000000000000" pitchFamily="2" charset="2"/>
              <a:buChar char="§"/>
            </a:pPr>
            <a:r>
              <a:rPr lang="cs-CZ" sz="1800" dirty="0" smtClean="0"/>
              <a:t>vybavení kanceláří,</a:t>
            </a:r>
            <a:endParaRPr lang="cs-CZ" sz="1800" dirty="0"/>
          </a:p>
          <a:p>
            <a:pPr>
              <a:spcAft>
                <a:spcPts val="600"/>
              </a:spcAft>
              <a:buFont typeface="Wingdings" panose="05000000000000000000" pitchFamily="2" charset="2"/>
              <a:buChar char="§"/>
            </a:pPr>
            <a:r>
              <a:rPr lang="cs-CZ" sz="1800" dirty="0"/>
              <a:t>výdaje na vedlejší aktivity projektu nad 15 % celkových způsobilých výdajů,</a:t>
            </a:r>
          </a:p>
          <a:p>
            <a:pPr>
              <a:spcAft>
                <a:spcPts val="600"/>
              </a:spcAft>
              <a:buFont typeface="Wingdings" panose="05000000000000000000" pitchFamily="2" charset="2"/>
              <a:buChar char="§"/>
            </a:pPr>
            <a:r>
              <a:rPr lang="cs-CZ" sz="1800" dirty="0"/>
              <a:t>výdaje na pořízení pozemků nad 10 % celkových způsobilých výdajů.</a:t>
            </a:r>
          </a:p>
          <a:p>
            <a:pPr marL="400050" lvl="1" indent="0">
              <a:spcBef>
                <a:spcPts val="600"/>
              </a:spcBef>
              <a:spcAft>
                <a:spcPts val="600"/>
              </a:spcAft>
              <a:buNone/>
              <a:defRPr/>
            </a:pPr>
            <a:endParaRPr lang="cs-CZ" altLang="cs-CZ" sz="1800" dirty="0" smtClean="0"/>
          </a:p>
          <a:p>
            <a:pPr lvl="1" indent="-342900">
              <a:spcBef>
                <a:spcPts val="1800"/>
              </a:spcBef>
              <a:spcAft>
                <a:spcPts val="600"/>
              </a:spcAft>
              <a:buFont typeface="Arial" panose="020B0604020202020204" pitchFamily="34" charset="0"/>
              <a:buChar char="•"/>
              <a:defRPr/>
            </a:pPr>
            <a:endParaRPr lang="cs-CZ" altLang="cs-CZ" sz="1800" dirty="0" smtClean="0"/>
          </a:p>
          <a:p>
            <a:pPr marL="355600" indent="-355600" eaLnBrk="1" fontAlgn="auto" hangingPunct="1">
              <a:spcAft>
                <a:spcPts val="600"/>
              </a:spcAft>
              <a:buClr>
                <a:schemeClr val="tx2"/>
              </a:buClr>
              <a:buFont typeface="Arial" charset="0"/>
              <a:buNone/>
              <a:defRPr/>
            </a:pPr>
            <a:endParaRPr lang="cs-CZ" sz="1800" dirty="0" smtClean="0">
              <a:latin typeface="Arial" charset="0"/>
              <a:cs typeface="Arial" charset="0"/>
            </a:endParaRPr>
          </a:p>
        </p:txBody>
      </p:sp>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a:defRPr/>
            </a:pPr>
            <a:endParaRPr lang="pl-PL" sz="2800" dirty="0">
              <a:solidFill>
                <a:prstClr val="white">
                  <a:lumMod val="50000"/>
                </a:prstClr>
              </a:solidFill>
              <a:latin typeface="Arial Black"/>
            </a:endParaRPr>
          </a:p>
        </p:txBody>
      </p:sp>
      <p:sp>
        <p:nvSpPr>
          <p:cNvPr id="7"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dirty="0" smtClean="0"/>
              <a:t/>
            </a:r>
            <a:br>
              <a:rPr lang="cs-CZ" dirty="0" smtClean="0"/>
            </a:br>
            <a:r>
              <a:rPr lang="cs-CZ" sz="2400" dirty="0" smtClean="0">
                <a:solidFill>
                  <a:schemeClr val="accent1"/>
                </a:solidFill>
              </a:rPr>
              <a:t>29./30. výzva IROP – rozvoj sociálních služeb</a:t>
            </a:r>
            <a:r>
              <a:rPr lang="en-US" dirty="0" smtClean="0"/>
              <a:t/>
            </a:r>
            <a:br>
              <a:rPr lang="en-US" dirty="0" smtClean="0"/>
            </a:br>
            <a:endParaRPr lang="en-US" dirty="0"/>
          </a:p>
        </p:txBody>
      </p:sp>
    </p:spTree>
    <p:extLst>
      <p:ext uri="{BB962C8B-B14F-4D97-AF65-F5344CB8AC3E}">
        <p14:creationId xmlns:p14="http://schemas.microsoft.com/office/powerpoint/2010/main" val="275030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1124744"/>
            <a:ext cx="8229600" cy="5001419"/>
          </a:xfrm>
        </p:spPr>
        <p:txBody>
          <a:bodyPr>
            <a:normAutofit/>
          </a:bodyPr>
          <a:lstStyle/>
          <a:p>
            <a:pPr marL="0" indent="0">
              <a:buNone/>
            </a:pPr>
            <a:endParaRPr lang="cs-CZ" sz="1400" dirty="0" smtClean="0"/>
          </a:p>
          <a:p>
            <a:pPr marL="0" indent="0">
              <a:buNone/>
            </a:pPr>
            <a:r>
              <a:rPr lang="cs-CZ" sz="1800" b="1" dirty="0" smtClean="0"/>
              <a:t>Specifická kritéria přijatelnosti:</a:t>
            </a:r>
          </a:p>
          <a:p>
            <a:pPr>
              <a:buFont typeface="Wingdings" panose="05000000000000000000" pitchFamily="2" charset="2"/>
              <a:buChar char="§"/>
            </a:pPr>
            <a:r>
              <a:rPr lang="cs-CZ" sz="1600" dirty="0" smtClean="0"/>
              <a:t>Projekt </a:t>
            </a:r>
            <a:r>
              <a:rPr lang="cs-CZ" sz="1600" dirty="0"/>
              <a:t>je v souladu se Strategií sociálního začleňování </a:t>
            </a:r>
            <a:r>
              <a:rPr lang="cs-CZ" sz="1600" dirty="0" smtClean="0"/>
              <a:t>2014-2020.</a:t>
            </a:r>
          </a:p>
          <a:p>
            <a:pPr>
              <a:buFont typeface="Wingdings" panose="05000000000000000000" pitchFamily="2" charset="2"/>
              <a:buChar char="§"/>
            </a:pPr>
            <a:r>
              <a:rPr lang="cs-CZ" sz="1600" dirty="0"/>
              <a:t>Projekt je v souladu s Národní strategií rozvoje sociálních </a:t>
            </a:r>
            <a:r>
              <a:rPr lang="cs-CZ" sz="1600" dirty="0" smtClean="0"/>
              <a:t>služeb.</a:t>
            </a:r>
          </a:p>
          <a:p>
            <a:pPr>
              <a:buFont typeface="Wingdings" panose="05000000000000000000" pitchFamily="2" charset="2"/>
              <a:buChar char="§"/>
            </a:pPr>
            <a:r>
              <a:rPr lang="cs-CZ" sz="1600" dirty="0"/>
              <a:t>Projekt je v souladu se strategickým plánem sociálního začleňování nebo s komunitním plánem nebo s krajským střednědobým plánem rozvoje sociálních </a:t>
            </a:r>
            <a:r>
              <a:rPr lang="cs-CZ" sz="1600" dirty="0" smtClean="0"/>
              <a:t>služeb.</a:t>
            </a:r>
            <a:endParaRPr lang="cs-CZ" sz="1600" dirty="0"/>
          </a:p>
          <a:p>
            <a:pPr>
              <a:buFont typeface="Wingdings" panose="05000000000000000000" pitchFamily="2" charset="2"/>
              <a:buChar char="§"/>
            </a:pPr>
            <a:r>
              <a:rPr lang="cs-CZ" sz="1600" dirty="0"/>
              <a:t>Poskytované služby jsou uvedené v zákoně o sociálních </a:t>
            </a:r>
            <a:r>
              <a:rPr lang="cs-CZ" sz="1600" dirty="0" smtClean="0"/>
              <a:t>službách.</a:t>
            </a:r>
          </a:p>
          <a:p>
            <a:pPr>
              <a:buFont typeface="Wingdings" panose="05000000000000000000" pitchFamily="2" charset="2"/>
              <a:buChar char="§"/>
            </a:pPr>
            <a:r>
              <a:rPr lang="cs-CZ" sz="1600" dirty="0"/>
              <a:t>Projekt s vazbou na schválenou strategii Koordinovaného přístupu k sociálně vyloučeným lokalitám je v souladu s cíli této strategie (v případě, že se uchází o projekt v KPSVL</a:t>
            </a:r>
            <a:r>
              <a:rPr lang="cs-CZ" sz="1600" dirty="0" smtClean="0"/>
              <a:t>).</a:t>
            </a:r>
            <a:endParaRPr lang="cs-CZ" sz="1600" dirty="0"/>
          </a:p>
          <a:p>
            <a:pPr>
              <a:buFont typeface="Wingdings" panose="05000000000000000000" pitchFamily="2" charset="2"/>
              <a:buChar char="§"/>
            </a:pPr>
            <a:endParaRPr lang="cs-CZ" sz="1600" b="1" dirty="0" smtClean="0"/>
          </a:p>
          <a:p>
            <a:pPr>
              <a:buFont typeface="Wingdings" panose="05000000000000000000" pitchFamily="2" charset="2"/>
              <a:buChar char="§"/>
            </a:pPr>
            <a:r>
              <a:rPr lang="cs-CZ" sz="2000" b="1" dirty="0" smtClean="0"/>
              <a:t>Projekt </a:t>
            </a:r>
            <a:r>
              <a:rPr lang="cs-CZ" sz="2000" b="1" dirty="0"/>
              <a:t>není cílen na poskytování sociálních služeb seniorům jako výhradní, nebo jediné cílové </a:t>
            </a:r>
            <a:r>
              <a:rPr lang="cs-CZ" sz="2000" b="1" dirty="0" smtClean="0"/>
              <a:t>skupině.</a:t>
            </a:r>
          </a:p>
          <a:p>
            <a:pPr marL="0" indent="0">
              <a:buNone/>
            </a:pPr>
            <a:endParaRPr lang="cs-CZ" sz="1400" b="1" dirty="0" smtClean="0"/>
          </a:p>
          <a:p>
            <a:pPr marL="0" indent="0">
              <a:buNone/>
            </a:pPr>
            <a:endParaRPr lang="cs-CZ" sz="1400" b="1" dirty="0" smtClean="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dirty="0" smtClean="0"/>
              <a:t/>
            </a:r>
            <a:br>
              <a:rPr lang="cs-CZ" dirty="0" smtClean="0"/>
            </a:br>
            <a:r>
              <a:rPr lang="cs-CZ" sz="2400" dirty="0" smtClean="0">
                <a:solidFill>
                  <a:schemeClr val="accent1"/>
                </a:solidFill>
              </a:rPr>
              <a:t>29./30. výzva IROP – rozvoj sociálních služeb</a:t>
            </a:r>
            <a:r>
              <a:rPr lang="en-US" dirty="0" smtClean="0"/>
              <a:t/>
            </a:r>
            <a:br>
              <a:rPr lang="en-US" dirty="0" smtClean="0"/>
            </a:br>
            <a:endParaRPr lang="en-US" dirty="0"/>
          </a:p>
        </p:txBody>
      </p:sp>
    </p:spTree>
    <p:extLst>
      <p:ext uri="{BB962C8B-B14F-4D97-AF65-F5344CB8AC3E}">
        <p14:creationId xmlns:p14="http://schemas.microsoft.com/office/powerpoint/2010/main" val="930538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Zástupný symbol pro obsah 3"/>
          <p:cNvGraphicFramePr>
            <a:graphicFrameLocks noGrp="1"/>
          </p:cNvGraphicFramePr>
          <p:nvPr>
            <p:ph idx="1"/>
            <p:extLst>
              <p:ext uri="{D42A27DB-BD31-4B8C-83A1-F6EECF244321}">
                <p14:modId xmlns:p14="http://schemas.microsoft.com/office/powerpoint/2010/main" val="3830286043"/>
              </p:ext>
            </p:extLst>
          </p:nvPr>
        </p:nvGraphicFramePr>
        <p:xfrm>
          <a:off x="107501" y="1052736"/>
          <a:ext cx="8928994" cy="5250456"/>
        </p:xfrm>
        <a:graphic>
          <a:graphicData uri="http://schemas.openxmlformats.org/drawingml/2006/table">
            <a:tbl>
              <a:tblPr firstRow="1" firstCol="1" bandRow="1"/>
              <a:tblGrid>
                <a:gridCol w="3456387"/>
                <a:gridCol w="5472607"/>
              </a:tblGrid>
              <a:tr h="375168">
                <a:tc>
                  <a:txBody>
                    <a:bodyPr/>
                    <a:lstStyle/>
                    <a:p>
                      <a:pPr algn="l">
                        <a:lnSpc>
                          <a:spcPct val="115000"/>
                        </a:lnSpc>
                        <a:spcAft>
                          <a:spcPts val="1000"/>
                        </a:spcAft>
                      </a:pPr>
                      <a:r>
                        <a:rPr lang="cs-CZ" sz="1400" b="1" dirty="0">
                          <a:effectLst/>
                          <a:latin typeface="Myriad Pro"/>
                          <a:ea typeface="MS Mincho"/>
                          <a:cs typeface="Times New Roman"/>
                        </a:rPr>
                        <a:t>Název kritéria</a:t>
                      </a:r>
                      <a:endParaRPr lang="cs-CZ" sz="1600" dirty="0">
                        <a:effectLst/>
                        <a:latin typeface="Myriad Pro"/>
                        <a:ea typeface="MS Mincho"/>
                        <a:cs typeface="Times New Roman"/>
                      </a:endParaRPr>
                    </a:p>
                  </a:txBody>
                  <a:tcPr marL="45334" marR="4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a:lnSpc>
                          <a:spcPct val="115000"/>
                        </a:lnSpc>
                        <a:spcAft>
                          <a:spcPts val="1000"/>
                        </a:spcAft>
                      </a:pPr>
                      <a:r>
                        <a:rPr lang="cs-CZ" sz="1400" b="1" dirty="0">
                          <a:effectLst/>
                          <a:latin typeface="Myriad Pro"/>
                          <a:ea typeface="MS Mincho"/>
                          <a:cs typeface="Times New Roman"/>
                        </a:rPr>
                        <a:t>Hodnocení (bodovací škála)</a:t>
                      </a:r>
                      <a:endParaRPr lang="cs-CZ" sz="1600" dirty="0">
                        <a:effectLst/>
                        <a:latin typeface="Myriad Pro"/>
                        <a:ea typeface="MS Mincho"/>
                        <a:cs typeface="Times New Roman"/>
                      </a:endParaRPr>
                    </a:p>
                  </a:txBody>
                  <a:tcPr marL="45334" marR="4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77930">
                <a:tc>
                  <a:txBody>
                    <a:bodyPr/>
                    <a:lstStyle/>
                    <a:p>
                      <a:pPr algn="l">
                        <a:lnSpc>
                          <a:spcPct val="115000"/>
                        </a:lnSpc>
                        <a:spcAft>
                          <a:spcPts val="1000"/>
                        </a:spcAft>
                      </a:pPr>
                      <a:r>
                        <a:rPr lang="cs-CZ" sz="1300" dirty="0">
                          <a:effectLst/>
                          <a:latin typeface="Myriad Pro"/>
                          <a:ea typeface="MS Mincho"/>
                          <a:cs typeface="Times New Roman"/>
                        </a:rPr>
                        <a:t>Harmonogram realizace projektu je reálný a proveditelný.</a:t>
                      </a:r>
                    </a:p>
                  </a:txBody>
                  <a:tcPr marL="45334" marR="4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cs-CZ" sz="1300" dirty="0">
                          <a:effectLst/>
                          <a:latin typeface="Myriad Pro"/>
                          <a:ea typeface="MS Mincho"/>
                          <a:cs typeface="Times New Roman"/>
                        </a:rPr>
                        <a:t>10 bodů - Harmonogram realizace je reálný a proveditelný.</a:t>
                      </a:r>
                    </a:p>
                    <a:p>
                      <a:pPr algn="l">
                        <a:lnSpc>
                          <a:spcPct val="115000"/>
                        </a:lnSpc>
                        <a:spcAft>
                          <a:spcPts val="1000"/>
                        </a:spcAft>
                      </a:pPr>
                      <a:r>
                        <a:rPr lang="cs-CZ" sz="1300" dirty="0">
                          <a:effectLst/>
                          <a:latin typeface="Myriad Pro"/>
                          <a:ea typeface="MS Mincho"/>
                          <a:cs typeface="Times New Roman"/>
                        </a:rPr>
                        <a:t> 0 bodů – Harmonogram realizace projektu není reálný a proveditelný.</a:t>
                      </a:r>
                    </a:p>
                  </a:txBody>
                  <a:tcPr marL="45334" marR="4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309">
                <a:tc>
                  <a:txBody>
                    <a:bodyPr/>
                    <a:lstStyle/>
                    <a:p>
                      <a:pPr algn="l">
                        <a:lnSpc>
                          <a:spcPct val="115000"/>
                        </a:lnSpc>
                        <a:spcAft>
                          <a:spcPts val="1000"/>
                        </a:spcAft>
                      </a:pPr>
                      <a:r>
                        <a:rPr lang="cs-CZ" sz="1300" dirty="0">
                          <a:effectLst/>
                          <a:latin typeface="Myriad Pro"/>
                          <a:ea typeface="MS Mincho"/>
                          <a:cs typeface="Times New Roman"/>
                        </a:rPr>
                        <a:t>V projektu je jasně vymezena cílová skupina.</a:t>
                      </a:r>
                    </a:p>
                  </a:txBody>
                  <a:tcPr marL="45334" marR="4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cs-CZ" sz="1300">
                          <a:effectLst/>
                          <a:latin typeface="Myriad Pro"/>
                          <a:ea typeface="MS Mincho"/>
                          <a:cs typeface="Times New Roman"/>
                        </a:rPr>
                        <a:t>10 bodů -   V projektu je jasně vymezená cílová skupina. </a:t>
                      </a:r>
                    </a:p>
                    <a:p>
                      <a:pPr algn="l">
                        <a:lnSpc>
                          <a:spcPct val="115000"/>
                        </a:lnSpc>
                        <a:spcAft>
                          <a:spcPts val="1000"/>
                        </a:spcAft>
                      </a:pPr>
                      <a:r>
                        <a:rPr lang="cs-CZ" sz="1300">
                          <a:effectLst/>
                          <a:latin typeface="Myriad Pro"/>
                          <a:ea typeface="MS Mincho"/>
                          <a:cs typeface="Times New Roman"/>
                        </a:rPr>
                        <a:t>0 bodů - V projektu není jasně vymezena cílová skupina. </a:t>
                      </a:r>
                    </a:p>
                  </a:txBody>
                  <a:tcPr marL="45334" marR="4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551">
                <a:tc>
                  <a:txBody>
                    <a:bodyPr/>
                    <a:lstStyle/>
                    <a:p>
                      <a:pPr algn="l">
                        <a:lnSpc>
                          <a:spcPct val="115000"/>
                        </a:lnSpc>
                        <a:spcAft>
                          <a:spcPts val="1000"/>
                        </a:spcAft>
                      </a:pPr>
                      <a:r>
                        <a:rPr lang="cs-CZ" sz="1300" dirty="0">
                          <a:effectLst/>
                          <a:latin typeface="Myriad Pro"/>
                          <a:ea typeface="MS Mincho"/>
                          <a:cs typeface="Times New Roman"/>
                        </a:rPr>
                        <a:t>V projektu je popsán pozitivní dopad plánovaných aktivit na začleňování cílové skupiny do společnosti.</a:t>
                      </a:r>
                    </a:p>
                  </a:txBody>
                  <a:tcPr marL="45334" marR="4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cs-CZ" sz="1300" dirty="0">
                          <a:effectLst/>
                          <a:latin typeface="Myriad Pro"/>
                          <a:ea typeface="MS Mincho"/>
                          <a:cs typeface="Times New Roman"/>
                        </a:rPr>
                        <a:t>10 bodů - V projektu je popsán pozitivní dopad plánovaných aktivit na začleňování cílové skupiny do společnosti.</a:t>
                      </a:r>
                    </a:p>
                    <a:p>
                      <a:pPr algn="l">
                        <a:lnSpc>
                          <a:spcPct val="115000"/>
                        </a:lnSpc>
                        <a:spcAft>
                          <a:spcPts val="1000"/>
                        </a:spcAft>
                      </a:pPr>
                      <a:r>
                        <a:rPr lang="cs-CZ" sz="1300" dirty="0">
                          <a:effectLst/>
                          <a:latin typeface="Myriad Pro"/>
                          <a:ea typeface="MS Mincho"/>
                          <a:cs typeface="Times New Roman"/>
                        </a:rPr>
                        <a:t>0 bodů - V projektu není popsán pozitivní dopad plánovaných aktivit na začleňování cílové skupiny do společnosti.</a:t>
                      </a:r>
                    </a:p>
                  </a:txBody>
                  <a:tcPr marL="45334" marR="4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5860">
                <a:tc>
                  <a:txBody>
                    <a:bodyPr/>
                    <a:lstStyle/>
                    <a:p>
                      <a:pPr algn="l">
                        <a:lnSpc>
                          <a:spcPct val="115000"/>
                        </a:lnSpc>
                        <a:spcAft>
                          <a:spcPts val="1000"/>
                        </a:spcAft>
                      </a:pPr>
                      <a:r>
                        <a:rPr lang="cs-CZ" sz="1300" dirty="0">
                          <a:effectLst/>
                          <a:latin typeface="Myriad Pro"/>
                          <a:ea typeface="MS Mincho"/>
                          <a:cs typeface="Times New Roman"/>
                        </a:rPr>
                        <a:t>V projektu jsou uvedena hlavní rizika v realizační fázi i ve fázi udržitelnosti a způsoby jejich eliminace.</a:t>
                      </a:r>
                    </a:p>
                  </a:txBody>
                  <a:tcPr marL="45334" marR="4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cs-CZ" sz="1300" dirty="0">
                          <a:effectLst/>
                          <a:latin typeface="Myriad Pro"/>
                          <a:ea typeface="MS Mincho"/>
                          <a:cs typeface="Times New Roman"/>
                        </a:rPr>
                        <a:t>5 bodů - V projektu jsou uvedena hlavní rizika v realizační fázi i ve fázi udržitelnosti a jsou uvedeny způsoby jejich eliminace.</a:t>
                      </a:r>
                    </a:p>
                    <a:p>
                      <a:pPr algn="l">
                        <a:lnSpc>
                          <a:spcPct val="115000"/>
                        </a:lnSpc>
                        <a:spcAft>
                          <a:spcPts val="1000"/>
                        </a:spcAft>
                      </a:pPr>
                      <a:r>
                        <a:rPr lang="cs-CZ" sz="1300" dirty="0">
                          <a:effectLst/>
                          <a:latin typeface="Myriad Pro"/>
                          <a:ea typeface="MS Mincho"/>
                          <a:cs typeface="Times New Roman"/>
                        </a:rPr>
                        <a:t>3 body - V projektu jsou hlavní rizika v realizační fázi i ve fázi udržitelnosti, ale nejsou uvedeny způsoby jejich eliminace.</a:t>
                      </a:r>
                    </a:p>
                    <a:p>
                      <a:pPr algn="l">
                        <a:lnSpc>
                          <a:spcPct val="115000"/>
                        </a:lnSpc>
                        <a:spcAft>
                          <a:spcPts val="1000"/>
                        </a:spcAft>
                      </a:pPr>
                      <a:r>
                        <a:rPr lang="cs-CZ" sz="1300" dirty="0">
                          <a:effectLst/>
                          <a:latin typeface="Myriad Pro"/>
                          <a:ea typeface="MS Mincho"/>
                          <a:cs typeface="Times New Roman"/>
                        </a:rPr>
                        <a:t>0 bodů - V projektu nejsou uvedena hlavní rizika v realizační fázi i ve fázi udržitelnosti a nejsou uvedeny způsoby jejich eliminace.</a:t>
                      </a:r>
                    </a:p>
                  </a:txBody>
                  <a:tcPr marL="45334" marR="4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5302">
                <a:tc>
                  <a:txBody>
                    <a:bodyPr/>
                    <a:lstStyle/>
                    <a:p>
                      <a:pPr algn="l">
                        <a:lnSpc>
                          <a:spcPct val="115000"/>
                        </a:lnSpc>
                        <a:spcAft>
                          <a:spcPts val="1000"/>
                        </a:spcAft>
                      </a:pPr>
                      <a:r>
                        <a:rPr lang="cs-CZ" sz="1300">
                          <a:effectLst/>
                          <a:latin typeface="Myriad Pro"/>
                          <a:ea typeface="MS Mincho"/>
                          <a:cs typeface="Times New Roman"/>
                        </a:rPr>
                        <a:t>Projekt prokazatelně řeší nedostatek dané sociální služby v území.</a:t>
                      </a:r>
                    </a:p>
                  </a:txBody>
                  <a:tcPr marL="45334" marR="4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cs-CZ" sz="1300" dirty="0">
                          <a:effectLst/>
                          <a:latin typeface="Myriad Pro"/>
                          <a:ea typeface="MS Mincho"/>
                          <a:cs typeface="Times New Roman"/>
                        </a:rPr>
                        <a:t>5 bodů -  Projekt prokazatelně řeší nedostatek dané sociální služby v území.</a:t>
                      </a:r>
                    </a:p>
                    <a:p>
                      <a:pPr algn="l">
                        <a:lnSpc>
                          <a:spcPct val="115000"/>
                        </a:lnSpc>
                        <a:spcAft>
                          <a:spcPts val="1000"/>
                        </a:spcAft>
                      </a:pPr>
                      <a:r>
                        <a:rPr lang="cs-CZ" sz="1300" dirty="0">
                          <a:effectLst/>
                          <a:latin typeface="Myriad Pro"/>
                          <a:ea typeface="MS Mincho"/>
                          <a:cs typeface="Times New Roman"/>
                        </a:rPr>
                        <a:t>0 bodů  - Projekt neřeší nedostatek dané sociální služby v území.</a:t>
                      </a:r>
                    </a:p>
                  </a:txBody>
                  <a:tcPr marL="45334" marR="45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spTree>
    <p:extLst>
      <p:ext uri="{BB962C8B-B14F-4D97-AF65-F5344CB8AC3E}">
        <p14:creationId xmlns:p14="http://schemas.microsoft.com/office/powerpoint/2010/main" val="3050216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67544" y="1024136"/>
            <a:ext cx="8229600" cy="5429200"/>
          </a:xfrm>
        </p:spPr>
        <p:txBody>
          <a:bodyPr>
            <a:normAutofit fontScale="25000" lnSpcReduction="20000"/>
          </a:bodyPr>
          <a:lstStyle/>
          <a:p>
            <a:pPr marL="0" indent="0" algn="just">
              <a:spcAft>
                <a:spcPts val="1000"/>
              </a:spcAft>
              <a:buNone/>
            </a:pPr>
            <a:r>
              <a:rPr lang="cs-CZ" sz="7200" b="1" u="sng" dirty="0" smtClean="0">
                <a:ea typeface="MS Mincho"/>
                <a:cs typeface="Times New Roman"/>
              </a:rPr>
              <a:t>Přílohy žádosti: </a:t>
            </a:r>
          </a:p>
          <a:p>
            <a:pPr marL="0" indent="0" algn="just">
              <a:spcAft>
                <a:spcPts val="1000"/>
              </a:spcAft>
              <a:buNone/>
            </a:pPr>
            <a:r>
              <a:rPr lang="cs-CZ" sz="6400" b="1" dirty="0" smtClean="0">
                <a:ea typeface="MS Mincho"/>
                <a:cs typeface="Times New Roman"/>
              </a:rPr>
              <a:t>1. Plná </a:t>
            </a:r>
            <a:r>
              <a:rPr lang="cs-CZ" sz="6400" b="1" dirty="0">
                <a:ea typeface="MS Mincho"/>
                <a:cs typeface="Times New Roman"/>
              </a:rPr>
              <a:t>moc</a:t>
            </a:r>
            <a:endParaRPr lang="cs-CZ" sz="6400" dirty="0">
              <a:ea typeface="MS Mincho"/>
              <a:cs typeface="Times New Roman"/>
            </a:endParaRPr>
          </a:p>
          <a:p>
            <a:pPr marL="0" indent="0" algn="just">
              <a:spcAft>
                <a:spcPts val="1000"/>
              </a:spcAft>
              <a:buNone/>
            </a:pPr>
            <a:r>
              <a:rPr lang="cs-CZ" sz="6400" dirty="0">
                <a:ea typeface="MS Mincho"/>
                <a:cs typeface="Times New Roman"/>
              </a:rPr>
              <a:t>Dokládá se v případě přenesení pravomocí na jinou osobu, např. při podpisu žádosti elektronickým podpisem. Plné moci jsou uloženy v elektronické podobě v MS2014+.  Doporučený vzor Plné moci je přílohou č. 11 Obecných pravidel. K náležitostem plné moci viz kapitola 2.5 Obecných pravidel</a:t>
            </a:r>
            <a:r>
              <a:rPr lang="cs-CZ" sz="4400" dirty="0">
                <a:ea typeface="MS Mincho"/>
                <a:cs typeface="Times New Roman"/>
              </a:rPr>
              <a:t>.</a:t>
            </a:r>
          </a:p>
          <a:p>
            <a:pPr marL="0" indent="0" algn="just">
              <a:spcAft>
                <a:spcPts val="1000"/>
              </a:spcAft>
              <a:buNone/>
            </a:pPr>
            <a:r>
              <a:rPr lang="cs-CZ" sz="6400" b="1" dirty="0" smtClean="0">
                <a:ea typeface="MS Mincho"/>
                <a:cs typeface="Times New Roman"/>
              </a:rPr>
              <a:t>2. Doklady </a:t>
            </a:r>
            <a:r>
              <a:rPr lang="cs-CZ" sz="6400" b="1" dirty="0">
                <a:ea typeface="MS Mincho"/>
                <a:cs typeface="Times New Roman"/>
              </a:rPr>
              <a:t>o právní subjektivitě žadatele</a:t>
            </a:r>
            <a:endParaRPr lang="cs-CZ" sz="6400" dirty="0">
              <a:ea typeface="MS Mincho"/>
              <a:cs typeface="Times New Roman"/>
            </a:endParaRPr>
          </a:p>
          <a:p>
            <a:pPr marL="0" indent="0" algn="just">
              <a:spcAft>
                <a:spcPts val="1000"/>
              </a:spcAft>
              <a:buNone/>
            </a:pPr>
            <a:r>
              <a:rPr lang="cs-CZ" sz="6400" dirty="0">
                <a:ea typeface="MS Mincho"/>
                <a:cs typeface="Times New Roman"/>
              </a:rPr>
              <a:t>Právní subjektivitu nemusí dokládat: </a:t>
            </a:r>
          </a:p>
          <a:p>
            <a:pPr marL="0" lvl="0" indent="0" algn="just">
              <a:buNone/>
            </a:pPr>
            <a:r>
              <a:rPr lang="cs-CZ" sz="6400" dirty="0">
                <a:ea typeface="MS Mincho"/>
                <a:cs typeface="Times New Roman"/>
              </a:rPr>
              <a:t>kraje a jimi zřizované organizace, </a:t>
            </a:r>
          </a:p>
          <a:p>
            <a:pPr marL="0" lvl="0" indent="0" algn="just">
              <a:buNone/>
            </a:pPr>
            <a:r>
              <a:rPr lang="cs-CZ" sz="6400" dirty="0">
                <a:ea typeface="MS Mincho"/>
                <a:cs typeface="Times New Roman"/>
              </a:rPr>
              <a:t>obce a jimi zřizované organizace, </a:t>
            </a:r>
          </a:p>
          <a:p>
            <a:pPr marL="0" lvl="0" indent="0" algn="just">
              <a:buNone/>
            </a:pPr>
            <a:r>
              <a:rPr lang="cs-CZ" sz="6400" dirty="0">
                <a:ea typeface="MS Mincho"/>
                <a:cs typeface="Times New Roman"/>
              </a:rPr>
              <a:t>organizační složky státu,</a:t>
            </a:r>
          </a:p>
          <a:p>
            <a:pPr marL="0" lvl="0" indent="0" algn="just">
              <a:spcAft>
                <a:spcPts val="1000"/>
              </a:spcAft>
              <a:buNone/>
            </a:pPr>
            <a:r>
              <a:rPr lang="cs-CZ" sz="6400" dirty="0">
                <a:ea typeface="MS Mincho"/>
                <a:cs typeface="Times New Roman"/>
              </a:rPr>
              <a:t>příspěvkové organizace organizačních složek státu. </a:t>
            </a:r>
          </a:p>
          <a:p>
            <a:pPr marL="0" indent="0" algn="just">
              <a:spcAft>
                <a:spcPts val="1000"/>
              </a:spcAft>
              <a:buNone/>
            </a:pPr>
            <a:r>
              <a:rPr lang="cs-CZ" sz="6400" b="1" dirty="0">
                <a:ea typeface="MS Mincho"/>
                <a:cs typeface="Times New Roman"/>
              </a:rPr>
              <a:t>Nestátní neziskové organizace doloží:</a:t>
            </a:r>
          </a:p>
          <a:p>
            <a:pPr marL="0" lvl="0" indent="0" algn="just">
              <a:buNone/>
            </a:pPr>
            <a:r>
              <a:rPr lang="cs-CZ" sz="6400" dirty="0">
                <a:ea typeface="MS Mincho"/>
                <a:cs typeface="Times New Roman"/>
              </a:rPr>
              <a:t>zakladatelskou smlouvu, zakládací či zřizovací listinu nebo jiný dokument o založení, který zároveň doloží veřejně prospěšnou činnost v jedné z oblastí: podpora nebo ochrana osob se zdravotním postižením a znevýhodněných osob, sociální služby, či aktivity sociálního začleňování, a prokáže, že účelem hlavní činnosti není vytváření zisku;</a:t>
            </a:r>
          </a:p>
          <a:p>
            <a:pPr marL="0" lvl="0" indent="0" algn="just">
              <a:spcAft>
                <a:spcPts val="1000"/>
              </a:spcAft>
              <a:buNone/>
            </a:pPr>
            <a:r>
              <a:rPr lang="cs-CZ" sz="6400" dirty="0">
                <a:ea typeface="MS Mincho"/>
                <a:cs typeface="Times New Roman"/>
              </a:rPr>
              <a:t>stanovy, ve kterých musí být ustanovení o vypořádání majetku při zániku organizace, jestliže to nevyplývá ze zákona</a:t>
            </a:r>
            <a:r>
              <a:rPr lang="cs-CZ" sz="4400" dirty="0">
                <a:ea typeface="MS Mincho"/>
                <a:cs typeface="Times New Roman"/>
              </a:rPr>
              <a:t>. </a:t>
            </a:r>
          </a:p>
        </p:txBody>
      </p:sp>
      <p:sp>
        <p:nvSpPr>
          <p:cNvPr id="5"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spTree>
    <p:extLst>
      <p:ext uri="{BB962C8B-B14F-4D97-AF65-F5344CB8AC3E}">
        <p14:creationId xmlns:p14="http://schemas.microsoft.com/office/powerpoint/2010/main" val="4232006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52736"/>
            <a:ext cx="8229600" cy="4525963"/>
          </a:xfrm>
        </p:spPr>
        <p:txBody>
          <a:bodyPr>
            <a:noAutofit/>
          </a:bodyPr>
          <a:lstStyle/>
          <a:p>
            <a:pPr marL="0" indent="0" algn="just">
              <a:spcAft>
                <a:spcPts val="1000"/>
              </a:spcAft>
              <a:buNone/>
            </a:pPr>
            <a:r>
              <a:rPr lang="cs-CZ" sz="1600" b="1" dirty="0">
                <a:ea typeface="MS Mincho"/>
                <a:cs typeface="Times New Roman"/>
              </a:rPr>
              <a:t>Církve doloží:</a:t>
            </a:r>
          </a:p>
          <a:p>
            <a:pPr marL="0" lvl="0" indent="0" algn="just">
              <a:spcAft>
                <a:spcPts val="1000"/>
              </a:spcAft>
              <a:buNone/>
            </a:pPr>
            <a:r>
              <a:rPr lang="cs-CZ" sz="1600" dirty="0">
                <a:ea typeface="MS Mincho"/>
                <a:cs typeface="Times New Roman"/>
              </a:rPr>
              <a:t>výpis z Rejstříku církví a náboženských společností a čestné prohlášení, že daný subjekt vykonává veřejně prospěšnou činnost v jedné z oblastí: podpora nebo ochrana osob se </a:t>
            </a:r>
            <a:r>
              <a:rPr lang="cs-CZ" sz="1600" b="1" dirty="0">
                <a:ea typeface="MS Mincho"/>
                <a:cs typeface="Times New Roman"/>
              </a:rPr>
              <a:t>zdravotním postižením a znevýhodněných osob, sociální služby, či aktivity sociálního začleňování. Výpis z rejstříku v době podání žádosti nesmí být starší 3 měsíců.</a:t>
            </a:r>
          </a:p>
          <a:p>
            <a:pPr marL="0" indent="0" algn="just">
              <a:spcAft>
                <a:spcPts val="1000"/>
              </a:spcAft>
              <a:buNone/>
            </a:pPr>
            <a:r>
              <a:rPr lang="cs-CZ" sz="1600" b="1" dirty="0">
                <a:ea typeface="MS Mincho"/>
                <a:cs typeface="Times New Roman"/>
              </a:rPr>
              <a:t>Církevní organizace doloží:</a:t>
            </a:r>
          </a:p>
          <a:p>
            <a:pPr marL="0" lvl="0" indent="0" algn="just">
              <a:spcAft>
                <a:spcPts val="1000"/>
              </a:spcAft>
              <a:buNone/>
            </a:pPr>
            <a:r>
              <a:rPr lang="cs-CZ" sz="1600" dirty="0">
                <a:ea typeface="MS Mincho"/>
                <a:cs typeface="Times New Roman"/>
              </a:rPr>
              <a:t>zakladatelskou smlouvu, zakládací či zřizovací listinu nebo jiný dokument o založení a dokument, který doloží veřejně prospěšnou činnost organizace v jedné z oblastí: podpora nebo ochrana osob se zdravotním postižením a znevýhodněných osob, sociální služby, či aktivity sociálního začleňování, a prokáže, že účelem hlavní činnosti není vytváření zisku.</a:t>
            </a:r>
          </a:p>
          <a:p>
            <a:pPr marL="0" indent="0" algn="just">
              <a:spcAft>
                <a:spcPts val="1000"/>
              </a:spcAft>
              <a:buNone/>
            </a:pPr>
            <a:r>
              <a:rPr lang="cs-CZ" sz="1600" b="1" dirty="0">
                <a:ea typeface="MS Mincho"/>
                <a:cs typeface="Times New Roman"/>
              </a:rPr>
              <a:t>Dobrovolné svazky obcí doloží:</a:t>
            </a:r>
          </a:p>
          <a:p>
            <a:pPr marL="0" lvl="0" indent="0" algn="just">
              <a:spcAft>
                <a:spcPts val="1000"/>
              </a:spcAft>
              <a:buNone/>
            </a:pPr>
            <a:r>
              <a:rPr lang="cs-CZ" sz="1600" dirty="0">
                <a:ea typeface="MS Mincho"/>
                <a:cs typeface="Times New Roman"/>
              </a:rPr>
              <a:t>zakládací smlouvu dobrovolného svazku obcí, která doloží veřejně prospěšnou činnost organizace v jedné v jedné z oblastí: podpora nebo ochrana osob se zdravotním postižením a znevýhodněných osob, sociální služby, či aktivity sociálního </a:t>
            </a:r>
            <a:r>
              <a:rPr lang="cs-CZ" sz="1600" dirty="0" smtClean="0">
                <a:ea typeface="MS Mincho"/>
                <a:cs typeface="Times New Roman"/>
              </a:rPr>
              <a:t>začleňování. </a:t>
            </a:r>
            <a:endParaRPr lang="cs-CZ" sz="1600" dirty="0">
              <a:ea typeface="MS Mincho"/>
              <a:cs typeface="Times New Roman"/>
            </a:endParaRPr>
          </a:p>
          <a:p>
            <a:pPr marL="0" indent="0">
              <a:buNone/>
            </a:pPr>
            <a:endParaRPr lang="cs-CZ" dirty="0"/>
          </a:p>
          <a:p>
            <a:endParaRPr lang="cs-CZ" dirty="0"/>
          </a:p>
        </p:txBody>
      </p:sp>
      <p:sp>
        <p:nvSpPr>
          <p:cNvPr id="4"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pic>
        <p:nvPicPr>
          <p:cNvPr id="5"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93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457200" y="1214438"/>
            <a:ext cx="8229600" cy="4878858"/>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cs-CZ" sz="2200" b="1" dirty="0" smtClean="0">
                <a:solidFill>
                  <a:prstClr val="black"/>
                </a:solidFill>
              </a:rPr>
              <a:t>Ministerstvo pro místní rozvoj České republiky</a:t>
            </a:r>
          </a:p>
          <a:p>
            <a:pPr marL="0" indent="0">
              <a:lnSpc>
                <a:spcPct val="150000"/>
              </a:lnSpc>
              <a:buFont typeface="Arial"/>
              <a:buNone/>
            </a:pPr>
            <a:r>
              <a:rPr lang="cs-CZ" sz="2200" dirty="0" smtClean="0">
                <a:solidFill>
                  <a:prstClr val="black"/>
                </a:solidFill>
              </a:rPr>
              <a:t>= Řídicí orgán IROP (ŘO IROP)</a:t>
            </a:r>
          </a:p>
          <a:p>
            <a:pPr>
              <a:lnSpc>
                <a:spcPct val="150000"/>
              </a:lnSpc>
              <a:buFont typeface="Wingdings" panose="05000000000000000000" pitchFamily="2" charset="2"/>
              <a:buChar char="§"/>
            </a:pPr>
            <a:r>
              <a:rPr lang="cs-CZ" sz="2200" dirty="0" smtClean="0">
                <a:solidFill>
                  <a:prstClr val="black"/>
                </a:solidFill>
              </a:rPr>
              <a:t>řízení programu</a:t>
            </a:r>
          </a:p>
          <a:p>
            <a:pPr>
              <a:lnSpc>
                <a:spcPct val="150000"/>
              </a:lnSpc>
              <a:buFont typeface="Wingdings" panose="05000000000000000000" pitchFamily="2" charset="2"/>
              <a:buChar char="§"/>
            </a:pPr>
            <a:r>
              <a:rPr lang="cs-CZ" sz="2200" dirty="0" smtClean="0">
                <a:solidFill>
                  <a:prstClr val="black"/>
                </a:solidFill>
              </a:rPr>
              <a:t>příprava výzev a pravidel pro žadatele a příjemce, </a:t>
            </a:r>
          </a:p>
          <a:p>
            <a:pPr>
              <a:lnSpc>
                <a:spcPct val="150000"/>
              </a:lnSpc>
              <a:buFont typeface="Wingdings" panose="05000000000000000000" pitchFamily="2" charset="2"/>
              <a:buChar char="§"/>
            </a:pPr>
            <a:r>
              <a:rPr lang="cs-CZ" sz="2200" dirty="0" smtClean="0">
                <a:solidFill>
                  <a:prstClr val="black"/>
                </a:solidFill>
              </a:rPr>
              <a:t>poskytovatel dotace </a:t>
            </a:r>
          </a:p>
          <a:p>
            <a:pPr>
              <a:lnSpc>
                <a:spcPct val="150000"/>
              </a:lnSpc>
              <a:buFont typeface="Arial" panose="020B0604020202020204" pitchFamily="34" charset="0"/>
              <a:buChar char="•"/>
            </a:pPr>
            <a:endParaRPr lang="cs-CZ" sz="2200" dirty="0" smtClean="0">
              <a:solidFill>
                <a:prstClr val="black"/>
              </a:solidFill>
            </a:endParaRPr>
          </a:p>
          <a:p>
            <a:pPr marL="0" indent="0" algn="just" eaLnBrk="0" fontAlgn="base" hangingPunct="0">
              <a:lnSpc>
                <a:spcPct val="150000"/>
              </a:lnSpc>
              <a:spcAft>
                <a:spcPct val="0"/>
              </a:spcAft>
              <a:buFont typeface="Arial"/>
              <a:buNone/>
            </a:pPr>
            <a:r>
              <a:rPr lang="cs-CZ" sz="2200" b="1" dirty="0" smtClean="0">
                <a:solidFill>
                  <a:prstClr val="black"/>
                </a:solidFill>
              </a:rPr>
              <a:t>Centrum pro regionální rozvoj České republiky</a:t>
            </a:r>
          </a:p>
          <a:p>
            <a:pPr marL="0" indent="0" algn="just" eaLnBrk="0" fontAlgn="base" hangingPunct="0">
              <a:lnSpc>
                <a:spcPct val="150000"/>
              </a:lnSpc>
              <a:spcAft>
                <a:spcPct val="0"/>
              </a:spcAft>
              <a:buFont typeface="Arial"/>
              <a:buNone/>
            </a:pPr>
            <a:r>
              <a:rPr lang="cs-CZ" sz="2200" dirty="0" smtClean="0">
                <a:solidFill>
                  <a:prstClr val="black"/>
                </a:solidFill>
              </a:rPr>
              <a:t>= zprostředkující subjekt pro IROP</a:t>
            </a:r>
          </a:p>
          <a:p>
            <a:pPr algn="just" eaLnBrk="0" fontAlgn="base" hangingPunct="0">
              <a:lnSpc>
                <a:spcPct val="150000"/>
              </a:lnSpc>
              <a:spcAft>
                <a:spcPct val="0"/>
              </a:spcAft>
              <a:buFont typeface="Wingdings" panose="05000000000000000000" pitchFamily="2" charset="2"/>
              <a:buChar char="§"/>
            </a:pPr>
            <a:r>
              <a:rPr lang="cs-CZ" sz="2200" dirty="0" smtClean="0">
                <a:solidFill>
                  <a:prstClr val="black"/>
                </a:solidFill>
              </a:rPr>
              <a:t>konzultace, příjem a hodnocení žádostí o podporu, kontroly projektů, kontroly žádostí o platbu, administrace změn, zpracování podkladů pro certifikaci</a:t>
            </a:r>
          </a:p>
          <a:p>
            <a:endParaRPr lang="cs-CZ" dirty="0"/>
          </a:p>
        </p:txBody>
      </p:sp>
      <p:sp>
        <p:nvSpPr>
          <p:cNvPr id="11"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a:solidFill>
                  <a:srgbClr val="0070C0"/>
                </a:solidFill>
              </a:rPr>
              <a:t>Role MMR </a:t>
            </a:r>
            <a:r>
              <a:rPr lang="cs-CZ" sz="3200" cap="none" dirty="0">
                <a:solidFill>
                  <a:srgbClr val="0070C0"/>
                </a:solidFill>
              </a:rPr>
              <a:t>a</a:t>
            </a:r>
            <a:r>
              <a:rPr lang="cs-CZ" sz="3200" dirty="0">
                <a:solidFill>
                  <a:srgbClr val="0070C0"/>
                </a:solidFill>
              </a:rPr>
              <a:t> CRR</a:t>
            </a:r>
          </a:p>
        </p:txBody>
      </p:sp>
    </p:spTree>
    <p:extLst>
      <p:ext uri="{BB962C8B-B14F-4D97-AF65-F5344CB8AC3E}">
        <p14:creationId xmlns:p14="http://schemas.microsoft.com/office/powerpoint/2010/main" val="250589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24744"/>
            <a:ext cx="8229600" cy="4525963"/>
          </a:xfrm>
        </p:spPr>
        <p:txBody>
          <a:bodyPr>
            <a:normAutofit fontScale="25000" lnSpcReduction="20000"/>
          </a:bodyPr>
          <a:lstStyle/>
          <a:p>
            <a:pPr marL="0" indent="0" algn="just">
              <a:spcAft>
                <a:spcPts val="1000"/>
              </a:spcAft>
              <a:buNone/>
            </a:pPr>
            <a:r>
              <a:rPr lang="cs-CZ" sz="6400" b="1" dirty="0" smtClean="0">
                <a:ea typeface="MS Mincho"/>
                <a:cs typeface="Times New Roman"/>
              </a:rPr>
              <a:t>Organizace </a:t>
            </a:r>
            <a:r>
              <a:rPr lang="cs-CZ" sz="6400" b="1" dirty="0">
                <a:ea typeface="MS Mincho"/>
                <a:cs typeface="Times New Roman"/>
              </a:rPr>
              <a:t>zřizované či zakládané dobrovolným svazkem obcí doloží:</a:t>
            </a:r>
          </a:p>
          <a:p>
            <a:pPr marL="0" lvl="0" indent="0" algn="just">
              <a:spcAft>
                <a:spcPts val="1000"/>
              </a:spcAft>
              <a:buNone/>
            </a:pPr>
            <a:r>
              <a:rPr lang="cs-CZ" sz="6400" dirty="0">
                <a:ea typeface="MS Mincho"/>
                <a:cs typeface="Times New Roman"/>
              </a:rPr>
              <a:t>zřizovací či zakládací listinu nebo jiný dokument o založení a dokument, který doloží veřejně prospěšnou činnost organizace v jedné ze sociálních služeb, uvedených v kapitole 2.2 těchto Pravidel, a prokáže, že účelem hlavní činnosti není vytváření zisku.</a:t>
            </a:r>
          </a:p>
          <a:p>
            <a:pPr marL="0" indent="0" algn="just">
              <a:spcAft>
                <a:spcPts val="1000"/>
              </a:spcAft>
              <a:buNone/>
            </a:pPr>
            <a:r>
              <a:rPr lang="cs-CZ" sz="6400" b="1" dirty="0">
                <a:ea typeface="MS Mincho"/>
                <a:cs typeface="Times New Roman"/>
              </a:rPr>
              <a:t>Organizace zakládané obcemi nebo kraji doloží:</a:t>
            </a:r>
          </a:p>
          <a:p>
            <a:pPr marL="0" lvl="0" indent="0" algn="just">
              <a:buNone/>
            </a:pPr>
            <a:r>
              <a:rPr lang="cs-CZ" sz="6400" dirty="0">
                <a:ea typeface="MS Mincho"/>
                <a:cs typeface="Times New Roman"/>
              </a:rPr>
              <a:t>zřizovací či zakládací listinu nebo jiný dokument o založení a dokument, který doloží veřejně prospěšnou činnost organizace v jedné z oblastí: podpora nebo ochrana osob se zdravotním postižením a znevýhodněných osob, sociální služby, či aktivity sociálního začleňování, a prokáže, že účelem hlavní činnosti není vytváření zisku.</a:t>
            </a:r>
          </a:p>
          <a:p>
            <a:pPr marL="114300" indent="0" algn="just">
              <a:spcAft>
                <a:spcPts val="0"/>
              </a:spcAft>
              <a:buNone/>
            </a:pPr>
            <a:r>
              <a:rPr lang="cs-CZ" sz="6400" dirty="0">
                <a:ea typeface="MS Mincho"/>
                <a:cs typeface="Times New Roman"/>
              </a:rPr>
              <a:t> </a:t>
            </a:r>
          </a:p>
          <a:p>
            <a:pPr marL="0" indent="0" algn="just">
              <a:spcAft>
                <a:spcPts val="1000"/>
              </a:spcAft>
              <a:buNone/>
            </a:pPr>
            <a:r>
              <a:rPr lang="cs-CZ" sz="6400" b="1" dirty="0" smtClean="0">
                <a:ea typeface="MS Mincho"/>
                <a:cs typeface="Times New Roman"/>
              </a:rPr>
              <a:t>3. Výpis </a:t>
            </a:r>
            <a:r>
              <a:rPr lang="cs-CZ" sz="6400" b="1" dirty="0">
                <a:ea typeface="MS Mincho"/>
                <a:cs typeface="Times New Roman"/>
              </a:rPr>
              <a:t>z rejstříku trestů</a:t>
            </a:r>
            <a:endParaRPr lang="cs-CZ" sz="6400" dirty="0">
              <a:ea typeface="MS Mincho"/>
              <a:cs typeface="Times New Roman"/>
            </a:endParaRPr>
          </a:p>
          <a:p>
            <a:pPr marL="0" indent="0" algn="just">
              <a:spcAft>
                <a:spcPts val="1000"/>
              </a:spcAft>
              <a:buNone/>
            </a:pPr>
            <a:r>
              <a:rPr lang="cs-CZ" sz="6400" dirty="0">
                <a:ea typeface="MS Mincho"/>
                <a:cs typeface="Times New Roman"/>
              </a:rPr>
              <a:t>Dokládají všichni statutární zástupci organizací zakládaných krajem, obcí nebo dobrovolným svazkem obcí, nestátních neziskových organizací, církví a církevních organizací. Výpis z rejstříku trestů v době podání žádosti nesmí být starší 3 měsíců. </a:t>
            </a:r>
          </a:p>
          <a:p>
            <a:pPr marL="0" indent="0" algn="just">
              <a:spcAft>
                <a:spcPts val="1000"/>
              </a:spcAft>
              <a:buNone/>
            </a:pPr>
            <a:r>
              <a:rPr lang="cs-CZ" sz="6400" b="1" i="1" dirty="0">
                <a:ea typeface="MS Mincho"/>
                <a:cs typeface="Arial"/>
              </a:rPr>
              <a:t>Záložka Veřejné zakázky</a:t>
            </a:r>
            <a:endParaRPr lang="cs-CZ" sz="6400" dirty="0">
              <a:ea typeface="MS Mincho"/>
              <a:cs typeface="Times New Roman"/>
            </a:endParaRPr>
          </a:p>
          <a:p>
            <a:pPr marL="0" indent="0" algn="just">
              <a:spcAft>
                <a:spcPts val="1000"/>
              </a:spcAft>
              <a:buNone/>
            </a:pPr>
            <a:r>
              <a:rPr lang="cs-CZ" sz="6400" b="1" dirty="0" smtClean="0">
                <a:ea typeface="MS Mincho"/>
                <a:cs typeface="Times New Roman"/>
              </a:rPr>
              <a:t>4. Dokumentace </a:t>
            </a:r>
            <a:r>
              <a:rPr lang="cs-CZ" sz="6400" b="1" dirty="0">
                <a:ea typeface="MS Mincho"/>
                <a:cs typeface="Times New Roman"/>
              </a:rPr>
              <a:t>k zadávacím a výběrovým řízením </a:t>
            </a:r>
            <a:endParaRPr lang="cs-CZ" sz="6400" dirty="0">
              <a:ea typeface="MS Mincho"/>
              <a:cs typeface="Times New Roman"/>
            </a:endParaRPr>
          </a:p>
          <a:p>
            <a:pPr marL="0" indent="0" algn="just">
              <a:spcAft>
                <a:spcPts val="1000"/>
              </a:spcAft>
              <a:buNone/>
            </a:pPr>
            <a:r>
              <a:rPr lang="cs-CZ" sz="6400" dirty="0">
                <a:ea typeface="MS Mincho"/>
                <a:cs typeface="Arial"/>
              </a:rPr>
              <a:t>Dokumentace k zadávacím a výběrovým řízením je předkládána v souladu s kapitolou 5 Obecných </a:t>
            </a:r>
            <a:r>
              <a:rPr lang="cs-CZ" sz="6400" dirty="0" smtClean="0">
                <a:ea typeface="MS Mincho"/>
                <a:cs typeface="Arial"/>
              </a:rPr>
              <a:t>pravidel (nově revize Obecných pravidel vydání 1.4).</a:t>
            </a:r>
            <a:endParaRPr lang="cs-CZ" sz="6400" dirty="0">
              <a:ea typeface="MS Mincho"/>
              <a:cs typeface="Times New Roman"/>
            </a:endParaRPr>
          </a:p>
        </p:txBody>
      </p:sp>
      <p:sp>
        <p:nvSpPr>
          <p:cNvPr id="5"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74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96752"/>
            <a:ext cx="8229600" cy="4525963"/>
          </a:xfrm>
        </p:spPr>
        <p:txBody>
          <a:bodyPr/>
          <a:lstStyle/>
          <a:p>
            <a:pPr marL="0" indent="0" algn="just">
              <a:lnSpc>
                <a:spcPct val="80000"/>
              </a:lnSpc>
              <a:spcAft>
                <a:spcPts val="1000"/>
              </a:spcAft>
              <a:buNone/>
            </a:pPr>
            <a:r>
              <a:rPr lang="cs-CZ" sz="1600" b="1" i="1" dirty="0">
                <a:ea typeface="MS Mincho"/>
                <a:cs typeface="Arial"/>
              </a:rPr>
              <a:t>Záložka Přiložené dokumenty</a:t>
            </a:r>
          </a:p>
          <a:p>
            <a:pPr marL="0" indent="0" algn="just">
              <a:lnSpc>
                <a:spcPct val="80000"/>
              </a:lnSpc>
              <a:spcAft>
                <a:spcPts val="1000"/>
              </a:spcAft>
              <a:buNone/>
            </a:pPr>
            <a:r>
              <a:rPr lang="cs-CZ" sz="1600" b="1" dirty="0">
                <a:ea typeface="MS Mincho"/>
                <a:cs typeface="Times New Roman"/>
              </a:rPr>
              <a:t>5. Studie proveditelnosti </a:t>
            </a:r>
          </a:p>
          <a:p>
            <a:pPr marL="0" indent="0" algn="just">
              <a:lnSpc>
                <a:spcPct val="80000"/>
              </a:lnSpc>
              <a:spcAft>
                <a:spcPts val="1000"/>
              </a:spcAft>
              <a:buNone/>
            </a:pPr>
            <a:r>
              <a:rPr lang="cs-CZ" sz="1600" dirty="0">
                <a:ea typeface="MS Mincho"/>
                <a:cs typeface="Times New Roman"/>
              </a:rPr>
              <a:t>Studie proveditelnosti slouží k posouzení realizovatelnosti a potřebnosti projektu. Osnova studie proveditelnosti je přílohou č. 3 těchto Pravidel</a:t>
            </a:r>
            <a:r>
              <a:rPr lang="cs-CZ" sz="1600" dirty="0" smtClean="0">
                <a:ea typeface="MS Mincho"/>
                <a:cs typeface="Times New Roman"/>
              </a:rPr>
              <a:t>.</a:t>
            </a:r>
          </a:p>
          <a:p>
            <a:pPr marL="0" lvl="0" indent="0" algn="just">
              <a:spcAft>
                <a:spcPts val="1000"/>
              </a:spcAft>
              <a:buNone/>
            </a:pPr>
            <a:r>
              <a:rPr lang="cs-CZ" sz="1600" b="1" dirty="0">
                <a:ea typeface="MS Mincho"/>
                <a:cs typeface="Times New Roman"/>
              </a:rPr>
              <a:t>6. Doklad o prokázání právních vztahů k majetku, který je předmětem projektu</a:t>
            </a:r>
            <a:endParaRPr lang="cs-CZ" sz="1600" dirty="0">
              <a:ea typeface="MS Mincho"/>
              <a:cs typeface="Times New Roman"/>
            </a:endParaRPr>
          </a:p>
          <a:p>
            <a:pPr marL="0" indent="0" algn="just">
              <a:spcAft>
                <a:spcPts val="1000"/>
              </a:spcAft>
              <a:buNone/>
            </a:pPr>
            <a:r>
              <a:rPr lang="cs-CZ" sz="1600" dirty="0">
                <a:ea typeface="MS Mincho"/>
                <a:cs typeface="Times New Roman"/>
              </a:rPr>
              <a:t>Žadatel dokládá výpisy z katastru nemovitostí, týkající se projektu. Výpis z katastru nemovitostí nesmí být k datu podání žádosti starší než 3 měsíce.  Pokud žadatel není zapsán v katastru nemovitostí jako vlastník nebo subjekt s právem hospodaření, dokládá listiny, které osvědčují jiné právo k uvedenému majetku, např. nájemní smlouvu, smlouvu o výpůjčce, nebo smlouvu o smlouvě budoucí či jiný právní úkon nebo právní akt opravňující žadatele k užívání nemovitosti, který bude předmětem projektu. V případě doložení smlouvy o smlouvě budoucí musí žadatel doložit nejpozději do vydání Rozhodnutí/Stanovení výdajů (formou Žádosti o změnu </a:t>
            </a:r>
            <a:r>
              <a:rPr lang="cs-CZ" sz="1600" dirty="0" smtClean="0">
                <a:ea typeface="MS Mincho"/>
                <a:cs typeface="Times New Roman"/>
              </a:rPr>
              <a:t>projektu) výpis </a:t>
            </a:r>
            <a:r>
              <a:rPr lang="cs-CZ" sz="1600" dirty="0">
                <a:ea typeface="MS Mincho"/>
                <a:cs typeface="Times New Roman"/>
              </a:rPr>
              <a:t>z katastru nemovitostí, kde je zapsán jako vlastník nebo jako subjekt s právem hospodaření.</a:t>
            </a:r>
          </a:p>
          <a:p>
            <a:pPr marL="0" indent="0" algn="just">
              <a:lnSpc>
                <a:spcPct val="80000"/>
              </a:lnSpc>
              <a:spcAft>
                <a:spcPts val="1000"/>
              </a:spcAft>
              <a:buNone/>
            </a:pPr>
            <a:endParaRPr lang="cs-CZ" sz="1600" dirty="0">
              <a:ea typeface="MS Mincho"/>
              <a:cs typeface="Times New Roman"/>
            </a:endParaRPr>
          </a:p>
          <a:p>
            <a:endParaRPr lang="cs-CZ" dirty="0" smtClean="0"/>
          </a:p>
          <a:p>
            <a:endParaRPr lang="cs-CZ" dirty="0"/>
          </a:p>
        </p:txBody>
      </p:sp>
      <p:sp>
        <p:nvSpPr>
          <p:cNvPr id="4"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pic>
        <p:nvPicPr>
          <p:cNvPr id="5"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83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96752"/>
            <a:ext cx="8229600" cy="4525963"/>
          </a:xfrm>
        </p:spPr>
        <p:txBody>
          <a:bodyPr>
            <a:normAutofit/>
          </a:bodyPr>
          <a:lstStyle/>
          <a:p>
            <a:pPr marL="0" indent="0" algn="just">
              <a:spcAft>
                <a:spcPts val="1000"/>
              </a:spcAft>
              <a:buNone/>
            </a:pPr>
            <a:r>
              <a:rPr lang="cs-CZ" sz="1600" b="1" dirty="0" smtClean="0">
                <a:ea typeface="MS Mincho"/>
                <a:cs typeface="Times New Roman"/>
              </a:rPr>
              <a:t>7. Územní </a:t>
            </a:r>
            <a:r>
              <a:rPr lang="cs-CZ" sz="1600" b="1" dirty="0">
                <a:ea typeface="MS Mincho"/>
                <a:cs typeface="Times New Roman"/>
              </a:rPr>
              <a:t>rozhodnutí nebo územní souhlas nebo veřejnoprávní smlouva nahrazující územní řízení</a:t>
            </a:r>
            <a:endParaRPr lang="cs-CZ" sz="1600" dirty="0">
              <a:ea typeface="MS Mincho"/>
              <a:cs typeface="Times New Roman"/>
            </a:endParaRPr>
          </a:p>
          <a:p>
            <a:pPr marL="0" indent="0" algn="just">
              <a:spcAft>
                <a:spcPts val="1000"/>
              </a:spcAft>
              <a:buNone/>
            </a:pPr>
            <a:r>
              <a:rPr lang="cs-CZ" sz="1600" dirty="0">
                <a:ea typeface="MS Mincho"/>
                <a:cs typeface="Times New Roman"/>
              </a:rPr>
              <a:t>Pokud se projekt týká stavby, žadatel dokládá územní rozhodnutí s nabytím právní moci. Pokud stavba nevyžaduje územní rozhodnutí, dokládá územní souhlas či účinnou veřejnoprávní smlouvu nahrazující územní řízení.</a:t>
            </a:r>
          </a:p>
          <a:p>
            <a:pPr marL="0" indent="0" algn="just">
              <a:spcAft>
                <a:spcPts val="1000"/>
              </a:spcAft>
              <a:buNone/>
            </a:pPr>
            <a:r>
              <a:rPr lang="cs-CZ" sz="1600" b="1" dirty="0">
                <a:ea typeface="MS Mincho"/>
                <a:cs typeface="Times New Roman"/>
              </a:rPr>
              <a:t> </a:t>
            </a:r>
            <a:r>
              <a:rPr lang="cs-CZ" sz="1600" b="1" dirty="0" smtClean="0">
                <a:ea typeface="MS Mincho"/>
                <a:cs typeface="Times New Roman"/>
              </a:rPr>
              <a:t>8. Žádost </a:t>
            </a:r>
            <a:r>
              <a:rPr lang="cs-CZ" sz="1600" b="1" dirty="0">
                <a:ea typeface="MS Mincho"/>
                <a:cs typeface="Times New Roman"/>
              </a:rPr>
              <a:t>o stavební povolení nebo ohlášení, případně stavební povolení nebo souhlas s provedením ohlášeného stavebního záměru nebo veřejnoprávní smlouva nahrazující stavební povolení</a:t>
            </a:r>
            <a:endParaRPr lang="cs-CZ" sz="1600" dirty="0">
              <a:ea typeface="MS Mincho"/>
              <a:cs typeface="Times New Roman"/>
            </a:endParaRPr>
          </a:p>
          <a:p>
            <a:pPr marL="0" indent="0" algn="just">
              <a:spcAft>
                <a:spcPts val="1000"/>
              </a:spcAft>
              <a:buNone/>
            </a:pPr>
            <a:r>
              <a:rPr lang="cs-CZ" sz="1600" dirty="0">
                <a:ea typeface="MS Mincho"/>
                <a:cs typeface="Times New Roman"/>
              </a:rPr>
              <a:t>Pokud žadatel nebude mít k dispozici stavební povolení </a:t>
            </a:r>
            <a:r>
              <a:rPr lang="cs-CZ" sz="1600" dirty="0">
                <a:ea typeface="MS Mincho"/>
                <a:cs typeface="Arial"/>
              </a:rPr>
              <a:t>nebo souhlas s provedením ohlášeného stavebního záměru či veřejnoprávní smlouvu nahrazující stavební povolení</a:t>
            </a:r>
            <a:r>
              <a:rPr lang="cs-CZ" sz="1600" dirty="0">
                <a:ea typeface="MS Mincho"/>
                <a:cs typeface="Times New Roman"/>
              </a:rPr>
              <a:t>, dokládá žádost o stavební povolení nebo ohlášení, potvrzené stavebním úřadem, a přílohy, nejsou-li doloženy v jiné příloze žádosti o podporu. Samotné stavební povolení, pak musí být doloženo nejpozději do dne, kdy je vydáno Rozhodnutí /Stanovení výdajů, a to formou Žádosti o změnu projektu (viz kap. 16 Obecných pravidel). </a:t>
            </a:r>
          </a:p>
          <a:p>
            <a:pPr marL="0" indent="0" algn="just">
              <a:buNone/>
            </a:pPr>
            <a:endParaRPr lang="cs-CZ" dirty="0"/>
          </a:p>
        </p:txBody>
      </p:sp>
      <p:sp>
        <p:nvSpPr>
          <p:cNvPr id="5"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001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96752"/>
            <a:ext cx="8229600" cy="4525963"/>
          </a:xfrm>
        </p:spPr>
        <p:txBody>
          <a:bodyPr>
            <a:noAutofit/>
          </a:bodyPr>
          <a:lstStyle/>
          <a:p>
            <a:pPr marL="0" lvl="0" indent="0" algn="just">
              <a:spcAft>
                <a:spcPts val="1000"/>
              </a:spcAft>
              <a:buNone/>
            </a:pPr>
            <a:r>
              <a:rPr lang="cs-CZ" sz="1600" b="1" dirty="0" smtClean="0">
                <a:ea typeface="MS Mincho"/>
                <a:cs typeface="Times New Roman"/>
              </a:rPr>
              <a:t>9. Projektová </a:t>
            </a:r>
            <a:r>
              <a:rPr lang="cs-CZ" sz="1600" b="1" dirty="0">
                <a:ea typeface="MS Mincho"/>
                <a:cs typeface="Times New Roman"/>
              </a:rPr>
              <a:t>dokumentace pro vydání stavebního povolení nebo pro ohlášení stavby</a:t>
            </a:r>
            <a:endParaRPr lang="cs-CZ" sz="1600" dirty="0">
              <a:ea typeface="MS Mincho"/>
              <a:cs typeface="Times New Roman"/>
            </a:endParaRPr>
          </a:p>
          <a:p>
            <a:pPr marL="0" indent="0" algn="just">
              <a:spcAft>
                <a:spcPts val="1000"/>
              </a:spcAft>
              <a:buNone/>
            </a:pPr>
            <a:r>
              <a:rPr lang="cs-CZ" sz="1600" dirty="0">
                <a:ea typeface="MS Mincho"/>
                <a:cs typeface="Times New Roman"/>
              </a:rPr>
              <a:t>Žadatel dokládá projektovou dokumentaci v podrobnosti pro vydání stavebního povolení, jež je součástí žádosti o stavební povolení, nebo je ověřená stavebním úřadem ve stavebním řízení. Pokud stavba nevyžaduje stavební povolení, dokládá žadatel projektovou dokumentaci pro ohlášení stavby. V případě, že již byla zpracována projektová dokumentace pro provádění stavby, žadatel ji také přikládá k žádosti o podporu.</a:t>
            </a:r>
          </a:p>
          <a:p>
            <a:pPr marL="0" indent="0" algn="just">
              <a:spcAft>
                <a:spcPts val="1000"/>
              </a:spcAft>
              <a:buNone/>
            </a:pPr>
            <a:r>
              <a:rPr lang="cs-CZ" sz="1600" dirty="0">
                <a:ea typeface="MS Mincho"/>
                <a:cs typeface="Times New Roman"/>
              </a:rPr>
              <a:t>Projektové dokumentace jsou zpracovány podle zákona č. 183/2006 Sb., o územním plánování a stavebním řádu, ve znění pozdějších předpisů, bližší specifikace je ve vyhlášce č. 499/2006 Sb., o dokumentaci staveb, ve znění pozdějších předpisů. </a:t>
            </a:r>
            <a:endParaRPr lang="cs-CZ" sz="1600" dirty="0" smtClean="0">
              <a:ea typeface="MS Mincho"/>
              <a:cs typeface="Times New Roman"/>
            </a:endParaRPr>
          </a:p>
          <a:p>
            <a:pPr marL="0" indent="0" algn="just">
              <a:spcAft>
                <a:spcPts val="1000"/>
              </a:spcAft>
              <a:buNone/>
            </a:pPr>
            <a:r>
              <a:rPr lang="cs-CZ" sz="1600" b="1" dirty="0" smtClean="0">
                <a:ea typeface="MS Mincho"/>
                <a:cs typeface="Times New Roman"/>
              </a:rPr>
              <a:t>10. Položkový </a:t>
            </a:r>
            <a:r>
              <a:rPr lang="cs-CZ" sz="1600" b="1" dirty="0">
                <a:ea typeface="MS Mincho"/>
                <a:cs typeface="Times New Roman"/>
              </a:rPr>
              <a:t>rozpočet stavby</a:t>
            </a:r>
            <a:endParaRPr lang="cs-CZ" sz="1600" dirty="0">
              <a:ea typeface="MS Mincho"/>
              <a:cs typeface="Times New Roman"/>
            </a:endParaRPr>
          </a:p>
          <a:p>
            <a:pPr marL="0" indent="0">
              <a:buNone/>
            </a:pPr>
            <a:r>
              <a:rPr lang="cs-CZ" sz="1600" dirty="0">
                <a:ea typeface="MS Mincho"/>
                <a:cs typeface="Times New Roman"/>
              </a:rPr>
              <a:t>Žadatel dokládá položkový rozpočet stavby podepsaný autorizovaným projektantem členěný podle jednotného ceníku stavebních prací v cenové úrovni ne starší než k r. 2014 ve formě oceněného soupisu prací (r</a:t>
            </a:r>
            <a:r>
              <a:rPr lang="cs-CZ" sz="1600" i="1" dirty="0">
                <a:ea typeface="Times New Roman"/>
                <a:cs typeface="Times New Roman"/>
              </a:rPr>
              <a:t>ozpočet musí vždy obsahovat sloupec, ve kterém je uveden odkaz na typ použité cenové soustavy ve tvaru "</a:t>
            </a:r>
            <a:r>
              <a:rPr lang="cs-CZ" sz="1600" i="1" dirty="0" err="1">
                <a:ea typeface="Times New Roman"/>
                <a:cs typeface="Times New Roman"/>
              </a:rPr>
              <a:t>rok_typ</a:t>
            </a:r>
            <a:r>
              <a:rPr lang="cs-CZ" sz="1600" i="1" dirty="0">
                <a:ea typeface="Times New Roman"/>
                <a:cs typeface="Times New Roman"/>
              </a:rPr>
              <a:t> cenové soustavy" (např. "2015_OTSKP" nebo "CS ÚRS 2015 O1" nebo „</a:t>
            </a:r>
            <a:r>
              <a:rPr lang="cs-CZ" sz="1600" i="1" dirty="0">
                <a:ea typeface="MS Mincho"/>
                <a:cs typeface="Times New Roman"/>
              </a:rPr>
              <a:t>RTS DATA 2016/I</a:t>
            </a:r>
            <a:r>
              <a:rPr lang="cs-CZ" sz="1600" i="1" dirty="0">
                <a:ea typeface="Times New Roman"/>
                <a:cs typeface="Times New Roman"/>
              </a:rPr>
              <a:t>“). </a:t>
            </a:r>
            <a:endParaRPr lang="cs-CZ" sz="1600" dirty="0"/>
          </a:p>
        </p:txBody>
      </p:sp>
      <p:sp>
        <p:nvSpPr>
          <p:cNvPr id="5"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dirty="0" smtClean="0"/>
              <a:t/>
            </a:r>
            <a:br>
              <a:rPr lang="cs-CZ" dirty="0" smtClean="0"/>
            </a:br>
            <a:r>
              <a:rPr lang="cs-CZ" sz="2400" dirty="0" smtClean="0">
                <a:solidFill>
                  <a:schemeClr val="accent1"/>
                </a:solidFill>
              </a:rPr>
              <a:t>29./30. výzva IROP – rozvoj sociálních služeb</a:t>
            </a:r>
            <a:r>
              <a:rPr lang="en-US" dirty="0" smtClean="0"/>
              <a:t/>
            </a:r>
            <a:br>
              <a:rPr lang="en-US" dirty="0" smtClean="0"/>
            </a:br>
            <a:endParaRPr lang="en-US"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134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68760"/>
            <a:ext cx="8229600" cy="4525963"/>
          </a:xfrm>
        </p:spPr>
        <p:txBody>
          <a:bodyPr>
            <a:normAutofit lnSpcReduction="10000"/>
          </a:bodyPr>
          <a:lstStyle/>
          <a:p>
            <a:pPr marL="0" lvl="0" indent="0" algn="just">
              <a:spcAft>
                <a:spcPts val="1000"/>
              </a:spcAft>
              <a:buNone/>
            </a:pPr>
            <a:r>
              <a:rPr lang="cs-CZ" sz="1600" b="1" dirty="0" smtClean="0">
                <a:ea typeface="MS Mincho"/>
                <a:cs typeface="Times New Roman"/>
              </a:rPr>
              <a:t>11. Souhlasné </a:t>
            </a:r>
            <a:r>
              <a:rPr lang="cs-CZ" sz="1600" b="1" dirty="0">
                <a:ea typeface="MS Mincho"/>
                <a:cs typeface="Times New Roman"/>
              </a:rPr>
              <a:t>stanovisko subjektu, který vydal strategický plán sociálního začleňování, komunitní plán sociálních služeb nebo střednědobý plán rozvoje sociálních služeb kraje</a:t>
            </a:r>
            <a:endParaRPr lang="cs-CZ" sz="1600" dirty="0">
              <a:ea typeface="MS Mincho"/>
              <a:cs typeface="Times New Roman"/>
            </a:endParaRPr>
          </a:p>
          <a:p>
            <a:pPr marL="0" indent="0" algn="just">
              <a:spcAft>
                <a:spcPts val="1000"/>
              </a:spcAft>
              <a:buNone/>
            </a:pPr>
            <a:r>
              <a:rPr lang="cs-CZ" sz="1600" dirty="0">
                <a:ea typeface="MS Mincho"/>
                <a:cs typeface="Arial"/>
              </a:rPr>
              <a:t>V této příloze žadatel doloží stanovisko od kompetentního subjektu, který vydal strategický plán, komunitní plán nebo střednědobý plán rozvoje sociálních služeb kraje.</a:t>
            </a:r>
            <a:r>
              <a:rPr lang="cs-CZ" sz="1600" dirty="0">
                <a:ea typeface="MS Mincho"/>
                <a:cs typeface="Times New Roman"/>
              </a:rPr>
              <a:t> Vzor stanoviska je uveden v příloze č. 9 těchto </a:t>
            </a:r>
            <a:r>
              <a:rPr lang="cs-CZ" sz="1600" dirty="0" smtClean="0">
                <a:ea typeface="MS Mincho"/>
                <a:cs typeface="Times New Roman"/>
              </a:rPr>
              <a:t>Pravidel.</a:t>
            </a:r>
          </a:p>
          <a:p>
            <a:pPr marL="0" indent="0" algn="just">
              <a:spcAft>
                <a:spcPts val="1000"/>
              </a:spcAft>
              <a:buNone/>
            </a:pPr>
            <a:r>
              <a:rPr lang="cs-CZ" sz="1600" b="1" dirty="0" smtClean="0">
                <a:ea typeface="MS Mincho"/>
                <a:cs typeface="Times New Roman"/>
              </a:rPr>
              <a:t>12. Průzkum </a:t>
            </a:r>
            <a:r>
              <a:rPr lang="cs-CZ" sz="1600" b="1" dirty="0">
                <a:ea typeface="MS Mincho"/>
                <a:cs typeface="Times New Roman"/>
              </a:rPr>
              <a:t>trhu</a:t>
            </a:r>
            <a:endParaRPr lang="cs-CZ" sz="1600" dirty="0">
              <a:ea typeface="MS Mincho"/>
              <a:cs typeface="Times New Roman"/>
            </a:endParaRPr>
          </a:p>
          <a:p>
            <a:pPr marL="0" indent="0" algn="just">
              <a:spcAft>
                <a:spcPts val="1000"/>
              </a:spcAft>
              <a:buNone/>
            </a:pPr>
            <a:r>
              <a:rPr lang="cs-CZ" sz="1600" dirty="0">
                <a:ea typeface="MS Mincho"/>
                <a:cs typeface="Times New Roman"/>
              </a:rPr>
              <a:t>V této příloze žadatel doloží veškeré doklady, prokazující skutečné provedení tohoto průzkumu trhu, jako je zejména doložení veškeré písemné či elektronické komunikace s oslovenými dodavateli ohledně kalkulace cen, ceníky dodavatelů, výtisk internetových stránek dodavatele nebo srovnávače cen, smlouvy na obdobné zakázky apod. Spolu s těmito doklady poté musí žadatel v této příloze popsat mechanismus odvození jednotlivých cenových položek v rozpočtu projektu ve vztahu k provedenému průzkumu trhu.  Průzkum trhu se týká všech hlavních aktivit projektu, vyjma aktivity staveb, kdy je dokládán samostatný položkový rozpočet. Vzor průzkumu trhu je přílohou č. 8 těchto Pravidel.</a:t>
            </a:r>
          </a:p>
          <a:p>
            <a:endParaRPr lang="cs-CZ" dirty="0"/>
          </a:p>
        </p:txBody>
      </p:sp>
      <p:sp>
        <p:nvSpPr>
          <p:cNvPr id="5"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dirty="0" smtClean="0"/>
              <a:t/>
            </a:r>
            <a:br>
              <a:rPr lang="cs-CZ" dirty="0" smtClean="0"/>
            </a:br>
            <a:r>
              <a:rPr lang="cs-CZ" sz="2400" dirty="0" smtClean="0">
                <a:solidFill>
                  <a:schemeClr val="accent1"/>
                </a:solidFill>
              </a:rPr>
              <a:t>29./30. výzva IROP – rozvoj sociálních služeb</a:t>
            </a:r>
            <a:r>
              <a:rPr lang="en-US" dirty="0" smtClean="0"/>
              <a:t/>
            </a:r>
            <a:br>
              <a:rPr lang="en-US" dirty="0" smtClean="0"/>
            </a:br>
            <a:endParaRPr lang="en-US"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026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96752"/>
            <a:ext cx="8229600" cy="4525963"/>
          </a:xfrm>
        </p:spPr>
        <p:txBody>
          <a:bodyPr>
            <a:normAutofit lnSpcReduction="10000"/>
          </a:bodyPr>
          <a:lstStyle/>
          <a:p>
            <a:pPr marL="0" indent="0" algn="just">
              <a:lnSpc>
                <a:spcPct val="115000"/>
              </a:lnSpc>
              <a:spcAft>
                <a:spcPts val="600"/>
              </a:spcAft>
              <a:buNone/>
            </a:pPr>
            <a:r>
              <a:rPr lang="cs-CZ" sz="1600" b="1" dirty="0">
                <a:ea typeface="MS Mincho"/>
                <a:cs typeface="Arial"/>
              </a:rPr>
              <a:t>13. Pověřovací akt</a:t>
            </a:r>
            <a:endParaRPr lang="cs-CZ" sz="1600" dirty="0">
              <a:ea typeface="MS Mincho"/>
              <a:cs typeface="Times New Roman"/>
            </a:endParaRPr>
          </a:p>
          <a:p>
            <a:pPr marL="0" indent="0" algn="just">
              <a:spcAft>
                <a:spcPts val="1000"/>
              </a:spcAft>
              <a:buNone/>
            </a:pPr>
            <a:r>
              <a:rPr lang="cs-CZ" sz="1600" dirty="0">
                <a:ea typeface="MS Mincho"/>
                <a:cs typeface="Arial"/>
              </a:rPr>
              <a:t>Žadatel doloží pověřovací akt vydaný v souladu s Rozhodnutím Komise ze dne </a:t>
            </a:r>
            <a:br>
              <a:rPr lang="cs-CZ" sz="1600" dirty="0">
                <a:ea typeface="MS Mincho"/>
                <a:cs typeface="Arial"/>
              </a:rPr>
            </a:br>
            <a:r>
              <a:rPr lang="cs-CZ" sz="1600" dirty="0">
                <a:ea typeface="MS Mincho"/>
                <a:cs typeface="Arial"/>
              </a:rPr>
              <a:t>20. prosince 2011 o použití čl. 106 odst. 2 Smlouvy o fungování Evropské unie na státní podporu ve formě vyrovnávací platby za závazek veřejné služby udělené určitým podnikům pověřeným poskytováním služeb obecného hospodářského zájmu. Žadatel musí být jasně pověřen k výkonu služby obecného hospodářského zájmu, k jejímuž kvalitnějšímu poskytování čerpá podporu v rámci výzvy. </a:t>
            </a:r>
            <a:endParaRPr lang="cs-CZ" sz="1600" dirty="0">
              <a:ea typeface="MS Mincho"/>
              <a:cs typeface="Times New Roman"/>
            </a:endParaRPr>
          </a:p>
          <a:p>
            <a:pPr marL="0" indent="0" algn="just">
              <a:spcAft>
                <a:spcPts val="1000"/>
              </a:spcAft>
              <a:buNone/>
            </a:pPr>
            <a:r>
              <a:rPr lang="cs-CZ" sz="1600" dirty="0">
                <a:ea typeface="MS Mincho"/>
                <a:cs typeface="Arial"/>
              </a:rPr>
              <a:t>V případě, že žadatel není ke dni podání žádosti pověřen v souladu s Rozhodnutím 2012/21/EU, doloží vyjádření objednatele služeb o úmyslu žadatele pověřit výkonem služby obecného hospodářského zájmu v souladu s Rozhodnutím 2012/21/EU. Více informací v kap. 2.12 těchto Pravidel. </a:t>
            </a:r>
            <a:endParaRPr lang="cs-CZ" sz="1600" dirty="0">
              <a:ea typeface="MS Mincho"/>
              <a:cs typeface="Times New Roman"/>
            </a:endParaRPr>
          </a:p>
          <a:p>
            <a:pPr marL="0" indent="0" algn="just">
              <a:spcAft>
                <a:spcPts val="1000"/>
              </a:spcAft>
              <a:buNone/>
            </a:pPr>
            <a:r>
              <a:rPr lang="cs-CZ" sz="1600" b="1" dirty="0">
                <a:ea typeface="MS Mincho"/>
                <a:cs typeface="Arial"/>
              </a:rPr>
              <a:t>14. Seznam objednávek – přímých nákupů</a:t>
            </a:r>
            <a:endParaRPr lang="cs-CZ" sz="1600" dirty="0">
              <a:ea typeface="MS Mincho"/>
              <a:cs typeface="Times New Roman"/>
            </a:endParaRPr>
          </a:p>
          <a:p>
            <a:pPr marL="0" indent="0" algn="just">
              <a:spcAft>
                <a:spcPts val="1000"/>
              </a:spcAft>
              <a:buNone/>
            </a:pPr>
            <a:r>
              <a:rPr lang="cs-CZ" sz="1600" dirty="0">
                <a:ea typeface="MS Mincho"/>
                <a:cs typeface="Arial"/>
              </a:rPr>
              <a:t>Žadatel do formuláře (viz příloha č. 10 Obecných pravidel) vypíše všechny uskutečněné objednávky – přímé nákupy ve výši od 100 tis. Kč bez DPH, které se vztahují k projektu, a provedl je před podáním žádosti o podporu.</a:t>
            </a:r>
            <a:endParaRPr lang="cs-CZ" sz="1600" dirty="0">
              <a:ea typeface="MS Mincho"/>
              <a:cs typeface="Times New Roman"/>
            </a:endParaRPr>
          </a:p>
          <a:p>
            <a:endParaRPr lang="cs-CZ" dirty="0"/>
          </a:p>
        </p:txBody>
      </p:sp>
      <p:sp>
        <p:nvSpPr>
          <p:cNvPr id="5"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dirty="0" smtClean="0"/>
              <a:t/>
            </a:r>
            <a:br>
              <a:rPr lang="cs-CZ" dirty="0" smtClean="0"/>
            </a:br>
            <a:r>
              <a:rPr lang="cs-CZ" sz="2400" dirty="0" smtClean="0">
                <a:solidFill>
                  <a:schemeClr val="accent1"/>
                </a:solidFill>
              </a:rPr>
              <a:t>29./30. výzva IROP – rozvoj sociálních služeb</a:t>
            </a:r>
            <a:r>
              <a:rPr lang="en-US" dirty="0" smtClean="0"/>
              <a:t/>
            </a:r>
            <a:br>
              <a:rPr lang="en-US" dirty="0" smtClean="0"/>
            </a:br>
            <a:endParaRPr lang="en-US"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392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62500" lnSpcReduction="20000"/>
          </a:bodyPr>
          <a:lstStyle/>
          <a:p>
            <a:pPr marL="0" indent="0" algn="just">
              <a:spcAft>
                <a:spcPts val="1000"/>
              </a:spcAft>
              <a:buNone/>
            </a:pPr>
            <a:r>
              <a:rPr lang="cs-CZ" b="1" dirty="0" smtClean="0">
                <a:ea typeface="MS Mincho"/>
                <a:cs typeface="Times New Roman"/>
              </a:rPr>
              <a:t>Indikátor </a:t>
            </a:r>
            <a:r>
              <a:rPr lang="cs-CZ" b="1" dirty="0">
                <a:ea typeface="MS Mincho"/>
                <a:cs typeface="Times New Roman"/>
              </a:rPr>
              <a:t>výsledku</a:t>
            </a:r>
            <a:endParaRPr lang="cs-CZ" dirty="0">
              <a:ea typeface="MS Mincho"/>
              <a:cs typeface="Times New Roman"/>
            </a:endParaRPr>
          </a:p>
          <a:p>
            <a:pPr marL="0" indent="0" algn="just">
              <a:spcAft>
                <a:spcPts val="1000"/>
              </a:spcAft>
              <a:buNone/>
            </a:pPr>
            <a:r>
              <a:rPr lang="cs-CZ" b="1" dirty="0">
                <a:ea typeface="MS Mincho"/>
                <a:cs typeface="Times New Roman"/>
              </a:rPr>
              <a:t>6 75 10 Kapacita služeb a sociální práce</a:t>
            </a:r>
            <a:endParaRPr lang="cs-CZ" dirty="0">
              <a:ea typeface="MS Mincho"/>
              <a:cs typeface="Times New Roman"/>
            </a:endParaRPr>
          </a:p>
          <a:p>
            <a:pPr marL="0" indent="0">
              <a:spcAft>
                <a:spcPts val="1000"/>
              </a:spcAft>
              <a:buNone/>
            </a:pPr>
            <a:r>
              <a:rPr lang="cs-CZ" dirty="0">
                <a:ea typeface="MS Mincho"/>
                <a:cs typeface="Times New Roman"/>
              </a:rPr>
              <a:t>Povinný pro všechny projekty. Žadatel uvede výchozí a cílovou hodnotu indikátoru. </a:t>
            </a:r>
          </a:p>
          <a:p>
            <a:pPr marL="0" indent="0" algn="just">
              <a:spcAft>
                <a:spcPts val="1000"/>
              </a:spcAft>
              <a:buNone/>
            </a:pPr>
            <a:r>
              <a:rPr lang="cs-CZ" b="1" dirty="0">
                <a:ea typeface="MS Mincho"/>
                <a:cs typeface="Times New Roman"/>
              </a:rPr>
              <a:t>Indikátory výstupu</a:t>
            </a:r>
            <a:endParaRPr lang="cs-CZ" dirty="0">
              <a:ea typeface="MS Mincho"/>
              <a:cs typeface="Times New Roman"/>
            </a:endParaRPr>
          </a:p>
          <a:p>
            <a:pPr marL="0" indent="0" algn="just">
              <a:spcAft>
                <a:spcPts val="1000"/>
              </a:spcAft>
              <a:buNone/>
            </a:pPr>
            <a:r>
              <a:rPr lang="cs-CZ" b="1" dirty="0">
                <a:ea typeface="MS Mincho"/>
                <a:cs typeface="Times New Roman"/>
              </a:rPr>
              <a:t>5 54 01 Počet podpořených zázemí pro služby a sociální práci</a:t>
            </a:r>
            <a:endParaRPr lang="cs-CZ" dirty="0">
              <a:ea typeface="MS Mincho"/>
              <a:cs typeface="Times New Roman"/>
            </a:endParaRPr>
          </a:p>
          <a:p>
            <a:pPr marL="0" indent="0">
              <a:spcAft>
                <a:spcPts val="1000"/>
              </a:spcAft>
              <a:buNone/>
            </a:pPr>
            <a:r>
              <a:rPr lang="cs-CZ" dirty="0">
                <a:ea typeface="MS Mincho"/>
                <a:cs typeface="Times New Roman"/>
              </a:rPr>
              <a:t>Povinný pro všechny projekty. Žadatel uvede cílovou hodnotu indikátoru. </a:t>
            </a:r>
          </a:p>
          <a:p>
            <a:pPr marL="0" indent="0" algn="just">
              <a:spcAft>
                <a:spcPts val="1000"/>
              </a:spcAft>
              <a:buNone/>
            </a:pPr>
            <a:r>
              <a:rPr lang="cs-CZ" b="1" dirty="0">
                <a:ea typeface="MS Mincho"/>
                <a:cs typeface="Times New Roman"/>
              </a:rPr>
              <a:t>5 54 02 Počet poskytovaných druhů sociálních služeb</a:t>
            </a:r>
            <a:endParaRPr lang="cs-CZ" dirty="0">
              <a:ea typeface="MS Mincho"/>
              <a:cs typeface="Times New Roman"/>
            </a:endParaRPr>
          </a:p>
          <a:p>
            <a:pPr marL="0" indent="0">
              <a:buNone/>
            </a:pPr>
            <a:r>
              <a:rPr lang="cs-CZ" dirty="0">
                <a:ea typeface="MS Mincho"/>
                <a:cs typeface="Times New Roman"/>
              </a:rPr>
              <a:t>Povinný pro všechny projekty. Žadatel uvede cílovou hodnotu indikátoru</a:t>
            </a:r>
            <a:endParaRPr lang="cs-CZ" dirty="0"/>
          </a:p>
        </p:txBody>
      </p:sp>
      <p:sp>
        <p:nvSpPr>
          <p:cNvPr id="5"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3930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484784"/>
            <a:ext cx="8229600" cy="4709120"/>
          </a:xfrm>
        </p:spPr>
        <p:txBody>
          <a:bodyPr>
            <a:normAutofit fontScale="25000" lnSpcReduction="20000"/>
          </a:bodyPr>
          <a:lstStyle/>
          <a:p>
            <a:pPr marL="0" indent="0" algn="just">
              <a:spcBef>
                <a:spcPts val="2400"/>
              </a:spcBef>
              <a:buNone/>
              <a:tabLst>
                <a:tab pos="990600" algn="l"/>
              </a:tabLst>
            </a:pPr>
            <a:r>
              <a:rPr lang="cs-CZ" sz="7200" b="1" dirty="0">
                <a:solidFill>
                  <a:srgbClr val="000000"/>
                </a:solidFill>
                <a:ea typeface="Times New Roman"/>
                <a:cs typeface="Arial"/>
              </a:rPr>
              <a:t>Veřejná </a:t>
            </a:r>
            <a:r>
              <a:rPr lang="cs-CZ" sz="7200" b="1" dirty="0" smtClean="0">
                <a:solidFill>
                  <a:srgbClr val="000000"/>
                </a:solidFill>
                <a:ea typeface="Times New Roman"/>
                <a:cs typeface="Arial"/>
              </a:rPr>
              <a:t>podpora</a:t>
            </a:r>
            <a:endParaRPr lang="cs-CZ" sz="7200" b="1" dirty="0">
              <a:solidFill>
                <a:srgbClr val="000000"/>
              </a:solidFill>
              <a:ea typeface="Times New Roman"/>
              <a:cs typeface="Arial"/>
            </a:endParaRPr>
          </a:p>
          <a:p>
            <a:pPr marL="0" indent="0" algn="just">
              <a:spcAft>
                <a:spcPts val="1000"/>
              </a:spcAft>
              <a:buNone/>
            </a:pPr>
            <a:r>
              <a:rPr lang="cs-CZ" sz="6400" dirty="0">
                <a:ea typeface="MS Mincho"/>
                <a:cs typeface="Times New Roman"/>
              </a:rPr>
              <a:t>Poskytnutá podpora navazuje na podmínky Rozhodnutí Komise ze dne 20. prosince 2011 o použití čl. 106 odst. 2 Smlouvy o fungování Evropské unie na státní podporu ve formě vyrovnávací platby za závazek veřejné služby udělené určitým podnikům pověřeným poskytováním služeb obecného hospodářského zájmu (2012/21/EU, dále jen „Rozhodnutí 2012/21/EU“).</a:t>
            </a:r>
          </a:p>
          <a:p>
            <a:pPr marL="0" indent="0" algn="just">
              <a:spcAft>
                <a:spcPts val="1000"/>
              </a:spcAft>
              <a:buNone/>
            </a:pPr>
            <a:r>
              <a:rPr lang="cs-CZ" sz="7200" b="1" dirty="0" smtClean="0">
                <a:ea typeface="MS Mincho"/>
                <a:cs typeface="Times New Roman"/>
              </a:rPr>
              <a:t/>
            </a:r>
            <a:br>
              <a:rPr lang="cs-CZ" sz="7200" b="1" dirty="0" smtClean="0">
                <a:ea typeface="MS Mincho"/>
                <a:cs typeface="Times New Roman"/>
              </a:rPr>
            </a:br>
            <a:r>
              <a:rPr lang="cs-CZ" sz="7200" b="1" dirty="0" smtClean="0">
                <a:ea typeface="MS Mincho"/>
                <a:cs typeface="Times New Roman"/>
              </a:rPr>
              <a:t>Pověřovací </a:t>
            </a:r>
            <a:r>
              <a:rPr lang="cs-CZ" sz="7200" b="1" dirty="0">
                <a:ea typeface="MS Mincho"/>
                <a:cs typeface="Times New Roman"/>
              </a:rPr>
              <a:t>akt (příloha žádosti o podporu č. 13)</a:t>
            </a:r>
            <a:endParaRPr lang="cs-CZ" sz="7200" dirty="0">
              <a:ea typeface="MS Mincho"/>
              <a:cs typeface="Times New Roman"/>
            </a:endParaRPr>
          </a:p>
          <a:p>
            <a:pPr marL="0" indent="0" algn="just">
              <a:lnSpc>
                <a:spcPct val="115000"/>
              </a:lnSpc>
              <a:spcAft>
                <a:spcPts val="1000"/>
              </a:spcAft>
              <a:buNone/>
            </a:pPr>
            <a:r>
              <a:rPr lang="cs-CZ" sz="6400" dirty="0">
                <a:ea typeface="Times New Roman"/>
                <a:cs typeface="Arial"/>
              </a:rPr>
              <a:t>Žadatel musí být písemně pověřen výkonem služby obecného hospodářského zájmu. Žadatel doloží existenci závazku veřejné služby na základě pověření, které musí obsahovat (čl. 4 Rozhodnutí 2012/21/EU):</a:t>
            </a:r>
            <a:endParaRPr lang="cs-CZ" sz="6400" dirty="0">
              <a:ea typeface="MS Mincho"/>
              <a:cs typeface="Times New Roman"/>
            </a:endParaRPr>
          </a:p>
          <a:p>
            <a:pPr marL="514350" indent="-514350">
              <a:buFont typeface="+mj-lt"/>
              <a:buAutoNum type="alphaLcPeriod"/>
            </a:pPr>
            <a:r>
              <a:rPr lang="cs-CZ" sz="6400" dirty="0">
                <a:ea typeface="MS Mincho"/>
                <a:cs typeface="Arial"/>
              </a:rPr>
              <a:t>náplň a trvání závazku veřejné služby,</a:t>
            </a:r>
            <a:endParaRPr lang="cs-CZ" sz="6400" dirty="0">
              <a:ea typeface="MS Mincho"/>
              <a:cs typeface="Times New Roman"/>
            </a:endParaRPr>
          </a:p>
          <a:p>
            <a:pPr marL="514350" indent="-514350">
              <a:buFont typeface="+mj-lt"/>
              <a:buAutoNum type="alphaLcPeriod"/>
            </a:pPr>
            <a:r>
              <a:rPr lang="cs-CZ" sz="6400" dirty="0">
                <a:ea typeface="MS Mincho"/>
                <a:cs typeface="Arial"/>
              </a:rPr>
              <a:t>identifikace podniku, případně, o které území se jedná;</a:t>
            </a:r>
            <a:endParaRPr lang="cs-CZ" sz="6400" dirty="0">
              <a:ea typeface="MS Mincho"/>
              <a:cs typeface="Times New Roman"/>
            </a:endParaRPr>
          </a:p>
          <a:p>
            <a:pPr marL="514350" indent="-514350">
              <a:buFont typeface="+mj-lt"/>
              <a:buAutoNum type="alphaLcPeriod"/>
            </a:pPr>
            <a:r>
              <a:rPr lang="cs-CZ" sz="6400" dirty="0">
                <a:ea typeface="MS Mincho"/>
                <a:cs typeface="Arial"/>
              </a:rPr>
              <a:t>povahu jakýchkoliv výhradních nebo zvláštních práv;</a:t>
            </a:r>
            <a:endParaRPr lang="cs-CZ" sz="6400" dirty="0">
              <a:ea typeface="MS Mincho"/>
              <a:cs typeface="Times New Roman"/>
            </a:endParaRPr>
          </a:p>
          <a:p>
            <a:pPr marL="514350" indent="-514350">
              <a:buFont typeface="+mj-lt"/>
              <a:buAutoNum type="alphaLcPeriod"/>
            </a:pPr>
            <a:r>
              <a:rPr lang="cs-CZ" sz="6400" dirty="0">
                <a:ea typeface="MS Mincho"/>
                <a:cs typeface="Arial"/>
              </a:rPr>
              <a:t>popis kompenzačního mechanismu a parametrů pro výpočet, kontrolu a přezkoumání vyrovnávací platby;</a:t>
            </a:r>
            <a:endParaRPr lang="cs-CZ" sz="6400" dirty="0">
              <a:ea typeface="MS Mincho"/>
              <a:cs typeface="Times New Roman"/>
            </a:endParaRPr>
          </a:p>
          <a:p>
            <a:pPr marL="514350" indent="-514350">
              <a:buFont typeface="+mj-lt"/>
              <a:buAutoNum type="alphaLcPeriod"/>
            </a:pPr>
            <a:r>
              <a:rPr lang="cs-CZ" sz="6400" dirty="0">
                <a:ea typeface="MS Mincho"/>
                <a:cs typeface="Arial"/>
              </a:rPr>
              <a:t>opatření k zamezení a vrácení jakékoli nadměrné vyrovnávací platby;</a:t>
            </a:r>
            <a:endParaRPr lang="cs-CZ" sz="6400" dirty="0">
              <a:ea typeface="MS Mincho"/>
              <a:cs typeface="Times New Roman"/>
            </a:endParaRPr>
          </a:p>
          <a:p>
            <a:pPr marL="514350" indent="-514350">
              <a:spcAft>
                <a:spcPts val="1000"/>
              </a:spcAft>
              <a:buFont typeface="+mj-lt"/>
              <a:buAutoNum type="alphaLcPeriod"/>
            </a:pPr>
            <a:r>
              <a:rPr lang="cs-CZ" sz="6400" dirty="0">
                <a:ea typeface="MS Mincho"/>
                <a:cs typeface="Arial"/>
              </a:rPr>
              <a:t>odkaz na Rozhodnutí 2012/21/EU (uvedením plného názvu v textu pověření).</a:t>
            </a:r>
            <a:r>
              <a:rPr lang="cs-CZ" sz="4800" dirty="0">
                <a:ea typeface="MS Mincho"/>
                <a:cs typeface="Arial"/>
              </a:rPr>
              <a:t>  </a:t>
            </a:r>
            <a:endParaRPr lang="cs-CZ" sz="4800" dirty="0">
              <a:ea typeface="MS Mincho"/>
              <a:cs typeface="Times New Roman"/>
            </a:endParaRPr>
          </a:p>
          <a:p>
            <a:pPr marL="0" indent="0">
              <a:buNone/>
            </a:pPr>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spTree>
    <p:extLst>
      <p:ext uri="{BB962C8B-B14F-4D97-AF65-F5344CB8AC3E}">
        <p14:creationId xmlns:p14="http://schemas.microsoft.com/office/powerpoint/2010/main" val="2726237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14324"/>
            <a:ext cx="8229600" cy="4911840"/>
          </a:xfrm>
        </p:spPr>
        <p:txBody>
          <a:bodyPr>
            <a:noAutofit/>
          </a:bodyPr>
          <a:lstStyle/>
          <a:p>
            <a:pPr marL="0" indent="0" algn="just">
              <a:spcAft>
                <a:spcPts val="1000"/>
              </a:spcAft>
              <a:buNone/>
            </a:pPr>
            <a:r>
              <a:rPr lang="cs-CZ" sz="1600" dirty="0">
                <a:ea typeface="Times New Roman"/>
                <a:cs typeface="Arial"/>
              </a:rPr>
              <a:t>Dotace a podpora musí být prokazatelně poskytnuta na činnost, která byla příjemci uložena na základě pověření a která představuje službu obecného hospodářského zájmu. </a:t>
            </a:r>
            <a:endParaRPr lang="cs-CZ" sz="1600" dirty="0" smtClean="0">
              <a:ea typeface="Times New Roman"/>
              <a:cs typeface="Arial"/>
            </a:endParaRPr>
          </a:p>
          <a:p>
            <a:pPr marL="0" indent="0" algn="just">
              <a:spcAft>
                <a:spcPts val="1000"/>
              </a:spcAft>
              <a:buNone/>
            </a:pPr>
            <a:r>
              <a:rPr lang="cs-CZ" sz="1800" b="1" dirty="0" smtClean="0">
                <a:ea typeface="MS Mincho"/>
                <a:cs typeface="Arial"/>
              </a:rPr>
              <a:t>Žadatel </a:t>
            </a:r>
            <a:r>
              <a:rPr lang="cs-CZ" sz="1800" b="1" dirty="0">
                <a:ea typeface="MS Mincho"/>
                <a:cs typeface="Arial"/>
              </a:rPr>
              <a:t>musí být pověřen k výkonu SOHZ v souladu s Rozhodnutím 2012/21/EU nejméně do konce doby udržitelnosti projektu, tedy pět let od poslední platby příjemci. </a:t>
            </a:r>
            <a:r>
              <a:rPr lang="cs-CZ" sz="1800" dirty="0">
                <a:ea typeface="MS Mincho"/>
                <a:cs typeface="Arial"/>
              </a:rPr>
              <a:t>Doporučená délka pověření je po dobu odepisování pořízené investice. Pokud bude doba pověření kratší, než je doba životnosti investice, bude zůstatková hodnota investice započtena do výpočtu kompenzace jako příjem poskytovatele SOHZ v posledním roce trvání pověření.</a:t>
            </a:r>
            <a:endParaRPr lang="cs-CZ" sz="1800" dirty="0">
              <a:ea typeface="MS Mincho"/>
              <a:cs typeface="Times New Roman"/>
            </a:endParaRPr>
          </a:p>
          <a:p>
            <a:pPr marL="0" indent="0" algn="just">
              <a:spcAft>
                <a:spcPts val="1000"/>
              </a:spcAft>
              <a:buNone/>
            </a:pPr>
            <a:r>
              <a:rPr lang="cs-CZ" sz="1800" b="1" dirty="0" smtClean="0">
                <a:ea typeface="MS Mincho"/>
                <a:cs typeface="Arial"/>
              </a:rPr>
              <a:t>Žadatel </a:t>
            </a:r>
            <a:r>
              <a:rPr lang="cs-CZ" sz="1800" b="1" dirty="0">
                <a:ea typeface="MS Mincho"/>
                <a:cs typeface="Arial"/>
              </a:rPr>
              <a:t>nemusí být pověřen jedním pověřovacím aktem, ale několika akty, které na sebe musí navazovat, aby bylo zajištěno kontinuální poskytování služby. V případě nezajištěné návaznosti poskytované služby se příjemce vystavuje riziku navrácení celé dotace. Pověřovací akt pro poskytování SOHZ může být vydáván i postupně, tzn. na kratší časová období, která na sebe přímo navazují a která pokryjí celou dobu udržitelnosti.</a:t>
            </a:r>
            <a:endParaRPr lang="cs-CZ" sz="1800" dirty="0">
              <a:ea typeface="MS Mincho"/>
              <a:cs typeface="Times New Roman"/>
            </a:endParaRPr>
          </a:p>
          <a:p>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531" y="58522"/>
            <a:ext cx="9137469" cy="1155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dirty="0" smtClean="0"/>
              <a:t/>
            </a:r>
            <a:br>
              <a:rPr lang="cs-CZ" dirty="0" smtClean="0"/>
            </a:br>
            <a:r>
              <a:rPr lang="cs-CZ" sz="2400" dirty="0" smtClean="0">
                <a:solidFill>
                  <a:schemeClr val="accent1"/>
                </a:solidFill>
              </a:rPr>
              <a:t>29./30. výzva IROP – rozvoj sociálních služeb</a:t>
            </a:r>
            <a:r>
              <a:rPr lang="en-US" dirty="0" smtClean="0"/>
              <a:t/>
            </a:r>
            <a:br>
              <a:rPr lang="en-US" dirty="0" smtClean="0"/>
            </a:br>
            <a:endParaRPr lang="en-US" dirty="0"/>
          </a:p>
        </p:txBody>
      </p:sp>
    </p:spTree>
    <p:extLst>
      <p:ext uri="{BB962C8B-B14F-4D97-AF65-F5344CB8AC3E}">
        <p14:creationId xmlns:p14="http://schemas.microsoft.com/office/powerpoint/2010/main" val="63091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marL="0" indent="0" algn="just">
              <a:spcAft>
                <a:spcPts val="1000"/>
              </a:spcAft>
              <a:buNone/>
            </a:pPr>
            <a:r>
              <a:rPr lang="cs-CZ" sz="1800" dirty="0">
                <a:ea typeface="MS Mincho"/>
                <a:cs typeface="Arial"/>
              </a:rPr>
              <a:t>V případě, že žadatel není ke dni podání žádosti pověřen v souladu s Rozhodnutím 2012/21/EU, doloží vyjádření objednatele služeb o úmyslu žadatele pověřit výkonem služby obecného hospodářského zájmu v souladu s Rozhodnutím 2012/21/EU. </a:t>
            </a:r>
            <a:endParaRPr lang="cs-CZ" sz="1800" dirty="0">
              <a:ea typeface="MS Mincho"/>
              <a:cs typeface="Times New Roman"/>
            </a:endParaRPr>
          </a:p>
          <a:p>
            <a:pPr marL="0" indent="0" algn="just">
              <a:spcAft>
                <a:spcPts val="1000"/>
              </a:spcAft>
              <a:buNone/>
            </a:pPr>
            <a:r>
              <a:rPr lang="cs-CZ" sz="1800" dirty="0">
                <a:ea typeface="MS Mincho"/>
                <a:cs typeface="Arial"/>
              </a:rPr>
              <a:t>Vyjádření objednatele musí obsahovat výčet náležitostí podle čl. 4 Rozhodnutí 2012/21/EU.</a:t>
            </a:r>
            <a:endParaRPr lang="cs-CZ" sz="1800" dirty="0">
              <a:ea typeface="MS Mincho"/>
              <a:cs typeface="Times New Roman"/>
            </a:endParaRPr>
          </a:p>
          <a:p>
            <a:pPr marL="0" indent="0" algn="just">
              <a:spcAft>
                <a:spcPts val="1000"/>
              </a:spcAft>
              <a:buNone/>
            </a:pPr>
            <a:r>
              <a:rPr lang="cs-CZ" sz="1800" dirty="0">
                <a:ea typeface="MS Mincho"/>
                <a:cs typeface="Arial"/>
              </a:rPr>
              <a:t>Žadatel musí být pověřen k výkonu SOHZ nejpozději do 12 měsíců od ukončení realizace projektu, tzn. od data nastavení centrálního stavu „Projekt finanční ukončen ze strany ŘO“. Pověřovací akt příjemce dokládá jako přílohu první průběžné Zprávy o udržitelnosti. </a:t>
            </a:r>
            <a:r>
              <a:rPr lang="cs-CZ" sz="1800" b="1" dirty="0">
                <a:ea typeface="MS Mincho"/>
                <a:cs typeface="Arial"/>
              </a:rPr>
              <a:t>V případě nedoložení pověření k výkonu SOHZ se příjemce vystavuje riziku navrácení celé dotace.</a:t>
            </a:r>
            <a:endParaRPr lang="cs-CZ" sz="1800" dirty="0">
              <a:ea typeface="MS Mincho"/>
              <a:cs typeface="Times New Roman"/>
            </a:endParaRPr>
          </a:p>
          <a:p>
            <a:pPr marL="0" indent="0" algn="just">
              <a:spcAft>
                <a:spcPts val="1000"/>
              </a:spcAft>
              <a:buNone/>
            </a:pPr>
            <a:r>
              <a:rPr lang="cs-CZ" sz="2000" b="1" dirty="0">
                <a:ea typeface="MS Mincho"/>
                <a:cs typeface="Arial"/>
              </a:rPr>
              <a:t>Z pověřovacího aktu musí být jasně patrno, že je žadatel pověřen k výkonu SOHZ, k jejímuž zkvalitnění slouží podpora z IROP. </a:t>
            </a:r>
            <a:endParaRPr lang="cs-CZ" sz="2000" dirty="0">
              <a:ea typeface="MS Mincho"/>
              <a:cs typeface="Times New Roman"/>
            </a:endParaRPr>
          </a:p>
          <a:p>
            <a:endParaRPr lang="cs-CZ" dirty="0"/>
          </a:p>
        </p:txBody>
      </p:sp>
      <p:sp>
        <p:nvSpPr>
          <p:cNvPr id="5"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pic>
        <p:nvPicPr>
          <p:cNvPr id="6"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35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10" name="Zástupný symbol pro obsah 2"/>
          <p:cNvSpPr txBox="1">
            <a:spLocks/>
          </p:cNvSpPr>
          <p:nvPr/>
        </p:nvSpPr>
        <p:spPr>
          <a:xfrm>
            <a:off x="107504" y="1340768"/>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spcAft>
                <a:spcPts val="600"/>
              </a:spcAft>
              <a:buFont typeface="Arial"/>
              <a:buNone/>
              <a:defRPr/>
            </a:pPr>
            <a:r>
              <a:rPr lang="cs-CZ" sz="2400" b="1" dirty="0" smtClean="0">
                <a:cs typeface="Arial" charset="0"/>
              </a:rPr>
              <a:t>Obecná pravidla</a:t>
            </a:r>
          </a:p>
          <a:p>
            <a:pPr marL="400050" lvl="1" indent="0">
              <a:spcAft>
                <a:spcPts val="600"/>
              </a:spcAft>
              <a:buFont typeface="Arial"/>
              <a:buNone/>
              <a:defRPr/>
            </a:pPr>
            <a:r>
              <a:rPr lang="cs-CZ" sz="2400" i="1" dirty="0" smtClean="0">
                <a:cs typeface="Arial" charset="0"/>
              </a:rPr>
              <a:t>(závazná pro všechny specifické cíle a výzvy)</a:t>
            </a:r>
            <a:endParaRPr lang="cs-CZ" sz="2400" i="1" u="sng" dirty="0" smtClean="0">
              <a:cs typeface="Arial" charset="0"/>
            </a:endParaRPr>
          </a:p>
          <a:p>
            <a:pPr marL="457200" lvl="1" indent="0">
              <a:buFont typeface="Arial"/>
              <a:buNone/>
              <a:defRPr/>
            </a:pPr>
            <a:r>
              <a:rPr lang="cs-CZ" sz="2400" dirty="0" smtClean="0">
                <a:hlinkClick r:id="rId4"/>
              </a:rPr>
              <a:t>www.dotaceEU.cz/IROP</a:t>
            </a:r>
            <a:endParaRPr lang="cs-CZ" sz="2400" dirty="0" smtClean="0"/>
          </a:p>
          <a:p>
            <a:pPr marL="457200" lvl="1" indent="0">
              <a:buFont typeface="Arial"/>
              <a:buNone/>
              <a:defRPr/>
            </a:pPr>
            <a:endParaRPr lang="cs-CZ" sz="2400" dirty="0" smtClean="0"/>
          </a:p>
          <a:p>
            <a:pPr marL="400050" lvl="1" indent="0">
              <a:spcAft>
                <a:spcPts val="600"/>
              </a:spcAft>
              <a:buFont typeface="Arial"/>
              <a:buNone/>
              <a:defRPr/>
            </a:pPr>
            <a:r>
              <a:rPr lang="cs-CZ" sz="2400" b="1" dirty="0" smtClean="0">
                <a:cs typeface="Arial" charset="0"/>
              </a:rPr>
              <a:t>Specifická pravidla</a:t>
            </a:r>
          </a:p>
          <a:p>
            <a:pPr marL="400050" lvl="1" indent="0">
              <a:spcAft>
                <a:spcPts val="600"/>
              </a:spcAft>
              <a:buFont typeface="Arial"/>
              <a:buNone/>
              <a:defRPr/>
            </a:pPr>
            <a:r>
              <a:rPr lang="cs-CZ" sz="2400" i="1" dirty="0" smtClean="0">
                <a:cs typeface="Arial" charset="0"/>
              </a:rPr>
              <a:t>(pro každou výzvu samostatný dokument)</a:t>
            </a:r>
            <a:r>
              <a:rPr lang="cs-CZ" sz="2400" i="1" u="sng" dirty="0" smtClean="0">
                <a:cs typeface="Arial" charset="0"/>
              </a:rPr>
              <a:t> </a:t>
            </a:r>
          </a:p>
          <a:p>
            <a:pPr marL="400050" lvl="1" indent="0">
              <a:spcAft>
                <a:spcPts val="600"/>
              </a:spcAft>
              <a:buFont typeface="Arial"/>
              <a:buNone/>
              <a:defRPr/>
            </a:pPr>
            <a:r>
              <a:rPr lang="cs-CZ" sz="2400" dirty="0" smtClean="0">
                <a:cs typeface="Arial" charset="0"/>
                <a:hlinkClick r:id="rId4"/>
              </a:rPr>
              <a:t>www.dotaceEU.cz/IROP</a:t>
            </a:r>
            <a:endParaRPr lang="cs-CZ" sz="2400" dirty="0" smtClean="0">
              <a:cs typeface="Arial" charset="0"/>
            </a:endParaRPr>
          </a:p>
          <a:p>
            <a:pPr lvl="1" indent="-342900">
              <a:spcAft>
                <a:spcPts val="600"/>
              </a:spcAft>
              <a:buFont typeface="Arial" panose="020B0604020202020204" pitchFamily="34" charset="0"/>
              <a:buChar char="•"/>
              <a:defRPr/>
            </a:pPr>
            <a:r>
              <a:rPr lang="cs-CZ" sz="2400" dirty="0" smtClean="0">
                <a:cs typeface="Arial" charset="0"/>
              </a:rPr>
              <a:t>podporované aktivity, způsobilé výdaje, hodnoticí kritéria, povinné přílohy</a:t>
            </a:r>
          </a:p>
          <a:p>
            <a:endParaRPr lang="cs-CZ" dirty="0"/>
          </a:p>
        </p:txBody>
      </p:sp>
      <p:sp>
        <p:nvSpPr>
          <p:cNvPr id="7"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it-IT" sz="3200" dirty="0">
                <a:solidFill>
                  <a:srgbClr val="0070C0"/>
                </a:solidFill>
              </a:rPr>
              <a:t>Pravidla pro žadatele a příjemce</a:t>
            </a:r>
            <a:endParaRPr lang="cs-CZ" sz="3200" dirty="0">
              <a:solidFill>
                <a:srgbClr val="0070C0"/>
              </a:solidFill>
            </a:endParaRPr>
          </a:p>
        </p:txBody>
      </p:sp>
    </p:spTree>
    <p:extLst>
      <p:ext uri="{BB962C8B-B14F-4D97-AF65-F5344CB8AC3E}">
        <p14:creationId xmlns:p14="http://schemas.microsoft.com/office/powerpoint/2010/main" val="324446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52736"/>
            <a:ext cx="8229600" cy="5256584"/>
          </a:xfrm>
        </p:spPr>
        <p:txBody>
          <a:bodyPr>
            <a:normAutofit/>
          </a:bodyPr>
          <a:lstStyle/>
          <a:p>
            <a:pPr marL="0" lvl="0" indent="0" algn="just">
              <a:spcBef>
                <a:spcPts val="2400"/>
              </a:spcBef>
              <a:buNone/>
            </a:pPr>
            <a:r>
              <a:rPr lang="cs-CZ" sz="1800" b="1" dirty="0">
                <a:solidFill>
                  <a:srgbClr val="000000"/>
                </a:solidFill>
                <a:ea typeface="Times New Roman"/>
                <a:cs typeface="Arial"/>
              </a:rPr>
              <a:t>Podklady pro výpočet ukazatelů </a:t>
            </a:r>
            <a:r>
              <a:rPr lang="cs-CZ" sz="1800" b="1" dirty="0" err="1">
                <a:solidFill>
                  <a:srgbClr val="000000"/>
                </a:solidFill>
                <a:ea typeface="Times New Roman"/>
                <a:cs typeface="Arial"/>
              </a:rPr>
              <a:t>eCBA</a:t>
            </a:r>
            <a:endParaRPr lang="cs-CZ" sz="1800" b="1" dirty="0">
              <a:solidFill>
                <a:srgbClr val="000000"/>
              </a:solidFill>
              <a:ea typeface="Times New Roman"/>
              <a:cs typeface="Arial"/>
            </a:endParaRPr>
          </a:p>
          <a:p>
            <a:pPr marL="0" indent="0" algn="just">
              <a:spcAft>
                <a:spcPts val="1000"/>
              </a:spcAft>
              <a:buNone/>
            </a:pPr>
            <a:r>
              <a:rPr lang="cs-CZ" sz="1600" dirty="0">
                <a:ea typeface="MS Mincho"/>
                <a:cs typeface="Arial"/>
              </a:rPr>
              <a:t>Pro projekty s </a:t>
            </a:r>
            <a:r>
              <a:rPr lang="cs-CZ" sz="1600" b="1" dirty="0">
                <a:ea typeface="MS Mincho"/>
                <a:cs typeface="Arial"/>
              </a:rPr>
              <a:t>celkovými způsobilými výdaji</a:t>
            </a:r>
            <a:r>
              <a:rPr lang="cs-CZ" sz="1600" dirty="0">
                <a:ea typeface="MS Mincho"/>
                <a:cs typeface="Arial"/>
              </a:rPr>
              <a:t> </a:t>
            </a:r>
            <a:r>
              <a:rPr lang="cs-CZ" sz="1600" b="1" dirty="0">
                <a:ea typeface="MS Mincho"/>
                <a:cs typeface="Arial"/>
              </a:rPr>
              <a:t>vyššími než 5 mil. </a:t>
            </a:r>
            <a:r>
              <a:rPr lang="cs-CZ" sz="1600" dirty="0">
                <a:ea typeface="MS Mincho"/>
                <a:cs typeface="Arial"/>
              </a:rPr>
              <a:t>žadatel zpracovává Studii proveditelnosti ve struktuře uvedené v osnově studie proveditelnosti, v modulu CBA v MS2014+ finanční analýzu a jelikož se jedná o </a:t>
            </a:r>
            <a:r>
              <a:rPr lang="cs-CZ" sz="1600" b="1" dirty="0">
                <a:ea typeface="MS Mincho"/>
                <a:cs typeface="Arial"/>
              </a:rPr>
              <a:t>Podporu v souladu s Rozhodnutím 2012/21/EU, tak musí vyplnit i CBA VP</a:t>
            </a:r>
            <a:r>
              <a:rPr lang="cs-CZ" sz="1600" dirty="0">
                <a:ea typeface="MS Mincho"/>
                <a:cs typeface="Arial"/>
              </a:rPr>
              <a:t>. Z dostupných výsledků CBA je sledována čistá současná hodnota v rámci Návratnosti investice pro FA (FNPV). Kritérium přijatelnosti „v hodnocení </a:t>
            </a:r>
            <a:r>
              <a:rPr lang="cs-CZ" sz="1600" dirty="0" err="1">
                <a:ea typeface="MS Mincho"/>
                <a:cs typeface="Arial"/>
              </a:rPr>
              <a:t>eCBA</a:t>
            </a:r>
            <a:r>
              <a:rPr lang="cs-CZ" sz="1600" dirty="0">
                <a:ea typeface="MS Mincho"/>
                <a:cs typeface="Arial"/>
              </a:rPr>
              <a:t> projekt dosáhne minimálně hodnoty ukazatelů, stanovené ve výzvě“ je splněno, když FNPV je nižší než 0. </a:t>
            </a:r>
            <a:endParaRPr lang="cs-CZ" sz="1600" dirty="0">
              <a:ea typeface="MS Mincho"/>
              <a:cs typeface="Times New Roman"/>
            </a:endParaRPr>
          </a:p>
          <a:p>
            <a:pPr marL="0" indent="0" algn="just">
              <a:spcAft>
                <a:spcPts val="0"/>
              </a:spcAft>
              <a:buNone/>
            </a:pPr>
            <a:r>
              <a:rPr lang="cs-CZ" sz="1800" dirty="0">
                <a:ea typeface="MS Mincho"/>
                <a:cs typeface="Times New Roman"/>
              </a:rPr>
              <a:t>Žadatel v modulu CBA zakládá:</a:t>
            </a:r>
          </a:p>
          <a:p>
            <a:pPr marL="0" lvl="0" indent="0" algn="just">
              <a:buNone/>
            </a:pPr>
            <a:r>
              <a:rPr lang="cs-CZ" sz="1600" dirty="0">
                <a:ea typeface="MS Mincho"/>
                <a:cs typeface="Times New Roman"/>
              </a:rPr>
              <a:t>1 samostatný výpočet CBA s veřejnou podporou v případě, že se jedná o projekt s </a:t>
            </a:r>
            <a:r>
              <a:rPr lang="cs-CZ" sz="1600" b="1" dirty="0">
                <a:ea typeface="MS Mincho"/>
                <a:cs typeface="Times New Roman"/>
              </a:rPr>
              <a:t>celkovými způsobilými výdaji nižšími než 5 mil. Kč</a:t>
            </a:r>
            <a:endParaRPr lang="cs-CZ" sz="1600" dirty="0">
              <a:ea typeface="MS Mincho"/>
              <a:cs typeface="Times New Roman"/>
            </a:endParaRPr>
          </a:p>
          <a:p>
            <a:pPr marL="0" lvl="0" indent="0" algn="just">
              <a:spcAft>
                <a:spcPts val="1000"/>
              </a:spcAft>
              <a:buNone/>
            </a:pPr>
            <a:r>
              <a:rPr lang="cs-CZ" sz="1600" dirty="0">
                <a:ea typeface="MS Mincho"/>
                <a:cs typeface="Times New Roman"/>
              </a:rPr>
              <a:t>2 samostatné výpočty CBA – CBA s veřejnou podporou (zaškrtávací pole) a standardní CBA v případě, že se jedná o </a:t>
            </a:r>
            <a:r>
              <a:rPr lang="cs-CZ" sz="1600" b="1" dirty="0">
                <a:ea typeface="MS Mincho"/>
                <a:cs typeface="Times New Roman"/>
              </a:rPr>
              <a:t>projekt s celkovými způsobilými výdaji vyššími než 5 mil. Kč</a:t>
            </a:r>
            <a:endParaRPr lang="cs-CZ" sz="1600" dirty="0">
              <a:ea typeface="MS Mincho"/>
              <a:cs typeface="Times New Roman"/>
            </a:endParaRPr>
          </a:p>
          <a:p>
            <a:pPr marL="0" indent="0">
              <a:buNone/>
            </a:pPr>
            <a:r>
              <a:rPr lang="cs-CZ" sz="1600" b="1" dirty="0"/>
              <a:t>Vstupní data, pravidla hodnocení CBA: </a:t>
            </a:r>
          </a:p>
          <a:p>
            <a:pPr marL="0" indent="0">
              <a:buNone/>
            </a:pPr>
            <a:r>
              <a:rPr lang="cs-CZ" sz="1600" b="1" dirty="0"/>
              <a:t>– viz příloha č. 17 Obecných pravidel „Postup pro zpracování finanční                                	  a ekonomické analýzy v MS2014+“</a:t>
            </a:r>
          </a:p>
          <a:p>
            <a:pPr marL="0" indent="0">
              <a:buNone/>
            </a:pPr>
            <a:r>
              <a:rPr lang="cs-CZ" sz="1600" b="1" dirty="0"/>
              <a:t>– viz příloha č. 2 Specifických pravidel „Osnova studie proveditelnosti</a:t>
            </a:r>
            <a:r>
              <a:rPr lang="cs-CZ" sz="1600" b="1" dirty="0" smtClean="0"/>
              <a:t>“</a:t>
            </a:r>
            <a:endParaRPr lang="cs-CZ" sz="1600" b="1" dirty="0"/>
          </a:p>
        </p:txBody>
      </p:sp>
      <p:pic>
        <p:nvPicPr>
          <p:cNvPr id="5"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spTree>
    <p:extLst>
      <p:ext uri="{BB962C8B-B14F-4D97-AF65-F5344CB8AC3E}">
        <p14:creationId xmlns:p14="http://schemas.microsoft.com/office/powerpoint/2010/main" val="3257660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lvl="0" indent="0">
              <a:buNone/>
            </a:pPr>
            <a:r>
              <a:rPr lang="cs-CZ" sz="1800" b="1" dirty="0">
                <a:solidFill>
                  <a:prstClr val="black"/>
                </a:solidFill>
              </a:rPr>
              <a:t>Rizika:</a:t>
            </a:r>
          </a:p>
          <a:p>
            <a:pPr lvl="0">
              <a:buFont typeface="Wingdings" panose="05000000000000000000" pitchFamily="2" charset="2"/>
              <a:buChar char="§"/>
            </a:pPr>
            <a:r>
              <a:rPr lang="cs-CZ" sz="1800" dirty="0" smtClean="0">
                <a:solidFill>
                  <a:prstClr val="black"/>
                </a:solidFill>
              </a:rPr>
              <a:t>Senioři</a:t>
            </a:r>
            <a:endParaRPr lang="cs-CZ" sz="1800" dirty="0">
              <a:solidFill>
                <a:prstClr val="black"/>
              </a:solidFill>
            </a:endParaRPr>
          </a:p>
          <a:p>
            <a:pPr lvl="0">
              <a:buFont typeface="Wingdings" panose="05000000000000000000" pitchFamily="2" charset="2"/>
              <a:buChar char="§"/>
            </a:pPr>
            <a:r>
              <a:rPr lang="cs-CZ" sz="1800" dirty="0">
                <a:solidFill>
                  <a:prstClr val="black"/>
                </a:solidFill>
              </a:rPr>
              <a:t>Novela zákona o sociálních službách</a:t>
            </a:r>
          </a:p>
          <a:p>
            <a:pPr marL="0" lvl="0" indent="0" algn="just">
              <a:spcAft>
                <a:spcPts val="1000"/>
              </a:spcAft>
              <a:buNone/>
            </a:pPr>
            <a:endParaRPr lang="cs-CZ" sz="1600" dirty="0" smtClean="0">
              <a:solidFill>
                <a:prstClr val="black"/>
              </a:solidFill>
              <a:latin typeface="Cambria"/>
              <a:ea typeface="MS Mincho"/>
              <a:cs typeface="Times New Roman"/>
            </a:endParaRPr>
          </a:p>
          <a:p>
            <a:pPr marL="0" lvl="0" indent="0" algn="just">
              <a:spcAft>
                <a:spcPts val="1000"/>
              </a:spcAft>
              <a:buNone/>
            </a:pPr>
            <a:r>
              <a:rPr lang="cs-CZ" sz="1600" dirty="0" smtClean="0">
                <a:solidFill>
                  <a:prstClr val="black"/>
                </a:solidFill>
                <a:ea typeface="MS Mincho"/>
                <a:cs typeface="Times New Roman"/>
              </a:rPr>
              <a:t>Registrace </a:t>
            </a:r>
            <a:r>
              <a:rPr lang="cs-CZ" sz="1600" dirty="0">
                <a:solidFill>
                  <a:prstClr val="black"/>
                </a:solidFill>
                <a:ea typeface="MS Mincho"/>
                <a:cs typeface="Times New Roman"/>
              </a:rPr>
              <a:t>budou od roku 2017 vydávány na dobu určitou. První registrace bude udělena na dobu dvou let a následně bude vydána registrace na období 5 let. Po této době bude muset poskytovatel požádat o tzv. obnovení registrace, kdy bude muset opětovně prokazovat plnění některých registračních podmínek. Stávající poskytovatelé sociálních služeb budou muset do dvou let od nabytí účinnosti tohoto zákona požádat o novou registraci služby. Pokud o ni nepožádají nebo pokud nevyhoví novým podmínkám, registrace dané sociální služby zanikne.</a:t>
            </a:r>
          </a:p>
          <a:p>
            <a:pPr marL="0" lvl="0" indent="0" algn="just">
              <a:spcAft>
                <a:spcPts val="1000"/>
              </a:spcAft>
              <a:buNone/>
            </a:pPr>
            <a:r>
              <a:rPr lang="cs-CZ" sz="1600" dirty="0" smtClean="0">
                <a:solidFill>
                  <a:prstClr val="black"/>
                </a:solidFill>
                <a:ea typeface="MS Mincho"/>
                <a:cs typeface="Times New Roman"/>
              </a:rPr>
              <a:t>Mezi </a:t>
            </a:r>
            <a:r>
              <a:rPr lang="cs-CZ" sz="1600" dirty="0">
                <a:solidFill>
                  <a:prstClr val="black"/>
                </a:solidFill>
                <a:ea typeface="MS Mincho"/>
                <a:cs typeface="Times New Roman"/>
              </a:rPr>
              <a:t>nové podmínky registrace bude patřit i naplnění personálních a materiálních a technických podmínek (viz zákon č. 254/2014 Sb., kterým se mění zákon č. 108/2006 Sb., o sociálních službách, ve znění pozdějších předpisů, zákon č. 111/2006 Sb., o pomoci v hmotné nouzi, ve znění pozdějších </a:t>
            </a:r>
            <a:r>
              <a:rPr lang="cs-CZ" sz="1600" dirty="0" smtClean="0">
                <a:solidFill>
                  <a:prstClr val="black"/>
                </a:solidFill>
                <a:ea typeface="MS Mincho"/>
                <a:cs typeface="Times New Roman"/>
              </a:rPr>
              <a:t>předpisů</a:t>
            </a:r>
            <a:r>
              <a:rPr lang="cs-CZ" sz="1600" dirty="0">
                <a:ea typeface="MS Mincho"/>
                <a:cs typeface="Times New Roman"/>
              </a:rPr>
              <a:t>.</a:t>
            </a:r>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531" y="58522"/>
            <a:ext cx="9137469" cy="1155801"/>
          </a:xfrm>
        </p:spPr>
        <p:txBody>
          <a:bodyPr>
            <a:noAutofit/>
          </a:bodyPr>
          <a:lstStyle/>
          <a:p>
            <a:r>
              <a:rPr lang="cs-CZ" dirty="0" smtClean="0"/>
              <a:t/>
            </a:r>
            <a:br>
              <a:rPr lang="cs-CZ" dirty="0" smtClean="0"/>
            </a:br>
            <a:r>
              <a:rPr lang="cs-CZ" sz="2400" dirty="0" smtClean="0">
                <a:solidFill>
                  <a:schemeClr val="accent1"/>
                </a:solidFill>
              </a:rPr>
              <a:t>29./30. </a:t>
            </a:r>
            <a:r>
              <a:rPr lang="cs-CZ" sz="2400" dirty="0">
                <a:solidFill>
                  <a:schemeClr val="accent1"/>
                </a:solidFill>
              </a:rPr>
              <a:t>výzva IROP – </a:t>
            </a:r>
            <a:r>
              <a:rPr lang="cs-CZ" sz="2400" dirty="0" smtClean="0">
                <a:solidFill>
                  <a:schemeClr val="accent1"/>
                </a:solidFill>
              </a:rPr>
              <a:t>rozvoj sociálních služeb</a:t>
            </a:r>
            <a:r>
              <a:rPr lang="en-US" dirty="0"/>
              <a:t/>
            </a:r>
            <a:br>
              <a:rPr lang="en-US" dirty="0"/>
            </a:br>
            <a:endParaRPr lang="en-US" dirty="0"/>
          </a:p>
        </p:txBody>
      </p:sp>
    </p:spTree>
    <p:extLst>
      <p:ext uri="{BB962C8B-B14F-4D97-AF65-F5344CB8AC3E}">
        <p14:creationId xmlns:p14="http://schemas.microsoft.com/office/powerpoint/2010/main" val="27233985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smtClean="0">
                <a:solidFill>
                  <a:schemeClr val="accent1"/>
                </a:solidFill>
              </a:rPr>
              <a:t>Výzvy IROP SC 2.1</a:t>
            </a:r>
            <a:br>
              <a:rPr lang="cs-CZ" sz="2400" dirty="0" smtClean="0">
                <a:solidFill>
                  <a:schemeClr val="accent1"/>
                </a:solidFill>
              </a:rPr>
            </a:br>
            <a:r>
              <a:rPr lang="cs-CZ" sz="2400" dirty="0" smtClean="0">
                <a:solidFill>
                  <a:schemeClr val="accent1"/>
                </a:solidFill>
              </a:rPr>
              <a:t>Individuální projekty</a:t>
            </a:r>
            <a:endParaRPr lang="cs-CZ" sz="2400" dirty="0">
              <a:solidFill>
                <a:schemeClr val="accent1"/>
              </a:solidFill>
            </a:endParaRPr>
          </a:p>
        </p:txBody>
      </p:sp>
      <p:sp>
        <p:nvSpPr>
          <p:cNvPr id="3" name="Zástupný symbol pro obsah 2"/>
          <p:cNvSpPr>
            <a:spLocks noGrp="1"/>
          </p:cNvSpPr>
          <p:nvPr>
            <p:ph idx="1"/>
          </p:nvPr>
        </p:nvSpPr>
        <p:spPr/>
        <p:txBody>
          <a:bodyPr>
            <a:normAutofit/>
          </a:bodyPr>
          <a:lstStyle/>
          <a:p>
            <a:pPr marL="0" indent="0" algn="just">
              <a:buNone/>
            </a:pPr>
            <a:r>
              <a:rPr lang="cs-CZ" sz="1600" b="1" dirty="0" smtClean="0"/>
              <a:t>Ukončené </a:t>
            </a:r>
            <a:r>
              <a:rPr lang="cs-CZ" sz="1600" b="1" dirty="0" smtClean="0"/>
              <a:t>výzvy </a:t>
            </a:r>
            <a:r>
              <a:rPr lang="cs-CZ" sz="1600" b="1" dirty="0" smtClean="0"/>
              <a:t>SC </a:t>
            </a:r>
            <a:r>
              <a:rPr lang="cs-CZ" sz="1600" b="1" dirty="0" smtClean="0"/>
              <a:t>2.1 </a:t>
            </a:r>
            <a:r>
              <a:rPr lang="cs-CZ" sz="1600" b="1" dirty="0" smtClean="0"/>
              <a:t>- Individuální </a:t>
            </a:r>
            <a:r>
              <a:rPr lang="cs-CZ" sz="1600" b="1" dirty="0" smtClean="0"/>
              <a:t>projekty:</a:t>
            </a:r>
          </a:p>
          <a:p>
            <a:pPr marL="0" indent="0" algn="just">
              <a:buNone/>
            </a:pPr>
            <a:r>
              <a:rPr lang="cs-CZ" sz="1600" dirty="0" smtClean="0"/>
              <a:t>Výzva č. 7 – Deinstitucionalizace ústavních </a:t>
            </a:r>
            <a:r>
              <a:rPr lang="cs-CZ" sz="1600" dirty="0" smtClean="0"/>
              <a:t>zařízení </a:t>
            </a:r>
            <a:endParaRPr lang="cs-CZ" sz="1600" dirty="0" smtClean="0"/>
          </a:p>
          <a:p>
            <a:pPr lvl="1" algn="just"/>
            <a:r>
              <a:rPr lang="cs-CZ" sz="1600" dirty="0" smtClean="0"/>
              <a:t>Příjem projektů ukončen. Předložené projekty v hodnotě </a:t>
            </a:r>
            <a:r>
              <a:rPr lang="cs-CZ" sz="1600" dirty="0" smtClean="0"/>
              <a:t>cca </a:t>
            </a:r>
            <a:r>
              <a:rPr lang="cs-CZ" sz="1600" dirty="0" smtClean="0"/>
              <a:t>232 </a:t>
            </a:r>
            <a:r>
              <a:rPr lang="cs-CZ" sz="1600" dirty="0" smtClean="0"/>
              <a:t>mil. Kč</a:t>
            </a:r>
            <a:endParaRPr lang="cs-CZ" sz="1600" dirty="0" smtClean="0"/>
          </a:p>
          <a:p>
            <a:pPr marL="0" lvl="1" indent="0" algn="just">
              <a:buNone/>
            </a:pPr>
            <a:endParaRPr lang="cs-CZ" sz="1600" b="1" dirty="0" smtClean="0"/>
          </a:p>
          <a:p>
            <a:pPr marL="0" lvl="1" indent="0" algn="just">
              <a:buNone/>
            </a:pPr>
            <a:r>
              <a:rPr lang="cs-CZ" sz="1600" b="1" dirty="0" smtClean="0"/>
              <a:t>Plánované výzvy SC 2.1 v roce 2016 </a:t>
            </a:r>
            <a:r>
              <a:rPr lang="cs-CZ" sz="1600" b="1" dirty="0" smtClean="0"/>
              <a:t>- Individuální </a:t>
            </a:r>
            <a:r>
              <a:rPr lang="cs-CZ" sz="1600" b="1" dirty="0" smtClean="0"/>
              <a:t>projekty:</a:t>
            </a:r>
          </a:p>
          <a:p>
            <a:pPr marL="285750" lvl="1" algn="just">
              <a:buFont typeface="Wingdings" panose="05000000000000000000" pitchFamily="2" charset="2"/>
              <a:buChar char="Ø"/>
            </a:pPr>
            <a:r>
              <a:rPr lang="cs-CZ" sz="1600" dirty="0" smtClean="0"/>
              <a:t>Sociální bydlení, výzvy č. 33/34, datum vyhlášení </a:t>
            </a:r>
            <a:r>
              <a:rPr lang="cs-CZ" sz="1600" dirty="0" smtClean="0"/>
              <a:t>– 5/2016</a:t>
            </a:r>
            <a:endParaRPr lang="cs-CZ" sz="1600" dirty="0" smtClean="0"/>
          </a:p>
          <a:p>
            <a:pPr marL="285750" lvl="1" algn="just">
              <a:buFont typeface="Wingdings" panose="05000000000000000000" pitchFamily="2" charset="2"/>
              <a:buChar char="Ø"/>
            </a:pPr>
            <a:r>
              <a:rPr lang="cs-CZ" sz="1600" dirty="0" smtClean="0"/>
              <a:t>Komunitní centra, výzvy č. 45/46, datum vyhlášení </a:t>
            </a:r>
            <a:r>
              <a:rPr lang="cs-CZ" sz="1600" dirty="0" smtClean="0"/>
              <a:t>– 6/2016</a:t>
            </a:r>
            <a:endParaRPr lang="cs-CZ" sz="1600" dirty="0" smtClean="0"/>
          </a:p>
          <a:p>
            <a:pPr marL="285750" lvl="1" algn="just">
              <a:buFont typeface="Wingdings" panose="05000000000000000000" pitchFamily="2" charset="2"/>
              <a:buChar char="Ø"/>
            </a:pPr>
            <a:r>
              <a:rPr lang="cs-CZ" sz="1600" dirty="0"/>
              <a:t>Deinstitucionalizace ústavních </a:t>
            </a:r>
            <a:r>
              <a:rPr lang="cs-CZ" sz="1600" dirty="0" smtClean="0"/>
              <a:t>zařízení, výzva </a:t>
            </a:r>
            <a:r>
              <a:rPr lang="cs-CZ" sz="1600" dirty="0" smtClean="0"/>
              <a:t>č. 49, datum </a:t>
            </a:r>
            <a:r>
              <a:rPr lang="cs-CZ" sz="1600" dirty="0" smtClean="0"/>
              <a:t>vyhlášení 7/2016</a:t>
            </a:r>
            <a:endParaRPr lang="cs-CZ" sz="1600" dirty="0" smtClean="0"/>
          </a:p>
          <a:p>
            <a:pPr marL="0" lvl="1" indent="0" algn="just">
              <a:buNone/>
            </a:pPr>
            <a:endParaRPr lang="cs-CZ" sz="1600" b="1" dirty="0" smtClean="0">
              <a:solidFill>
                <a:prstClr val="black"/>
              </a:solidFill>
            </a:endParaRPr>
          </a:p>
          <a:p>
            <a:pPr marL="0" lvl="1" indent="0" algn="just">
              <a:buNone/>
            </a:pPr>
            <a:r>
              <a:rPr lang="cs-CZ" sz="1600" b="1" dirty="0" smtClean="0">
                <a:solidFill>
                  <a:prstClr val="black"/>
                </a:solidFill>
              </a:rPr>
              <a:t>Plánované </a:t>
            </a:r>
            <a:r>
              <a:rPr lang="cs-CZ" sz="1600" b="1" dirty="0">
                <a:solidFill>
                  <a:prstClr val="black"/>
                </a:solidFill>
              </a:rPr>
              <a:t>výzvy SC 2.1 v roce </a:t>
            </a:r>
            <a:r>
              <a:rPr lang="cs-CZ" sz="1600" b="1" dirty="0" smtClean="0">
                <a:solidFill>
                  <a:prstClr val="black"/>
                </a:solidFill>
              </a:rPr>
              <a:t>2017 </a:t>
            </a:r>
            <a:r>
              <a:rPr lang="cs-CZ" sz="1600" b="1" dirty="0" smtClean="0">
                <a:solidFill>
                  <a:prstClr val="black"/>
                </a:solidFill>
              </a:rPr>
              <a:t>- Individuální </a:t>
            </a:r>
            <a:r>
              <a:rPr lang="cs-CZ" sz="1600" b="1" dirty="0">
                <a:solidFill>
                  <a:prstClr val="black"/>
                </a:solidFill>
              </a:rPr>
              <a:t>projekty</a:t>
            </a:r>
            <a:r>
              <a:rPr lang="cs-CZ" sz="1600" b="1" dirty="0" smtClean="0">
                <a:solidFill>
                  <a:prstClr val="black"/>
                </a:solidFill>
              </a:rPr>
              <a:t>:</a:t>
            </a:r>
          </a:p>
          <a:p>
            <a:pPr marL="285750" lvl="1" algn="just">
              <a:buFont typeface="Wingdings" panose="05000000000000000000" pitchFamily="2" charset="2"/>
              <a:buChar char="Ø"/>
            </a:pPr>
            <a:r>
              <a:rPr lang="cs-CZ" sz="1600" dirty="0" smtClean="0">
                <a:solidFill>
                  <a:prstClr val="black"/>
                </a:solidFill>
              </a:rPr>
              <a:t>Komunitní centra</a:t>
            </a:r>
            <a:r>
              <a:rPr lang="cs-CZ" sz="1600" dirty="0">
                <a:solidFill>
                  <a:prstClr val="black"/>
                </a:solidFill>
              </a:rPr>
              <a:t>, výzvy č. </a:t>
            </a:r>
            <a:r>
              <a:rPr lang="cs-CZ" sz="1600" dirty="0" smtClean="0">
                <a:solidFill>
                  <a:prstClr val="black"/>
                </a:solidFill>
              </a:rPr>
              <a:t>74/75, </a:t>
            </a:r>
            <a:r>
              <a:rPr lang="cs-CZ" sz="1600" dirty="0">
                <a:solidFill>
                  <a:prstClr val="black"/>
                </a:solidFill>
              </a:rPr>
              <a:t>datum vyhlášení </a:t>
            </a:r>
            <a:r>
              <a:rPr lang="cs-CZ" sz="1600" dirty="0" smtClean="0">
                <a:solidFill>
                  <a:prstClr val="black"/>
                </a:solidFill>
              </a:rPr>
              <a:t>2/2017</a:t>
            </a:r>
          </a:p>
          <a:p>
            <a:pPr marL="285750" lvl="1" algn="just">
              <a:buFont typeface="Wingdings" panose="05000000000000000000" pitchFamily="2" charset="2"/>
              <a:buChar char="Ø"/>
            </a:pPr>
            <a:r>
              <a:rPr lang="cs-CZ" sz="1600" dirty="0" smtClean="0">
                <a:solidFill>
                  <a:prstClr val="black"/>
                </a:solidFill>
              </a:rPr>
              <a:t>Rozvoj </a:t>
            </a:r>
            <a:r>
              <a:rPr lang="cs-CZ" sz="1600" dirty="0">
                <a:solidFill>
                  <a:prstClr val="black"/>
                </a:solidFill>
              </a:rPr>
              <a:t>sociálních služeb, výzvy č. </a:t>
            </a:r>
            <a:r>
              <a:rPr lang="cs-CZ" sz="1600" dirty="0" smtClean="0">
                <a:solidFill>
                  <a:prstClr val="black"/>
                </a:solidFill>
              </a:rPr>
              <a:t>77/78, </a:t>
            </a:r>
            <a:r>
              <a:rPr lang="cs-CZ" sz="1600" dirty="0">
                <a:solidFill>
                  <a:prstClr val="black"/>
                </a:solidFill>
              </a:rPr>
              <a:t>datum vyhlášení </a:t>
            </a:r>
            <a:r>
              <a:rPr lang="cs-CZ" sz="1600" dirty="0" smtClean="0">
                <a:solidFill>
                  <a:prstClr val="black"/>
                </a:solidFill>
              </a:rPr>
              <a:t>3/2017</a:t>
            </a:r>
          </a:p>
          <a:p>
            <a:pPr marL="285750" lvl="1" algn="just">
              <a:buFont typeface="Wingdings" panose="05000000000000000000" pitchFamily="2" charset="2"/>
              <a:buChar char="Ø"/>
            </a:pPr>
            <a:r>
              <a:rPr lang="cs-CZ" sz="1600" dirty="0">
                <a:solidFill>
                  <a:prstClr val="black"/>
                </a:solidFill>
              </a:rPr>
              <a:t>Sociální bydlení, výzvy č. </a:t>
            </a:r>
            <a:r>
              <a:rPr lang="cs-CZ" sz="1600" dirty="0" smtClean="0">
                <a:solidFill>
                  <a:prstClr val="black"/>
                </a:solidFill>
              </a:rPr>
              <a:t>80/81, </a:t>
            </a:r>
            <a:r>
              <a:rPr lang="cs-CZ" sz="1600" dirty="0">
                <a:solidFill>
                  <a:prstClr val="black"/>
                </a:solidFill>
              </a:rPr>
              <a:t>datum vyhlášení </a:t>
            </a:r>
            <a:r>
              <a:rPr lang="cs-CZ" sz="1600" dirty="0" smtClean="0">
                <a:solidFill>
                  <a:prstClr val="black"/>
                </a:solidFill>
              </a:rPr>
              <a:t>4/2017</a:t>
            </a:r>
          </a:p>
          <a:p>
            <a:pPr marL="285750" lvl="1" algn="just">
              <a:buFont typeface="Wingdings" panose="05000000000000000000" pitchFamily="2" charset="2"/>
              <a:buChar char="Ø"/>
            </a:pPr>
            <a:r>
              <a:rPr lang="cs-CZ" sz="1600" dirty="0">
                <a:solidFill>
                  <a:prstClr val="black"/>
                </a:solidFill>
              </a:rPr>
              <a:t>Polyfunkční komunitní centra, </a:t>
            </a:r>
            <a:r>
              <a:rPr lang="cs-CZ" sz="1600" dirty="0" smtClean="0">
                <a:solidFill>
                  <a:prstClr val="black"/>
                </a:solidFill>
              </a:rPr>
              <a:t>výzva č</a:t>
            </a:r>
            <a:r>
              <a:rPr lang="cs-CZ" sz="1600" dirty="0" smtClean="0">
                <a:solidFill>
                  <a:prstClr val="black"/>
                </a:solidFill>
              </a:rPr>
              <a:t>. 82</a:t>
            </a:r>
            <a:r>
              <a:rPr lang="cs-CZ" sz="1600" dirty="0" smtClean="0">
                <a:solidFill>
                  <a:prstClr val="black"/>
                </a:solidFill>
              </a:rPr>
              <a:t>, </a:t>
            </a:r>
            <a:r>
              <a:rPr lang="cs-CZ" sz="1600" dirty="0">
                <a:solidFill>
                  <a:prstClr val="black"/>
                </a:solidFill>
              </a:rPr>
              <a:t>datum vyhlášení </a:t>
            </a:r>
            <a:r>
              <a:rPr lang="cs-CZ" sz="1600" dirty="0" smtClean="0">
                <a:solidFill>
                  <a:prstClr val="black"/>
                </a:solidFill>
              </a:rPr>
              <a:t>4/2017</a:t>
            </a:r>
            <a:endParaRPr lang="cs-CZ" sz="1600" dirty="0">
              <a:solidFill>
                <a:prstClr val="black"/>
              </a:solidFill>
            </a:endParaRPr>
          </a:p>
          <a:p>
            <a:pPr marL="0" lvl="1" indent="0" algn="just">
              <a:buNone/>
            </a:pPr>
            <a:endParaRPr lang="cs-CZ" sz="1800" dirty="0">
              <a:solidFill>
                <a:prstClr val="black"/>
              </a:solidFill>
            </a:endParaRPr>
          </a:p>
          <a:p>
            <a:pPr marL="285750" lvl="1" algn="just">
              <a:buFont typeface="Wingdings" panose="05000000000000000000" pitchFamily="2" charset="2"/>
              <a:buChar char="Ø"/>
            </a:pPr>
            <a:endParaRPr lang="cs-CZ" sz="1800" dirty="0">
              <a:solidFill>
                <a:prstClr val="black"/>
              </a:solidFill>
            </a:endParaRPr>
          </a:p>
          <a:p>
            <a:pPr marL="285750" lvl="1" algn="just">
              <a:buFont typeface="Wingdings" panose="05000000000000000000" pitchFamily="2" charset="2"/>
              <a:buChar char="Ø"/>
            </a:pPr>
            <a:endParaRPr lang="cs-CZ" sz="1800" dirty="0">
              <a:solidFill>
                <a:prstClr val="black"/>
              </a:solidFill>
            </a:endParaRPr>
          </a:p>
          <a:p>
            <a:pPr marL="0" lvl="1" indent="0" algn="just">
              <a:buNone/>
            </a:pPr>
            <a:endParaRPr lang="cs-CZ" sz="1800" dirty="0"/>
          </a:p>
          <a:p>
            <a:pPr marL="0" lvl="1" indent="0" algn="just">
              <a:buNone/>
            </a:pPr>
            <a:endParaRPr lang="cs-CZ" sz="1800" dirty="0" smtClean="0"/>
          </a:p>
          <a:p>
            <a:pPr marL="285750" lvl="1" algn="just">
              <a:buFont typeface="Wingdings" panose="05000000000000000000" pitchFamily="2" charset="2"/>
              <a:buChar char="Ø"/>
            </a:pPr>
            <a:endParaRPr lang="cs-CZ" sz="1800" dirty="0"/>
          </a:p>
          <a:p>
            <a:pPr marL="457200" lvl="1" indent="0">
              <a:buNone/>
            </a:pPr>
            <a:endParaRPr lang="cs-CZ" sz="1200" dirty="0"/>
          </a:p>
          <a:p>
            <a:pPr marL="457200" lvl="1" indent="0" algn="just">
              <a:buNone/>
            </a:pPr>
            <a:endParaRPr lang="cs-CZ" sz="1800" dirty="0"/>
          </a:p>
        </p:txBody>
      </p:sp>
    </p:spTree>
    <p:extLst>
      <p:ext uri="{BB962C8B-B14F-4D97-AF65-F5344CB8AC3E}">
        <p14:creationId xmlns:p14="http://schemas.microsoft.com/office/powerpoint/2010/main" val="19210801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sz="2400" dirty="0" smtClean="0">
                <a:solidFill>
                  <a:srgbClr val="4F81BD"/>
                </a:solidFill>
              </a:rPr>
              <a:t/>
            </a:r>
            <a:br>
              <a:rPr lang="cs-CZ" sz="2400" dirty="0" smtClean="0">
                <a:solidFill>
                  <a:srgbClr val="4F81BD"/>
                </a:solidFill>
              </a:rPr>
            </a:br>
            <a:r>
              <a:rPr lang="cs-CZ" sz="2400" dirty="0" smtClean="0">
                <a:solidFill>
                  <a:srgbClr val="4F81BD"/>
                </a:solidFill>
              </a:rPr>
              <a:t>Výzvy </a:t>
            </a:r>
            <a:r>
              <a:rPr lang="cs-CZ" sz="2400" dirty="0">
                <a:solidFill>
                  <a:srgbClr val="4F81BD"/>
                </a:solidFill>
              </a:rPr>
              <a:t>IROP SC </a:t>
            </a:r>
            <a:r>
              <a:rPr lang="cs-CZ" sz="2400" dirty="0" smtClean="0">
                <a:solidFill>
                  <a:srgbClr val="4F81BD"/>
                </a:solidFill>
              </a:rPr>
              <a:t>2.1</a:t>
            </a:r>
            <a:br>
              <a:rPr lang="cs-CZ" sz="2400" dirty="0" smtClean="0">
                <a:solidFill>
                  <a:srgbClr val="4F81BD"/>
                </a:solidFill>
              </a:rPr>
            </a:br>
            <a:r>
              <a:rPr lang="cs-CZ" sz="2400" dirty="0" smtClean="0">
                <a:solidFill>
                  <a:srgbClr val="4F81BD"/>
                </a:solidFill>
              </a:rPr>
              <a:t>Integrované nástroje</a:t>
            </a:r>
            <a:br>
              <a:rPr lang="cs-CZ" sz="2400" dirty="0" smtClean="0">
                <a:solidFill>
                  <a:srgbClr val="4F81BD"/>
                </a:solidFill>
              </a:rPr>
            </a:br>
            <a:endParaRPr lang="cs-CZ" dirty="0"/>
          </a:p>
        </p:txBody>
      </p:sp>
      <p:sp>
        <p:nvSpPr>
          <p:cNvPr id="5" name="Zástupný symbol pro obsah 4"/>
          <p:cNvSpPr>
            <a:spLocks noGrp="1"/>
          </p:cNvSpPr>
          <p:nvPr>
            <p:ph idx="1"/>
          </p:nvPr>
        </p:nvSpPr>
        <p:spPr/>
        <p:txBody>
          <a:bodyPr>
            <a:normAutofit/>
          </a:bodyPr>
          <a:lstStyle/>
          <a:p>
            <a:pPr marL="0" indent="0" algn="just">
              <a:buNone/>
            </a:pPr>
            <a:r>
              <a:rPr lang="cs-CZ" sz="1800" b="1" dirty="0" smtClean="0"/>
              <a:t>Harmonogram výzev pro aktivity SC 2.1 v CLLD</a:t>
            </a:r>
          </a:p>
          <a:p>
            <a:pPr algn="just">
              <a:buFont typeface="Wingdings" panose="05000000000000000000" pitchFamily="2" charset="2"/>
              <a:buChar char="Ø"/>
            </a:pPr>
            <a:r>
              <a:rPr lang="cs-CZ" sz="1800" dirty="0" smtClean="0"/>
              <a:t>Výzva </a:t>
            </a:r>
            <a:r>
              <a:rPr lang="cs-CZ" sz="1800" dirty="0" smtClean="0"/>
              <a:t>č. 53 Komunitně </a:t>
            </a:r>
            <a:r>
              <a:rPr lang="cs-CZ" sz="1800" dirty="0"/>
              <a:t>vedený místní rozvoj - sociální </a:t>
            </a:r>
            <a:r>
              <a:rPr lang="cs-CZ" sz="1800" dirty="0" smtClean="0"/>
              <a:t>infrastruktura</a:t>
            </a:r>
          </a:p>
          <a:p>
            <a:pPr marL="0" indent="0" algn="just">
              <a:buNone/>
            </a:pPr>
            <a:r>
              <a:rPr lang="cs-CZ" sz="1800" dirty="0" smtClean="0"/>
              <a:t>Datum vyhlášení: 7/2016, průběžná výzva</a:t>
            </a:r>
          </a:p>
          <a:p>
            <a:pPr marL="0" indent="0" algn="just">
              <a:buNone/>
            </a:pPr>
            <a:endParaRPr lang="cs-CZ" sz="1800" dirty="0"/>
          </a:p>
          <a:p>
            <a:pPr marL="0" lvl="0" indent="0" algn="just">
              <a:buNone/>
            </a:pPr>
            <a:r>
              <a:rPr lang="cs-CZ" sz="1800" b="1" dirty="0">
                <a:solidFill>
                  <a:prstClr val="black"/>
                </a:solidFill>
              </a:rPr>
              <a:t>Harmonogram výzev pro aktivity SC 2.1 v </a:t>
            </a:r>
            <a:r>
              <a:rPr lang="cs-CZ" sz="1800" b="1" dirty="0" smtClean="0">
                <a:solidFill>
                  <a:prstClr val="black"/>
                </a:solidFill>
              </a:rPr>
              <a:t>ITI a IPRÚ</a:t>
            </a:r>
          </a:p>
          <a:p>
            <a:pPr lvl="0" algn="just">
              <a:buFont typeface="Wingdings" panose="05000000000000000000" pitchFamily="2" charset="2"/>
              <a:buChar char="Ø"/>
            </a:pPr>
            <a:r>
              <a:rPr lang="cs-CZ" sz="1800" dirty="0" smtClean="0">
                <a:solidFill>
                  <a:prstClr val="black"/>
                </a:solidFill>
              </a:rPr>
              <a:t>Výzva </a:t>
            </a:r>
            <a:r>
              <a:rPr lang="cs-CZ" sz="1800" dirty="0" smtClean="0">
                <a:solidFill>
                  <a:prstClr val="black"/>
                </a:solidFill>
              </a:rPr>
              <a:t>č. </a:t>
            </a:r>
            <a:r>
              <a:rPr lang="cs-CZ" sz="1800" dirty="0">
                <a:solidFill>
                  <a:prstClr val="black"/>
                </a:solidFill>
              </a:rPr>
              <a:t>50 Sociální infrastruktura (</a:t>
            </a:r>
            <a:r>
              <a:rPr lang="cs-CZ" sz="1800" dirty="0" smtClean="0">
                <a:solidFill>
                  <a:prstClr val="black"/>
                </a:solidFill>
              </a:rPr>
              <a:t>ITI), 7/2016, průběžná výzva</a:t>
            </a:r>
          </a:p>
          <a:p>
            <a:pPr lvl="0" algn="just">
              <a:buFont typeface="Wingdings" panose="05000000000000000000" pitchFamily="2" charset="2"/>
              <a:buChar char="Ø"/>
            </a:pPr>
            <a:r>
              <a:rPr lang="cs-CZ" sz="1800" dirty="0" smtClean="0">
                <a:solidFill>
                  <a:prstClr val="black"/>
                </a:solidFill>
              </a:rPr>
              <a:t>Výzva </a:t>
            </a:r>
            <a:r>
              <a:rPr lang="cs-CZ" sz="1800" dirty="0" smtClean="0">
                <a:solidFill>
                  <a:prstClr val="black"/>
                </a:solidFill>
              </a:rPr>
              <a:t>č. 51  </a:t>
            </a:r>
            <a:r>
              <a:rPr lang="cs-CZ" sz="1800" dirty="0">
                <a:solidFill>
                  <a:prstClr val="black"/>
                </a:solidFill>
              </a:rPr>
              <a:t>Sociální infrastruktura (IPRÚ</a:t>
            </a:r>
            <a:r>
              <a:rPr lang="cs-CZ" sz="1800" dirty="0" smtClean="0">
                <a:solidFill>
                  <a:prstClr val="black"/>
                </a:solidFill>
              </a:rPr>
              <a:t>), 7/2016, průběžná výzva</a:t>
            </a:r>
            <a:endParaRPr lang="cs-CZ" sz="1800" dirty="0">
              <a:solidFill>
                <a:prstClr val="black"/>
              </a:solidFill>
            </a:endParaRPr>
          </a:p>
          <a:p>
            <a:pPr marL="0" lvl="0" indent="0" algn="just">
              <a:buNone/>
            </a:pPr>
            <a:endParaRPr lang="cs-CZ" sz="1800" dirty="0">
              <a:solidFill>
                <a:prstClr val="black"/>
              </a:solidFill>
            </a:endParaRPr>
          </a:p>
          <a:p>
            <a:pPr marL="0" indent="0" algn="just">
              <a:buNone/>
            </a:pPr>
            <a:endParaRPr lang="cs-CZ" sz="1800" dirty="0" smtClean="0"/>
          </a:p>
        </p:txBody>
      </p:sp>
    </p:spTree>
    <p:extLst>
      <p:ext uri="{BB962C8B-B14F-4D97-AF65-F5344CB8AC3E}">
        <p14:creationId xmlns:p14="http://schemas.microsoft.com/office/powerpoint/2010/main" val="127309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lgn="ctr">
              <a:buNone/>
            </a:pPr>
            <a:r>
              <a:rPr lang="cs-CZ" sz="4400" dirty="0">
                <a:solidFill>
                  <a:srgbClr val="000000"/>
                </a:solidFill>
                <a:latin typeface="Myriad Pro Black"/>
                <a:cs typeface="Myriad Pro Black"/>
              </a:rPr>
              <a:t>DĚKUJI VÁM ZA POZORNOST</a:t>
            </a:r>
            <a:r>
              <a:rPr lang="cs-CZ" sz="4400" b="1" dirty="0">
                <a:solidFill>
                  <a:srgbClr val="000000"/>
                </a:solidFill>
                <a:cs typeface="Myriad Pro"/>
              </a:rPr>
              <a:t/>
            </a:r>
            <a:br>
              <a:rPr lang="cs-CZ" sz="4400" b="1" dirty="0">
                <a:solidFill>
                  <a:srgbClr val="000000"/>
                </a:solidFill>
                <a:cs typeface="Myriad Pro"/>
              </a:rPr>
            </a:br>
            <a:r>
              <a:rPr lang="cs-CZ" sz="4400" dirty="0">
                <a:solidFill>
                  <a:srgbClr val="000000"/>
                </a:solidFill>
                <a:cs typeface="Myriad Pro"/>
              </a:rPr>
              <a:t/>
            </a:r>
            <a:br>
              <a:rPr lang="cs-CZ" sz="4400" dirty="0">
                <a:solidFill>
                  <a:srgbClr val="000000"/>
                </a:solidFill>
                <a:cs typeface="Myriad Pro"/>
              </a:rPr>
            </a:br>
            <a:r>
              <a:rPr lang="cs-CZ" dirty="0" smtClean="0">
                <a:solidFill>
                  <a:srgbClr val="000000"/>
                </a:solidFill>
                <a:cs typeface="Myriad Pro"/>
              </a:rPr>
              <a:t>Ministerstvo pro místní rozvoj ČR</a:t>
            </a:r>
          </a:p>
          <a:p>
            <a:pPr marL="0" indent="0" algn="ctr">
              <a:buNone/>
            </a:pPr>
            <a:r>
              <a:rPr lang="cs-CZ" dirty="0" smtClean="0">
                <a:solidFill>
                  <a:srgbClr val="000000"/>
                </a:solidFill>
                <a:cs typeface="Myriad Pro"/>
              </a:rPr>
              <a:t>Odbor řízení operačních programů</a:t>
            </a:r>
            <a:r>
              <a:rPr lang="cs-CZ" dirty="0">
                <a:solidFill>
                  <a:srgbClr val="000000"/>
                </a:solidFill>
                <a:cs typeface="Myriad Pro"/>
              </a:rPr>
              <a:t/>
            </a:r>
            <a:br>
              <a:rPr lang="cs-CZ" dirty="0">
                <a:solidFill>
                  <a:srgbClr val="000000"/>
                </a:solidFill>
                <a:cs typeface="Myriad Pro"/>
              </a:rPr>
            </a:br>
            <a:r>
              <a:rPr lang="cs-CZ" dirty="0" smtClean="0">
                <a:solidFill>
                  <a:srgbClr val="000000"/>
                </a:solidFill>
                <a:cs typeface="Myriad Pro"/>
              </a:rPr>
              <a:t>E-mail: horjak@mmr.cz</a:t>
            </a:r>
            <a:r>
              <a:rPr lang="cs-CZ" dirty="0">
                <a:solidFill>
                  <a:srgbClr val="000000"/>
                </a:solidFill>
                <a:cs typeface="Myriad Pro"/>
              </a:rPr>
              <a:t/>
            </a:r>
            <a:br>
              <a:rPr lang="cs-CZ" dirty="0">
                <a:solidFill>
                  <a:srgbClr val="000000"/>
                </a:solidFill>
                <a:cs typeface="Myriad Pro"/>
              </a:rPr>
            </a:br>
            <a:r>
              <a:rPr lang="cs-CZ" dirty="0">
                <a:solidFill>
                  <a:srgbClr val="000000"/>
                </a:solidFill>
                <a:cs typeface="Myriad Pro"/>
              </a:rPr>
              <a:t/>
            </a:r>
            <a:br>
              <a:rPr lang="cs-CZ" dirty="0">
                <a:solidFill>
                  <a:srgbClr val="000000"/>
                </a:solidFill>
                <a:cs typeface="Myriad Pro"/>
              </a:rPr>
            </a:br>
            <a:endParaRPr lang="cs-CZ" dirty="0"/>
          </a:p>
        </p:txBody>
      </p:sp>
      <p:pic>
        <p:nvPicPr>
          <p:cNvPr id="4" name="Picture 2" descr="\\nt1\O\Loga 2014_2020\IROP\Logolinky\RGB\JPG\IROP_CZ_RO_B_C RGB_mal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39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sp>
        <p:nvSpPr>
          <p:cNvPr id="7" name="Nadpis 1"/>
          <p:cNvSpPr txBox="1">
            <a:spLocks/>
          </p:cNvSpPr>
          <p:nvPr/>
        </p:nvSpPr>
        <p:spPr>
          <a:xfrm>
            <a:off x="457200" y="284163"/>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dirty="0">
              <a:solidFill>
                <a:srgbClr val="0070C0"/>
              </a:solidFill>
            </a:endParaRPr>
          </a:p>
        </p:txBody>
      </p:sp>
      <p:graphicFrame>
        <p:nvGraphicFramePr>
          <p:cNvPr id="11" name="Zástupný symbol pro obsah 4"/>
          <p:cNvGraphicFramePr>
            <a:graphicFrameLocks/>
          </p:cNvGraphicFramePr>
          <p:nvPr>
            <p:extLst>
              <p:ext uri="{D42A27DB-BD31-4B8C-83A1-F6EECF244321}">
                <p14:modId xmlns:p14="http://schemas.microsoft.com/office/powerpoint/2010/main" val="3062435021"/>
              </p:ext>
            </p:extLst>
          </p:nvPr>
        </p:nvGraphicFramePr>
        <p:xfrm>
          <a:off x="457200" y="1061048"/>
          <a:ext cx="8229600" cy="5032248"/>
        </p:xfrm>
        <a:graphic>
          <a:graphicData uri="http://schemas.openxmlformats.org/drawingml/2006/table">
            <a:tbl>
              <a:tblPr firstRow="1" bandRow="1">
                <a:tableStyleId>{5C22544A-7EE6-4342-B048-85BDC9FD1C3A}</a:tableStyleId>
              </a:tblPr>
              <a:tblGrid>
                <a:gridCol w="4114800"/>
                <a:gridCol w="4114800"/>
              </a:tblGrid>
              <a:tr h="0">
                <a:tc gridSpan="2">
                  <a:txBody>
                    <a:bodyPr/>
                    <a:lstStyle/>
                    <a:p>
                      <a:pPr algn="ctr"/>
                      <a:r>
                        <a:rPr lang="cs-CZ" dirty="0" smtClean="0"/>
                        <a:t>Kapitoly</a:t>
                      </a:r>
                      <a:r>
                        <a:rPr lang="cs-CZ" baseline="0" dirty="0" smtClean="0"/>
                        <a:t> Obecných pravidel</a:t>
                      </a:r>
                      <a:endParaRPr lang="cs-CZ" dirty="0"/>
                    </a:p>
                  </a:txBody>
                  <a:tcPr/>
                </a:tc>
                <a:tc hMerge="1">
                  <a:txBody>
                    <a:bodyPr/>
                    <a:lstStyle/>
                    <a:p>
                      <a:endParaRPr lang="cs-CZ" dirty="0"/>
                    </a:p>
                  </a:txBody>
                  <a:tcPr/>
                </a:tc>
              </a:tr>
              <a:tr h="356049">
                <a:tc>
                  <a:txBody>
                    <a:bodyPr/>
                    <a:lstStyle/>
                    <a:p>
                      <a:r>
                        <a:rPr lang="cs-CZ" dirty="0" smtClean="0"/>
                        <a:t>Vyhlášení výzvy a předkládání žádostí</a:t>
                      </a:r>
                      <a:endParaRPr lang="cs-CZ" dirty="0"/>
                    </a:p>
                  </a:txBody>
                  <a:tcPr/>
                </a:tc>
                <a:tc>
                  <a:txBody>
                    <a:bodyPr/>
                    <a:lstStyle/>
                    <a:p>
                      <a:r>
                        <a:rPr lang="cs-CZ" dirty="0" smtClean="0"/>
                        <a:t>Publicita</a:t>
                      </a:r>
                      <a:endParaRPr lang="cs-CZ" dirty="0"/>
                    </a:p>
                  </a:txBody>
                  <a:tcPr/>
                </a:tc>
              </a:tr>
              <a:tr h="356049">
                <a:tc>
                  <a:txBody>
                    <a:bodyPr/>
                    <a:lstStyle/>
                    <a:p>
                      <a:r>
                        <a:rPr lang="cs-CZ" dirty="0" smtClean="0"/>
                        <a:t>Hodnocení a výběr projektů</a:t>
                      </a:r>
                      <a:endParaRPr lang="cs-CZ" dirty="0"/>
                    </a:p>
                  </a:txBody>
                  <a:tcPr/>
                </a:tc>
                <a:tc>
                  <a:txBody>
                    <a:bodyPr/>
                    <a:lstStyle/>
                    <a:p>
                      <a:r>
                        <a:rPr lang="cs-CZ" dirty="0" smtClean="0"/>
                        <a:t>Sankce</a:t>
                      </a:r>
                      <a:endParaRPr lang="cs-CZ" dirty="0"/>
                    </a:p>
                  </a:txBody>
                  <a:tcPr/>
                </a:tc>
              </a:tr>
              <a:tr h="356049">
                <a:tc>
                  <a:txBody>
                    <a:bodyPr/>
                    <a:lstStyle/>
                    <a:p>
                      <a:r>
                        <a:rPr lang="cs-CZ" dirty="0" smtClean="0"/>
                        <a:t>Příprava</a:t>
                      </a:r>
                      <a:r>
                        <a:rPr lang="cs-CZ" baseline="0" dirty="0" smtClean="0"/>
                        <a:t> a realizace projektu</a:t>
                      </a:r>
                      <a:endParaRPr lang="cs-CZ" dirty="0"/>
                    </a:p>
                  </a:txBody>
                  <a:tcPr/>
                </a:tc>
                <a:tc>
                  <a:txBody>
                    <a:bodyPr/>
                    <a:lstStyle/>
                    <a:p>
                      <a:r>
                        <a:rPr lang="cs-CZ" dirty="0" smtClean="0"/>
                        <a:t>Monitorování projektů</a:t>
                      </a:r>
                      <a:endParaRPr lang="cs-CZ" dirty="0"/>
                    </a:p>
                  </a:txBody>
                  <a:tcPr/>
                </a:tc>
              </a:tr>
              <a:tr h="356049">
                <a:tc>
                  <a:txBody>
                    <a:bodyPr/>
                    <a:lstStyle/>
                    <a:p>
                      <a:r>
                        <a:rPr lang="cs-CZ" dirty="0" smtClean="0"/>
                        <a:t>Investiční</a:t>
                      </a:r>
                      <a:r>
                        <a:rPr lang="cs-CZ" baseline="0" dirty="0" smtClean="0"/>
                        <a:t> plánování  </a:t>
                      </a:r>
                      <a:endParaRPr lang="cs-CZ" dirty="0"/>
                    </a:p>
                  </a:txBody>
                  <a:tcPr/>
                </a:tc>
                <a:tc>
                  <a:txBody>
                    <a:bodyPr/>
                    <a:lstStyle/>
                    <a:p>
                      <a:r>
                        <a:rPr lang="cs-CZ" dirty="0" smtClean="0"/>
                        <a:t>Indikátory</a:t>
                      </a:r>
                      <a:endParaRPr lang="cs-CZ" dirty="0"/>
                    </a:p>
                  </a:txBody>
                  <a:tcPr/>
                </a:tc>
              </a:tr>
              <a:tr h="356049">
                <a:tc>
                  <a:txBody>
                    <a:bodyPr/>
                    <a:lstStyle/>
                    <a:p>
                      <a:r>
                        <a:rPr lang="cs-CZ" dirty="0" smtClean="0"/>
                        <a:t>Dodatečné stavební práce</a:t>
                      </a:r>
                      <a:endParaRPr lang="cs-CZ" dirty="0"/>
                    </a:p>
                  </a:txBody>
                  <a:tcPr/>
                </a:tc>
                <a:tc>
                  <a:txBody>
                    <a:bodyPr/>
                    <a:lstStyle/>
                    <a:p>
                      <a:r>
                        <a:rPr lang="cs-CZ" dirty="0" smtClean="0"/>
                        <a:t>Změny v projektu</a:t>
                      </a:r>
                      <a:endParaRPr lang="cs-CZ" dirty="0"/>
                    </a:p>
                  </a:txBody>
                  <a:tcPr/>
                </a:tc>
              </a:tr>
              <a:tr h="6431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t>Odstoupení, ukončení realizace projektu</a:t>
                      </a:r>
                    </a:p>
                  </a:txBody>
                  <a:tcPr/>
                </a:tc>
                <a:tc>
                  <a:txBody>
                    <a:bodyPr/>
                    <a:lstStyle/>
                    <a:p>
                      <a:r>
                        <a:rPr lang="cs-CZ" dirty="0" smtClean="0"/>
                        <a:t>Nesrovnalosti,</a:t>
                      </a:r>
                      <a:r>
                        <a:rPr lang="cs-CZ" baseline="0" dirty="0" smtClean="0"/>
                        <a:t> porušení rozpočtové kázně, porušení právního aktu</a:t>
                      </a:r>
                      <a:endParaRPr lang="cs-CZ" dirty="0"/>
                    </a:p>
                  </a:txBody>
                  <a:tcPr/>
                </a:tc>
              </a:tr>
              <a:tr h="356049">
                <a:tc>
                  <a:txBody>
                    <a:bodyPr/>
                    <a:lstStyle/>
                    <a:p>
                      <a:r>
                        <a:rPr lang="cs-CZ" dirty="0" smtClean="0"/>
                        <a:t>Veřejná podpora</a:t>
                      </a:r>
                      <a:endParaRPr lang="cs-CZ" dirty="0"/>
                    </a:p>
                  </a:txBody>
                  <a:tcPr/>
                </a:tc>
                <a:tc>
                  <a:txBody>
                    <a:bodyPr/>
                    <a:lstStyle/>
                    <a:p>
                      <a:r>
                        <a:rPr lang="cs-CZ" dirty="0" smtClean="0"/>
                        <a:t>Financování</a:t>
                      </a:r>
                      <a:endParaRPr lang="cs-CZ" dirty="0"/>
                    </a:p>
                  </a:txBody>
                  <a:tcPr/>
                </a:tc>
              </a:tr>
              <a:tr h="356049">
                <a:tc>
                  <a:txBody>
                    <a:bodyPr/>
                    <a:lstStyle/>
                    <a:p>
                      <a:r>
                        <a:rPr lang="cs-CZ" dirty="0" smtClean="0"/>
                        <a:t>Účetnictví</a:t>
                      </a:r>
                      <a:endParaRPr lang="cs-CZ" dirty="0"/>
                    </a:p>
                  </a:txBody>
                  <a:tcPr/>
                </a:tc>
                <a:tc>
                  <a:txBody>
                    <a:bodyPr/>
                    <a:lstStyle/>
                    <a:p>
                      <a:r>
                        <a:rPr lang="cs-CZ" dirty="0" smtClean="0"/>
                        <a:t>Příjmy</a:t>
                      </a:r>
                      <a:endParaRPr lang="cs-CZ" dirty="0"/>
                    </a:p>
                  </a:txBody>
                  <a:tcPr/>
                </a:tc>
              </a:tr>
              <a:tr h="356049">
                <a:tc>
                  <a:txBody>
                    <a:bodyPr/>
                    <a:lstStyle/>
                    <a:p>
                      <a:r>
                        <a:rPr lang="cs-CZ" dirty="0" smtClean="0"/>
                        <a:t>Způsobilé výdaje</a:t>
                      </a:r>
                      <a:endParaRPr lang="cs-CZ" dirty="0"/>
                    </a:p>
                  </a:txBody>
                  <a:tcPr/>
                </a:tc>
                <a:tc>
                  <a:txBody>
                    <a:bodyPr/>
                    <a:lstStyle/>
                    <a:p>
                      <a:r>
                        <a:rPr lang="cs-CZ" dirty="0" smtClean="0"/>
                        <a:t>Udržitelnost</a:t>
                      </a:r>
                      <a:endParaRPr lang="cs-CZ" dirty="0"/>
                    </a:p>
                  </a:txBody>
                  <a:tcPr/>
                </a:tc>
              </a:tr>
              <a:tr h="356049">
                <a:tc>
                  <a:txBody>
                    <a:bodyPr/>
                    <a:lstStyle/>
                    <a:p>
                      <a:r>
                        <a:rPr lang="cs-CZ" dirty="0" smtClean="0"/>
                        <a:t>Přenesená daňová povinnost</a:t>
                      </a:r>
                      <a:endParaRPr lang="cs-CZ" dirty="0"/>
                    </a:p>
                  </a:txBody>
                  <a:tcPr/>
                </a:tc>
                <a:tc>
                  <a:txBody>
                    <a:bodyPr/>
                    <a:lstStyle/>
                    <a:p>
                      <a:r>
                        <a:rPr lang="cs-CZ" dirty="0" smtClean="0"/>
                        <a:t>Námitky a stížnosti</a:t>
                      </a:r>
                      <a:endParaRPr lang="cs-CZ" dirty="0"/>
                    </a:p>
                  </a:txBody>
                  <a:tcPr/>
                </a:tc>
              </a:tr>
              <a:tr h="356049">
                <a:tc>
                  <a:txBody>
                    <a:bodyPr/>
                    <a:lstStyle/>
                    <a:p>
                      <a:r>
                        <a:rPr lang="cs-CZ" dirty="0" smtClean="0"/>
                        <a:t>Archivace</a:t>
                      </a:r>
                      <a:endParaRPr lang="cs-CZ" dirty="0"/>
                    </a:p>
                  </a:txBody>
                  <a:tcPr/>
                </a:tc>
                <a:tc>
                  <a:txBody>
                    <a:bodyPr/>
                    <a:lstStyle/>
                    <a:p>
                      <a:r>
                        <a:rPr lang="cs-CZ" dirty="0" smtClean="0"/>
                        <a:t>Kontroly a audity</a:t>
                      </a:r>
                      <a:endParaRPr lang="cs-CZ" dirty="0"/>
                    </a:p>
                  </a:txBody>
                  <a:tcPr/>
                </a:tc>
              </a:tr>
              <a:tr h="356049">
                <a:tc>
                  <a:txBody>
                    <a:bodyPr/>
                    <a:lstStyle/>
                    <a:p>
                      <a:r>
                        <a:rPr lang="cs-CZ" dirty="0" smtClean="0"/>
                        <a:t>Vazba</a:t>
                      </a:r>
                      <a:r>
                        <a:rPr lang="cs-CZ" baseline="0" dirty="0" smtClean="0"/>
                        <a:t> na integrované nástroje</a:t>
                      </a:r>
                      <a:endParaRPr lang="cs-CZ" dirty="0"/>
                    </a:p>
                  </a:txBody>
                  <a:tcPr/>
                </a:tc>
                <a:tc>
                  <a:txBody>
                    <a:bodyPr/>
                    <a:lstStyle/>
                    <a:p>
                      <a:r>
                        <a:rPr lang="cs-CZ" dirty="0" smtClean="0"/>
                        <a:t>Právní a metodický rámec</a:t>
                      </a:r>
                      <a:endParaRPr lang="cs-CZ" dirty="0"/>
                    </a:p>
                  </a:txBody>
                  <a:tcPr/>
                </a:tc>
              </a:tr>
            </a:tbl>
          </a:graphicData>
        </a:graphic>
      </p:graphicFrame>
      <p:sp>
        <p:nvSpPr>
          <p:cNvPr id="6"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it-IT" sz="3200" dirty="0">
                <a:solidFill>
                  <a:srgbClr val="0070C0"/>
                </a:solidFill>
              </a:rPr>
              <a:t>Pravidla pro žadatele a příjemce</a:t>
            </a:r>
            <a:endParaRPr lang="cs-CZ" sz="3200" dirty="0">
              <a:solidFill>
                <a:srgbClr val="0070C0"/>
              </a:solidFill>
            </a:endParaRPr>
          </a:p>
        </p:txBody>
      </p:sp>
      <p:pic>
        <p:nvPicPr>
          <p:cNvPr id="8"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4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457200" y="1241426"/>
            <a:ext cx="8229600" cy="45259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cs-CZ" sz="2500" b="1" dirty="0" smtClean="0">
                <a:solidFill>
                  <a:prstClr val="black"/>
                </a:solidFill>
              </a:rPr>
              <a:t>Výzvy v roce 2015</a:t>
            </a:r>
          </a:p>
          <a:p>
            <a:pPr>
              <a:lnSpc>
                <a:spcPct val="150000"/>
              </a:lnSpc>
              <a:buFont typeface="Wingdings" panose="05000000000000000000" pitchFamily="2" charset="2"/>
              <a:buChar char="§"/>
            </a:pPr>
            <a:r>
              <a:rPr lang="cs-CZ" sz="2200" dirty="0" smtClean="0">
                <a:solidFill>
                  <a:prstClr val="black"/>
                </a:solidFill>
              </a:rPr>
              <a:t>vyhlášení výzev ve všech specifických cílech vyjma SC 4.1</a:t>
            </a:r>
          </a:p>
          <a:p>
            <a:pPr>
              <a:lnSpc>
                <a:spcPct val="150000"/>
              </a:lnSpc>
              <a:buFont typeface="Wingdings" panose="05000000000000000000" pitchFamily="2" charset="2"/>
              <a:buChar char="§"/>
            </a:pPr>
            <a:r>
              <a:rPr lang="cs-CZ" sz="2200" dirty="0">
                <a:solidFill>
                  <a:prstClr val="black"/>
                </a:solidFill>
              </a:rPr>
              <a:t>c</a:t>
            </a:r>
            <a:r>
              <a:rPr lang="cs-CZ" sz="2200" dirty="0" smtClean="0">
                <a:solidFill>
                  <a:prstClr val="black"/>
                </a:solidFill>
              </a:rPr>
              <a:t>elkem vyhlášeno </a:t>
            </a:r>
            <a:r>
              <a:rPr lang="cs-CZ" sz="2200" b="1" dirty="0" smtClean="0">
                <a:solidFill>
                  <a:prstClr val="black"/>
                </a:solidFill>
              </a:rPr>
              <a:t>19 výzev</a:t>
            </a:r>
            <a:r>
              <a:rPr lang="cs-CZ" sz="2200" dirty="0" smtClean="0">
                <a:solidFill>
                  <a:prstClr val="black"/>
                </a:solidFill>
              </a:rPr>
              <a:t> za </a:t>
            </a:r>
            <a:r>
              <a:rPr lang="cs-CZ" sz="2200" b="1" dirty="0" smtClean="0">
                <a:solidFill>
                  <a:prstClr val="black"/>
                </a:solidFill>
              </a:rPr>
              <a:t>40 mld. Kč</a:t>
            </a:r>
          </a:p>
          <a:p>
            <a:pPr marL="0" indent="0">
              <a:lnSpc>
                <a:spcPct val="150000"/>
              </a:lnSpc>
              <a:buNone/>
            </a:pPr>
            <a:endParaRPr lang="cs-CZ" sz="1400" dirty="0" smtClean="0">
              <a:solidFill>
                <a:prstClr val="black"/>
              </a:solidFill>
            </a:endParaRPr>
          </a:p>
          <a:p>
            <a:pPr marL="0" indent="0" algn="just" eaLnBrk="0" fontAlgn="base" hangingPunct="0">
              <a:lnSpc>
                <a:spcPct val="150000"/>
              </a:lnSpc>
              <a:spcAft>
                <a:spcPct val="0"/>
              </a:spcAft>
              <a:buFont typeface="Arial"/>
              <a:buNone/>
            </a:pPr>
            <a:r>
              <a:rPr lang="cs-CZ" sz="2500" b="1" dirty="0" smtClean="0">
                <a:solidFill>
                  <a:prstClr val="black"/>
                </a:solidFill>
              </a:rPr>
              <a:t>Plán výzev v roce 2016</a:t>
            </a:r>
          </a:p>
          <a:p>
            <a:pPr algn="just" eaLnBrk="0" fontAlgn="base" hangingPunct="0">
              <a:lnSpc>
                <a:spcPct val="150000"/>
              </a:lnSpc>
              <a:spcAft>
                <a:spcPct val="0"/>
              </a:spcAft>
              <a:buFont typeface="Wingdings" panose="05000000000000000000" pitchFamily="2" charset="2"/>
              <a:buChar char="§"/>
            </a:pPr>
            <a:r>
              <a:rPr lang="cs-CZ" sz="2200" dirty="0" smtClean="0">
                <a:solidFill>
                  <a:prstClr val="black"/>
                </a:solidFill>
              </a:rPr>
              <a:t>celkem plánováno </a:t>
            </a:r>
            <a:r>
              <a:rPr lang="cs-CZ" sz="2200" b="1" dirty="0" smtClean="0">
                <a:solidFill>
                  <a:prstClr val="black"/>
                </a:solidFill>
              </a:rPr>
              <a:t>45 výzev</a:t>
            </a:r>
            <a:r>
              <a:rPr lang="cs-CZ" sz="2200" dirty="0" smtClean="0">
                <a:solidFill>
                  <a:prstClr val="black"/>
                </a:solidFill>
              </a:rPr>
              <a:t> za </a:t>
            </a:r>
            <a:r>
              <a:rPr lang="cs-CZ" sz="2200" b="1" dirty="0" smtClean="0">
                <a:solidFill>
                  <a:prstClr val="black"/>
                </a:solidFill>
              </a:rPr>
              <a:t>83 mld. Kč</a:t>
            </a:r>
          </a:p>
          <a:p>
            <a:pPr algn="just" eaLnBrk="0" fontAlgn="base" hangingPunct="0">
              <a:lnSpc>
                <a:spcPct val="150000"/>
              </a:lnSpc>
              <a:spcAft>
                <a:spcPct val="0"/>
              </a:spcAft>
              <a:buFont typeface="Wingdings" panose="05000000000000000000" pitchFamily="2" charset="2"/>
              <a:buChar char="§"/>
            </a:pPr>
            <a:r>
              <a:rPr lang="cs-CZ" sz="2200" b="1" dirty="0" smtClean="0">
                <a:solidFill>
                  <a:prstClr val="black"/>
                </a:solidFill>
              </a:rPr>
              <a:t>14 výzev v r. 2016 již vyhlášeno</a:t>
            </a:r>
            <a:r>
              <a:rPr lang="cs-CZ" sz="2200" dirty="0" smtClean="0">
                <a:solidFill>
                  <a:prstClr val="black"/>
                </a:solidFill>
              </a:rPr>
              <a:t> (Nízkoemisní vozidla; Muzea; Telematika pro veřejnou </a:t>
            </a:r>
            <a:r>
              <a:rPr lang="cs-CZ" sz="2200" dirty="0">
                <a:solidFill>
                  <a:prstClr val="black"/>
                </a:solidFill>
              </a:rPr>
              <a:t>dopravu, Specifické informační a komunikační systémy a infrastruktura I., Výstavba a modernizace přestupních </a:t>
            </a:r>
            <a:r>
              <a:rPr lang="cs-CZ" sz="2200" dirty="0" smtClean="0">
                <a:solidFill>
                  <a:prstClr val="black"/>
                </a:solidFill>
              </a:rPr>
              <a:t>terminálů, Knihovny, eGovernment I., Vzdělávací a výcviková střediska IZS, SIKSI II, Rozvoj sociálních služeb, Rozvoj sociálních služeb - SVL, Zvýšení kvality návazné péče, Střední školy, Střední školy - SVL )</a:t>
            </a:r>
          </a:p>
          <a:p>
            <a:pPr marL="0" indent="0" algn="just" eaLnBrk="0" fontAlgn="base" hangingPunct="0">
              <a:lnSpc>
                <a:spcPct val="150000"/>
              </a:lnSpc>
              <a:spcAft>
                <a:spcPct val="0"/>
              </a:spcAft>
              <a:buNone/>
            </a:pPr>
            <a:endParaRPr lang="cs-CZ" sz="2200" dirty="0" smtClean="0">
              <a:solidFill>
                <a:prstClr val="black"/>
              </a:solidFill>
            </a:endParaRPr>
          </a:p>
          <a:p>
            <a:pPr marL="0" indent="0" eaLnBrk="0" fontAlgn="base" hangingPunct="0">
              <a:lnSpc>
                <a:spcPct val="150000"/>
              </a:lnSpc>
              <a:spcAft>
                <a:spcPct val="0"/>
              </a:spcAft>
              <a:buNone/>
            </a:pPr>
            <a:r>
              <a:rPr lang="cs-CZ" sz="2200" b="1" dirty="0" smtClean="0">
                <a:solidFill>
                  <a:prstClr val="black"/>
                </a:solidFill>
              </a:rPr>
              <a:t>Harmonogram výzev IROP: </a:t>
            </a:r>
            <a:r>
              <a:rPr lang="cs-CZ" sz="2200" dirty="0" smtClean="0">
                <a:solidFill>
                  <a:prstClr val="black"/>
                </a:solidFill>
                <a:hlinkClick r:id="rId4"/>
              </a:rPr>
              <a:t>http</a:t>
            </a:r>
            <a:r>
              <a:rPr lang="cs-CZ" sz="2200" dirty="0">
                <a:solidFill>
                  <a:prstClr val="black"/>
                </a:solidFill>
                <a:hlinkClick r:id="rId4"/>
              </a:rPr>
              <a:t>://www.dotaceeu.cz/cs/Microsites/IROP/Dokumenty</a:t>
            </a:r>
            <a:endParaRPr lang="cs-CZ" sz="2200" dirty="0" smtClean="0">
              <a:solidFill>
                <a:prstClr val="black"/>
              </a:solidFill>
            </a:endParaRPr>
          </a:p>
          <a:p>
            <a:endParaRPr lang="cs-CZ" dirty="0"/>
          </a:p>
        </p:txBody>
      </p:sp>
      <p:sp>
        <p:nvSpPr>
          <p:cNvPr id="11" name="Nadpis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endParaRPr lang="cs-CZ" sz="3200" dirty="0">
              <a:solidFill>
                <a:srgbClr val="0070C0"/>
              </a:solidFill>
            </a:endParaRPr>
          </a:p>
        </p:txBody>
      </p:sp>
      <p:sp>
        <p:nvSpPr>
          <p:cNvPr id="8"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a:solidFill>
                  <a:srgbClr val="0070C0"/>
                </a:solidFill>
              </a:rPr>
              <a:t>VÝZVY IROP 2015 A 2016</a:t>
            </a:r>
          </a:p>
        </p:txBody>
      </p:sp>
    </p:spTree>
    <p:extLst>
      <p:ext uri="{BB962C8B-B14F-4D97-AF65-F5344CB8AC3E}">
        <p14:creationId xmlns:p14="http://schemas.microsoft.com/office/powerpoint/2010/main" val="364717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58522"/>
            <a:ext cx="8229600" cy="1155801"/>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
            </a:r>
            <a:br>
              <a:rPr lang="cs-CZ" sz="3200" dirty="0" smtClean="0">
                <a:solidFill>
                  <a:srgbClr val="0070C0"/>
                </a:solidFill>
              </a:rPr>
            </a:br>
            <a:endParaRPr lang="en-US" sz="3200" dirty="0">
              <a:solidFill>
                <a:srgbClr val="0070C0"/>
              </a:solidFill>
            </a:endParaRPr>
          </a:p>
        </p:txBody>
      </p:sp>
      <p:sp>
        <p:nvSpPr>
          <p:cNvPr id="10"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graphicFrame>
        <p:nvGraphicFramePr>
          <p:cNvPr id="12" name="Zástupný symbol pro obsah 3"/>
          <p:cNvGraphicFramePr>
            <a:graphicFrameLocks/>
          </p:cNvGraphicFramePr>
          <p:nvPr>
            <p:extLst>
              <p:ext uri="{D42A27DB-BD31-4B8C-83A1-F6EECF244321}">
                <p14:modId xmlns:p14="http://schemas.microsoft.com/office/powerpoint/2010/main" val="299397376"/>
              </p:ext>
            </p:extLst>
          </p:nvPr>
        </p:nvGraphicFramePr>
        <p:xfrm>
          <a:off x="467544" y="1196752"/>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en-US" sz="3200" dirty="0">
                <a:solidFill>
                  <a:srgbClr val="0070C0"/>
                </a:solidFill>
              </a:rPr>
              <a:t>Strukt</a:t>
            </a:r>
            <a:r>
              <a:rPr lang="cs-CZ" sz="3200" dirty="0">
                <a:solidFill>
                  <a:srgbClr val="0070C0"/>
                </a:solidFill>
              </a:rPr>
              <a:t>U</a:t>
            </a:r>
            <a:r>
              <a:rPr lang="en-US" sz="3200" dirty="0">
                <a:solidFill>
                  <a:srgbClr val="0070C0"/>
                </a:solidFill>
              </a:rPr>
              <a:t>ra IROP</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133744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13" name="TextovéPole 12"/>
          <p:cNvSpPr txBox="1"/>
          <p:nvPr/>
        </p:nvSpPr>
        <p:spPr>
          <a:xfrm>
            <a:off x="447676" y="1196752"/>
            <a:ext cx="8382000" cy="3600986"/>
          </a:xfrm>
          <a:prstGeom prst="rect">
            <a:avLst/>
          </a:prstGeom>
          <a:noFill/>
        </p:spPr>
        <p:txBody>
          <a:bodyPr wrap="square" rtlCol="0">
            <a:spAutoFit/>
          </a:bodyPr>
          <a:lstStyle/>
          <a:p>
            <a:pPr lvl="0">
              <a:lnSpc>
                <a:spcPct val="150000"/>
              </a:lnSpc>
            </a:pPr>
            <a:r>
              <a:rPr lang="cs-CZ" sz="2200" b="1" dirty="0" smtClean="0">
                <a:solidFill>
                  <a:srgbClr val="0070C0"/>
                </a:solidFill>
                <a:latin typeface="Myriad Pro"/>
              </a:rPr>
              <a:t>Prioritní osa 1 – Infrastruktura</a:t>
            </a:r>
          </a:p>
          <a:p>
            <a:pPr lvl="0">
              <a:lnSpc>
                <a:spcPct val="150000"/>
              </a:lnSpc>
            </a:pPr>
            <a:endParaRPr lang="cs-CZ" sz="2200" dirty="0" smtClean="0">
              <a:solidFill>
                <a:srgbClr val="0070C0"/>
              </a:solidFill>
              <a:latin typeface="Myriad Pro"/>
            </a:endParaRPr>
          </a:p>
          <a:p>
            <a:pPr>
              <a:spcBef>
                <a:spcPts val="1200"/>
              </a:spcBef>
            </a:pPr>
            <a:r>
              <a:rPr lang="cs-CZ" sz="2000" b="1" dirty="0" smtClean="0">
                <a:latin typeface="Myriad Pro"/>
              </a:rPr>
              <a:t>SC </a:t>
            </a:r>
            <a:r>
              <a:rPr lang="cs-CZ" sz="2000" b="1" dirty="0">
                <a:latin typeface="Myriad Pro"/>
              </a:rPr>
              <a:t>1.1 </a:t>
            </a:r>
            <a:r>
              <a:rPr lang="cs-CZ" sz="2000" dirty="0" smtClean="0">
                <a:latin typeface="Myriad Pro"/>
              </a:rPr>
              <a:t>Zvýšení </a:t>
            </a:r>
            <a:r>
              <a:rPr lang="cs-CZ" sz="2000" dirty="0">
                <a:latin typeface="Myriad Pro"/>
              </a:rPr>
              <a:t>regionální mobility prostřednictvím modernizace </a:t>
            </a:r>
            <a:endParaRPr lang="cs-CZ" sz="2000" dirty="0" smtClean="0">
              <a:latin typeface="Myriad Pro"/>
            </a:endParaRPr>
          </a:p>
          <a:p>
            <a:r>
              <a:rPr lang="cs-CZ" sz="2000" dirty="0">
                <a:latin typeface="Myriad Pro"/>
              </a:rPr>
              <a:t> </a:t>
            </a:r>
            <a:r>
              <a:rPr lang="cs-CZ" sz="2000" dirty="0" smtClean="0">
                <a:latin typeface="Myriad Pro"/>
              </a:rPr>
              <a:t>            a rozvoje sítí </a:t>
            </a:r>
            <a:r>
              <a:rPr lang="cs-CZ" sz="2000" dirty="0">
                <a:latin typeface="Myriad Pro"/>
              </a:rPr>
              <a:t>regionální silniční infrastruktury navazující </a:t>
            </a:r>
            <a:r>
              <a:rPr lang="cs-CZ" sz="2000" dirty="0" smtClean="0">
                <a:latin typeface="Myriad Pro"/>
              </a:rPr>
              <a:t> </a:t>
            </a:r>
          </a:p>
          <a:p>
            <a:r>
              <a:rPr lang="cs-CZ" sz="2000" dirty="0">
                <a:latin typeface="Myriad Pro"/>
              </a:rPr>
              <a:t> </a:t>
            </a:r>
            <a:r>
              <a:rPr lang="cs-CZ" sz="2000" dirty="0" smtClean="0">
                <a:latin typeface="Myriad Pro"/>
              </a:rPr>
              <a:t>            na síť </a:t>
            </a:r>
            <a:r>
              <a:rPr lang="cs-CZ" sz="2000" dirty="0">
                <a:latin typeface="Myriad Pro"/>
              </a:rPr>
              <a:t>TEN-T</a:t>
            </a:r>
          </a:p>
          <a:p>
            <a:pPr>
              <a:spcBef>
                <a:spcPts val="1800"/>
              </a:spcBef>
            </a:pPr>
            <a:r>
              <a:rPr lang="cs-CZ" sz="2000" b="1" dirty="0">
                <a:latin typeface="Myriad Pro"/>
              </a:rPr>
              <a:t>SC 1.2 </a:t>
            </a:r>
            <a:r>
              <a:rPr lang="cs-CZ" sz="2000" dirty="0">
                <a:latin typeface="Myriad Pro"/>
              </a:rPr>
              <a:t>Zvýšení podílu udržitelných forem dopravy</a:t>
            </a:r>
          </a:p>
          <a:p>
            <a:pPr>
              <a:spcBef>
                <a:spcPts val="1800"/>
              </a:spcBef>
            </a:pPr>
            <a:r>
              <a:rPr lang="cs-CZ" sz="2000" b="1" dirty="0">
                <a:latin typeface="Myriad Pro"/>
              </a:rPr>
              <a:t>SC 1.3 </a:t>
            </a:r>
            <a:r>
              <a:rPr lang="cs-CZ" sz="2000" dirty="0">
                <a:latin typeface="Myriad Pro"/>
              </a:rPr>
              <a:t>Zvýšení připravenosti k řešení a řízení rizik a </a:t>
            </a:r>
            <a:r>
              <a:rPr lang="cs-CZ" sz="2000" dirty="0" smtClean="0">
                <a:latin typeface="Myriad Pro"/>
              </a:rPr>
              <a:t>katastrof</a:t>
            </a:r>
          </a:p>
          <a:p>
            <a:endParaRPr lang="cs-CZ" sz="2200" dirty="0"/>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1</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101046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3924300" y="406400"/>
            <a:ext cx="4968875" cy="808038"/>
          </a:xfrm>
          <a:prstGeom prst="rect">
            <a:avLst/>
          </a:prstGeom>
          <a:noFill/>
          <a:ln w="6350">
            <a:noFill/>
            <a:miter lim="800000"/>
            <a:headEnd/>
            <a:tailEnd/>
          </a:ln>
          <a:effectLst/>
        </p:spPr>
        <p:txBody>
          <a:bodyPr anchor="ctr"/>
          <a:lstStyle/>
          <a:p>
            <a:pPr algn="r" fontAlgn="auto">
              <a:spcBef>
                <a:spcPts val="0"/>
              </a:spcBef>
              <a:spcAft>
                <a:spcPts val="0"/>
              </a:spcAft>
              <a:defRPr/>
            </a:pPr>
            <a:endParaRPr lang="pl-PL" sz="2800" dirty="0">
              <a:solidFill>
                <a:schemeClr val="bg1">
                  <a:lumMod val="50000"/>
                </a:schemeClr>
              </a:solidFill>
              <a:latin typeface="+mj-lt"/>
              <a:ea typeface="+mj-ea"/>
              <a:cs typeface="+mj-cs"/>
            </a:endParaRPr>
          </a:p>
        </p:txBody>
      </p:sp>
      <p:pic>
        <p:nvPicPr>
          <p:cNvPr id="9" name="Picture 2" descr="\\nt1\O\Loga 2014_2020\IROP\Logolinky\RGB\JPG\IROP_CZ_RO_B_C RGB_malý.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 y="6172856"/>
            <a:ext cx="4199492" cy="691424"/>
          </a:xfrm>
          <a:prstGeom prst="rect">
            <a:avLst/>
          </a:prstGeom>
          <a:noFill/>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pPr>
              <a:defRPr/>
            </a:pPr>
            <a:endParaRPr lang="cs-CZ" sz="2800" dirty="0">
              <a:solidFill>
                <a:srgbClr val="0070C0"/>
              </a:solidFill>
            </a:endParaRPr>
          </a:p>
        </p:txBody>
      </p:sp>
      <p:sp>
        <p:nvSpPr>
          <p:cNvPr id="8" name="TextovéPole 7"/>
          <p:cNvSpPr txBox="1"/>
          <p:nvPr/>
        </p:nvSpPr>
        <p:spPr>
          <a:xfrm>
            <a:off x="447676" y="1224910"/>
            <a:ext cx="8382000" cy="4139595"/>
          </a:xfrm>
          <a:prstGeom prst="rect">
            <a:avLst/>
          </a:prstGeom>
          <a:noFill/>
        </p:spPr>
        <p:txBody>
          <a:bodyPr wrap="square" rtlCol="0">
            <a:spAutoFit/>
          </a:bodyPr>
          <a:lstStyle/>
          <a:p>
            <a:pPr>
              <a:lnSpc>
                <a:spcPct val="150000"/>
              </a:lnSpc>
            </a:pPr>
            <a:r>
              <a:rPr lang="cs-CZ" sz="2200" b="1" dirty="0">
                <a:solidFill>
                  <a:srgbClr val="0070C0"/>
                </a:solidFill>
                <a:latin typeface="Myriad Pro"/>
              </a:rPr>
              <a:t>Prioritní osa 2 - Lidé</a:t>
            </a:r>
          </a:p>
          <a:p>
            <a:pPr algn="just">
              <a:spcBef>
                <a:spcPts val="1200"/>
              </a:spcBef>
            </a:pPr>
            <a:r>
              <a:rPr lang="cs-CZ" sz="2000" b="1" dirty="0" smtClean="0">
                <a:latin typeface="Myriad Pro"/>
              </a:rPr>
              <a:t>SC 2.1 </a:t>
            </a:r>
            <a:r>
              <a:rPr lang="cs-CZ" sz="2000" dirty="0">
                <a:latin typeface="Myriad Pro"/>
              </a:rPr>
              <a:t>Zvýšení</a:t>
            </a:r>
            <a:r>
              <a:rPr lang="cs-CZ" sz="2000" dirty="0" smtClean="0">
                <a:latin typeface="Myriad Pro"/>
              </a:rPr>
              <a:t> kvality a dostupnosti služeb vedoucí k sociální inkluzi</a:t>
            </a:r>
          </a:p>
          <a:p>
            <a:pPr algn="just">
              <a:spcBef>
                <a:spcPts val="1800"/>
              </a:spcBef>
            </a:pPr>
            <a:r>
              <a:rPr lang="cs-CZ" sz="2000" b="1" dirty="0" smtClean="0">
                <a:latin typeface="Myriad Pro"/>
              </a:rPr>
              <a:t>SC 2.2 </a:t>
            </a:r>
            <a:r>
              <a:rPr lang="cs-CZ" sz="2000" dirty="0" smtClean="0">
                <a:latin typeface="Myriad Pro"/>
              </a:rPr>
              <a:t>Vznik nových a rozvoj existujících podnikatelských aktivit</a:t>
            </a:r>
          </a:p>
          <a:p>
            <a:pPr algn="just"/>
            <a:r>
              <a:rPr lang="cs-CZ" sz="2000" dirty="0" smtClean="0">
                <a:latin typeface="Myriad Pro"/>
              </a:rPr>
              <a:t>	 v oblasti sociálního podnikání</a:t>
            </a:r>
          </a:p>
          <a:p>
            <a:pPr algn="just">
              <a:spcBef>
                <a:spcPts val="1800"/>
              </a:spcBef>
            </a:pPr>
            <a:r>
              <a:rPr lang="cs-CZ" sz="2000" b="1" dirty="0" smtClean="0">
                <a:latin typeface="Myriad Pro"/>
              </a:rPr>
              <a:t>SC 2.3 </a:t>
            </a:r>
            <a:r>
              <a:rPr lang="cs-CZ" sz="2000" dirty="0" smtClean="0">
                <a:latin typeface="Myriad Pro"/>
              </a:rPr>
              <a:t>Rozvoj infrastruktury pro poskytování zdravotních služeb      </a:t>
            </a:r>
          </a:p>
          <a:p>
            <a:pPr algn="just"/>
            <a:r>
              <a:rPr lang="cs-CZ" sz="2000" dirty="0">
                <a:latin typeface="Myriad Pro"/>
              </a:rPr>
              <a:t> </a:t>
            </a:r>
            <a:r>
              <a:rPr lang="cs-CZ" sz="2000" dirty="0" smtClean="0">
                <a:latin typeface="Myriad Pro"/>
              </a:rPr>
              <a:t>            a  péče o zdraví</a:t>
            </a:r>
          </a:p>
          <a:p>
            <a:pPr algn="just">
              <a:spcBef>
                <a:spcPts val="1800"/>
              </a:spcBef>
            </a:pPr>
            <a:r>
              <a:rPr lang="cs-CZ" sz="2000" b="1" dirty="0" smtClean="0">
                <a:latin typeface="Myriad Pro"/>
              </a:rPr>
              <a:t>SC 2.4 </a:t>
            </a:r>
            <a:r>
              <a:rPr lang="cs-CZ" sz="2000" dirty="0" smtClean="0">
                <a:latin typeface="Myriad Pro"/>
              </a:rPr>
              <a:t>Zvýšení kvality a dostupnosti infrastruktury pro vzdělávání 	 a celoživotní učení</a:t>
            </a:r>
          </a:p>
          <a:p>
            <a:pPr algn="just">
              <a:spcBef>
                <a:spcPts val="1800"/>
              </a:spcBef>
            </a:pPr>
            <a:r>
              <a:rPr lang="cs-CZ" sz="2000" b="1" dirty="0" smtClean="0">
                <a:latin typeface="Myriad Pro"/>
              </a:rPr>
              <a:t>SC 2.5 </a:t>
            </a:r>
            <a:r>
              <a:rPr lang="cs-CZ" sz="2000" dirty="0" smtClean="0">
                <a:latin typeface="Myriad Pro"/>
              </a:rPr>
              <a:t>Snížení energetické náročnosti v sektoru bydlení</a:t>
            </a:r>
            <a:endParaRPr lang="cs-CZ" sz="2000" dirty="0">
              <a:latin typeface="Myriad Pro"/>
            </a:endParaRPr>
          </a:p>
        </p:txBody>
      </p:sp>
      <p:sp>
        <p:nvSpPr>
          <p:cNvPr id="11" name="Title 1"/>
          <p:cNvSpPr txBox="1">
            <a:spLocks/>
          </p:cNvSpPr>
          <p:nvPr/>
        </p:nvSpPr>
        <p:spPr>
          <a:xfrm>
            <a:off x="457200" y="222800"/>
            <a:ext cx="8229600" cy="742950"/>
          </a:xfrm>
          <a:prstGeom prst="rect">
            <a:avLst/>
          </a:prstGeom>
        </p:spPr>
        <p:txBody>
          <a:bodyPr/>
          <a:lstStyle>
            <a:lvl1pPr algn="ctr" defTabSz="457200" rtl="0" eaLnBrk="1" latinLnBrk="0" hangingPunct="1">
              <a:spcBef>
                <a:spcPct val="0"/>
              </a:spcBef>
              <a:buNone/>
              <a:defRPr sz="3500" b="1" i="0" kern="1200" cap="all">
                <a:solidFill>
                  <a:schemeClr val="tx1"/>
                </a:solidFill>
                <a:latin typeface="Myriad Pro"/>
                <a:ea typeface="+mj-ea"/>
                <a:cs typeface="+mj-cs"/>
              </a:defRPr>
            </a:lvl1pPr>
          </a:lstStyle>
          <a:p>
            <a:r>
              <a:rPr lang="cs-CZ" sz="3200" dirty="0" smtClean="0">
                <a:solidFill>
                  <a:srgbClr val="0070C0"/>
                </a:solidFill>
              </a:rPr>
              <a:t>Prioritní osa 2</a:t>
            </a:r>
            <a:r>
              <a:rPr lang="en-US" sz="3200" dirty="0">
                <a:solidFill>
                  <a:srgbClr val="0070C0"/>
                </a:solidFill>
              </a:rPr>
              <a:t/>
            </a:r>
            <a:br>
              <a:rPr lang="en-US" sz="3200" dirty="0">
                <a:solidFill>
                  <a:srgbClr val="0070C0"/>
                </a:solidFill>
              </a:rPr>
            </a:br>
            <a:endParaRPr lang="en-US" sz="3200" dirty="0">
              <a:solidFill>
                <a:srgbClr val="0070C0"/>
              </a:solidFill>
            </a:endParaRPr>
          </a:p>
        </p:txBody>
      </p:sp>
    </p:spTree>
    <p:extLst>
      <p:ext uri="{BB962C8B-B14F-4D97-AF65-F5344CB8AC3E}">
        <p14:creationId xmlns:p14="http://schemas.microsoft.com/office/powerpoint/2010/main" val="371905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MotivIROP">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10746</TotalTime>
  <Words>2497</Words>
  <Application>Microsoft Office PowerPoint</Application>
  <PresentationFormat>Předvádění na obrazovce (4:3)</PresentationFormat>
  <Paragraphs>465</Paragraphs>
  <Slides>44</Slides>
  <Notes>12</Notes>
  <HiddenSlides>0</HiddenSlides>
  <MMClips>0</MMClips>
  <ScaleCrop>false</ScaleCrop>
  <HeadingPairs>
    <vt:vector size="4" baseType="variant">
      <vt:variant>
        <vt:lpstr>Motiv</vt:lpstr>
      </vt:variant>
      <vt:variant>
        <vt:i4>5</vt:i4>
      </vt:variant>
      <vt:variant>
        <vt:lpstr>Nadpisy snímků</vt:lpstr>
      </vt:variant>
      <vt:variant>
        <vt:i4>44</vt:i4>
      </vt:variant>
    </vt:vector>
  </HeadingPairs>
  <TitlesOfParts>
    <vt:vector size="49" baseType="lpstr">
      <vt:lpstr>MotivIROP</vt:lpstr>
      <vt:lpstr>Office Theme</vt:lpstr>
      <vt:lpstr>1_MotivIROP</vt:lpstr>
      <vt:lpstr>2_MotivIROP</vt:lpstr>
      <vt:lpstr>3_MotivIROP</vt:lpstr>
      <vt:lpstr>    Seminář pro žadatele  výzvy č. 29 a č. 30 IROP „Rozvoj sociálních služeb“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SPECIFICKÝ CÍL 2.1: Zvýšení kvality a dostupnosti služeb vedoucí k sociální inkluzi</vt:lpstr>
      <vt:lpstr>SPECIFICKÝ CÍL 2.1: Zvýšení kvality a dostupnosti služeb vedoucí k sociální inkluzi</vt:lpstr>
      <vt:lpstr> 29./30. výzva IROP – rozvoj sociálních služeb </vt:lpstr>
      <vt:lpstr> 29./30. výzva IROP – rozvoj sociálních služeb </vt:lpstr>
      <vt:lpstr>SPECIFICKÝ CÍL 2.1: Zvýšení kvality a dostupnosti služeb vedoucí k sociální inkluzi</vt:lpstr>
      <vt:lpstr> 29./30. výzva IROP – rozvoj sociálních služeb </vt:lpstr>
      <vt:lpstr> 29./30. výzva IROP – rozvoj sociálních služeb </vt:lpstr>
      <vt:lpstr> 29./30. výzva IROP – rozvoj sociálních služeb </vt:lpstr>
      <vt:lpstr> 29./30. výzva IROP – rozvoj sociálních služeb </vt:lpstr>
      <vt:lpstr> 29./30. výzva IROP – rozvoj sociálních služeb </vt:lpstr>
      <vt:lpstr> 29./30. výzva IROP – rozvoj sociálních služeb </vt:lpstr>
      <vt:lpstr>Prezentace aplikace PowerPoint</vt:lpstr>
      <vt:lpstr>Prezentace aplikace PowerPoint</vt:lpstr>
      <vt:lpstr>Prezentace aplikace PowerPoint</vt:lpstr>
      <vt:lpstr>Prezentace aplikace PowerPoint</vt:lpstr>
      <vt:lpstr> 29./30. výzva IROP – rozvoj sociálních služeb </vt:lpstr>
      <vt:lpstr> 29./30. výzva IROP – rozvoj sociálních služeb </vt:lpstr>
      <vt:lpstr> 29./30. výzva IROP – rozvoj sociálních služeb </vt:lpstr>
      <vt:lpstr> 29./30. výzva IROP – rozvoj sociálních služeb </vt:lpstr>
      <vt:lpstr> 29./30. výzva IROP – rozvoj sociálních služeb </vt:lpstr>
      <vt:lpstr> 29./30. výzva IROP – rozvoj sociálních služeb </vt:lpstr>
      <vt:lpstr>Prezentace aplikace PowerPoint</vt:lpstr>
      <vt:lpstr>Prezentace aplikace PowerPoint</vt:lpstr>
      <vt:lpstr>Prezentace aplikace PowerPoint</vt:lpstr>
      <vt:lpstr> 29./30. výzva IROP – rozvoj sociálních služeb </vt:lpstr>
      <vt:lpstr> 29./30. výzva IROP – rozvoj sociálních služeb </vt:lpstr>
      <vt:lpstr>Prezentace aplikace PowerPoint</vt:lpstr>
      <vt:lpstr> 29./30. výzva IROP – rozvoj sociálních služeb </vt:lpstr>
      <vt:lpstr> 29./30. výzva IROP – rozvoj sociálních služeb </vt:lpstr>
      <vt:lpstr> 29./30. výzva IROP – rozvoj sociálních služeb </vt:lpstr>
      <vt:lpstr>Výzvy IROP SC 2.1 Individuální projekty</vt:lpstr>
      <vt:lpstr> Výzvy IROP SC 2.1 Integrované nástroje </vt:lpstr>
      <vt:lpstr>Prezentace aplikace PowerPoint</vt:lpstr>
    </vt:vector>
  </TitlesOfParts>
  <Company>MMR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Příprava programového období 2014-2020</dc:title>
  <dc:creator>*</dc:creator>
  <cp:lastModifiedBy>Martina Fišerová</cp:lastModifiedBy>
  <cp:revision>260</cp:revision>
  <cp:lastPrinted>2015-01-29T12:55:59Z</cp:lastPrinted>
  <dcterms:created xsi:type="dcterms:W3CDTF">2014-10-03T06:20:14Z</dcterms:created>
  <dcterms:modified xsi:type="dcterms:W3CDTF">2016-05-25T12:04:04Z</dcterms:modified>
</cp:coreProperties>
</file>