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293" r:id="rId3"/>
    <p:sldId id="305" r:id="rId4"/>
    <p:sldId id="292" r:id="rId5"/>
    <p:sldId id="261" r:id="rId6"/>
    <p:sldId id="294" r:id="rId7"/>
    <p:sldId id="263" r:id="rId8"/>
    <p:sldId id="299" r:id="rId9"/>
    <p:sldId id="267" r:id="rId10"/>
    <p:sldId id="298" r:id="rId11"/>
    <p:sldId id="300" r:id="rId12"/>
    <p:sldId id="302" r:id="rId13"/>
    <p:sldId id="301" r:id="rId14"/>
    <p:sldId id="303" r:id="rId15"/>
    <p:sldId id="304" r:id="rId16"/>
    <p:sldId id="291" r:id="rId17"/>
    <p:sldId id="264" r:id="rId18"/>
    <p:sldId id="306" r:id="rId19"/>
    <p:sldId id="308" r:id="rId20"/>
    <p:sldId id="307" r:id="rId21"/>
    <p:sldId id="309" r:id="rId22"/>
    <p:sldId id="310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94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rtal-vz.cz/cs/Jak-na-zadavani-verejnych-zakazek/Metodiky-stanovis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Seminář</a:t>
            </a:r>
            <a:r>
              <a:rPr lang="en-US" dirty="0"/>
              <a:t> pro </a:t>
            </a:r>
            <a:r>
              <a:rPr lang="en-US" dirty="0" err="1"/>
              <a:t>žadatele</a:t>
            </a:r>
            <a:r>
              <a:rPr lang="en-US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k </a:t>
            </a:r>
            <a:r>
              <a:rPr lang="cs-CZ" dirty="0"/>
              <a:t>3</a:t>
            </a:r>
            <a:r>
              <a:rPr lang="en-US" dirty="0"/>
              <a:t>. </a:t>
            </a:r>
            <a:r>
              <a:rPr lang="en-US" dirty="0" err="1"/>
              <a:t>výzvě</a:t>
            </a:r>
            <a:r>
              <a:rPr lang="cs-CZ" dirty="0"/>
              <a:t> IROP</a:t>
            </a:r>
            <a:r>
              <a:rPr lang="en-US" dirty="0"/>
              <a:t> „</a:t>
            </a:r>
            <a:r>
              <a:rPr lang="cs-CZ" dirty="0"/>
              <a:t>Regulační plány“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k 9. výzvě IROP „Územní studie</a:t>
            </a:r>
            <a:r>
              <a:rPr lang="cs-CZ" dirty="0" smtClean="0"/>
              <a:t>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23.10.2015, Brno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MP nepoužijí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MP 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veřejných zakázek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VZ: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+ Podmínky Rozhodnutí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veřejných zakázek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 smtClean="0"/>
              <a:t>Soutěž o návrh a navazující jednací řízení bez uveřejnění jsou postupy upravené zákonem č.137/2006 Sb., o veřejných zakázkách, ve znění pozdějších předpisů (</a:t>
            </a:r>
            <a:r>
              <a:rPr lang="cs-CZ" sz="2400" dirty="0"/>
              <a:t>§ 103 a násl. </a:t>
            </a:r>
            <a:r>
              <a:rPr lang="cs-CZ" sz="2400" dirty="0" smtClean="0"/>
              <a:t>zákona). </a:t>
            </a:r>
          </a:p>
          <a:p>
            <a:pPr lvl="0"/>
            <a:endParaRPr lang="cs-CZ" sz="2400" dirty="0"/>
          </a:p>
          <a:p>
            <a:pPr lvl="0"/>
            <a:r>
              <a:rPr lang="cs-CZ" sz="2400" b="1" dirty="0" smtClean="0"/>
              <a:t>V rámci IROP jsou zadavatelé oprávnění využit všech možností postupu podle zákona o veřejných zakázkách. 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Podrobně je soutěž o návrh rozebrána v metodice MMR:</a:t>
            </a:r>
          </a:p>
          <a:p>
            <a:pPr lvl="0"/>
            <a:r>
              <a:rPr lang="cs-CZ" sz="2400" dirty="0">
                <a:hlinkClick r:id="rId2"/>
              </a:rPr>
              <a:t>http://www.portal-vz.cz/cs/Jak-na-zadavani-verejnych-zakazek/Metodiky-stanoviska</a:t>
            </a:r>
            <a:endParaRPr lang="cs-CZ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Soutěž o návrh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Soutěž o návrh je však pouze prvním krokem, k vlastnímu zadání zakázky musí následovat jednací řízení bez </a:t>
            </a:r>
            <a:r>
              <a:rPr lang="cs-CZ" sz="2800" dirty="0" smtClean="0"/>
              <a:t>uveřejnění (§ 23 odst. 6 zákona). </a:t>
            </a:r>
          </a:p>
          <a:p>
            <a:endParaRPr lang="cs-CZ" sz="2800" dirty="0" smtClean="0"/>
          </a:p>
          <a:p>
            <a:r>
              <a:rPr lang="cs-CZ" sz="2800" dirty="0" smtClean="0"/>
              <a:t>Jednání probíhá s vybraným účastníkem soutěže o návrh resp. se všemi vybranými účastníky soutěže o návrh.</a:t>
            </a:r>
          </a:p>
          <a:p>
            <a:endParaRPr lang="cs-CZ" sz="2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Soutěž o návrh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</a:t>
            </a:r>
            <a:r>
              <a:rPr lang="cs-CZ" sz="2800" dirty="0"/>
              <a:t> rámci </a:t>
            </a:r>
            <a:r>
              <a:rPr lang="cs-CZ" sz="2800" dirty="0" smtClean="0"/>
              <a:t>jednání </a:t>
            </a:r>
            <a:r>
              <a:rPr lang="cs-CZ" sz="2800" dirty="0"/>
              <a:t>musí být vyjednaná i cena zakázky. Ta by </a:t>
            </a:r>
            <a:r>
              <a:rPr lang="cs-CZ" sz="2800" dirty="0" smtClean="0"/>
              <a:t>měla </a:t>
            </a:r>
            <a:r>
              <a:rPr lang="cs-CZ" sz="2800" dirty="0"/>
              <a:t>být v místě a čase obvyklá, přičemž doložit tuto skutečnost je povinností </a:t>
            </a:r>
            <a:r>
              <a:rPr lang="cs-CZ" sz="2800" dirty="0" smtClean="0"/>
              <a:t>zadavatele. </a:t>
            </a:r>
          </a:p>
          <a:p>
            <a:endParaRPr lang="cs-CZ" sz="2800" dirty="0" smtClean="0"/>
          </a:p>
          <a:p>
            <a:r>
              <a:rPr lang="cs-CZ" sz="2800" dirty="0" smtClean="0"/>
              <a:t>Doložení skutečnosti, sjednaná cena je v</a:t>
            </a:r>
            <a:r>
              <a:rPr lang="cs-CZ" sz="2800" dirty="0"/>
              <a:t> místě a čase obvyklá, </a:t>
            </a:r>
            <a:r>
              <a:rPr lang="cs-CZ" sz="2800" dirty="0" smtClean="0"/>
              <a:t>je </a:t>
            </a:r>
            <a:r>
              <a:rPr lang="cs-CZ" sz="2800" dirty="0"/>
              <a:t>povinností zadavatele.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Zadavatel </a:t>
            </a:r>
            <a:r>
              <a:rPr lang="cs-CZ" sz="2800" dirty="0"/>
              <a:t>může stanovit cenové limity ji ž v podmínkách soutěže o návrh. </a:t>
            </a:r>
          </a:p>
          <a:p>
            <a:endParaRPr lang="cs-CZ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Soutěž o návrh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Pro soutěž o návrh v oblasti architektury stanoví zvláštní pravidla ČKA. </a:t>
            </a:r>
          </a:p>
          <a:p>
            <a:endParaRPr lang="cs-CZ" sz="2800" dirty="0"/>
          </a:p>
          <a:p>
            <a:r>
              <a:rPr lang="cs-CZ" sz="2800" dirty="0" smtClean="0"/>
              <a:t>Pokud zadavatel tyto nedodrží, je soutěž ze strany ČKA označena za neregulérní, což může mít následně dopad na hospodářskou soutěž.</a:t>
            </a:r>
          </a:p>
          <a:p>
            <a:endParaRPr lang="cs-CZ" sz="2800" dirty="0"/>
          </a:p>
          <a:p>
            <a:r>
              <a:rPr lang="cs-CZ" sz="2800" b="1" dirty="0" smtClean="0"/>
              <a:t>V případě nesouladu pravidel ČKA se zákonem o veřejných zakázkách má při kontrolách IROP vždy přednost zákon!</a:t>
            </a:r>
            <a:endParaRPr lang="cs-CZ" sz="2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Soutěž o návrh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vymezení dle Výzvy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683568" y="1433015"/>
            <a:ext cx="8105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Žádost o podporu je možné podat až po podpisu smlouvy na zpracování územní studie.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Pokud </a:t>
            </a:r>
            <a:r>
              <a:rPr lang="cs-CZ" sz="2800" dirty="0"/>
              <a:t>projekt obsahuje více územních studií, je potřeba mít podepsanou smlouvu/smlouvy na všechny územní studie.</a:t>
            </a:r>
          </a:p>
        </p:txBody>
      </p:sp>
    </p:spTree>
    <p:extLst>
      <p:ext uri="{BB962C8B-B14F-4D97-AF65-F5344CB8AC3E}">
        <p14:creationId xmlns:p14="http://schemas.microsoft.com/office/powerpoint/2010/main" val="307216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384243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příjemce podpory realizuje projekt prostřednictvím zakázky na dodání zboží, poskytnutí služeb nebo provedení stavebních prací, je povinen řídit se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principy </a:t>
            </a:r>
            <a:r>
              <a:rPr lang="cs-CZ" sz="2000" b="1" dirty="0"/>
              <a:t>transparentnosti, rovného zacházení a nediskriminace, </a:t>
            </a:r>
            <a:endParaRPr lang="cs-CZ" sz="2000" b="1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dále pak principy hospodárnosti, efektivnosti a účelnosti </a:t>
            </a:r>
            <a:r>
              <a:rPr lang="cs-CZ" sz="2000" b="1" dirty="0" smtClean="0"/>
              <a:t>(tzv. 3E) podle </a:t>
            </a:r>
            <a:r>
              <a:rPr lang="cs-CZ" sz="2000" b="1" dirty="0"/>
              <a:t>zákona č. 320/2001 Sb., o finanční kontrole. </a:t>
            </a:r>
            <a:endParaRPr lang="cs-CZ" sz="2000" b="1" dirty="0" smtClean="0"/>
          </a:p>
          <a:p>
            <a:pPr algn="just">
              <a:spcAft>
                <a:spcPts val="600"/>
              </a:spcAft>
            </a:pPr>
            <a:r>
              <a:rPr lang="cs-CZ" sz="2000" dirty="0" smtClean="0"/>
              <a:t>Při </a:t>
            </a:r>
            <a:r>
              <a:rPr lang="cs-CZ" sz="2000" dirty="0"/>
              <a:t>zadávání veřejné zakázky postupuje v souladu se </a:t>
            </a:r>
            <a:r>
              <a:rPr lang="cs-CZ" sz="2000" b="1" dirty="0"/>
              <a:t>zákonem </a:t>
            </a:r>
            <a:r>
              <a:rPr lang="cs-CZ" sz="2000" b="1" dirty="0" smtClean="0"/>
              <a:t>č.137/2006 </a:t>
            </a:r>
            <a:r>
              <a:rPr lang="cs-CZ" sz="2000" b="1" dirty="0"/>
              <a:t>Sb., o veřejných zakázkách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>
              <a:spcAft>
                <a:spcPts val="600"/>
              </a:spcAft>
            </a:pPr>
            <a:r>
              <a:rPr lang="cs-CZ" sz="2000" dirty="0" smtClean="0"/>
              <a:t>V </a:t>
            </a:r>
            <a:r>
              <a:rPr lang="cs-CZ" sz="2000" dirty="0"/>
              <a:t>případě zakázek nespadajících pod působnost zákona č. 137/2006 Sb., o veřejných zakázkách je povinen řídit se </a:t>
            </a:r>
            <a:r>
              <a:rPr lang="cs-CZ" sz="2000" b="1" dirty="0"/>
              <a:t>Metodickým pokynem pro oblast zadávání zakázek pro </a:t>
            </a:r>
            <a:r>
              <a:rPr lang="cs-CZ" sz="2000" b="1" dirty="0" smtClean="0"/>
              <a:t>programové </a:t>
            </a:r>
            <a:r>
              <a:rPr lang="cs-CZ" sz="2000" b="1" dirty="0"/>
              <a:t>období 2014-2020 </a:t>
            </a:r>
            <a:r>
              <a:rPr lang="cs-CZ" sz="2000" dirty="0" smtClean="0"/>
              <a:t>vydaným </a:t>
            </a:r>
            <a:r>
              <a:rPr lang="cs-CZ" sz="2000" dirty="0"/>
              <a:t>dne 15. ledna 2014 na základě usnesení vlády ČR č. 44/2014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/>
              <a:t>Metodika řízení programů </a:t>
            </a:r>
            <a:r>
              <a:rPr lang="cs-CZ" b="0" dirty="0"/>
              <a:t/>
            </a:r>
            <a:br>
              <a:rPr lang="cs-CZ" b="0" dirty="0"/>
            </a:br>
            <a:r>
              <a:rPr lang="cs-CZ" dirty="0"/>
              <a:t>v programovém období </a:t>
            </a:r>
            <a:r>
              <a:rPr lang="cs-CZ" dirty="0" smtClean="0"/>
              <a:t>2014–2020 (NOK)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(MP)</a:t>
            </a:r>
            <a:r>
              <a:rPr lang="cs-CZ" sz="2400" dirty="0" smtClean="0"/>
              <a:t> – veřejné zakázky malého rozsahu (VZMR), zakázky malé hodnoty, zakázky vyšší hodnoty</a:t>
            </a:r>
          </a:p>
          <a:p>
            <a:pPr marL="342900" lvl="0" indent="-342900"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pravidla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(6.000.000, Kč v případě stavebních prací)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(6.000.000, Kč v případě stavebních prací)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prstClr val="black"/>
                </a:solidFill>
              </a:rPr>
              <a:t>související plnění jsou ta, která spolu místně, věcně a časově souvisí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Shodná 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dělení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předmět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 – cena a hodnota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812</Words>
  <Application>Microsoft Office PowerPoint</Application>
  <PresentationFormat>Předvádění na obrazovce (4:3)</PresentationFormat>
  <Paragraphs>139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CRR template</vt:lpstr>
      <vt:lpstr>Seminář pro žadatele  k 3. výzvě IROP „Regulační plány“  a k 9. výzvě IROP „Územní studie“</vt:lpstr>
      <vt:lpstr>Zadávání veřejných zakázek</vt:lpstr>
      <vt:lpstr>Základní vymezení dle Výzvy</vt:lpstr>
      <vt:lpstr> Metodika řízení programů  v programovém období 2014–2020 (NOK) </vt:lpstr>
      <vt:lpstr>Zadávání veřejných zakázek - pravidla</vt:lpstr>
      <vt:lpstr>MP – výše předpokládané hodnoty VZ</vt:lpstr>
      <vt:lpstr>Prezentace aplikace PowerPoint</vt:lpstr>
      <vt:lpstr>MP – předmět zakázky</vt:lpstr>
      <vt:lpstr>MP – cena a hodnota zakázky</vt:lpstr>
      <vt:lpstr>MP – procesní postup</vt:lpstr>
      <vt:lpstr>MP – otevřená výzva</vt:lpstr>
      <vt:lpstr>MP – e-tržiště</vt:lpstr>
      <vt:lpstr>MP – uzavřená výzva</vt:lpstr>
      <vt:lpstr>MP – lhůta pro podání nabídek</vt:lpstr>
      <vt:lpstr>MP – další náležitosti</vt:lpstr>
      <vt:lpstr>Kontrola veřejných zakázek</vt:lpstr>
      <vt:lpstr>Kontrola veřejných zakázek</vt:lpstr>
      <vt:lpstr>Soutěž o návrh</vt:lpstr>
      <vt:lpstr>Soutěž o návrh</vt:lpstr>
      <vt:lpstr>Soutěž o návrh</vt:lpstr>
      <vt:lpstr>Soutěž o návrh</vt:lpstr>
      <vt:lpstr>Soutěž o návrh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Petr Pačes</cp:lastModifiedBy>
  <cp:revision>144</cp:revision>
  <dcterms:created xsi:type="dcterms:W3CDTF">2014-09-16T20:50:40Z</dcterms:created>
  <dcterms:modified xsi:type="dcterms:W3CDTF">2015-10-26T09:48:40Z</dcterms:modified>
</cp:coreProperties>
</file>