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0" r:id="rId2"/>
    <p:sldId id="261" r:id="rId3"/>
    <p:sldId id="286" r:id="rId4"/>
    <p:sldId id="284" r:id="rId5"/>
    <p:sldId id="285" r:id="rId6"/>
    <p:sldId id="265" r:id="rId7"/>
    <p:sldId id="264" r:id="rId8"/>
    <p:sldId id="266" r:id="rId9"/>
    <p:sldId id="267" r:id="rId10"/>
    <p:sldId id="287" r:id="rId11"/>
    <p:sldId id="268" r:id="rId12"/>
    <p:sldId id="288" r:id="rId13"/>
    <p:sldId id="269" r:id="rId14"/>
    <p:sldId id="290" r:id="rId15"/>
    <p:sldId id="291" r:id="rId16"/>
    <p:sldId id="292" r:id="rId17"/>
    <p:sldId id="293" r:id="rId18"/>
    <p:sldId id="270" r:id="rId19"/>
    <p:sldId id="271" r:id="rId20"/>
    <p:sldId id="272" r:id="rId21"/>
    <p:sldId id="273" r:id="rId22"/>
    <p:sldId id="294" r:id="rId23"/>
    <p:sldId id="295" r:id="rId24"/>
    <p:sldId id="296" r:id="rId25"/>
    <p:sldId id="274" r:id="rId26"/>
    <p:sldId id="276" r:id="rId27"/>
    <p:sldId id="278" r:id="rId28"/>
    <p:sldId id="279" r:id="rId29"/>
    <p:sldId id="282" r:id="rId30"/>
    <p:sldId id="280" r:id="rId31"/>
    <p:sldId id="281" r:id="rId32"/>
    <p:sldId id="26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276" y="-16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Představení </a:t>
            </a:r>
            <a:br>
              <a:rPr lang="cs-CZ" dirty="0" smtClean="0"/>
            </a:br>
            <a:r>
              <a:rPr lang="cs-CZ" dirty="0" smtClean="0"/>
              <a:t>Centra pro regionální rozvoj </a:t>
            </a:r>
            <a:br>
              <a:rPr lang="cs-CZ" dirty="0" smtClean="0"/>
            </a:br>
            <a:r>
              <a:rPr lang="cs-CZ" dirty="0" smtClean="0"/>
              <a:t>České republiky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Ing. Petr </a:t>
            </a:r>
            <a:r>
              <a:rPr lang="cs-CZ" b="1" dirty="0" smtClean="0"/>
              <a:t>Šústal, MPA 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Seminář pro SC </a:t>
            </a:r>
            <a:r>
              <a:rPr lang="cs-CZ" dirty="0"/>
              <a:t>3.3 PODPORA POŘIZOVÁNÍ A UPLATŇOVÁNÍ DOKUMENTŮ ÚZEMNÍHO </a:t>
            </a:r>
            <a:r>
              <a:rPr lang="cs-CZ" dirty="0" smtClean="0"/>
              <a:t>ROZVOJE</a:t>
            </a:r>
          </a:p>
          <a:p>
            <a:r>
              <a:rPr lang="cs-CZ" dirty="0" smtClean="0"/>
              <a:t>Průběžná výzva č. 3 </a:t>
            </a:r>
            <a:r>
              <a:rPr lang="cs-CZ" b="1" dirty="0" smtClean="0"/>
              <a:t>REGULAČNÍ PLÁNY</a:t>
            </a:r>
          </a:p>
          <a:p>
            <a:r>
              <a:rPr lang="cs-CZ" dirty="0" smtClean="0"/>
              <a:t>Průběžná výzva č. 9 ÚZEMNÍ STUDIE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smtClean="0"/>
              <a:t>23. </a:t>
            </a:r>
            <a:r>
              <a:rPr lang="cs-CZ" dirty="0" smtClean="0"/>
              <a:t>10. 2015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 smtClean="0"/>
              <a:t>Jsou doloženy všechny povinné přílohy a obsahově splňují požadované náležitosti</a:t>
            </a:r>
          </a:p>
          <a:p>
            <a:pPr marL="266700" lvl="1" indent="0" algn="just">
              <a:buNone/>
            </a:pPr>
            <a:r>
              <a:rPr lang="cs-CZ" dirty="0" smtClean="0"/>
              <a:t>Výzva č. 3 Regulační plány</a:t>
            </a:r>
          </a:p>
          <a:p>
            <a:pPr marL="898525" lvl="2" indent="-187325" algn="just"/>
            <a:r>
              <a:rPr lang="cs-CZ" b="1" dirty="0" smtClean="0"/>
              <a:t>Informace k zadání regulačního plánu</a:t>
            </a:r>
          </a:p>
          <a:p>
            <a:pPr marL="1452563" lvl="3" indent="-285750" algn="just">
              <a:buFont typeface="Courier New" panose="02070309020205020404" pitchFamily="49" charset="0"/>
              <a:buChar char="o"/>
            </a:pPr>
            <a:r>
              <a:rPr lang="cs-CZ" dirty="0" smtClean="0"/>
              <a:t>Výpis z usnesení zastupitelstva o schválení zadání regulačního plánu z vlastního podnětu nenahrazujícího územní rozhodnutí, vč. </a:t>
            </a:r>
            <a:r>
              <a:rPr lang="cs-CZ" b="1" dirty="0" smtClean="0"/>
              <a:t>kopie tohoto zadání</a:t>
            </a:r>
          </a:p>
          <a:p>
            <a:pPr marL="1452563" lvl="3" indent="-285750" algn="just">
              <a:buFont typeface="Courier New" panose="02070309020205020404" pitchFamily="49" charset="0"/>
              <a:buChar char="o"/>
            </a:pPr>
            <a:r>
              <a:rPr lang="cs-CZ" dirty="0" smtClean="0"/>
              <a:t>Předávací protokol o předání zadání regulačního plánu z podnětu nenahrazujícího územní rozhodnutí zhotoviteli (projektantovi), opis relevantní části územního plánu, ze kterého je patrné zadání pro regulační plán z podnětu (v případě, že vydání regulačního plánu je uloženo jako podmínka pro rozhodování o změnách v území v územním plánu, jehož součástí je zadání regulačního plánu)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 smtClean="0"/>
              <a:t>Jsou doloženy všechny povinné přílohy a obsahově splňují požadované náležitosti</a:t>
            </a:r>
          </a:p>
          <a:p>
            <a:pPr marL="266700" lvl="1" indent="0" algn="just">
              <a:buNone/>
            </a:pPr>
            <a:r>
              <a:rPr lang="cs-CZ" dirty="0" smtClean="0"/>
              <a:t>Výzva č. 9 Územní studie</a:t>
            </a:r>
          </a:p>
          <a:p>
            <a:pPr marL="898525" lvl="2" indent="-187325" algn="just"/>
            <a:r>
              <a:rPr lang="cs-CZ" b="1" dirty="0" smtClean="0"/>
              <a:t>Informace k zadání územní studie</a:t>
            </a:r>
          </a:p>
          <a:p>
            <a:pPr marL="1452563" lvl="3" indent="-285750" algn="just">
              <a:buFont typeface="Courier New" panose="02070309020205020404" pitchFamily="49" charset="0"/>
              <a:buChar char="o"/>
            </a:pPr>
            <a:r>
              <a:rPr lang="cs-CZ" dirty="0" smtClean="0"/>
              <a:t>Předávací protokol o předání každého zadání územní studie pořizovatelem zhotoviteli (projektantovi).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 smtClean="0"/>
              <a:t>Jsou doloženy všechny povinné přílohy a obsahově splňují požadované náležitosti</a:t>
            </a:r>
          </a:p>
          <a:p>
            <a:pPr marL="898525" lvl="2" indent="-187325" algn="just"/>
            <a:r>
              <a:rPr lang="cs-CZ" b="1" dirty="0" smtClean="0"/>
              <a:t>Seznam </a:t>
            </a:r>
            <a:r>
              <a:rPr lang="cs-CZ" b="1" dirty="0"/>
              <a:t>objednávek </a:t>
            </a:r>
            <a:r>
              <a:rPr lang="cs-CZ" dirty="0"/>
              <a:t>– </a:t>
            </a:r>
            <a:r>
              <a:rPr lang="cs-CZ" dirty="0" smtClean="0"/>
              <a:t>hodnota uskutečněného přímého nákupu nebo přímé </a:t>
            </a:r>
            <a:r>
              <a:rPr lang="cs-CZ" dirty="0"/>
              <a:t>objednávky vztahující se k projektu před podáním Žádosti o </a:t>
            </a:r>
            <a:r>
              <a:rPr lang="cs-CZ" dirty="0" smtClean="0"/>
              <a:t>podporu je </a:t>
            </a:r>
            <a:r>
              <a:rPr lang="cs-CZ" b="1" dirty="0" smtClean="0"/>
              <a:t>rovna nebo vyšší než 100 000 Kč bez DPH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74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 smtClean="0"/>
              <a:t>Projekt je svým zaměřením v souladu s cíli a podporovanými aktivitami výzvy</a:t>
            </a:r>
          </a:p>
          <a:p>
            <a:pPr marL="266700" lvl="1" indent="0" algn="just">
              <a:buNone/>
            </a:pPr>
            <a:r>
              <a:rPr lang="cs-CZ" dirty="0"/>
              <a:t>Výzva č. 3 Regulační plány</a:t>
            </a:r>
          </a:p>
          <a:p>
            <a:pPr marL="898525" lvl="2" indent="-187325" algn="just"/>
            <a:r>
              <a:rPr lang="cs-CZ" dirty="0" smtClean="0"/>
              <a:t>Projekt je zaměřen na zpracování regulačního plánu</a:t>
            </a:r>
          </a:p>
          <a:p>
            <a:pPr marL="1452563" lvl="3" indent="-285750" algn="just">
              <a:buFont typeface="Courier New" panose="02070309020205020404" pitchFamily="49" charset="0"/>
              <a:buChar char="o"/>
            </a:pPr>
            <a:r>
              <a:rPr lang="cs-CZ" dirty="0" smtClean="0"/>
              <a:t>Zpracování návrhu regulačního plánu pro společné jednání</a:t>
            </a:r>
          </a:p>
          <a:p>
            <a:pPr marL="1452563" lvl="3" indent="-285750" algn="just">
              <a:buFont typeface="Courier New" panose="02070309020205020404" pitchFamily="49" charset="0"/>
              <a:buChar char="o"/>
            </a:pPr>
            <a:r>
              <a:rPr lang="cs-CZ" dirty="0" smtClean="0"/>
              <a:t>Úprava návrhu regulačního plánu pro veřejné projednání</a:t>
            </a:r>
          </a:p>
          <a:p>
            <a:pPr marL="1452563" lvl="3" indent="-285750" algn="just">
              <a:buFont typeface="Courier New" panose="02070309020205020404" pitchFamily="49" charset="0"/>
              <a:buChar char="o"/>
            </a:pPr>
            <a:r>
              <a:rPr lang="cs-CZ" dirty="0" smtClean="0"/>
              <a:t>Úprava návrhu regulačního plánu po veřejném projednání (podporovanou aktivitou </a:t>
            </a:r>
            <a:r>
              <a:rPr lang="cs-CZ" b="1" dirty="0" smtClean="0"/>
              <a:t>není </a:t>
            </a:r>
            <a:r>
              <a:rPr lang="cs-CZ" dirty="0" smtClean="0"/>
              <a:t>úprava návrhu regulačního plánu po opakovaném veřejném projednání)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 smtClean="0"/>
              <a:t>Projekt je svým zaměřením v souladu s cíli a podporovanými aktivitami výzvy</a:t>
            </a:r>
          </a:p>
          <a:p>
            <a:pPr marL="266700" lvl="1" indent="0" algn="just">
              <a:buNone/>
            </a:pPr>
            <a:r>
              <a:rPr lang="cs-CZ" dirty="0"/>
              <a:t>Výzva č. </a:t>
            </a:r>
            <a:r>
              <a:rPr lang="cs-CZ" dirty="0" smtClean="0"/>
              <a:t>9 Územní studie</a:t>
            </a:r>
            <a:endParaRPr lang="cs-CZ" dirty="0"/>
          </a:p>
          <a:p>
            <a:pPr marL="898525" lvl="2" indent="-187325" algn="just"/>
            <a:r>
              <a:rPr lang="cs-CZ" dirty="0" smtClean="0"/>
              <a:t>Projekt je zaměřen na zpracování územních studií</a:t>
            </a:r>
          </a:p>
          <a:p>
            <a:pPr marL="1452563" lvl="3" indent="-285750" algn="just">
              <a:buFont typeface="Courier New" panose="02070309020205020404" pitchFamily="49" charset="0"/>
              <a:buChar char="o"/>
            </a:pPr>
            <a:r>
              <a:rPr lang="cs-CZ" dirty="0" smtClean="0"/>
              <a:t>Zaměřených na veřejnou technickou infrastrukturu, na veřejnou dopravní infrastrukturu, na veřejná prostranství</a:t>
            </a:r>
          </a:p>
          <a:p>
            <a:pPr marL="1452563" lvl="3" indent="-285750" algn="just">
              <a:buFont typeface="Courier New" panose="02070309020205020404" pitchFamily="49" charset="0"/>
              <a:buChar char="o"/>
            </a:pPr>
            <a:r>
              <a:rPr lang="cs-CZ" dirty="0" smtClean="0"/>
              <a:t>Zaměřených na řešení krajiny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10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Projekt je v souladu s podmínkami výzvy</a:t>
            </a:r>
          </a:p>
          <a:p>
            <a:pPr marL="898525" lvl="2" indent="-187325"/>
            <a:r>
              <a:rPr lang="cs-CZ" dirty="0" smtClean="0"/>
              <a:t>zahájení/ukončení realizace projektu (1. 1. </a:t>
            </a:r>
            <a:r>
              <a:rPr lang="cs-CZ" dirty="0"/>
              <a:t>2014/31. </a:t>
            </a:r>
            <a:r>
              <a:rPr lang="cs-CZ" dirty="0" smtClean="0"/>
              <a:t>12. 2019)</a:t>
            </a:r>
          </a:p>
          <a:p>
            <a:pPr marL="898525" lvl="2" indent="-187325"/>
            <a:r>
              <a:rPr lang="cs-CZ" dirty="0" smtClean="0"/>
              <a:t>popis cílových skupin a dopady projektu na tyto skupiny – veřejná správa, občané, podnikatelé, subjekty ochrany přírody, obce, kraje</a:t>
            </a:r>
          </a:p>
          <a:p>
            <a:pPr marL="898525" lvl="2" indent="-187325"/>
            <a:r>
              <a:rPr lang="cs-CZ" dirty="0" smtClean="0"/>
              <a:t>termín ukončení realizace projektu je po datu podání žádosti o podporu</a:t>
            </a:r>
          </a:p>
          <a:p>
            <a:pPr marL="898525" lvl="2" indent="-187325"/>
            <a:r>
              <a:rPr lang="cs-CZ" dirty="0" smtClean="0"/>
              <a:t>projekt nesmí vytvářet příjmy dle čl. 61 Obecného nařízení (poplatky od uživatelů)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93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Projekt je v souladu s podmínkami výzvy</a:t>
            </a:r>
          </a:p>
          <a:p>
            <a:pPr marL="266700" lvl="1" indent="0">
              <a:buNone/>
            </a:pPr>
            <a:r>
              <a:rPr lang="cs-CZ" dirty="0"/>
              <a:t>Výzva č. 3 Regulační plány</a:t>
            </a:r>
          </a:p>
          <a:p>
            <a:pPr marL="898525" lvl="2" indent="-187325"/>
            <a:r>
              <a:rPr lang="cs-CZ" dirty="0" smtClean="0"/>
              <a:t>zvolené indikátory </a:t>
            </a:r>
          </a:p>
          <a:p>
            <a:pPr marL="1452563" lvl="3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Plocha území pokrytá územním plánem, regulačním plánem a územní studií</a:t>
            </a:r>
          </a:p>
          <a:p>
            <a:pPr marL="1452563" lvl="3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Počet regulačních plánů</a:t>
            </a:r>
          </a:p>
          <a:p>
            <a:pPr marL="711200" lvl="2" indent="0">
              <a:buNone/>
            </a:pPr>
            <a:endParaRPr lang="cs-CZ" dirty="0" smtClean="0"/>
          </a:p>
          <a:p>
            <a:pPr marL="898525" lvl="2" indent="-187325" algn="just"/>
            <a:r>
              <a:rPr lang="cs-CZ" dirty="0" smtClean="0"/>
              <a:t>území realizace – území obce s rozšířenou působností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0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Projekt je v souladu s podmínkami výzvy</a:t>
            </a:r>
          </a:p>
          <a:p>
            <a:pPr marL="266700" lvl="1" indent="0">
              <a:buNone/>
            </a:pPr>
            <a:r>
              <a:rPr lang="cs-CZ" dirty="0"/>
              <a:t>Výzva č. </a:t>
            </a:r>
            <a:r>
              <a:rPr lang="cs-CZ" dirty="0" smtClean="0"/>
              <a:t>9 Územní studie</a:t>
            </a:r>
            <a:endParaRPr lang="cs-CZ" dirty="0"/>
          </a:p>
          <a:p>
            <a:pPr marL="898525" lvl="2" indent="-187325"/>
            <a:r>
              <a:rPr lang="cs-CZ" dirty="0" smtClean="0"/>
              <a:t>zvolené indikátory </a:t>
            </a:r>
          </a:p>
          <a:p>
            <a:pPr marL="1452563" lvl="3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Plocha území pokrytá územním plánem, regulačním plánem a územní studií</a:t>
            </a:r>
          </a:p>
          <a:p>
            <a:pPr marL="1452563" lvl="3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Počet územních studií – krajina</a:t>
            </a:r>
          </a:p>
          <a:p>
            <a:pPr marL="1452563" lvl="3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Počet územních studií – veřejná infrastruktura</a:t>
            </a:r>
          </a:p>
          <a:p>
            <a:pPr marL="711200" lvl="2" indent="0">
              <a:buNone/>
            </a:pPr>
            <a:endParaRPr lang="cs-CZ" dirty="0" smtClean="0"/>
          </a:p>
          <a:p>
            <a:pPr marL="898525" lvl="2" indent="-187325" algn="just"/>
            <a:r>
              <a:rPr lang="cs-CZ" dirty="0" smtClean="0"/>
              <a:t>území realizace – území správního obvodu obce s rozšířenou působností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30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sz="2200" dirty="0"/>
              <a:t>Žadatel splňuje definici oprávněného příjemce </a:t>
            </a:r>
          </a:p>
          <a:p>
            <a:pPr marL="898525" lvl="2" indent="-187325" algn="just"/>
            <a:r>
              <a:rPr lang="cs-CZ" dirty="0"/>
              <a:t>výzva určena pro obce s rozšířenou působností. </a:t>
            </a:r>
            <a:r>
              <a:rPr lang="pl-PL" dirty="0"/>
              <a:t>Seznam ORP je uveden v Příloze č. 7 Specifických pravidel</a:t>
            </a:r>
            <a:endParaRPr lang="cs-CZ" dirty="0"/>
          </a:p>
          <a:p>
            <a:pPr marL="454025" lvl="1" indent="-187325" algn="just"/>
            <a:r>
              <a:rPr lang="cs-CZ" dirty="0" smtClean="0"/>
              <a:t>Projekt respektuje minimální a maximální hranici celkových způsobilých výdajů</a:t>
            </a:r>
          </a:p>
          <a:p>
            <a:pPr marL="898525" lvl="2" indent="-187325"/>
            <a:r>
              <a:rPr lang="cs-CZ" dirty="0" smtClean="0"/>
              <a:t>min. výše celkových způsobilých výdajů  </a:t>
            </a:r>
          </a:p>
          <a:p>
            <a:pPr marL="1798638" lvl="4" indent="-187325"/>
            <a:r>
              <a:rPr lang="cs-CZ" b="1" dirty="0" smtClean="0"/>
              <a:t>200 000 Kč </a:t>
            </a:r>
          </a:p>
          <a:p>
            <a:pPr marL="1798638" lvl="4" indent="-187325"/>
            <a:r>
              <a:rPr lang="cs-CZ" dirty="0" smtClean="0"/>
              <a:t>max. výše celkových způsobilých výdajů – není stanovena</a:t>
            </a:r>
          </a:p>
          <a:p>
            <a:pPr marL="454025" lvl="1" indent="-187325"/>
            <a:r>
              <a:rPr lang="cs-CZ" dirty="0" smtClean="0"/>
              <a:t>Výsledky projektu jsou udržitelné</a:t>
            </a:r>
            <a:endParaRPr lang="cs-CZ" sz="1400" dirty="0" smtClean="0"/>
          </a:p>
          <a:p>
            <a:pPr marL="898525" lvl="2" indent="-187325"/>
            <a:r>
              <a:rPr lang="cs-CZ" dirty="0" smtClean="0"/>
              <a:t>popsat, jakým způsobem je zajištěna udržitelnost projektu, vč. odkazu na internetové stránky ORP, kde budou schválené dokumenty zveřejněny</a:t>
            </a:r>
          </a:p>
          <a:p>
            <a:pPr marL="898525" lvl="2" indent="-187325"/>
            <a:r>
              <a:rPr lang="cs-CZ" dirty="0" smtClean="0"/>
              <a:t>kap. 3 Podkladů pro hodnocení žádosti o podporu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72006"/>
          </a:xfrm>
        </p:spPr>
        <p:txBody>
          <a:bodyPr>
            <a:normAutofit lnSpcReduction="10000"/>
          </a:bodyPr>
          <a:lstStyle/>
          <a:p>
            <a:pPr marL="454025" lvl="1" indent="-187325" algn="just"/>
            <a:r>
              <a:rPr lang="cs-CZ" dirty="0"/>
              <a:t>Projekt nemá negativní vliv na žádnou z horizontálních priorit IROP (udržitelný rozvoj, rovné příležitosti a zákaz diskriminace, rovnost mužů a žen) </a:t>
            </a:r>
          </a:p>
          <a:p>
            <a:pPr marL="898525" lvl="2" indent="-187325" algn="just"/>
            <a:r>
              <a:rPr lang="cs-CZ" dirty="0"/>
              <a:t>projekt musí mít pozitivní/neutrální vliv na horizontální priority, žadatel popíše   v MS2014+</a:t>
            </a:r>
          </a:p>
          <a:p>
            <a:pPr marL="454025" lvl="1" indent="-187325"/>
            <a:r>
              <a:rPr lang="pl-PL" dirty="0" smtClean="0"/>
              <a:t>Potřebnost realizace projektu je odůvodněná</a:t>
            </a:r>
            <a:endParaRPr lang="cs-CZ" dirty="0" smtClean="0"/>
          </a:p>
          <a:p>
            <a:pPr marL="898525" lvl="2" indent="-187325" algn="just"/>
            <a:r>
              <a:rPr lang="cs-CZ" dirty="0"/>
              <a:t>Zdůvodnění potřebnosti tvorby </a:t>
            </a:r>
            <a:r>
              <a:rPr lang="cs-CZ" dirty="0" smtClean="0"/>
              <a:t>dokumentů územního rozvoje v kap. 4 Podkladů pro hodnocení žádosti o podporu</a:t>
            </a:r>
            <a:endParaRPr lang="cs-CZ" dirty="0"/>
          </a:p>
          <a:p>
            <a:pPr marL="454025" lvl="1" indent="-187325"/>
            <a:r>
              <a:rPr lang="pl-PL" dirty="0" smtClean="0"/>
              <a:t>Projekt je v souladu s pravidly veřejné podpory</a:t>
            </a:r>
            <a:endParaRPr lang="cs-CZ" sz="1400" dirty="0" smtClean="0"/>
          </a:p>
          <a:p>
            <a:pPr marL="898525" lvl="2" indent="-187325" algn="just"/>
            <a:r>
              <a:rPr lang="cs-CZ" dirty="0"/>
              <a:t>Při pořízení dokumentů územního rozvoje budou podpořeny projekty nezakládající nedovolenou veřejnou podporu ve smyslu čl. 107 odst. 1 Smlouvy o fungování EU. Při naplnění všech definičních znaků veřejné podpory budou podpořeny projekty v režimu podpory malého rozsahu „de </a:t>
            </a:r>
            <a:r>
              <a:rPr lang="cs-CZ" dirty="0" err="1"/>
              <a:t>minimis</a:t>
            </a:r>
            <a:r>
              <a:rPr lang="cs-CZ" dirty="0"/>
              <a:t>“</a:t>
            </a:r>
          </a:p>
          <a:p>
            <a:pPr marL="454025" lvl="1" indent="-187325"/>
            <a:r>
              <a:rPr lang="cs-CZ" dirty="0" smtClean="0"/>
              <a:t>Statutární zástupce žadatele je trestně bezúhonný </a:t>
            </a:r>
          </a:p>
          <a:p>
            <a:pPr marL="898525" lvl="2" indent="-187325"/>
            <a:r>
              <a:rPr lang="cs-CZ" dirty="0" smtClean="0"/>
              <a:t>uvedeno v čestném prohlášení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cs-CZ" dirty="0"/>
              <a:t>Státní příspěvková organizace zřízená Zákonem č. 248/2000 Sb., o podpoře regionálního rozvoje, a řízená Ministerstvem pro místní rozvoj ČR</a:t>
            </a:r>
          </a:p>
          <a:p>
            <a:pPr marL="454025" lvl="1" indent="-187325"/>
            <a:r>
              <a:rPr lang="cs-CZ" dirty="0"/>
              <a:t>zprostředkující subjekt pro vybrané operační programy </a:t>
            </a:r>
          </a:p>
          <a:p>
            <a:pPr marL="720725" lvl="2" indent="-187325"/>
            <a:r>
              <a:rPr lang="cs-CZ" dirty="0"/>
              <a:t>konzultační a informační činnost</a:t>
            </a:r>
          </a:p>
          <a:p>
            <a:pPr marL="720725" lvl="2" indent="-187325"/>
            <a:r>
              <a:rPr lang="cs-CZ" dirty="0"/>
              <a:t>kontrola a monitoring realizace projektů</a:t>
            </a:r>
          </a:p>
          <a:p>
            <a:pPr marL="720725" lvl="2" indent="-187325"/>
            <a:r>
              <a:rPr lang="cs-CZ" dirty="0"/>
              <a:t>(2014-2020) Integrovaný regionální operační program</a:t>
            </a:r>
          </a:p>
          <a:p>
            <a:pPr marL="720725" lvl="2" indent="-187325"/>
            <a:r>
              <a:rPr lang="cs-CZ" dirty="0"/>
              <a:t>(2007-2013) Integrovaný operační program, OP Technická pomoc</a:t>
            </a:r>
          </a:p>
          <a:p>
            <a:pPr marL="720725" lvl="2" indent="-187325"/>
            <a:r>
              <a:rPr lang="cs-CZ" dirty="0"/>
              <a:t>(2004-2006) Společný regionální operační program, OP JPD2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(1998-2004) předvstupní programy (PHARE, ISPA, SAPARD)</a:t>
            </a:r>
          </a:p>
          <a:p>
            <a:pPr marL="454025" lvl="1" indent="-187325"/>
            <a:r>
              <a:rPr lang="cs-CZ" dirty="0"/>
              <a:t>kontrolní subjekt pro operační programy Cíle 3 (nyní Cíl 2)</a:t>
            </a:r>
          </a:p>
          <a:p>
            <a:pPr marL="454025" lvl="1" indent="-187325"/>
            <a:r>
              <a:rPr lang="cs-CZ" dirty="0"/>
              <a:t>hostitelská organizace pro pracoviště </a:t>
            </a:r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Network</a:t>
            </a:r>
          </a:p>
          <a:p>
            <a:pPr marL="720725" lvl="2" indent="-187325"/>
            <a:r>
              <a:rPr lang="cs-CZ" dirty="0"/>
              <a:t>poradenství pro malé a střední podnikatele</a:t>
            </a:r>
            <a:endParaRPr lang="en-US" dirty="0"/>
          </a:p>
          <a:p>
            <a:pPr marL="454025" lvl="1" indent="-187325"/>
            <a:r>
              <a:rPr lang="cs-CZ" dirty="0"/>
              <a:t>správa Regionálního informačního servisu (RIS) a Mapového serveru</a:t>
            </a:r>
          </a:p>
          <a:p>
            <a:pPr marL="720725" lvl="2" indent="-187325"/>
            <a:r>
              <a:rPr lang="cs-CZ" dirty="0"/>
              <a:t>rozsáhlá pravidelně aktualizovaná databáze regionálních dat a jejich zobrazení v mapě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Centrum pro regionální rozvoj České republiky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lvl="1" indent="0" algn="just">
              <a:buNone/>
            </a:pPr>
            <a:r>
              <a:rPr lang="cs-CZ" dirty="0"/>
              <a:t>Výzva č. 3 Regulační plány</a:t>
            </a:r>
            <a:endParaRPr lang="pl-PL" dirty="0"/>
          </a:p>
          <a:p>
            <a:pPr marL="454025" lvl="1" indent="-187325" algn="just"/>
            <a:r>
              <a:rPr lang="pl-PL" dirty="0" smtClean="0"/>
              <a:t>Žadatel má uzavřenou smlouvu s dodavatelem na pořízení dokumentů územního rozvoje</a:t>
            </a:r>
          </a:p>
          <a:p>
            <a:pPr marL="898525" lvl="2" indent="-187325" algn="just"/>
            <a:r>
              <a:rPr lang="pl-PL" dirty="0" smtClean="0"/>
              <a:t>Žadatel má uzavřenu </a:t>
            </a:r>
            <a:r>
              <a:rPr lang="pl-PL" b="1" dirty="0" smtClean="0"/>
              <a:t>smlouvu </a:t>
            </a:r>
            <a:r>
              <a:rPr lang="pl-PL" b="1" dirty="0"/>
              <a:t>s projektantem </a:t>
            </a:r>
            <a:r>
              <a:rPr lang="pl-PL" b="1" dirty="0" smtClean="0"/>
              <a:t>regulačního plánu </a:t>
            </a:r>
            <a:r>
              <a:rPr lang="pl-PL" b="1" dirty="0"/>
              <a:t>na zpracování </a:t>
            </a:r>
            <a:r>
              <a:rPr lang="pl-PL" b="1" dirty="0" smtClean="0"/>
              <a:t>všech regulačních plánů </a:t>
            </a:r>
            <a:r>
              <a:rPr lang="pl-PL" dirty="0" smtClean="0"/>
              <a:t>uvedených v žádosti o podporu/podkladech pro hodnocení.</a:t>
            </a:r>
          </a:p>
          <a:p>
            <a:pPr marL="454025" lvl="1" indent="-187325" algn="just"/>
            <a:r>
              <a:rPr lang="pl-PL" dirty="0" smtClean="0"/>
              <a:t>Žadatel má zajištěné kapacity k realizaci projektu a k jeho udržitelnosti</a:t>
            </a:r>
          </a:p>
          <a:p>
            <a:pPr marL="898525" lvl="2" indent="-187325" algn="just"/>
            <a:r>
              <a:rPr lang="pl-PL" dirty="0" smtClean="0"/>
              <a:t>Popis </a:t>
            </a:r>
            <a:r>
              <a:rPr lang="pl-PL" dirty="0"/>
              <a:t>kapacity k realizaci a udržitelnosti </a:t>
            </a:r>
            <a:r>
              <a:rPr lang="pl-PL" dirty="0" smtClean="0"/>
              <a:t>projektu v Podkladech pro hodnocení žádosti o podporu, kap. 3</a:t>
            </a:r>
          </a:p>
          <a:p>
            <a:pPr marL="454025" lvl="1" indent="-187325"/>
            <a:r>
              <a:rPr lang="pl-PL" dirty="0" smtClean="0"/>
              <a:t>Harmonogram projektu je reálný a proveditelný</a:t>
            </a:r>
          </a:p>
          <a:p>
            <a:pPr marL="898525" lvl="2" indent="-187325" algn="just"/>
            <a:r>
              <a:rPr lang="pl-PL" dirty="0" smtClean="0"/>
              <a:t>Popis časového harmonogramu realizace projektu v Podkladech pro hodnocení žádosti o podporu, kap. 3</a:t>
            </a:r>
          </a:p>
          <a:p>
            <a:pPr marL="898525" lvl="2" indent="-187325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247775"/>
            <a:ext cx="7700425" cy="5031105"/>
          </a:xfrm>
        </p:spPr>
        <p:txBody>
          <a:bodyPr>
            <a:normAutofit/>
          </a:bodyPr>
          <a:lstStyle/>
          <a:p>
            <a:pPr marL="266700" lvl="1" indent="0" algn="just">
              <a:buNone/>
            </a:pPr>
            <a:r>
              <a:rPr lang="cs-CZ" dirty="0"/>
              <a:t>Výzva č. 3 Regulační </a:t>
            </a:r>
            <a:r>
              <a:rPr lang="cs-CZ" dirty="0" smtClean="0"/>
              <a:t>plány</a:t>
            </a:r>
            <a:endParaRPr lang="pl-PL" dirty="0" smtClean="0"/>
          </a:p>
          <a:p>
            <a:pPr marL="454025" lvl="1" indent="-187325"/>
            <a:r>
              <a:rPr lang="pl-PL" dirty="0" smtClean="0"/>
              <a:t>Regulační plán se </a:t>
            </a:r>
            <a:r>
              <a:rPr lang="pl-PL" dirty="0"/>
              <a:t>zpracovává výhradně pro území obce s rozšířenou </a:t>
            </a:r>
            <a:r>
              <a:rPr lang="pl-PL" dirty="0" smtClean="0"/>
              <a:t>působností</a:t>
            </a:r>
          </a:p>
          <a:p>
            <a:pPr marL="898525" lvl="2" indent="-187325" algn="just"/>
            <a:r>
              <a:rPr lang="pl-PL" dirty="0" smtClean="0"/>
              <a:t>Regulační plán je </a:t>
            </a:r>
            <a:r>
              <a:rPr lang="pl-PL" dirty="0"/>
              <a:t>zpracován pro </a:t>
            </a:r>
            <a:r>
              <a:rPr lang="pl-PL" dirty="0" smtClean="0"/>
              <a:t>území </a:t>
            </a:r>
            <a:r>
              <a:rPr lang="pl-PL" dirty="0"/>
              <a:t>obce s rozšířenou </a:t>
            </a:r>
            <a:r>
              <a:rPr lang="pl-PL" dirty="0" smtClean="0"/>
              <a:t>působností</a:t>
            </a:r>
          </a:p>
          <a:p>
            <a:pPr marL="898525" lvl="2" indent="-187325" algn="just"/>
            <a:r>
              <a:rPr lang="pl-PL" b="1" dirty="0"/>
              <a:t>Není možné podporovat </a:t>
            </a:r>
            <a:r>
              <a:rPr lang="pl-PL" b="1" dirty="0" smtClean="0"/>
              <a:t>reugula </a:t>
            </a:r>
            <a:r>
              <a:rPr lang="pl-PL" b="1" dirty="0"/>
              <a:t>plány ostatních obcí ve správním obvodu ORP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6700" lvl="1" indent="0" algn="just">
              <a:buNone/>
            </a:pPr>
            <a:r>
              <a:rPr lang="cs-CZ" dirty="0"/>
              <a:t>Výzva č. </a:t>
            </a:r>
            <a:r>
              <a:rPr lang="cs-CZ" dirty="0" smtClean="0"/>
              <a:t>9 Územní studie</a:t>
            </a:r>
            <a:endParaRPr lang="pl-PL" dirty="0"/>
          </a:p>
          <a:p>
            <a:pPr marL="454025" lvl="1" indent="-187325" algn="just"/>
            <a:r>
              <a:rPr lang="pl-PL" dirty="0" smtClean="0"/>
              <a:t>Žadatel má uzavřenou smlouvu s dodavatelem na pořízení dokumentů územního rozvoje</a:t>
            </a:r>
          </a:p>
          <a:p>
            <a:pPr marL="898525" lvl="2" indent="-187325" algn="just"/>
            <a:r>
              <a:rPr lang="pl-PL" dirty="0" smtClean="0"/>
              <a:t>Žadatel má uzavřenu </a:t>
            </a:r>
            <a:r>
              <a:rPr lang="pl-PL" b="1" dirty="0" smtClean="0"/>
              <a:t>smlouvu </a:t>
            </a:r>
            <a:r>
              <a:rPr lang="pl-PL" b="1" dirty="0"/>
              <a:t>s projektantem </a:t>
            </a:r>
            <a:r>
              <a:rPr lang="pl-PL" b="1" dirty="0" smtClean="0"/>
              <a:t>na </a:t>
            </a:r>
            <a:r>
              <a:rPr lang="pl-PL" b="1" dirty="0"/>
              <a:t>zpracování </a:t>
            </a:r>
            <a:r>
              <a:rPr lang="pl-PL" b="1" dirty="0" smtClean="0"/>
              <a:t>všech územních studií </a:t>
            </a:r>
            <a:r>
              <a:rPr lang="pl-PL" dirty="0" smtClean="0"/>
              <a:t>uvedených v žádosti o podporu/podkladech pro hodnocení.</a:t>
            </a:r>
          </a:p>
          <a:p>
            <a:pPr marL="898525" lvl="2" indent="-187325" algn="just"/>
            <a:r>
              <a:rPr lang="pl-PL" dirty="0" smtClean="0"/>
              <a:t>Žadatel má uzavřenu smlouvu s dodavatelem na nezbytné doplňující průzkumy a rozbory související se zpracováním územní studi.</a:t>
            </a:r>
          </a:p>
          <a:p>
            <a:pPr marL="454025" lvl="1" indent="-187325" algn="just"/>
            <a:r>
              <a:rPr lang="pl-PL" dirty="0" smtClean="0"/>
              <a:t>Žadatel má zajištěné kapacity k realizaci projektu a k jeho udržitelnosti</a:t>
            </a:r>
          </a:p>
          <a:p>
            <a:pPr marL="898525" lvl="2" indent="-187325" algn="just"/>
            <a:r>
              <a:rPr lang="pl-PL" dirty="0" smtClean="0"/>
              <a:t>Popis </a:t>
            </a:r>
            <a:r>
              <a:rPr lang="pl-PL" dirty="0"/>
              <a:t>kapacity k realizaci a udržitelnosti </a:t>
            </a:r>
            <a:r>
              <a:rPr lang="pl-PL" dirty="0" smtClean="0"/>
              <a:t>projektu v Podkladech pro hodnocení žádosti o podporu, kap. 3</a:t>
            </a:r>
          </a:p>
          <a:p>
            <a:pPr marL="454025" lvl="1" indent="-187325"/>
            <a:r>
              <a:rPr lang="pl-PL" dirty="0" smtClean="0"/>
              <a:t>Harmonogram projektu je reálný a proveditelný</a:t>
            </a:r>
          </a:p>
          <a:p>
            <a:pPr marL="898525" lvl="2" indent="-187325" algn="just"/>
            <a:r>
              <a:rPr lang="pl-PL" dirty="0" smtClean="0"/>
              <a:t>Popis časového harmonogramu realizace projektu v Podkladech pro hodnocení žádosti o podporu, kap. 3</a:t>
            </a:r>
          </a:p>
          <a:p>
            <a:pPr marL="898525" lvl="2" indent="-187325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96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247775"/>
            <a:ext cx="7700425" cy="5031105"/>
          </a:xfrm>
        </p:spPr>
        <p:txBody>
          <a:bodyPr>
            <a:normAutofit fontScale="92500" lnSpcReduction="10000"/>
          </a:bodyPr>
          <a:lstStyle/>
          <a:p>
            <a:pPr marL="266700" lvl="1" indent="0" algn="just">
              <a:buNone/>
            </a:pPr>
            <a:r>
              <a:rPr lang="cs-CZ" dirty="0"/>
              <a:t>Výzva č. 9 Územní studie</a:t>
            </a:r>
            <a:endParaRPr lang="pl-PL" dirty="0"/>
          </a:p>
          <a:p>
            <a:pPr marL="454025" lvl="1" indent="-187325"/>
            <a:r>
              <a:rPr lang="pl-PL" dirty="0" smtClean="0"/>
              <a:t>Územní studie se </a:t>
            </a:r>
            <a:r>
              <a:rPr lang="pl-PL" dirty="0"/>
              <a:t>zpracovává </a:t>
            </a:r>
            <a:r>
              <a:rPr lang="pl-PL" dirty="0" smtClean="0"/>
              <a:t>v území správního obvodu obce </a:t>
            </a:r>
            <a:r>
              <a:rPr lang="pl-PL" dirty="0"/>
              <a:t>s rozšířenou </a:t>
            </a:r>
            <a:r>
              <a:rPr lang="pl-PL" dirty="0" smtClean="0"/>
              <a:t>působností</a:t>
            </a:r>
          </a:p>
          <a:p>
            <a:pPr marL="898525" lvl="2" indent="-187325" algn="just"/>
            <a:r>
              <a:rPr lang="pl-PL" dirty="0" smtClean="0"/>
              <a:t>Územní zaměření projeku je v území správního obvodu ORP.</a:t>
            </a:r>
          </a:p>
          <a:p>
            <a:pPr marL="454025" lvl="1" indent="-187325" algn="just"/>
            <a:r>
              <a:rPr lang="pl-PL" dirty="0"/>
              <a:t>Územní studie zaměřené na veřejnou infrastrukturu musí splňovat alespoň jedno z těchto kritérií</a:t>
            </a:r>
            <a:r>
              <a:rPr lang="pl-PL" dirty="0" smtClean="0"/>
              <a:t>:</a:t>
            </a:r>
          </a:p>
          <a:p>
            <a:pPr marL="266700" lvl="1" indent="0" algn="just">
              <a:buNone/>
            </a:pPr>
            <a:r>
              <a:rPr lang="pl-PL" dirty="0" smtClean="0"/>
              <a:t>- územní studie ORP je zpracovaná na akci veřejné technické infrastruktury ve vazbě na TEN-E nebo na záměry vyplývající z PÚR na územní správního obvodu ORP;</a:t>
            </a:r>
          </a:p>
          <a:p>
            <a:pPr marL="266700" lvl="1" indent="0" algn="just">
              <a:buNone/>
            </a:pPr>
            <a:r>
              <a:rPr lang="pl-PL" dirty="0" smtClean="0"/>
              <a:t>- </a:t>
            </a:r>
            <a:r>
              <a:rPr lang="pl-PL" dirty="0"/>
              <a:t>územní studie ORP je zpracovaná na akci veřejné dopravní infrastruktury ve vazbě na TEN-T nebo na záměry vyplývající PÚR na územní správního obvodu ORP;</a:t>
            </a:r>
          </a:p>
          <a:p>
            <a:pPr marL="266700" lvl="1" indent="0" algn="just">
              <a:buNone/>
            </a:pPr>
            <a:r>
              <a:rPr lang="pl-PL" dirty="0"/>
              <a:t>- územní studie ORP je zpracovaná na veřejná prostranství pro vybrané území správního obvodu ORP.</a:t>
            </a:r>
          </a:p>
          <a:p>
            <a:pPr marL="454025" lvl="1" indent="-187325" algn="just"/>
            <a:endParaRPr lang="pl-PL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7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247775"/>
            <a:ext cx="7700425" cy="5031105"/>
          </a:xfrm>
        </p:spPr>
        <p:txBody>
          <a:bodyPr>
            <a:normAutofit/>
          </a:bodyPr>
          <a:lstStyle/>
          <a:p>
            <a:pPr marL="266700" lvl="1" indent="0" algn="just">
              <a:buNone/>
            </a:pPr>
            <a:r>
              <a:rPr lang="cs-CZ" dirty="0"/>
              <a:t>Výzva č. 9 Územní studie</a:t>
            </a:r>
            <a:endParaRPr lang="pl-PL" dirty="0"/>
          </a:p>
          <a:p>
            <a:pPr marL="454025" lvl="1" indent="-187325" algn="just"/>
            <a:r>
              <a:rPr lang="pl-PL" dirty="0"/>
              <a:t>Územní studie zaměřené na řešení krajiny musí splňovat následující kritérium:</a:t>
            </a:r>
          </a:p>
          <a:p>
            <a:pPr marL="266700" lvl="1" indent="0" algn="just">
              <a:buNone/>
            </a:pPr>
            <a:r>
              <a:rPr lang="pl-PL" dirty="0"/>
              <a:t>- územní studie řeší krajinu podrobně ve všech souvislostech ve vazbě na zelenou infrastrukturu, Adaptační strategii EU, protipovodňovou ochranu a Evropskou úmluvu o krajině na území správního obvodu ORP.</a:t>
            </a:r>
          </a:p>
          <a:p>
            <a:pPr marL="266700" lvl="1" indent="0" algn="just">
              <a:buNone/>
            </a:pPr>
            <a:endParaRPr lang="pl-PL" sz="1600" b="0" dirty="0" smtClean="0">
              <a:solidFill>
                <a:schemeClr val="tx1"/>
              </a:solidFill>
            </a:endParaRPr>
          </a:p>
          <a:p>
            <a:pPr marL="266700" lvl="1" indent="0" algn="just">
              <a:buNone/>
            </a:pPr>
            <a:r>
              <a:rPr lang="pl-PL" sz="1600" b="0" dirty="0" smtClean="0">
                <a:solidFill>
                  <a:schemeClr val="tx1"/>
                </a:solidFill>
              </a:rPr>
              <a:t>Popis </a:t>
            </a:r>
            <a:r>
              <a:rPr lang="pl-PL" sz="1600" b="0" dirty="0">
                <a:solidFill>
                  <a:schemeClr val="tx1"/>
                </a:solidFill>
              </a:rPr>
              <a:t>splnění těchto kritérií musí být uveden v Podkladech pro hodnocení, kap. 3 Podrobný popis projektu.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4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provádí CRR</a:t>
            </a:r>
          </a:p>
          <a:p>
            <a:pPr marL="454025" lvl="1" indent="-187325"/>
            <a:r>
              <a:rPr lang="cs-CZ" dirty="0" smtClean="0"/>
              <a:t>ověřují se zejména rizika</a:t>
            </a:r>
          </a:p>
          <a:p>
            <a:pPr marL="898525" lvl="2" indent="-187325"/>
            <a:r>
              <a:rPr lang="cs-CZ" dirty="0" smtClean="0"/>
              <a:t>nezpůsobilosti výdajů</a:t>
            </a:r>
          </a:p>
          <a:p>
            <a:pPr marL="898525" lvl="2" indent="-187325"/>
            <a:r>
              <a:rPr lang="cs-CZ" dirty="0" smtClean="0"/>
              <a:t>dvojího financování</a:t>
            </a:r>
          </a:p>
          <a:p>
            <a:pPr marL="898525" lvl="2" indent="-187325"/>
            <a:r>
              <a:rPr lang="cs-CZ" dirty="0" smtClean="0"/>
              <a:t>ve veřejných zakázkách</a:t>
            </a:r>
          </a:p>
          <a:p>
            <a:pPr marL="898525" lvl="2" indent="-187325"/>
            <a:r>
              <a:rPr lang="cs-CZ" dirty="0" smtClean="0"/>
              <a:t>udržitelnosti projektu</a:t>
            </a:r>
          </a:p>
          <a:p>
            <a:pPr marL="898525" lvl="2" indent="-187325"/>
            <a:r>
              <a:rPr lang="cs-CZ" dirty="0" smtClean="0"/>
              <a:t>nedovolené veřejné podpory</a:t>
            </a:r>
          </a:p>
          <a:p>
            <a:pPr marL="898525" lvl="2" indent="-187325"/>
            <a:r>
              <a:rPr lang="cs-CZ" dirty="0" smtClean="0"/>
              <a:t>nedosažení výstupů a realizace projektu podle předloženého harmonogramu</a:t>
            </a:r>
          </a:p>
          <a:p>
            <a:pPr marL="898525" lvl="2" indent="-187325"/>
            <a:r>
              <a:rPr lang="cs-CZ" dirty="0" smtClean="0"/>
              <a:t>podvodu a korupčního jednání</a:t>
            </a:r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Ex-ante analýza rizik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na základě výsledků ex-ante analýzy rizik</a:t>
            </a:r>
          </a:p>
          <a:p>
            <a:pPr marL="454025" lvl="1" indent="-187325"/>
            <a:r>
              <a:rPr lang="cs-CZ" dirty="0" smtClean="0"/>
              <a:t>forma</a:t>
            </a:r>
          </a:p>
          <a:p>
            <a:pPr marL="898525" lvl="2" indent="-187325"/>
            <a:r>
              <a:rPr lang="cs-CZ" dirty="0" smtClean="0"/>
              <a:t>administrativního ověření – </a:t>
            </a:r>
            <a:r>
              <a:rPr lang="cs-CZ" dirty="0" err="1" smtClean="0"/>
              <a:t>ověření</a:t>
            </a:r>
            <a:r>
              <a:rPr lang="cs-CZ" dirty="0" smtClean="0"/>
              <a:t> na základě předložených dokladů</a:t>
            </a:r>
          </a:p>
          <a:p>
            <a:pPr marL="898525" lvl="2" indent="-187325"/>
            <a:r>
              <a:rPr lang="cs-CZ" dirty="0" smtClean="0"/>
              <a:t>kontroly na místě – </a:t>
            </a:r>
            <a:r>
              <a:rPr lang="cs-CZ" dirty="0" err="1" smtClean="0"/>
              <a:t>veřejnosprávní</a:t>
            </a:r>
            <a:r>
              <a:rPr lang="cs-CZ" dirty="0" smtClean="0"/>
              <a:t> kontrola</a:t>
            </a:r>
          </a:p>
          <a:p>
            <a:pPr marL="454025" lvl="1" indent="-187325"/>
            <a:r>
              <a:rPr lang="cs-CZ" dirty="0" smtClean="0"/>
              <a:t>možné krácení výdajů na základě výsledku kontroly</a:t>
            </a:r>
          </a:p>
          <a:p>
            <a:pPr marL="898525" lvl="2" indent="-187325"/>
            <a:r>
              <a:rPr lang="cs-CZ" dirty="0" smtClean="0"/>
              <a:t>ve způsobilých výdajích zahrnuty nezpůsobilé aktivity</a:t>
            </a:r>
          </a:p>
          <a:p>
            <a:pPr marL="898525" lvl="2" indent="-187325"/>
            <a:r>
              <a:rPr lang="cs-CZ" dirty="0" smtClean="0"/>
              <a:t>aktivity, které mohly být nebo již byly realizovány na základě chybně provedeného výběrového řízení</a:t>
            </a:r>
          </a:p>
          <a:p>
            <a:pPr marL="898525" lvl="2" indent="-187325"/>
            <a:r>
              <a:rPr lang="cs-CZ" dirty="0" smtClean="0"/>
              <a:t>výdaje nebyly vynaloženy v souladu se zásadami 3E</a:t>
            </a:r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Ex-ante kontrola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provádí ŘO IROP na základě výsledků hodnocení provedeného CRR</a:t>
            </a:r>
          </a:p>
          <a:p>
            <a:pPr marL="454025" lvl="1" indent="-187325"/>
            <a:r>
              <a:rPr lang="cs-CZ" dirty="0" smtClean="0"/>
              <a:t>ŘO IROP znovu nehodnotí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Výběr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informace o příjemci</a:t>
            </a:r>
          </a:p>
          <a:p>
            <a:pPr marL="454025" lvl="1" indent="-187325"/>
            <a:r>
              <a:rPr lang="cs-CZ" dirty="0" smtClean="0"/>
              <a:t>informace o projektu</a:t>
            </a:r>
          </a:p>
          <a:p>
            <a:pPr marL="454025" lvl="1" indent="-187325"/>
            <a:r>
              <a:rPr lang="cs-CZ" dirty="0" smtClean="0"/>
              <a:t>povinnosti a práva příjemce</a:t>
            </a:r>
          </a:p>
          <a:p>
            <a:pPr marL="454025" lvl="1" indent="-187325"/>
            <a:r>
              <a:rPr lang="cs-CZ" dirty="0" smtClean="0"/>
              <a:t>povinnosti a práva ŘO IROP</a:t>
            </a:r>
          </a:p>
          <a:p>
            <a:pPr marL="454025" lvl="1" indent="-187325"/>
            <a:r>
              <a:rPr lang="cs-CZ" dirty="0" smtClean="0"/>
              <a:t>sankce za neplnění povinností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Vydání právního aktu – Registrace akce a Rozhodnutí o poskytnutí dotace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 smtClean="0"/>
              <a:t>Žadatel může podat žádost o přezkum hodnocení v každé části hodnocení žádosti, ve které neuspěl.</a:t>
            </a:r>
          </a:p>
          <a:p>
            <a:pPr marL="454025" lvl="1" indent="-187325" algn="just"/>
            <a:r>
              <a:rPr lang="cs-CZ" dirty="0" smtClean="0"/>
              <a:t>Podává se do 14 kalendářních dnů ode dne doručení výsledku,       a to:</a:t>
            </a:r>
          </a:p>
          <a:p>
            <a:pPr marL="898525" lvl="2" indent="-187325"/>
            <a:r>
              <a:rPr lang="cs-CZ" dirty="0" smtClean="0"/>
              <a:t>elektronicky v MS2014+</a:t>
            </a:r>
          </a:p>
          <a:p>
            <a:pPr marL="898525" lvl="2" indent="-187325"/>
            <a:r>
              <a:rPr lang="cs-CZ" dirty="0" smtClean="0"/>
              <a:t>prostřednictvím odkazu na webových stránkách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dotaceeu.cz</a:t>
            </a:r>
            <a:endParaRPr lang="cs-CZ" dirty="0" smtClean="0"/>
          </a:p>
          <a:p>
            <a:pPr marL="898525" lvl="2" indent="-187325"/>
            <a:r>
              <a:rPr lang="cs-CZ" dirty="0" smtClean="0"/>
              <a:t>písemně prostřednictvím formuláře uvedeného na webových stránkách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dotaceeu.cz</a:t>
            </a:r>
            <a:endParaRPr lang="cs-CZ" dirty="0" smtClean="0"/>
          </a:p>
          <a:p>
            <a:pPr marL="454025" lvl="1" indent="-187325"/>
            <a:r>
              <a:rPr lang="cs-CZ" dirty="0" err="1" smtClean="0"/>
              <a:t>Přezkumné</a:t>
            </a:r>
            <a:r>
              <a:rPr lang="cs-CZ" dirty="0" smtClean="0"/>
              <a:t> řízení provádí ŘO IROP.</a:t>
            </a:r>
          </a:p>
          <a:p>
            <a:pPr marL="454025" lvl="1" indent="-187325"/>
            <a:r>
              <a:rPr lang="cs-CZ" dirty="0" smtClean="0"/>
              <a:t>Na základě výsledku </a:t>
            </a:r>
            <a:r>
              <a:rPr lang="cs-CZ" dirty="0" err="1" smtClean="0"/>
              <a:t>přezkumného</a:t>
            </a:r>
            <a:r>
              <a:rPr lang="cs-CZ" dirty="0" smtClean="0"/>
              <a:t> řízení </a:t>
            </a:r>
          </a:p>
          <a:p>
            <a:pPr marL="898525" lvl="2" indent="-187325"/>
            <a:r>
              <a:rPr lang="cs-CZ" dirty="0" smtClean="0"/>
              <a:t>žádost postoupí do další fáze hodnocení</a:t>
            </a:r>
          </a:p>
          <a:p>
            <a:pPr marL="898525" lvl="2" indent="-187325"/>
            <a:r>
              <a:rPr lang="cs-CZ" dirty="0" smtClean="0"/>
              <a:t>žádost je vyřazena z dalšího procesu hodnocení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Žádost o přezkum výsledku hodnocení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/>
              <a:t>Konzultace před vyhlášením výzvy</a:t>
            </a:r>
          </a:p>
          <a:p>
            <a:pPr marL="454025" lvl="1" indent="-187325"/>
            <a:r>
              <a:rPr lang="cs-CZ" dirty="0" smtClean="0"/>
              <a:t>Příjem žádostí </a:t>
            </a:r>
            <a:r>
              <a:rPr lang="cs-CZ" dirty="0"/>
              <a:t>o podporu</a:t>
            </a:r>
          </a:p>
          <a:p>
            <a:pPr marL="454025" lvl="1" indent="-187325"/>
            <a:r>
              <a:rPr lang="cs-CZ" dirty="0" smtClean="0"/>
              <a:t>Hodnocení žádostí </a:t>
            </a:r>
            <a:r>
              <a:rPr lang="cs-CZ" dirty="0"/>
              <a:t>o podporu</a:t>
            </a:r>
          </a:p>
          <a:p>
            <a:pPr marL="454025" lvl="1" indent="-187325"/>
            <a:r>
              <a:rPr lang="cs-CZ" dirty="0" smtClean="0"/>
              <a:t>Administrace změn v projektech</a:t>
            </a:r>
            <a:endParaRPr lang="cs-CZ" dirty="0"/>
          </a:p>
          <a:p>
            <a:pPr marL="454025" lvl="1" indent="-187325"/>
            <a:r>
              <a:rPr lang="cs-CZ" dirty="0" smtClean="0"/>
              <a:t>Administrativní </a:t>
            </a:r>
            <a:r>
              <a:rPr lang="cs-CZ" dirty="0"/>
              <a:t>ověření </a:t>
            </a:r>
            <a:r>
              <a:rPr lang="cs-CZ" dirty="0" smtClean="0"/>
              <a:t>zpráv </a:t>
            </a:r>
            <a:r>
              <a:rPr lang="cs-CZ" dirty="0"/>
              <a:t>o realizaci/zpráv o udržitelnosti</a:t>
            </a:r>
          </a:p>
          <a:p>
            <a:pPr marL="454025" lvl="1" indent="-187325"/>
            <a:r>
              <a:rPr lang="cs-CZ" dirty="0" smtClean="0"/>
              <a:t>Provádění kontrol </a:t>
            </a:r>
            <a:r>
              <a:rPr lang="cs-CZ" dirty="0"/>
              <a:t>na místě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Role CRR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Zpráva o realizaci (</a:t>
            </a:r>
            <a:r>
              <a:rPr lang="cs-CZ" dirty="0" err="1" smtClean="0"/>
              <a:t>ZoR</a:t>
            </a:r>
            <a:r>
              <a:rPr lang="cs-CZ" dirty="0" smtClean="0"/>
              <a:t>)</a:t>
            </a:r>
          </a:p>
          <a:p>
            <a:pPr marL="898525" lvl="2" indent="-187325"/>
            <a:r>
              <a:rPr lang="pl-PL" dirty="0" smtClean="0"/>
              <a:t>sledované období je příslušná etapa, předkládá se po ukončení etapy, spolu se žádostí o platbu – jedná se o ex-post financování</a:t>
            </a:r>
            <a:endParaRPr lang="cs-CZ" dirty="0" smtClean="0"/>
          </a:p>
          <a:p>
            <a:pPr marL="454025" lvl="1" indent="-187325"/>
            <a:r>
              <a:rPr lang="cs-CZ" dirty="0" smtClean="0"/>
              <a:t>Zpráva o udržitelnosti</a:t>
            </a:r>
          </a:p>
          <a:p>
            <a:pPr marL="898525" lvl="2" indent="-187325"/>
            <a:r>
              <a:rPr lang="cs-CZ" dirty="0" smtClean="0"/>
              <a:t>monitoring období udržitelnosti</a:t>
            </a:r>
          </a:p>
          <a:p>
            <a:pPr marL="454025" lvl="1" indent="-187325"/>
            <a:r>
              <a:rPr lang="cs-CZ" dirty="0" smtClean="0"/>
              <a:t>Je možné podat až po schválení předchozích zpráv.</a:t>
            </a:r>
          </a:p>
          <a:p>
            <a:pPr marL="454025" lvl="1" indent="-187325"/>
            <a:r>
              <a:rPr lang="cs-CZ" dirty="0" smtClean="0"/>
              <a:t>Je možné podat až po uzavření změnových řízení.</a:t>
            </a:r>
          </a:p>
          <a:p>
            <a:pPr marL="454025" lvl="1" indent="-187325"/>
            <a:r>
              <a:rPr lang="cs-CZ" dirty="0" smtClean="0"/>
              <a:t>Kontrola formálních náležitostí a věcného obsahu zpráv.</a:t>
            </a:r>
          </a:p>
          <a:p>
            <a:pPr marL="898525" lvl="2" indent="-187325">
              <a:buNone/>
            </a:pPr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Monitorování realizace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může iniciovat žadatel, příjemce, CRR, ŘO IROP</a:t>
            </a:r>
          </a:p>
          <a:p>
            <a:pPr marL="454025" lvl="1" indent="-187325"/>
            <a:r>
              <a:rPr lang="cs-CZ" dirty="0" smtClean="0"/>
              <a:t>druhy změn</a:t>
            </a:r>
          </a:p>
          <a:p>
            <a:pPr marL="898525" lvl="2" indent="-187325" algn="just"/>
            <a:r>
              <a:rPr lang="cs-CZ" dirty="0" smtClean="0"/>
              <a:t>změny </a:t>
            </a:r>
            <a:r>
              <a:rPr lang="cs-CZ" b="1" dirty="0" smtClean="0"/>
              <a:t>před schválením prvního Rozhodnutí </a:t>
            </a:r>
            <a:r>
              <a:rPr lang="cs-CZ" dirty="0" smtClean="0"/>
              <a:t>– </a:t>
            </a:r>
            <a:r>
              <a:rPr lang="cs-CZ" b="1" dirty="0" smtClean="0"/>
              <a:t>o změně rozhoduje CRR</a:t>
            </a:r>
          </a:p>
          <a:p>
            <a:pPr marL="898525" lvl="2" indent="-187325" algn="just"/>
            <a:r>
              <a:rPr lang="cs-CZ" dirty="0" smtClean="0"/>
              <a:t>změny </a:t>
            </a:r>
            <a:r>
              <a:rPr lang="cs-CZ" b="1" dirty="0" smtClean="0"/>
              <a:t>po schválení prvního Rozhodnutí</a:t>
            </a:r>
            <a:r>
              <a:rPr lang="cs-CZ" dirty="0" smtClean="0"/>
              <a:t>, které nemění údaje na Rozhodnutí –   </a:t>
            </a:r>
            <a:r>
              <a:rPr lang="cs-CZ" b="1" dirty="0" smtClean="0"/>
              <a:t>o změně rozhoduje CRR</a:t>
            </a:r>
          </a:p>
          <a:p>
            <a:pPr marL="898525" lvl="2" indent="-187325" algn="just"/>
            <a:r>
              <a:rPr lang="cs-CZ" dirty="0" smtClean="0"/>
              <a:t>změny </a:t>
            </a:r>
            <a:r>
              <a:rPr lang="cs-CZ" b="1" dirty="0" smtClean="0"/>
              <a:t>po schválení prvního Rozhodnutí</a:t>
            </a:r>
            <a:r>
              <a:rPr lang="cs-CZ" dirty="0" smtClean="0"/>
              <a:t>, které mění údaje na Rozhodnutí –        </a:t>
            </a:r>
            <a:r>
              <a:rPr lang="cs-CZ" b="1" dirty="0" smtClean="0"/>
              <a:t>o změně rozhoduje ŘO IROP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v projektech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cs-CZ" dirty="0" smtClean="0"/>
              <a:t>Vám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Příjem a hodnocení žádostí </a:t>
            </a:r>
            <a:br>
              <a:rPr lang="cs-CZ" dirty="0" smtClean="0"/>
            </a:br>
            <a:r>
              <a:rPr lang="cs-CZ" dirty="0" smtClean="0"/>
              <a:t>o podporu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Ing. Petr </a:t>
            </a:r>
            <a:r>
              <a:rPr lang="cs-CZ" b="1" dirty="0" smtClean="0"/>
              <a:t>Šústal, MPA 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Seminář pro SC </a:t>
            </a:r>
            <a:r>
              <a:rPr lang="cs-CZ" dirty="0"/>
              <a:t>3.3 PODPORA POŘIZOVÁNÍ A UPLATŇOVÁNÍ DOKUMENTŮ ÚZEMNÍHO </a:t>
            </a:r>
            <a:r>
              <a:rPr lang="cs-CZ" dirty="0" smtClean="0"/>
              <a:t>ROZVOJE</a:t>
            </a:r>
          </a:p>
          <a:p>
            <a:r>
              <a:rPr lang="cs-CZ" dirty="0"/>
              <a:t>Průběžná výzva č. 3 </a:t>
            </a:r>
            <a:r>
              <a:rPr lang="cs-CZ" b="1" dirty="0"/>
              <a:t>REGULAČNÍ PLÁNY</a:t>
            </a:r>
          </a:p>
          <a:p>
            <a:r>
              <a:rPr lang="cs-CZ" dirty="0"/>
              <a:t>Průběžná výzva č. 9 ÚZEMNÍ STUDIE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20.8.2015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 smtClean="0"/>
              <a:t>Podání žádostí POUZE přes MS2014+</a:t>
            </a:r>
          </a:p>
          <a:p>
            <a:pPr marL="454025" lvl="1" indent="-187325"/>
            <a:r>
              <a:rPr lang="cs-CZ" dirty="0" smtClean="0"/>
              <a:t>Automatická registrace žádosti</a:t>
            </a:r>
          </a:p>
          <a:p>
            <a:pPr marL="454025" lvl="1" indent="-187325"/>
            <a:r>
              <a:rPr lang="cs-CZ" dirty="0" smtClean="0"/>
              <a:t>Automatické předložení na příslušné krajské oddělení CRR </a:t>
            </a:r>
          </a:p>
          <a:p>
            <a:pPr marL="454025" lvl="1" indent="-187325" algn="just"/>
            <a:r>
              <a:rPr lang="cs-CZ" dirty="0" smtClean="0"/>
              <a:t>Žadatel bude depeší informován o přidělených manažerech projektu, kteří budou mít na starosti další administraci projektu      a komunikaci se žadatelem (v některých případech bude probíhat administrace projektu na jiném krajském oddělení CRR, než je sídlo žadatele)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 žádostí o podporu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5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pic>
        <p:nvPicPr>
          <p:cNvPr id="8" name="Obrázek 1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304926"/>
            <a:ext cx="6498073" cy="4139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 smtClean="0"/>
              <a:t>Probíhá na příslušném krajském oddělení CRR</a:t>
            </a:r>
          </a:p>
          <a:p>
            <a:pPr marL="454025" lvl="1" indent="-187325"/>
            <a:r>
              <a:rPr lang="cs-CZ" dirty="0" smtClean="0"/>
              <a:t>Fáze hodnocení (provádí CRR)</a:t>
            </a:r>
          </a:p>
          <a:p>
            <a:pPr marL="898525" lvl="2" indent="-187325"/>
            <a:r>
              <a:rPr lang="cs-CZ" dirty="0" smtClean="0"/>
              <a:t>kontrola přijatelnosti a kontrola formálních náležitostí</a:t>
            </a:r>
          </a:p>
          <a:p>
            <a:pPr marL="898525" lvl="2" indent="-187325"/>
            <a:r>
              <a:rPr lang="cs-CZ" dirty="0" smtClean="0"/>
              <a:t>ex-ante analýza rizik</a:t>
            </a:r>
          </a:p>
          <a:p>
            <a:pPr marL="898525" lvl="2" indent="-187325"/>
            <a:r>
              <a:rPr lang="cs-CZ" dirty="0" smtClean="0"/>
              <a:t>ex-ante kontrola</a:t>
            </a:r>
          </a:p>
          <a:p>
            <a:pPr marL="454025" lvl="1" indent="-187325"/>
            <a:r>
              <a:rPr lang="cs-CZ" dirty="0" smtClean="0"/>
              <a:t>Fáze výběru projektů (provádí ŘO IROP)</a:t>
            </a:r>
          </a:p>
          <a:p>
            <a:pPr marL="898525" lvl="2" indent="-187325"/>
            <a:r>
              <a:rPr lang="cs-CZ" dirty="0" smtClean="0"/>
              <a:t>výběr projektu</a:t>
            </a:r>
          </a:p>
          <a:p>
            <a:pPr marL="898525" lvl="2" indent="-187325"/>
            <a:r>
              <a:rPr lang="cs-CZ" dirty="0" smtClean="0"/>
              <a:t>příprava a vydání právního aktu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4025" lvl="1" indent="-187325"/>
            <a:r>
              <a:rPr lang="cs-CZ" dirty="0" smtClean="0"/>
              <a:t>provedena do 20 </a:t>
            </a:r>
            <a:r>
              <a:rPr lang="cs-CZ" dirty="0" err="1" smtClean="0"/>
              <a:t>pd</a:t>
            </a:r>
            <a:r>
              <a:rPr lang="cs-CZ" dirty="0" smtClean="0"/>
              <a:t> od podání žádosti</a:t>
            </a:r>
          </a:p>
          <a:p>
            <a:pPr marL="454025" lvl="1" indent="-187325"/>
            <a:r>
              <a:rPr lang="cs-CZ" dirty="0" smtClean="0"/>
              <a:t>probíhá elektronicky v MS2014+, kontrolu provádí CRR</a:t>
            </a:r>
          </a:p>
          <a:p>
            <a:pPr marL="454025" lvl="1" indent="-187325"/>
            <a:r>
              <a:rPr lang="cs-CZ" dirty="0" smtClean="0"/>
              <a:t>eliminační kritéria (vždy odpověď „ANO“ x „NE“)</a:t>
            </a:r>
          </a:p>
          <a:p>
            <a:pPr marL="454025" lvl="1" indent="-187325" algn="just"/>
            <a:r>
              <a:rPr lang="cs-CZ" dirty="0" smtClean="0"/>
              <a:t>v rámci přijatelnosti musí být splněna všechna kritéria stanovená výzvou (obecná i specifická) – v případě nesplnění jakéhokoliv kritéria je žádost vyloučena z dalšího hodnocení</a:t>
            </a:r>
          </a:p>
          <a:p>
            <a:pPr marL="454025" lvl="1" indent="-187325" algn="just"/>
            <a:r>
              <a:rPr lang="cs-CZ" dirty="0" smtClean="0"/>
              <a:t>pokud nelze v rámci kontroly přijatelnosti kritérium vyhodnotit, nebo jsou v žádosti uvedeny rozporné údaje, je možné žadatele vyzvat </a:t>
            </a:r>
            <a:br>
              <a:rPr lang="cs-CZ" dirty="0" smtClean="0"/>
            </a:br>
            <a:r>
              <a:rPr lang="cs-CZ" dirty="0" smtClean="0"/>
              <a:t>k upřesnění (max. dvakrát)</a:t>
            </a:r>
          </a:p>
          <a:p>
            <a:pPr marL="454025" lvl="1" indent="-187325" algn="just"/>
            <a:r>
              <a:rPr lang="cs-CZ" dirty="0" smtClean="0"/>
              <a:t>v rámci kontroly formálních náležitostí lze vyzvat k doložení (max. dvakrát)</a:t>
            </a:r>
          </a:p>
          <a:p>
            <a:pPr marL="454025" lvl="1" indent="-187325" algn="just"/>
            <a:r>
              <a:rPr lang="cs-CZ" dirty="0" smtClean="0"/>
              <a:t>výzvy k doplnění/upřesnění jsou žadateli zasílány formou depeší </a:t>
            </a:r>
            <a:br>
              <a:rPr lang="cs-CZ" dirty="0" smtClean="0"/>
            </a:br>
            <a:r>
              <a:rPr lang="cs-CZ" dirty="0" smtClean="0"/>
              <a:t>v MS2014+</a:t>
            </a:r>
          </a:p>
          <a:p>
            <a:pPr marL="454025" lvl="1" indent="-187325"/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Kontrola přijatelnosti 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Žádost je podána v předepsané formě</a:t>
            </a:r>
          </a:p>
          <a:p>
            <a:pPr marL="898525" lvl="2" indent="-187325"/>
            <a:r>
              <a:rPr lang="cs-CZ" dirty="0" smtClean="0"/>
              <a:t>přes MS2014+</a:t>
            </a:r>
          </a:p>
          <a:p>
            <a:pPr marL="454025" lvl="1" indent="-187325"/>
            <a:r>
              <a:rPr lang="cs-CZ" dirty="0" smtClean="0"/>
              <a:t>Žádost je podepsána oprávněným zástupcem žadatele</a:t>
            </a:r>
          </a:p>
          <a:p>
            <a:pPr marL="898525" lvl="2" indent="-187325"/>
            <a:r>
              <a:rPr lang="cs-CZ" dirty="0" smtClean="0"/>
              <a:t>statutární zástupce, popř. jím pověřená osoba na základě plné moci</a:t>
            </a:r>
          </a:p>
          <a:p>
            <a:pPr marL="454025" lvl="1" indent="-187325"/>
            <a:r>
              <a:rPr lang="cs-CZ" dirty="0" smtClean="0"/>
              <a:t>Jsou doloženy všechny povinné přílohy a obsahově splňují požadované náležitosti</a:t>
            </a:r>
          </a:p>
          <a:p>
            <a:pPr marL="898525" lvl="2" indent="-187325"/>
            <a:r>
              <a:rPr lang="cs-CZ" b="1" dirty="0" smtClean="0"/>
              <a:t>Plná moc </a:t>
            </a:r>
            <a:r>
              <a:rPr lang="cs-CZ" dirty="0" smtClean="0"/>
              <a:t>– v případě přenesení pravomocí na jinou osobu</a:t>
            </a:r>
            <a:endParaRPr lang="cs-CZ" b="1" dirty="0" smtClean="0"/>
          </a:p>
          <a:p>
            <a:pPr marL="898525" lvl="2" indent="-187325"/>
            <a:r>
              <a:rPr lang="cs-CZ" b="1" dirty="0" smtClean="0"/>
              <a:t>Dokumentace k zadávacím a výběrovým řízením </a:t>
            </a:r>
            <a:r>
              <a:rPr lang="cs-CZ" dirty="0" smtClean="0"/>
              <a:t>– postup k předkládání dokumentace je uveden v kap. 5 Obecných pravidel</a:t>
            </a:r>
            <a:endParaRPr lang="cs-CZ" b="1" dirty="0" smtClean="0"/>
          </a:p>
          <a:p>
            <a:pPr marL="898525" lvl="2" indent="-187325" algn="just"/>
            <a:r>
              <a:rPr lang="cs-CZ" b="1" dirty="0" smtClean="0"/>
              <a:t>Smlouvy s dodavatelem/dodavateli </a:t>
            </a:r>
            <a:r>
              <a:rPr lang="cs-CZ" dirty="0" smtClean="0"/>
              <a:t>– žádost o podporu je možné podat až po podpisu smlouvy</a:t>
            </a:r>
          </a:p>
          <a:p>
            <a:pPr marL="898525" lvl="2" indent="-187325" algn="just"/>
            <a:r>
              <a:rPr lang="cs-CZ" b="1" dirty="0" smtClean="0"/>
              <a:t>Podklady pro hodnocení žádosti o podporu </a:t>
            </a:r>
            <a:r>
              <a:rPr lang="cs-CZ" dirty="0" smtClean="0"/>
              <a:t>(struktura dokumentu uvedena          v Příloze č. 4 Specifických pravidel)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</TotalTime>
  <Words>1983</Words>
  <Application>Microsoft Office PowerPoint</Application>
  <PresentationFormat>Předvádění na obrazovce (4:3)</PresentationFormat>
  <Paragraphs>266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CRR template</vt:lpstr>
      <vt:lpstr>Představení  Centra pro regionální rozvoj  České republiky</vt:lpstr>
      <vt:lpstr>Centrum pro regionální rozvoj České republiky</vt:lpstr>
      <vt:lpstr>Role CRR</vt:lpstr>
      <vt:lpstr>Příjem a hodnocení žádostí  o podporu</vt:lpstr>
      <vt:lpstr>Příjem žádostí o podporu</vt:lpstr>
      <vt:lpstr>Hodnocení žádostí</vt:lpstr>
      <vt:lpstr>Hodnocení žádostí</vt:lpstr>
      <vt:lpstr>Kontrola přijatelnosti a formálních náležitostí</vt:lpstr>
      <vt:lpstr>Kritéria formálních náležitostí</vt:lpstr>
      <vt:lpstr>Kritéria formálních náležitostí</vt:lpstr>
      <vt:lpstr>Kritéria formálních náležitostí</vt:lpstr>
      <vt:lpstr>Kritéria formálních náležitostí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Ex-ante analýza rizik</vt:lpstr>
      <vt:lpstr>Ex-ante kontrola</vt:lpstr>
      <vt:lpstr>Výběr projektů</vt:lpstr>
      <vt:lpstr>Vydání právního aktu – Registrace akce a Rozhodnutí o poskytnutí dotace</vt:lpstr>
      <vt:lpstr>Žádost o přezkum výsledku hodnocení</vt:lpstr>
      <vt:lpstr>Monitorování realizace projektů</vt:lpstr>
      <vt:lpstr>Změny v projektech</vt:lpstr>
      <vt:lpstr>Děkuji Vám za pozornost.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Petr Pačes</cp:lastModifiedBy>
  <cp:revision>86</cp:revision>
  <dcterms:created xsi:type="dcterms:W3CDTF">2014-09-16T20:50:40Z</dcterms:created>
  <dcterms:modified xsi:type="dcterms:W3CDTF">2015-10-26T09:48:55Z</dcterms:modified>
</cp:coreProperties>
</file>