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35"/>
  </p:notesMasterIdLst>
  <p:handoutMasterIdLst>
    <p:handoutMasterId r:id="rId36"/>
  </p:handoutMasterIdLst>
  <p:sldIdLst>
    <p:sldId id="323" r:id="rId2"/>
    <p:sldId id="412" r:id="rId3"/>
    <p:sldId id="413" r:id="rId4"/>
    <p:sldId id="414" r:id="rId5"/>
    <p:sldId id="415" r:id="rId6"/>
    <p:sldId id="416" r:id="rId7"/>
    <p:sldId id="417" r:id="rId8"/>
    <p:sldId id="418" r:id="rId9"/>
    <p:sldId id="419" r:id="rId10"/>
    <p:sldId id="420" r:id="rId11"/>
    <p:sldId id="421" r:id="rId12"/>
    <p:sldId id="422" r:id="rId13"/>
    <p:sldId id="423" r:id="rId14"/>
    <p:sldId id="424" r:id="rId15"/>
    <p:sldId id="425" r:id="rId16"/>
    <p:sldId id="426" r:id="rId17"/>
    <p:sldId id="427" r:id="rId18"/>
    <p:sldId id="428" r:id="rId19"/>
    <p:sldId id="429" r:id="rId20"/>
    <p:sldId id="430" r:id="rId21"/>
    <p:sldId id="431" r:id="rId22"/>
    <p:sldId id="432" r:id="rId23"/>
    <p:sldId id="433" r:id="rId24"/>
    <p:sldId id="434" r:id="rId25"/>
    <p:sldId id="435" r:id="rId26"/>
    <p:sldId id="436" r:id="rId27"/>
    <p:sldId id="437" r:id="rId28"/>
    <p:sldId id="438" r:id="rId29"/>
    <p:sldId id="439" r:id="rId30"/>
    <p:sldId id="440" r:id="rId31"/>
    <p:sldId id="441" r:id="rId32"/>
    <p:sldId id="442" r:id="rId33"/>
    <p:sldId id="443" r:id="rId34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stislav Mazal" initials="RM" lastIdx="1" clrIdx="0"/>
  <p:cmAuthor id="1" name="Martina Fišerová" initials="M.F.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1B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00" autoAdjust="0"/>
    <p:restoredTop sz="87922" autoAdjust="0"/>
  </p:normalViewPr>
  <p:slideViewPr>
    <p:cSldViewPr>
      <p:cViewPr>
        <p:scale>
          <a:sx n="80" d="100"/>
          <a:sy n="80" d="100"/>
        </p:scale>
        <p:origin x="-468" y="-7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94BFC9-6853-4F11-B099-B6E7A7DE25AF}" type="datetimeFigureOut">
              <a:rPr lang="cs-CZ" smtClean="0"/>
              <a:pPr/>
              <a:t>24.8.2016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13802C-BCE2-40B3-B11D-79108D7A894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28101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105DDF-5111-4143-A825-FFA1D2B19362}" type="datetimeFigureOut">
              <a:rPr lang="cs-CZ" smtClean="0"/>
              <a:pPr/>
              <a:t>24.8.2016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725A5-20D6-492F-AB0E-E6402F0F8C8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2684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85DECE-FA34-40BC-BEBB-6142B660E92D}" type="slidenum">
              <a:rPr lang="cs-CZ" smtClean="0"/>
              <a:pPr>
                <a:defRPr/>
              </a:pPr>
              <a:t>3</a:t>
            </a:fld>
            <a:endParaRPr lang="cs-CZ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Rozhodné období příjemce je definováno jako tři po sobě jdoucí účetní období, stanovené podle účetního období používaného příjemcem.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Účetní období se buď shoduje s kalendářním rokem, nebo je hospodářským rokem. V případě příjemce, který není účetní jednotkou, je rozhodné období stanoveno jako současný a dva předchozí kalendářní roky.</a:t>
            </a: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Rozhodný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 posouzení dodržení limitu 200 000 EUR 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 okamžik před vydáním PA, kdy musí proběhnout kontrola limitu v RDM.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Během první kontroly mají být vyřazeny žádosti, ze kterých je naprosto zřejmé, že mají vyčerpanou podporu a že do vydání PA nebude limit uvolněn, případně je patrné, že je limit i přečerpán, což by nikdy nemělo nastat. </a:t>
            </a: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 přepočet se použije přepočtový kurz Evropské centrální banky, vydaný ke dni schválení Rozhodnutí.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Nejdůležitější je stav v RDM při kontrole před vydáním PA. Není závazné podání žádosti, ale schválení a připsání podpory. Příjemce může podat žádost až v roce 2016 s tím, že má uvolněný limit, ale jeho propojenému podniku bude připsána podpora, která mu dotaci zablokuje. </a:t>
            </a: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1D7E5-5FFD-4EA7-AFB2-230C5652B0C9}" type="slidenum">
              <a:rPr lang="cs-CZ" smtClean="0"/>
              <a:t>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727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1D7E5-5FFD-4EA7-AFB2-230C5652B0C9}" type="slidenum">
              <a:rPr lang="cs-CZ" smtClean="0"/>
              <a:t>28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7670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1D7E5-5FFD-4EA7-AFB2-230C5652B0C9}" type="slidenum">
              <a:rPr lang="cs-CZ" smtClean="0"/>
              <a:t>30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1565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1D7E5-5FFD-4EA7-AFB2-230C5652B0C9}" type="slidenum">
              <a:rPr lang="cs-CZ" smtClean="0"/>
              <a:t>32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0809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BE9683-DCA1-4D29-A1E5-EBDFC7E9286E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24.8.2016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2A6E95-259B-4713-AF1E-8B4EEEFE878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228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EE65AD-F62A-4B4A-A85B-83F31EFFECE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24.8.2016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05F715-6D26-4684-93C5-E00CE833049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207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20F964-EA3D-41D0-97A3-658755B0D27C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24.8.2016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4DAA27-8ED0-4865-8A2F-7C1EB51A855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211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8F71AC-FDB0-4430-B852-EAD316855ED9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24.8.2016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E9B23-02B4-4957-8BE2-0931FEC70F9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272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17C547-04B9-493A-B743-84B3CB6E1FA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24.8.2016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289B38-8D97-45FA-A46C-589A0C15510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33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64497A-0ADB-437E-B237-1D59F4E92B4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24.8.2016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88282A-5FA8-4A7E-A999-D1CDD5684BD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168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6E777A-EBE4-43EE-B16C-1D14EB13142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24.8.2016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65A841-A1B5-4CDD-964C-13A8A1F499C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879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ABE49B-9DD5-4652-9180-96D6A108E91C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24.8.2016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E15F04-57A1-4D14-828C-D5AC9F011B9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455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18EB08-8B8E-40F1-BC4B-813AA6EBF55A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24.8.2016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19F20-AEAE-46FE-AA26-FD2AB3D3702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914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D52F52-9068-44ED-8E35-96BB550F443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24.8.2016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6D827B-4EEC-4510-A50B-38305E8E620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50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F2E694-7E52-4737-9917-0B0EDB8FE6F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24.8.2016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E39782-32F4-42C5-9D55-E21C09DF566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070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 amt="2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yriad Pro"/>
              </a:defRPr>
            </a:lvl1pPr>
          </a:lstStyle>
          <a:p>
            <a:fld id="{B6B818D7-4D69-C74B-856A-11258C666662}" type="datetimeFigureOut">
              <a:rPr lang="en-US" smtClean="0"/>
              <a:pPr/>
              <a:t>8/24/2016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>
                <a:latin typeface="Myriad Pro"/>
              </a:rPr>
              <a:t>Název</a:t>
            </a:r>
            <a:r>
              <a:rPr lang="en-US" dirty="0" smtClean="0">
                <a:latin typeface="Myriad Pro"/>
              </a:rPr>
              <a:t> </a:t>
            </a:r>
            <a:r>
              <a:rPr lang="en-US" dirty="0" err="1" smtClean="0">
                <a:latin typeface="Myriad Pro"/>
              </a:rPr>
              <a:t>prezentace</a:t>
            </a:r>
            <a:endParaRPr lang="en-US" dirty="0">
              <a:latin typeface="Myriad Pro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yriad Pro"/>
              </a:defRPr>
            </a:lvl1pPr>
          </a:lstStyle>
          <a:p>
            <a:fld id="{CA6B5227-2C6F-B94D-9D8F-826F917070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141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3500" b="1" i="0" kern="1200" cap="all">
          <a:solidFill>
            <a:schemeClr val="tx1"/>
          </a:solidFill>
          <a:latin typeface="Myriad Pro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Myriad Pro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Myriad Pro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Myriad Pro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Myriad Pro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Myriad Pro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taceeu.cz/irop" TargetMode="External"/><Relationship Id="rId2" Type="http://schemas.openxmlformats.org/officeDocument/2006/relationships/hyperlink" Target="mailto:Blanka.Davidova@mmr.cz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314" name="Title 1"/>
          <p:cNvSpPr>
            <a:spLocks noGrp="1"/>
          </p:cNvSpPr>
          <p:nvPr>
            <p:ph type="ctrTitle"/>
          </p:nvPr>
        </p:nvSpPr>
        <p:spPr bwMode="auto">
          <a:xfrm>
            <a:off x="219075" y="849313"/>
            <a:ext cx="6545263" cy="3205162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lnSpc>
                <a:spcPct val="107000"/>
              </a:lnSpc>
            </a:pPr>
            <a: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  <a:t/>
            </a:r>
            <a:b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</a:br>
            <a: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  <a:t/>
            </a:r>
            <a:b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</a:br>
            <a: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  <a:t/>
            </a:r>
            <a:b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</a:br>
            <a: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  <a:t/>
            </a:r>
            <a:b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</a:br>
            <a: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  <a:t/>
            </a:r>
            <a:b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</a:br>
            <a: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  <a:t/>
            </a:r>
            <a:b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</a:br>
            <a: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  <a:t/>
            </a:r>
            <a:b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</a:br>
            <a:endParaRPr lang="cs-CZ" altLang="cs-CZ" sz="3200" i="1" cap="none" dirty="0" smtClean="0">
              <a:solidFill>
                <a:srgbClr val="000000"/>
              </a:solidFill>
              <a:latin typeface="Myriad Pro Black"/>
              <a:ea typeface="Myriad Pro Black"/>
              <a:cs typeface="Myriad Pro Black"/>
            </a:endParaRP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363538" y="4946650"/>
            <a:ext cx="6400800" cy="696913"/>
          </a:xfrm>
        </p:spPr>
        <p:txBody>
          <a:bodyPr>
            <a:normAutofit fontScale="85000" lnSpcReduction="20000"/>
          </a:bodyPr>
          <a:lstStyle/>
          <a:p>
            <a:pPr algn="l" eaLnBrk="1" hangingPunct="1"/>
            <a:r>
              <a:rPr lang="cs-CZ" altLang="cs-CZ" sz="2500" dirty="0" smtClean="0">
                <a:solidFill>
                  <a:srgbClr val="000000"/>
                </a:solidFill>
                <a:ea typeface="Myriad Pro"/>
                <a:cs typeface="Myriad Pro"/>
              </a:rPr>
              <a:t>24. 8. 2016</a:t>
            </a:r>
          </a:p>
          <a:p>
            <a:pPr algn="l" eaLnBrk="1" hangingPunct="1"/>
            <a:r>
              <a:rPr lang="cs-CZ" altLang="cs-CZ" sz="2500" dirty="0" smtClean="0">
                <a:solidFill>
                  <a:srgbClr val="000000"/>
                </a:solidFill>
                <a:ea typeface="Myriad Pro"/>
                <a:cs typeface="Myriad Pro"/>
              </a:rPr>
              <a:t>Praha</a:t>
            </a:r>
          </a:p>
        </p:txBody>
      </p:sp>
      <p:pic>
        <p:nvPicPr>
          <p:cNvPr id="1026" name="Picture 2" descr="C:\Users\paldav\Desktop\Loga\IROP_CZ_RO_B_C RGB_mal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949280"/>
            <a:ext cx="4371642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251520" y="908720"/>
            <a:ext cx="58326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>
                <a:solidFill>
                  <a:schemeClr val="tx2"/>
                </a:solidFill>
              </a:rPr>
              <a:t>Seminář sociální podnikání</a:t>
            </a:r>
            <a:br>
              <a:rPr lang="cs-CZ" sz="2800" b="1" dirty="0">
                <a:solidFill>
                  <a:schemeClr val="tx2"/>
                </a:solidFill>
              </a:rPr>
            </a:br>
            <a:r>
              <a:rPr lang="cs-CZ" sz="2800" b="1" dirty="0">
                <a:solidFill>
                  <a:schemeClr val="tx2"/>
                </a:solidFill>
              </a:rPr>
              <a:t/>
            </a:r>
            <a:br>
              <a:rPr lang="cs-CZ" sz="2800" b="1" dirty="0">
                <a:solidFill>
                  <a:schemeClr val="tx2"/>
                </a:solidFill>
              </a:rPr>
            </a:br>
            <a:r>
              <a:rPr lang="cs-CZ" sz="2800" b="1" dirty="0">
                <a:solidFill>
                  <a:schemeClr val="tx2"/>
                </a:solidFill>
              </a:rPr>
              <a:t>11. a 12. výzva IROP </a:t>
            </a:r>
            <a:r>
              <a:rPr lang="cs-CZ" sz="2800" b="1" dirty="0" smtClean="0">
                <a:solidFill>
                  <a:schemeClr val="tx2"/>
                </a:solidFill>
              </a:rPr>
              <a:t>- průběžné vyhodnocení</a:t>
            </a:r>
          </a:p>
          <a:p>
            <a:r>
              <a:rPr lang="cs-CZ" sz="2800" b="1" dirty="0">
                <a:solidFill>
                  <a:schemeClr val="tx2"/>
                </a:solidFill>
              </a:rPr>
              <a:t/>
            </a:r>
            <a:br>
              <a:rPr lang="cs-CZ" sz="2800" b="1" dirty="0">
                <a:solidFill>
                  <a:schemeClr val="tx2"/>
                </a:solidFill>
              </a:rPr>
            </a:br>
            <a:r>
              <a:rPr lang="cs-CZ" sz="2800" b="1" dirty="0">
                <a:solidFill>
                  <a:schemeClr val="tx2"/>
                </a:solidFill>
              </a:rPr>
              <a:t>43. a 44. výzva IROP - vyhlášení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290078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1" y="58522"/>
            <a:ext cx="9137469" cy="1155801"/>
          </a:xfrm>
        </p:spPr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</a:rPr>
              <a:t>11. A 12. výzva </a:t>
            </a:r>
            <a:r>
              <a:rPr lang="cs-CZ" sz="2400" dirty="0">
                <a:solidFill>
                  <a:schemeClr val="accent1">
                    <a:lumMod val="75000"/>
                  </a:schemeClr>
                </a:solidFill>
              </a:rPr>
              <a:t>IROP – příklady  nesplněných kritérií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947" y="1417638"/>
            <a:ext cx="8229600" cy="41969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600" dirty="0" smtClean="0"/>
              <a:t>- </a:t>
            </a:r>
            <a:r>
              <a:rPr lang="cs-CZ" sz="1600" dirty="0"/>
              <a:t>projekt respektuje limity způsobilých výdajů, pokud jsou stanoveny </a:t>
            </a:r>
          </a:p>
          <a:p>
            <a:pPr lvl="0"/>
            <a:r>
              <a:rPr lang="cs-CZ" sz="1600" b="1" dirty="0" smtClean="0"/>
              <a:t>nerespektovaná</a:t>
            </a:r>
            <a:r>
              <a:rPr lang="cs-CZ" sz="1600" dirty="0" smtClean="0"/>
              <a:t> </a:t>
            </a:r>
            <a:r>
              <a:rPr lang="cs-CZ" sz="1600" b="1" dirty="0"/>
              <a:t>částka za zpracování Podnikatelského plánu  - </a:t>
            </a:r>
            <a:r>
              <a:rPr lang="cs-CZ" sz="1600" dirty="0"/>
              <a:t>překročený limit 20.000 Kč</a:t>
            </a:r>
          </a:p>
          <a:p>
            <a:pPr lvl="0"/>
            <a:r>
              <a:rPr lang="cs-CZ" sz="1600" dirty="0"/>
              <a:t>překročení limitu na nákup pozemku (limit 10 </a:t>
            </a:r>
            <a:r>
              <a:rPr lang="cs-CZ" sz="1600" dirty="0" smtClean="0"/>
              <a:t>%)</a:t>
            </a:r>
          </a:p>
          <a:p>
            <a:pPr marL="0" lvl="0" indent="0">
              <a:buNone/>
            </a:pPr>
            <a:endParaRPr lang="cs-CZ" sz="1600" dirty="0"/>
          </a:p>
          <a:p>
            <a:pPr marL="0" indent="0">
              <a:buNone/>
              <a:tabLst>
                <a:tab pos="0" algn="l"/>
              </a:tabLst>
            </a:pPr>
            <a:r>
              <a:rPr lang="cs-CZ" sz="1600" dirty="0" smtClean="0"/>
              <a:t>- </a:t>
            </a:r>
            <a:r>
              <a:rPr lang="cs-CZ" sz="1600" dirty="0"/>
              <a:t>výsledky projektu jsou </a:t>
            </a:r>
            <a:r>
              <a:rPr lang="cs-CZ" sz="1600" dirty="0" smtClean="0"/>
              <a:t>udržitelné</a:t>
            </a:r>
            <a:endParaRPr lang="cs-CZ" sz="1600" dirty="0"/>
          </a:p>
          <a:p>
            <a:pPr lvl="0"/>
            <a:r>
              <a:rPr lang="cs-CZ" sz="1600" dirty="0" smtClean="0"/>
              <a:t>nedostatečné prokázání </a:t>
            </a:r>
            <a:r>
              <a:rPr lang="cs-CZ" sz="1600" b="1" dirty="0"/>
              <a:t>zajištění udržitelnosti</a:t>
            </a:r>
            <a:r>
              <a:rPr lang="cs-CZ" sz="1600" dirty="0"/>
              <a:t> výsledků projektu po dobu 5 let -  různé přístupy </a:t>
            </a:r>
            <a:r>
              <a:rPr lang="cs-CZ" sz="1600" dirty="0" smtClean="0"/>
              <a:t>k</a:t>
            </a:r>
            <a:r>
              <a:rPr lang="cs-CZ" sz="1600" dirty="0"/>
              <a:t> finančním tabulkám </a:t>
            </a:r>
            <a:r>
              <a:rPr lang="cs-CZ" sz="1600" dirty="0" smtClean="0"/>
              <a:t>– nesprávné propočty </a:t>
            </a:r>
            <a:r>
              <a:rPr lang="cs-CZ" sz="1600" dirty="0"/>
              <a:t>tržeb, špatně uvedené mzdy zaměstnanců z cílové skupiny apod</a:t>
            </a:r>
            <a:r>
              <a:rPr lang="cs-CZ" sz="1600" dirty="0" smtClean="0"/>
              <a:t>.</a:t>
            </a:r>
          </a:p>
          <a:p>
            <a:pPr lvl="0"/>
            <a:endParaRPr lang="cs-CZ" sz="1600" dirty="0" smtClean="0"/>
          </a:p>
          <a:p>
            <a:pPr marL="0" indent="0">
              <a:buNone/>
            </a:pPr>
            <a:r>
              <a:rPr lang="cs-CZ" sz="1600" dirty="0" smtClean="0"/>
              <a:t>- projekt </a:t>
            </a:r>
            <a:r>
              <a:rPr lang="cs-CZ" sz="1600" dirty="0"/>
              <a:t>nemá negativní vliv na žádnou z horizontálních priorit </a:t>
            </a:r>
            <a:r>
              <a:rPr lang="cs-CZ" sz="1600" dirty="0" smtClean="0"/>
              <a:t>IROP</a:t>
            </a:r>
            <a:endParaRPr lang="cs-CZ" sz="1600" dirty="0"/>
          </a:p>
          <a:p>
            <a:pPr lvl="0"/>
            <a:r>
              <a:rPr lang="cs-CZ" sz="1600" dirty="0"/>
              <a:t>žadatel neuvedl, </a:t>
            </a:r>
            <a:r>
              <a:rPr lang="cs-CZ" sz="1600" b="1" dirty="0"/>
              <a:t>jak bude </a:t>
            </a:r>
            <a:r>
              <a:rPr lang="cs-CZ" sz="1600" b="1" dirty="0" smtClean="0"/>
              <a:t>naplněn </a:t>
            </a:r>
            <a:r>
              <a:rPr lang="cs-CZ" sz="1600" b="1" dirty="0"/>
              <a:t>pozitivní vliv </a:t>
            </a:r>
            <a:r>
              <a:rPr lang="cs-CZ" sz="1600" dirty="0"/>
              <a:t>projektu na horizontální prioritu podpora rovných příležitostí a </a:t>
            </a:r>
            <a:r>
              <a:rPr lang="cs-CZ" sz="1600" dirty="0" smtClean="0"/>
              <a:t>nediskriminace</a:t>
            </a:r>
            <a:endParaRPr lang="cs-CZ" sz="1600" dirty="0"/>
          </a:p>
          <a:p>
            <a:pPr lvl="0"/>
            <a:endParaRPr lang="cs-CZ" sz="1600" dirty="0"/>
          </a:p>
          <a:p>
            <a:pPr marL="0" indent="0">
              <a:buNone/>
            </a:pPr>
            <a:r>
              <a:rPr lang="cs-CZ" sz="1600" dirty="0"/>
              <a:t> </a:t>
            </a:r>
          </a:p>
          <a:p>
            <a:pPr marL="0" lv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endParaRPr lang="cs-CZ" sz="1600" b="1" dirty="0"/>
          </a:p>
          <a:p>
            <a:pPr marL="266700" indent="-266700" eaLnBrk="0" fontAlgn="base" hangingPunct="0">
              <a:lnSpc>
                <a:spcPct val="170000"/>
              </a:lnSpc>
              <a:spcAft>
                <a:spcPct val="0"/>
              </a:spcAft>
            </a:pPr>
            <a:endParaRPr lang="cs-CZ" sz="1600" b="1" dirty="0"/>
          </a:p>
          <a:p>
            <a:pPr marL="1076325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endParaRPr lang="cs-CZ" sz="2200" b="1" dirty="0" smtClean="0"/>
          </a:p>
        </p:txBody>
      </p:sp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pPr>
              <a:defRPr/>
            </a:pPr>
            <a:endParaRPr lang="cs-CZ" sz="2800" dirty="0">
              <a:solidFill>
                <a:srgbClr val="0070C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66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1" y="58522"/>
            <a:ext cx="9137469" cy="1155801"/>
          </a:xfrm>
        </p:spPr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</a:rPr>
              <a:t>11. A 12. výzva IROP – </a:t>
            </a:r>
            <a:r>
              <a:rPr lang="cs-CZ" sz="2400" dirty="0">
                <a:solidFill>
                  <a:schemeClr val="accent1">
                    <a:lumMod val="75000"/>
                  </a:schemeClr>
                </a:solidFill>
              </a:rPr>
              <a:t>příklady  nesplněných kritérií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38369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600" b="1" dirty="0" smtClean="0"/>
              <a:t> </a:t>
            </a:r>
            <a:endParaRPr lang="cs-CZ" sz="1600" dirty="0"/>
          </a:p>
          <a:p>
            <a:pPr marL="0" indent="0">
              <a:buNone/>
            </a:pPr>
            <a:r>
              <a:rPr lang="cs-CZ" sz="1600" dirty="0"/>
              <a:t>- potřebnost realizace projektu je </a:t>
            </a:r>
            <a:r>
              <a:rPr lang="cs-CZ" sz="1600" dirty="0" smtClean="0"/>
              <a:t>odůvodněná</a:t>
            </a:r>
            <a:endParaRPr lang="cs-CZ" sz="1600" dirty="0"/>
          </a:p>
          <a:p>
            <a:pPr lvl="0"/>
            <a:r>
              <a:rPr lang="cs-CZ" sz="1600" dirty="0"/>
              <a:t>neprokázána </a:t>
            </a:r>
            <a:r>
              <a:rPr lang="cs-CZ" sz="1600" b="1" dirty="0"/>
              <a:t>potřebnost projektu</a:t>
            </a:r>
            <a:r>
              <a:rPr lang="cs-CZ" sz="1600" dirty="0"/>
              <a:t> s vazbou na SC </a:t>
            </a:r>
            <a:r>
              <a:rPr lang="cs-CZ" sz="1600" dirty="0" smtClean="0"/>
              <a:t>2.2, hodnotitelé neměli dostatek informací</a:t>
            </a:r>
          </a:p>
          <a:p>
            <a:pPr marL="0" lvl="0" indent="0">
              <a:buNone/>
            </a:pPr>
            <a:endParaRPr lang="cs-CZ" sz="1600" dirty="0"/>
          </a:p>
          <a:p>
            <a:pPr marL="0" indent="0">
              <a:buNone/>
            </a:pPr>
            <a:r>
              <a:rPr lang="cs-CZ" sz="1600" dirty="0" smtClean="0"/>
              <a:t>- </a:t>
            </a:r>
            <a:r>
              <a:rPr lang="cs-CZ" sz="1600" dirty="0"/>
              <a:t>projekt je v souladu s pravidly veřejné </a:t>
            </a:r>
            <a:r>
              <a:rPr lang="cs-CZ" sz="1600" dirty="0" smtClean="0"/>
              <a:t>podpory</a:t>
            </a:r>
            <a:endParaRPr lang="cs-CZ" sz="1600" dirty="0"/>
          </a:p>
          <a:p>
            <a:pPr lvl="0"/>
            <a:r>
              <a:rPr lang="cs-CZ" sz="1600" dirty="0" smtClean="0"/>
              <a:t>v žádosti nebyly vyplněny poskytnuté podpory de </a:t>
            </a:r>
            <a:r>
              <a:rPr lang="cs-CZ" sz="1600" dirty="0" err="1" smtClean="0"/>
              <a:t>minimis</a:t>
            </a:r>
            <a:r>
              <a:rPr lang="cs-CZ" sz="1600" dirty="0" smtClean="0"/>
              <a:t> za všechny propojené podniky na základě definice jednoho podniku</a:t>
            </a:r>
            <a:endParaRPr lang="cs-CZ" sz="1600" dirty="0"/>
          </a:p>
          <a:p>
            <a:pPr lvl="0"/>
            <a:r>
              <a:rPr lang="cs-CZ" sz="1600" dirty="0"/>
              <a:t>nesoulad údajů v žádosti a povinné přílohy </a:t>
            </a:r>
          </a:p>
          <a:p>
            <a:pPr lvl="0"/>
            <a:r>
              <a:rPr lang="cs-CZ" sz="1600" b="1" dirty="0"/>
              <a:t>špatně zaškrtnuté v MS2014+</a:t>
            </a:r>
            <a:r>
              <a:rPr lang="cs-CZ" sz="1600" dirty="0"/>
              <a:t> (žadatel čerpá veřejnou podporu, ale v podané žádosti přes MS 2014+ nezaškrtnul čerpání). </a:t>
            </a:r>
            <a:endParaRPr lang="cs-CZ" sz="1600" dirty="0" smtClean="0"/>
          </a:p>
          <a:p>
            <a:pPr marL="0" indent="0">
              <a:buNone/>
            </a:pPr>
            <a:endParaRPr lang="cs-CZ" sz="1600" u="sng" dirty="0" smtClean="0"/>
          </a:p>
          <a:p>
            <a:pPr marL="0" indent="0">
              <a:buNone/>
            </a:pPr>
            <a:r>
              <a:rPr lang="cs-CZ" sz="1600" dirty="0"/>
              <a:t> </a:t>
            </a:r>
          </a:p>
          <a:p>
            <a:pPr marL="266700" lvl="0" indent="-266700" eaLnBrk="0" fontAlgn="base" hangingPunct="0">
              <a:lnSpc>
                <a:spcPct val="170000"/>
              </a:lnSpc>
              <a:spcAft>
                <a:spcPct val="0"/>
              </a:spcAft>
            </a:pPr>
            <a:endParaRPr lang="cs-CZ" sz="1600" b="1" dirty="0"/>
          </a:p>
          <a:p>
            <a:pPr marL="266700" indent="-266700" eaLnBrk="0" fontAlgn="base" hangingPunct="0">
              <a:lnSpc>
                <a:spcPct val="170000"/>
              </a:lnSpc>
              <a:spcAft>
                <a:spcPct val="0"/>
              </a:spcAft>
            </a:pPr>
            <a:endParaRPr lang="cs-CZ" sz="1600" b="1" dirty="0"/>
          </a:p>
          <a:p>
            <a:pPr marL="1076325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endParaRPr lang="cs-CZ" sz="2200" b="1" dirty="0" smtClean="0"/>
          </a:p>
        </p:txBody>
      </p:sp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pPr>
              <a:defRPr/>
            </a:pPr>
            <a:endParaRPr lang="cs-CZ" sz="2800" dirty="0">
              <a:solidFill>
                <a:srgbClr val="0070C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65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1" y="58522"/>
            <a:ext cx="9137469" cy="1155801"/>
          </a:xfrm>
        </p:spPr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</a:rPr>
              <a:t>11. A 12. výzva IROP – </a:t>
            </a:r>
            <a:r>
              <a:rPr lang="cs-CZ" sz="2400" dirty="0">
                <a:solidFill>
                  <a:schemeClr val="accent1">
                    <a:lumMod val="75000"/>
                  </a:schemeClr>
                </a:solidFill>
              </a:rPr>
              <a:t>příklady  nesplněných kritérií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6224"/>
            <a:ext cx="8229600" cy="48938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600" u="sng" dirty="0" smtClean="0"/>
              <a:t>Specifická kritéria přijatelnosti</a:t>
            </a:r>
          </a:p>
          <a:p>
            <a:pPr marL="0" indent="0">
              <a:buNone/>
            </a:pPr>
            <a:endParaRPr lang="cs-CZ" sz="1600" u="sng" dirty="0" smtClean="0"/>
          </a:p>
          <a:p>
            <a:pPr lvl="0"/>
            <a:r>
              <a:rPr lang="cs-CZ" sz="1600" dirty="0" smtClean="0"/>
              <a:t>princip </a:t>
            </a:r>
            <a:r>
              <a:rPr lang="cs-CZ" sz="1600" dirty="0"/>
              <a:t>zapojení zaměstnanců z cílové skupiny do </a:t>
            </a:r>
            <a:r>
              <a:rPr lang="cs-CZ" sz="1600" dirty="0" smtClean="0"/>
              <a:t>rozhodování nebo uspokojování místních potřeb </a:t>
            </a:r>
            <a:r>
              <a:rPr lang="cs-CZ" sz="1600" dirty="0"/>
              <a:t>- </a:t>
            </a:r>
            <a:r>
              <a:rPr lang="cs-CZ" sz="1600" dirty="0" smtClean="0"/>
              <a:t>často </a:t>
            </a:r>
            <a:r>
              <a:rPr lang="cs-CZ" sz="1600" dirty="0"/>
              <a:t>doslovně </a:t>
            </a:r>
            <a:r>
              <a:rPr lang="cs-CZ" sz="1600" dirty="0" smtClean="0"/>
              <a:t>opsaný </a:t>
            </a:r>
            <a:r>
              <a:rPr lang="cs-CZ" sz="1600" dirty="0"/>
              <a:t>text ze vzoru osnovy podnikatelského plánu, uvedeného ve Specifických pravidlech a </a:t>
            </a:r>
            <a:r>
              <a:rPr lang="cs-CZ" sz="1600" dirty="0" smtClean="0"/>
              <a:t>nepřidán </a:t>
            </a:r>
            <a:r>
              <a:rPr lang="cs-CZ" sz="1600" b="1" dirty="0"/>
              <a:t>konkrétní popis </a:t>
            </a:r>
            <a:r>
              <a:rPr lang="cs-CZ" sz="1600" dirty="0" smtClean="0"/>
              <a:t>situace,</a:t>
            </a:r>
          </a:p>
          <a:p>
            <a:pPr lvl="0"/>
            <a:r>
              <a:rPr lang="cs-CZ" sz="1600" dirty="0" smtClean="0"/>
              <a:t>porušení kritéria – Projekt </a:t>
            </a:r>
            <a:r>
              <a:rPr lang="cs-CZ" sz="1600" b="1" dirty="0" smtClean="0"/>
              <a:t>není</a:t>
            </a:r>
            <a:r>
              <a:rPr lang="cs-CZ" sz="1600" dirty="0" smtClean="0"/>
              <a:t> zaměřen na </a:t>
            </a:r>
            <a:r>
              <a:rPr lang="cs-CZ" sz="1600" b="1" dirty="0" smtClean="0"/>
              <a:t>komerční turistická zařízení </a:t>
            </a:r>
            <a:r>
              <a:rPr lang="cs-CZ" sz="1600" dirty="0" smtClean="0"/>
              <a:t>–volnočasové aktivity, </a:t>
            </a:r>
            <a:endParaRPr lang="cs-CZ" sz="1600" dirty="0"/>
          </a:p>
          <a:p>
            <a:pPr lvl="0"/>
            <a:r>
              <a:rPr lang="cs-CZ" sz="1600" b="1" dirty="0" smtClean="0"/>
              <a:t>málo</a:t>
            </a:r>
            <a:r>
              <a:rPr lang="cs-CZ" sz="1600" dirty="0" smtClean="0"/>
              <a:t> nebo příliš </a:t>
            </a:r>
            <a:r>
              <a:rPr lang="cs-CZ" sz="1600" dirty="0"/>
              <a:t>obecně </a:t>
            </a:r>
            <a:r>
              <a:rPr lang="cs-CZ" sz="1600" dirty="0" smtClean="0"/>
              <a:t>popsáno, </a:t>
            </a:r>
            <a:r>
              <a:rPr lang="cs-CZ" sz="1600" dirty="0"/>
              <a:t>jak </a:t>
            </a:r>
            <a:r>
              <a:rPr lang="cs-CZ" sz="1600" dirty="0" smtClean="0"/>
              <a:t>bude zajištěna </a:t>
            </a:r>
            <a:r>
              <a:rPr lang="cs-CZ" sz="1600" b="1" dirty="0"/>
              <a:t>administrativní, finanční a provozní </a:t>
            </a:r>
            <a:r>
              <a:rPr lang="cs-CZ" sz="1600" b="1" dirty="0" smtClean="0"/>
              <a:t>kapacita</a:t>
            </a:r>
            <a:r>
              <a:rPr lang="cs-CZ" sz="1600" dirty="0" smtClean="0"/>
              <a:t> </a:t>
            </a:r>
            <a:r>
              <a:rPr lang="cs-CZ" sz="1600" dirty="0"/>
              <a:t>k realizaci a </a:t>
            </a:r>
            <a:r>
              <a:rPr lang="cs-CZ" sz="1600" dirty="0" smtClean="0"/>
              <a:t>v </a:t>
            </a:r>
            <a:r>
              <a:rPr lang="cs-CZ" sz="1600" b="1" dirty="0" smtClean="0"/>
              <a:t>udržitelnosti</a:t>
            </a:r>
            <a:r>
              <a:rPr lang="cs-CZ" sz="1600" dirty="0" smtClean="0"/>
              <a:t> projektu, nedostatečně prokazatelné tržby, zisk, mzdy zaměstnanců,</a:t>
            </a:r>
          </a:p>
          <a:p>
            <a:pPr lvl="0"/>
            <a:r>
              <a:rPr lang="cs-CZ" sz="1600" dirty="0" smtClean="0"/>
              <a:t>neuvedená </a:t>
            </a:r>
            <a:r>
              <a:rPr lang="cs-CZ" sz="1600" b="1" dirty="0" smtClean="0"/>
              <a:t>špatná finanční situace </a:t>
            </a:r>
            <a:r>
              <a:rPr lang="cs-CZ" sz="1600" dirty="0" smtClean="0"/>
              <a:t>současného podniku,</a:t>
            </a:r>
            <a:endParaRPr lang="cs-CZ" sz="1600" dirty="0"/>
          </a:p>
          <a:p>
            <a:pPr lvl="0"/>
            <a:r>
              <a:rPr lang="cs-CZ" sz="1600" b="1" dirty="0" smtClean="0"/>
              <a:t>špatné výpočty výdajů </a:t>
            </a:r>
            <a:r>
              <a:rPr lang="cs-CZ" sz="1600" dirty="0" smtClean="0"/>
              <a:t>na pořízení staveb, technologií a zařízení, </a:t>
            </a:r>
          </a:p>
          <a:p>
            <a:pPr lvl="0"/>
            <a:r>
              <a:rPr lang="cs-CZ" sz="1600" dirty="0" smtClean="0"/>
              <a:t>rozpočet nepředložen ve </a:t>
            </a:r>
            <a:r>
              <a:rPr lang="cs-CZ" sz="1600" b="1" dirty="0" smtClean="0"/>
              <a:t>správném formátu</a:t>
            </a:r>
            <a:r>
              <a:rPr lang="cs-CZ" sz="1600" dirty="0" smtClean="0"/>
              <a:t>, </a:t>
            </a:r>
            <a:endParaRPr lang="cs-CZ" sz="1600" dirty="0"/>
          </a:p>
          <a:p>
            <a:pPr lvl="0"/>
            <a:r>
              <a:rPr lang="cs-CZ" sz="1600" b="1" dirty="0" smtClean="0"/>
              <a:t>chybně zvolený indikátor – </a:t>
            </a:r>
            <a:r>
              <a:rPr lang="cs-CZ" sz="1600" dirty="0" smtClean="0"/>
              <a:t>hodnota a výpočet není v souladu s Pravidly.  </a:t>
            </a:r>
            <a:endParaRPr lang="cs-CZ" sz="1600" dirty="0"/>
          </a:p>
          <a:p>
            <a:pPr marL="0" indent="0">
              <a:buNone/>
            </a:pPr>
            <a:r>
              <a:rPr lang="cs-CZ" sz="1600" dirty="0"/>
              <a:t> </a:t>
            </a:r>
            <a:endParaRPr lang="cs-CZ" sz="1600" dirty="0" smtClean="0"/>
          </a:p>
          <a:p>
            <a:pPr marL="0" indent="0">
              <a:buNone/>
            </a:pPr>
            <a:r>
              <a:rPr lang="cs-CZ" sz="1600" u="sng" dirty="0" smtClean="0"/>
              <a:t>Poznámka</a:t>
            </a:r>
            <a:r>
              <a:rPr lang="cs-CZ" sz="1600" dirty="0"/>
              <a:t>: Principy sociálních podniků </a:t>
            </a:r>
            <a:r>
              <a:rPr lang="cs-CZ" sz="1600" dirty="0" smtClean="0"/>
              <a:t>budou legislativně </a:t>
            </a:r>
            <a:r>
              <a:rPr lang="cs-CZ" sz="1600" dirty="0"/>
              <a:t>ukotveny, zákon o sociálním podnikání MPSV na podzim předloží Vládě </a:t>
            </a:r>
            <a:r>
              <a:rPr lang="cs-CZ" sz="1600" dirty="0" smtClean="0"/>
              <a:t>ČR.</a:t>
            </a: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266700" lvl="0" indent="-266700" eaLnBrk="0" fontAlgn="base" hangingPunct="0">
              <a:lnSpc>
                <a:spcPct val="170000"/>
              </a:lnSpc>
              <a:spcAft>
                <a:spcPct val="0"/>
              </a:spcAft>
            </a:pPr>
            <a:endParaRPr lang="cs-CZ" sz="1600" b="1" dirty="0"/>
          </a:p>
          <a:p>
            <a:pPr marL="266700" indent="-266700" eaLnBrk="0" fontAlgn="base" hangingPunct="0">
              <a:lnSpc>
                <a:spcPct val="170000"/>
              </a:lnSpc>
              <a:spcAft>
                <a:spcPct val="0"/>
              </a:spcAft>
            </a:pPr>
            <a:endParaRPr lang="cs-CZ" sz="1600" b="1" dirty="0"/>
          </a:p>
          <a:p>
            <a:pPr marL="1076325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endParaRPr lang="cs-CZ" sz="2200" b="1" dirty="0" smtClean="0"/>
          </a:p>
        </p:txBody>
      </p:sp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pPr>
              <a:defRPr/>
            </a:pPr>
            <a:endParaRPr lang="cs-CZ" sz="2800" dirty="0">
              <a:solidFill>
                <a:srgbClr val="0070C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11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1" y="58522"/>
            <a:ext cx="9137469" cy="1155801"/>
          </a:xfrm>
        </p:spPr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</a:rPr>
              <a:t>11. A 12. výzva IROP - Ponaučení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73"/>
            <a:ext cx="8229600" cy="526267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cs-CZ" sz="1800" b="1" dirty="0" smtClean="0"/>
          </a:p>
          <a:p>
            <a:pPr marL="0" indent="0">
              <a:buNone/>
            </a:pPr>
            <a:r>
              <a:rPr lang="cs-CZ" sz="1800" b="1" dirty="0" smtClean="0"/>
              <a:t>Závěry </a:t>
            </a:r>
            <a:r>
              <a:rPr lang="cs-CZ" sz="1800" b="1" dirty="0"/>
              <a:t>z vyhodnocení výzev č. 11 a 12 Sociální </a:t>
            </a:r>
            <a:r>
              <a:rPr lang="cs-CZ" sz="1800" b="1" dirty="0" smtClean="0"/>
              <a:t>podnikání</a:t>
            </a:r>
          </a:p>
          <a:p>
            <a:pPr marL="0" indent="0">
              <a:buNone/>
            </a:pPr>
            <a:endParaRPr lang="cs-CZ" sz="1600" dirty="0"/>
          </a:p>
          <a:p>
            <a:pPr lvl="0"/>
            <a:r>
              <a:rPr lang="cs-CZ" sz="1600" dirty="0"/>
              <a:t>Změny ve specifických pravidlech, včetně </a:t>
            </a:r>
            <a:r>
              <a:rPr lang="cs-CZ" sz="1600" dirty="0" smtClean="0"/>
              <a:t>příloh</a:t>
            </a:r>
          </a:p>
          <a:p>
            <a:pPr lvl="0"/>
            <a:endParaRPr lang="cs-CZ" sz="1600" dirty="0"/>
          </a:p>
          <a:p>
            <a:pPr lvl="0"/>
            <a:r>
              <a:rPr lang="cs-CZ" sz="1600" dirty="0"/>
              <a:t>Zapracování napravitelných a nenapravitelných kritérií do specifických pravidel </a:t>
            </a:r>
          </a:p>
          <a:p>
            <a:pPr marL="361950" lvl="0" indent="0">
              <a:buNone/>
            </a:pPr>
            <a:r>
              <a:rPr lang="cs-CZ" sz="1600" dirty="0"/>
              <a:t>– nová výzva má jen jedno nenapravitelné kritérium – 30% zaměstnanců z CS, u ostatních kritérií lze vyzvat žadatele na doplnění během procesu hodnocení</a:t>
            </a:r>
          </a:p>
          <a:p>
            <a:pPr lvl="0"/>
            <a:endParaRPr lang="cs-CZ" sz="1600" dirty="0" smtClean="0"/>
          </a:p>
          <a:p>
            <a:pPr lvl="0"/>
            <a:r>
              <a:rPr lang="cs-CZ" sz="1600" dirty="0" smtClean="0"/>
              <a:t>Upřesněné instrukce </a:t>
            </a:r>
            <a:r>
              <a:rPr lang="cs-CZ" sz="1600" dirty="0"/>
              <a:t>pro hodnotitele CRR  - úprava kontrolních listů k </a:t>
            </a:r>
            <a:r>
              <a:rPr lang="cs-CZ" sz="1600" dirty="0" smtClean="0"/>
              <a:t>hodnocení</a:t>
            </a:r>
          </a:p>
          <a:p>
            <a:pPr lvl="0"/>
            <a:endParaRPr lang="cs-CZ" sz="1600" dirty="0"/>
          </a:p>
          <a:p>
            <a:pPr lvl="0"/>
            <a:r>
              <a:rPr lang="cs-CZ" sz="1600" dirty="0"/>
              <a:t>Změna jednacího řádu přezkumné </a:t>
            </a:r>
            <a:r>
              <a:rPr lang="cs-CZ" sz="1600" dirty="0" smtClean="0"/>
              <a:t>komise</a:t>
            </a:r>
          </a:p>
          <a:p>
            <a:pPr lvl="0"/>
            <a:endParaRPr lang="cs-CZ" sz="1600" dirty="0"/>
          </a:p>
          <a:p>
            <a:pPr marL="266700" indent="-266700" eaLnBrk="0" fontAlgn="base" hangingPunct="0">
              <a:lnSpc>
                <a:spcPct val="170000"/>
              </a:lnSpc>
              <a:spcAft>
                <a:spcPct val="0"/>
              </a:spcAft>
            </a:pPr>
            <a:endParaRPr lang="cs-CZ" sz="1600" b="1" dirty="0"/>
          </a:p>
          <a:p>
            <a:pPr marL="1076325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endParaRPr lang="cs-CZ" sz="2200" b="1" dirty="0" smtClean="0"/>
          </a:p>
        </p:txBody>
      </p:sp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pPr>
              <a:defRPr/>
            </a:pPr>
            <a:endParaRPr lang="cs-CZ" sz="2800" dirty="0">
              <a:solidFill>
                <a:srgbClr val="0070C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81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1" y="58522"/>
            <a:ext cx="9137469" cy="1155801"/>
          </a:xfrm>
        </p:spPr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</a:rPr>
              <a:t>doporučení do Pravidel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6224"/>
            <a:ext cx="8229600" cy="4893868"/>
          </a:xfrm>
        </p:spPr>
        <p:txBody>
          <a:bodyPr>
            <a:noAutofit/>
          </a:bodyPr>
          <a:lstStyle/>
          <a:p>
            <a:pPr marL="1076325" indent="-714375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r>
              <a:rPr lang="cs-CZ" sz="1600" b="1" dirty="0" smtClean="0"/>
              <a:t>Doplnění upozornění do Specifických pravidel pro žadatele:</a:t>
            </a:r>
          </a:p>
          <a:p>
            <a:pPr marL="266700" indent="-266700" eaLnBrk="0" fontAlgn="base" hangingPunct="0">
              <a:lnSpc>
                <a:spcPct val="170000"/>
              </a:lnSpc>
              <a:spcAft>
                <a:spcPct val="0"/>
              </a:spcAft>
            </a:pPr>
            <a:r>
              <a:rPr lang="cs-CZ" sz="1200" dirty="0" smtClean="0"/>
              <a:t>žádosti </a:t>
            </a:r>
            <a:r>
              <a:rPr lang="cs-CZ" sz="1200" dirty="0"/>
              <a:t>o podporu </a:t>
            </a:r>
            <a:r>
              <a:rPr lang="cs-CZ" sz="1200" b="1" dirty="0"/>
              <a:t>finalizovat v IS KP14+ dříve </a:t>
            </a:r>
            <a:r>
              <a:rPr lang="cs-CZ" sz="1200" dirty="0"/>
              <a:t>než v posledních hodinách, resp. minutách před termínem ukončení příjmu žádostí ve </a:t>
            </a:r>
            <a:r>
              <a:rPr lang="cs-CZ" sz="1200" dirty="0" smtClean="0"/>
              <a:t>výzvě,</a:t>
            </a:r>
          </a:p>
          <a:p>
            <a:pPr marL="266700" indent="-266700" eaLnBrk="0" fontAlgn="base" hangingPunct="0">
              <a:lnSpc>
                <a:spcPct val="170000"/>
              </a:lnSpc>
              <a:spcAft>
                <a:spcPct val="0"/>
              </a:spcAft>
            </a:pPr>
            <a:r>
              <a:rPr lang="cs-CZ" sz="1200" dirty="0"/>
              <a:t>pečlivost při </a:t>
            </a:r>
            <a:r>
              <a:rPr lang="cs-CZ" sz="1200" b="1" dirty="0"/>
              <a:t>výběru správné výzvy </a:t>
            </a:r>
            <a:r>
              <a:rPr lang="cs-CZ" sz="1200" dirty="0"/>
              <a:t>-</a:t>
            </a:r>
            <a:r>
              <a:rPr lang="cs-CZ" sz="1200" b="1" dirty="0"/>
              <a:t> </a:t>
            </a:r>
            <a:r>
              <a:rPr lang="cs-CZ" sz="1200" dirty="0"/>
              <a:t>pro projekt ve správním obvodu ORP se sociálně vyloučenou lokalitou/bez sociálně vyloučené </a:t>
            </a:r>
            <a:r>
              <a:rPr lang="cs-CZ" sz="1200" dirty="0" smtClean="0"/>
              <a:t>lokality,</a:t>
            </a:r>
          </a:p>
          <a:p>
            <a:pPr marL="266700" indent="-266700" eaLnBrk="0" fontAlgn="base" hangingPunct="0">
              <a:lnSpc>
                <a:spcPct val="170000"/>
              </a:lnSpc>
              <a:spcAft>
                <a:spcPct val="0"/>
              </a:spcAft>
            </a:pPr>
            <a:r>
              <a:rPr lang="cs-CZ" sz="1200" dirty="0"/>
              <a:t>úspěšný projekt musí </a:t>
            </a:r>
            <a:r>
              <a:rPr lang="cs-CZ" sz="1200" b="1" dirty="0" smtClean="0"/>
              <a:t>splňovat </a:t>
            </a:r>
            <a:r>
              <a:rPr lang="cs-CZ" sz="1200" b="1" dirty="0"/>
              <a:t>všechna obecná a specifická kritéria </a:t>
            </a:r>
            <a:r>
              <a:rPr lang="cs-CZ" sz="1200" b="1" dirty="0" smtClean="0"/>
              <a:t>přijatelnosti</a:t>
            </a:r>
            <a:r>
              <a:rPr lang="cs-CZ" sz="1200" dirty="0" smtClean="0"/>
              <a:t>,</a:t>
            </a:r>
          </a:p>
          <a:p>
            <a:pPr marL="266700" indent="-266700" eaLnBrk="0" fontAlgn="base" hangingPunct="0">
              <a:lnSpc>
                <a:spcPct val="170000"/>
              </a:lnSpc>
              <a:spcAft>
                <a:spcPct val="0"/>
              </a:spcAft>
            </a:pPr>
            <a:r>
              <a:rPr lang="cs-CZ" sz="1200" dirty="0"/>
              <a:t>velmi důležité je </a:t>
            </a:r>
            <a:r>
              <a:rPr lang="cs-CZ" sz="1200" b="1" dirty="0"/>
              <a:t>doložení všech relevantních povinných příloh </a:t>
            </a:r>
            <a:r>
              <a:rPr lang="cs-CZ" sz="1200" dirty="0"/>
              <a:t>k žádosti a dodržování </a:t>
            </a:r>
            <a:r>
              <a:rPr lang="cs-CZ" sz="1200" b="1" dirty="0"/>
              <a:t>podrobných požadavků </a:t>
            </a:r>
            <a:r>
              <a:rPr lang="cs-CZ" sz="1200" dirty="0"/>
              <a:t>kladených na povinné přílohy k </a:t>
            </a:r>
            <a:r>
              <a:rPr lang="cs-CZ" sz="1200" dirty="0" smtClean="0"/>
              <a:t>žádosti,</a:t>
            </a:r>
          </a:p>
          <a:p>
            <a:pPr marL="266700" lvl="0" indent="-266700" eaLnBrk="0" fontAlgn="base" hangingPunct="0">
              <a:lnSpc>
                <a:spcPct val="170000"/>
              </a:lnSpc>
              <a:spcAft>
                <a:spcPct val="0"/>
              </a:spcAft>
            </a:pPr>
            <a:r>
              <a:rPr lang="cs-CZ" sz="1200" dirty="0"/>
              <a:t>nutnost </a:t>
            </a:r>
            <a:r>
              <a:rPr lang="cs-CZ" sz="1200" b="1" dirty="0"/>
              <a:t>souladu údajů </a:t>
            </a:r>
            <a:r>
              <a:rPr lang="cs-CZ" sz="1200" dirty="0"/>
              <a:t>uváděných </a:t>
            </a:r>
            <a:r>
              <a:rPr lang="cs-CZ" sz="1200" b="1" dirty="0"/>
              <a:t>v žádosti </a:t>
            </a:r>
            <a:r>
              <a:rPr lang="cs-CZ" sz="1200" dirty="0"/>
              <a:t>o podporu v IS KP14+ </a:t>
            </a:r>
            <a:r>
              <a:rPr lang="cs-CZ" sz="1200" b="1" dirty="0"/>
              <a:t>a v povinných přílohách </a:t>
            </a:r>
            <a:r>
              <a:rPr lang="cs-CZ" sz="1200" dirty="0"/>
              <a:t>k žádosti</a:t>
            </a:r>
            <a:r>
              <a:rPr lang="cs-CZ" sz="1200" b="1" dirty="0" smtClean="0"/>
              <a:t>,</a:t>
            </a:r>
          </a:p>
          <a:p>
            <a:pPr marL="266700" indent="-266700" eaLnBrk="0" fontAlgn="base" hangingPunct="0">
              <a:lnSpc>
                <a:spcPct val="170000"/>
              </a:lnSpc>
              <a:spcAft>
                <a:spcPct val="0"/>
              </a:spcAft>
            </a:pPr>
            <a:r>
              <a:rPr lang="cs-CZ" sz="1200" dirty="0"/>
              <a:t>projekt musí být v souladu s podmínkami výzvy, jako jsou např. </a:t>
            </a:r>
            <a:r>
              <a:rPr lang="cs-CZ" sz="1200" b="1" dirty="0"/>
              <a:t>správně zvolené indikátory </a:t>
            </a:r>
            <a:r>
              <a:rPr lang="cs-CZ" sz="1200" dirty="0"/>
              <a:t>či správně </a:t>
            </a:r>
            <a:r>
              <a:rPr lang="cs-CZ" sz="1200" b="1" dirty="0"/>
              <a:t>nastavený harmonogram </a:t>
            </a:r>
            <a:r>
              <a:rPr lang="cs-CZ" sz="1200" dirty="0"/>
              <a:t>projektu</a:t>
            </a:r>
            <a:r>
              <a:rPr lang="cs-CZ" sz="1200" dirty="0" smtClean="0"/>
              <a:t>,</a:t>
            </a:r>
          </a:p>
          <a:p>
            <a:pPr marL="266700" indent="-266700" eaLnBrk="0" fontAlgn="base" hangingPunct="0">
              <a:lnSpc>
                <a:spcPct val="170000"/>
              </a:lnSpc>
              <a:spcAft>
                <a:spcPct val="0"/>
              </a:spcAft>
            </a:pPr>
            <a:r>
              <a:rPr lang="cs-CZ" sz="1200" dirty="0"/>
              <a:t>dodržovat </a:t>
            </a:r>
            <a:r>
              <a:rPr lang="cs-CZ" sz="1200" b="1" dirty="0"/>
              <a:t>stanovené limity </a:t>
            </a:r>
            <a:r>
              <a:rPr lang="cs-CZ" sz="1200" dirty="0"/>
              <a:t>ve </a:t>
            </a:r>
            <a:r>
              <a:rPr lang="cs-CZ" sz="1200" dirty="0" smtClean="0"/>
              <a:t>výzvách (10% na pozemky, 20.000 na PP, veřejná podpora),</a:t>
            </a:r>
          </a:p>
          <a:p>
            <a:pPr marL="266700" indent="-266700" eaLnBrk="0" fontAlgn="base" hangingPunct="0">
              <a:lnSpc>
                <a:spcPct val="170000"/>
              </a:lnSpc>
              <a:spcAft>
                <a:spcPct val="0"/>
              </a:spcAft>
            </a:pPr>
            <a:r>
              <a:rPr lang="cs-CZ" sz="1200" dirty="0"/>
              <a:t>nutnost</a:t>
            </a:r>
            <a:r>
              <a:rPr lang="cs-CZ" sz="1200" b="1" dirty="0"/>
              <a:t> zajištění majetkoprávních vztahů</a:t>
            </a:r>
            <a:endParaRPr lang="cs-CZ" sz="1200" dirty="0"/>
          </a:p>
          <a:p>
            <a:pPr marL="266700" lvl="0" indent="-266700" eaLnBrk="0" fontAlgn="base" hangingPunct="0">
              <a:lnSpc>
                <a:spcPct val="170000"/>
              </a:lnSpc>
              <a:spcAft>
                <a:spcPct val="0"/>
              </a:spcAft>
            </a:pPr>
            <a:endParaRPr lang="cs-CZ" sz="1600" b="1" dirty="0"/>
          </a:p>
          <a:p>
            <a:pPr marL="266700" indent="-266700" eaLnBrk="0" fontAlgn="base" hangingPunct="0">
              <a:lnSpc>
                <a:spcPct val="170000"/>
              </a:lnSpc>
              <a:spcAft>
                <a:spcPct val="0"/>
              </a:spcAft>
            </a:pPr>
            <a:endParaRPr lang="cs-CZ" sz="1600" b="1" dirty="0"/>
          </a:p>
          <a:p>
            <a:pPr marL="1076325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endParaRPr lang="cs-CZ" sz="2200" b="1" dirty="0" smtClean="0"/>
          </a:p>
        </p:txBody>
      </p:sp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pPr>
              <a:defRPr/>
            </a:pPr>
            <a:endParaRPr lang="cs-CZ" sz="2800" dirty="0">
              <a:solidFill>
                <a:srgbClr val="0070C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92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1" y="58522"/>
            <a:ext cx="9137469" cy="1155801"/>
          </a:xfrm>
        </p:spPr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</a:rPr>
              <a:t>nová výzva IROP – hlavní změny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6224"/>
            <a:ext cx="8229600" cy="48938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800" b="1" dirty="0" smtClean="0"/>
              <a:t>Text </a:t>
            </a:r>
            <a:r>
              <a:rPr lang="cs-CZ" sz="1800" b="1" dirty="0"/>
              <a:t>výzvy</a:t>
            </a:r>
            <a:r>
              <a:rPr lang="cs-CZ" sz="1800" dirty="0"/>
              <a:t> </a:t>
            </a:r>
            <a:endParaRPr lang="cs-CZ" sz="1800" dirty="0" smtClean="0"/>
          </a:p>
          <a:p>
            <a:pPr marL="0" indent="0">
              <a:buNone/>
            </a:pPr>
            <a:endParaRPr lang="cs-CZ" sz="1600" dirty="0"/>
          </a:p>
          <a:p>
            <a:pPr lvl="0"/>
            <a:r>
              <a:rPr lang="cs-CZ" sz="1600" dirty="0"/>
              <a:t>doplnění cílových skupin podle nové výzvy OP Zaměstnanost (komplementární výzva) – azylanti do 12 měsíců od získání azylu a osoby vykonávající trest odnětí svobody formou domácího </a:t>
            </a:r>
            <a:r>
              <a:rPr lang="cs-CZ" sz="1600" dirty="0" smtClean="0"/>
              <a:t>vězení</a:t>
            </a:r>
          </a:p>
          <a:p>
            <a:pPr lvl="0"/>
            <a:endParaRPr lang="cs-CZ" sz="1600" dirty="0"/>
          </a:p>
          <a:p>
            <a:pPr lvl="0"/>
            <a:r>
              <a:rPr lang="cs-CZ" sz="1600" dirty="0"/>
              <a:t>úprava podporovaných </a:t>
            </a:r>
            <a:r>
              <a:rPr lang="cs-CZ" sz="1600" dirty="0" smtClean="0"/>
              <a:t>aktivit podle pravidel</a:t>
            </a:r>
          </a:p>
          <a:p>
            <a:pPr lvl="0"/>
            <a:endParaRPr lang="cs-CZ" sz="1600" dirty="0"/>
          </a:p>
          <a:p>
            <a:pPr lvl="0"/>
            <a:r>
              <a:rPr lang="cs-CZ" sz="1600" dirty="0"/>
              <a:t>výše alokace, podíl EU: </a:t>
            </a:r>
            <a:endParaRPr lang="cs-CZ" sz="1600" dirty="0" smtClean="0"/>
          </a:p>
          <a:p>
            <a:pPr marL="0" lvl="0" indent="0">
              <a:buNone/>
            </a:pPr>
            <a:r>
              <a:rPr lang="cs-CZ" sz="1600" dirty="0" smtClean="0"/>
              <a:t>	179 </a:t>
            </a:r>
            <a:r>
              <a:rPr lang="cs-CZ" sz="1600" dirty="0"/>
              <a:t>mil. Kč pro </a:t>
            </a:r>
            <a:r>
              <a:rPr lang="cs-CZ" sz="1600" dirty="0" smtClean="0"/>
              <a:t>ORP se sociálně vyloučenými lokalitami </a:t>
            </a:r>
            <a:r>
              <a:rPr lang="cs-CZ" sz="1600" dirty="0"/>
              <a:t>(v 11. výzvě - 132 mil. Kč), </a:t>
            </a:r>
            <a:r>
              <a:rPr lang="cs-CZ" sz="1600" dirty="0" smtClean="0"/>
              <a:t>  </a:t>
            </a:r>
          </a:p>
          <a:p>
            <a:pPr marL="0" lvl="0" indent="0">
              <a:buNone/>
            </a:pPr>
            <a:r>
              <a:rPr lang="cs-CZ" sz="1600" dirty="0" smtClean="0"/>
              <a:t> 	 51 </a:t>
            </a:r>
            <a:r>
              <a:rPr lang="cs-CZ" sz="1600" dirty="0"/>
              <a:t>mil. Kč mimo </a:t>
            </a:r>
            <a:r>
              <a:rPr lang="cs-CZ" sz="1600" dirty="0" smtClean="0"/>
              <a:t>ORP se sociálně vyloučenými lokalitami </a:t>
            </a:r>
            <a:r>
              <a:rPr lang="cs-CZ" sz="1600" dirty="0"/>
              <a:t>(ve 12. výzvě - 88 mil. Kč</a:t>
            </a:r>
            <a:r>
              <a:rPr lang="cs-CZ" sz="1600" dirty="0" smtClean="0"/>
              <a:t>)</a:t>
            </a:r>
          </a:p>
          <a:p>
            <a:pPr lvl="0"/>
            <a:endParaRPr lang="cs-CZ" sz="1600" dirty="0"/>
          </a:p>
          <a:p>
            <a:pPr lvl="0"/>
            <a:r>
              <a:rPr lang="cs-CZ" sz="1600" dirty="0"/>
              <a:t>úprava povinných </a:t>
            </a:r>
            <a:r>
              <a:rPr lang="cs-CZ" sz="1600" dirty="0" smtClean="0"/>
              <a:t>příloh k žádosti – Zadávací a výběrová řízení, odstraněna příloha Průzkum trhu a Seznam objednávek – přímých nákupů  </a:t>
            </a:r>
            <a:endParaRPr lang="cs-CZ" sz="1600" dirty="0"/>
          </a:p>
          <a:p>
            <a:pPr marL="266700" lvl="0" indent="-266700" eaLnBrk="0" fontAlgn="base" hangingPunct="0">
              <a:lnSpc>
                <a:spcPct val="170000"/>
              </a:lnSpc>
              <a:spcAft>
                <a:spcPct val="0"/>
              </a:spcAft>
            </a:pPr>
            <a:endParaRPr lang="cs-CZ" sz="1600" b="1" dirty="0"/>
          </a:p>
          <a:p>
            <a:pPr marL="266700" indent="-266700" eaLnBrk="0" fontAlgn="base" hangingPunct="0">
              <a:lnSpc>
                <a:spcPct val="170000"/>
              </a:lnSpc>
              <a:spcAft>
                <a:spcPct val="0"/>
              </a:spcAft>
            </a:pPr>
            <a:endParaRPr lang="cs-CZ" sz="1600" b="1" dirty="0"/>
          </a:p>
          <a:p>
            <a:pPr marL="1076325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endParaRPr lang="cs-CZ" sz="2200" b="1" dirty="0" smtClean="0"/>
          </a:p>
        </p:txBody>
      </p:sp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pPr>
              <a:defRPr/>
            </a:pPr>
            <a:endParaRPr lang="cs-CZ" sz="2800" dirty="0">
              <a:solidFill>
                <a:srgbClr val="0070C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03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1" y="58522"/>
            <a:ext cx="9137469" cy="1155801"/>
          </a:xfrm>
        </p:spPr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</a:rPr>
              <a:t>nová výzva IROP – hlavní změny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6224"/>
            <a:ext cx="8229600" cy="48938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800" b="1" dirty="0" smtClean="0"/>
              <a:t>Specifická </a:t>
            </a:r>
            <a:r>
              <a:rPr lang="cs-CZ" sz="1800" b="1" dirty="0"/>
              <a:t>pravidla pro žadatele a </a:t>
            </a:r>
            <a:r>
              <a:rPr lang="cs-CZ" sz="1800" b="1" dirty="0" smtClean="0"/>
              <a:t>příjemce</a:t>
            </a:r>
          </a:p>
          <a:p>
            <a:pPr marL="0" indent="0">
              <a:buNone/>
            </a:pPr>
            <a:endParaRPr lang="cs-CZ" sz="1600" dirty="0"/>
          </a:p>
          <a:p>
            <a:pPr lvl="0"/>
            <a:r>
              <a:rPr lang="cs-CZ" sz="1600" dirty="0" smtClean="0"/>
              <a:t>zpřesnění aktivit sociálního podnikání, </a:t>
            </a:r>
            <a:r>
              <a:rPr lang="cs-CZ" sz="1600" dirty="0"/>
              <a:t>co je nový podnik, </a:t>
            </a:r>
          </a:p>
          <a:p>
            <a:pPr marL="628650" lvl="0" indent="-266700">
              <a:buFont typeface="Wingdings" panose="05000000000000000000" pitchFamily="2" charset="2"/>
              <a:buChar char="ü"/>
            </a:pPr>
            <a:r>
              <a:rPr lang="cs-CZ" sz="1600" dirty="0" smtClean="0"/>
              <a:t>založením nového podnikatelského subjektu</a:t>
            </a:r>
          </a:p>
          <a:p>
            <a:pPr marL="628650" lvl="0" indent="-266700">
              <a:buFont typeface="Wingdings" panose="05000000000000000000" pitchFamily="2" charset="2"/>
              <a:buChar char="ü"/>
            </a:pPr>
            <a:r>
              <a:rPr lang="cs-CZ" sz="1600" dirty="0" smtClean="0"/>
              <a:t>rozšířením stávajícího podniku, který není v době podání žádosti SP</a:t>
            </a:r>
          </a:p>
          <a:p>
            <a:pPr marL="628650" lvl="0" indent="-266700">
              <a:buFont typeface="Wingdings" panose="05000000000000000000" pitchFamily="2" charset="2"/>
              <a:buChar char="ü"/>
            </a:pPr>
            <a:endParaRPr lang="cs-CZ" sz="1600" dirty="0" smtClean="0"/>
          </a:p>
          <a:p>
            <a:pPr marL="357188" lvl="0" indent="-3571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 smtClean="0"/>
              <a:t>doplnění cílových skupin</a:t>
            </a:r>
          </a:p>
          <a:p>
            <a:pPr lvl="0">
              <a:spcAft>
                <a:spcPts val="600"/>
              </a:spcAft>
            </a:pPr>
            <a:r>
              <a:rPr lang="cs-CZ" sz="1600" dirty="0" smtClean="0"/>
              <a:t>úprava </a:t>
            </a:r>
            <a:r>
              <a:rPr lang="cs-CZ" sz="1600" dirty="0"/>
              <a:t>způsobilých </a:t>
            </a:r>
            <a:r>
              <a:rPr lang="cs-CZ" sz="1600" dirty="0" smtClean="0"/>
              <a:t>výdajů – cena za PP včetně DPH, úprava textu</a:t>
            </a:r>
          </a:p>
          <a:p>
            <a:pPr lvl="0">
              <a:spcAft>
                <a:spcPts val="600"/>
              </a:spcAft>
            </a:pPr>
            <a:r>
              <a:rPr lang="cs-CZ" sz="1600" dirty="0" smtClean="0"/>
              <a:t>vložení upozornění pro žadatele, vycházející ze zkušeností z předešlé výzvy</a:t>
            </a:r>
          </a:p>
          <a:p>
            <a:pPr lvl="0">
              <a:spcAft>
                <a:spcPts val="600"/>
              </a:spcAft>
            </a:pPr>
            <a:r>
              <a:rPr lang="cs-CZ" sz="1600" dirty="0" smtClean="0"/>
              <a:t>doplnění </a:t>
            </a:r>
            <a:r>
              <a:rPr lang="cs-CZ" sz="1600" dirty="0"/>
              <a:t>napravitelných či nenapravitelných </a:t>
            </a:r>
            <a:r>
              <a:rPr lang="cs-CZ" sz="1600" dirty="0" smtClean="0"/>
              <a:t>kritérií</a:t>
            </a:r>
          </a:p>
          <a:p>
            <a:pPr lvl="0">
              <a:spcAft>
                <a:spcPts val="600"/>
              </a:spcAft>
            </a:pPr>
            <a:r>
              <a:rPr lang="cs-CZ" sz="1600" dirty="0"/>
              <a:t>doplnění popisu, jak bude probíhat dodržování a kontrola sociálních principů v době </a:t>
            </a:r>
            <a:r>
              <a:rPr lang="cs-CZ" sz="1600" dirty="0" smtClean="0"/>
              <a:t>udržitelnosti</a:t>
            </a:r>
          </a:p>
          <a:p>
            <a:pPr lvl="0">
              <a:spcAft>
                <a:spcPts val="600"/>
              </a:spcAft>
            </a:pPr>
            <a:r>
              <a:rPr lang="cs-CZ" sz="1600" dirty="0" smtClean="0"/>
              <a:t>úprava </a:t>
            </a:r>
            <a:r>
              <a:rPr lang="cs-CZ" sz="1600" dirty="0"/>
              <a:t>textu k monitorovacím </a:t>
            </a:r>
            <a:r>
              <a:rPr lang="cs-CZ" sz="1600" dirty="0" smtClean="0"/>
              <a:t>indikátorům. </a:t>
            </a:r>
            <a:endParaRPr lang="cs-CZ" sz="1600" dirty="0"/>
          </a:p>
          <a:p>
            <a:pPr marL="266700" indent="-266700" eaLnBrk="0" fontAlgn="base" hangingPunct="0">
              <a:lnSpc>
                <a:spcPct val="170000"/>
              </a:lnSpc>
              <a:spcAft>
                <a:spcPct val="0"/>
              </a:spcAft>
            </a:pPr>
            <a:endParaRPr lang="cs-CZ" sz="1600" b="1" dirty="0"/>
          </a:p>
          <a:p>
            <a:pPr marL="1076325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endParaRPr lang="cs-CZ" sz="2200" b="1" dirty="0" smtClean="0"/>
          </a:p>
        </p:txBody>
      </p:sp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457200" y="4651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pPr>
              <a:defRPr/>
            </a:pPr>
            <a:endParaRPr lang="cs-CZ" sz="2800" dirty="0">
              <a:solidFill>
                <a:srgbClr val="0070C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71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1" y="58523"/>
            <a:ext cx="9137469" cy="787615"/>
          </a:xfrm>
        </p:spPr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</a:rPr>
              <a:t>nová výzva IROP - hlavní změny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1045"/>
            <a:ext cx="8229600" cy="51919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800" b="1" dirty="0" smtClean="0"/>
              <a:t>Přílohy </a:t>
            </a:r>
            <a:r>
              <a:rPr lang="cs-CZ" sz="1800" b="1" dirty="0"/>
              <a:t>Specifických pravidel </a:t>
            </a:r>
            <a:endParaRPr lang="cs-CZ" sz="1800" dirty="0"/>
          </a:p>
          <a:p>
            <a:pPr marL="0" indent="0">
              <a:buNone/>
            </a:pPr>
            <a:r>
              <a:rPr lang="cs-CZ" sz="1600" u="sng" dirty="0"/>
              <a:t>Osnova podnikatelského plánu</a:t>
            </a:r>
            <a:endParaRPr lang="cs-CZ" sz="1600" dirty="0"/>
          </a:p>
          <a:p>
            <a:pPr lvl="0"/>
            <a:r>
              <a:rPr lang="cs-CZ" sz="1400" dirty="0"/>
              <a:t>doplnění textu do sociálních principů – žadatel musí popsat, jakým způsobem bude </a:t>
            </a:r>
            <a:r>
              <a:rPr lang="cs-CZ" sz="1400" dirty="0" smtClean="0"/>
              <a:t>konkrétně naplňovat jednotlivé principy (stávající sociální podnik popíše naplňování principů před podáním žádosti),</a:t>
            </a:r>
            <a:endParaRPr lang="cs-CZ" sz="1400" dirty="0"/>
          </a:p>
          <a:p>
            <a:pPr lvl="0"/>
            <a:r>
              <a:rPr lang="cs-CZ" sz="1400" dirty="0"/>
              <a:t>zapojení zaměstnanců podle možností a specifických potřeb cílových skupin - žadatel by měl popsat pracovní pozice osob z cílových skupin a </a:t>
            </a:r>
            <a:r>
              <a:rPr lang="cs-CZ" sz="1400" dirty="0" smtClean="0"/>
              <a:t>příp. specifickou </a:t>
            </a:r>
            <a:r>
              <a:rPr lang="cs-CZ" sz="1400" dirty="0"/>
              <a:t>péči </a:t>
            </a:r>
            <a:r>
              <a:rPr lang="cs-CZ" sz="1400" dirty="0" smtClean="0"/>
              <a:t>o ně,</a:t>
            </a:r>
            <a:endParaRPr lang="cs-CZ" sz="1400" dirty="0"/>
          </a:p>
          <a:p>
            <a:r>
              <a:rPr lang="cs-CZ" sz="1400" dirty="0" smtClean="0"/>
              <a:t>v části finanční plán jde o to, prokázat </a:t>
            </a:r>
            <a:r>
              <a:rPr lang="cs-CZ" sz="1400" dirty="0"/>
              <a:t>schopnost udržet podnikání po dobu 5 </a:t>
            </a:r>
            <a:r>
              <a:rPr lang="cs-CZ" sz="1400" dirty="0" smtClean="0"/>
              <a:t>let – představa finančního plánu, cash </a:t>
            </a:r>
            <a:r>
              <a:rPr lang="cs-CZ" sz="1400" dirty="0" err="1"/>
              <a:t>flow</a:t>
            </a:r>
            <a:r>
              <a:rPr lang="cs-CZ" sz="1400" dirty="0"/>
              <a:t>, tržby, reálné mzdy apod., </a:t>
            </a:r>
            <a:endParaRPr lang="cs-CZ" sz="1400" dirty="0" smtClean="0"/>
          </a:p>
          <a:p>
            <a:r>
              <a:rPr lang="cs-CZ" sz="1400" dirty="0" smtClean="0"/>
              <a:t>Průzkum </a:t>
            </a:r>
            <a:r>
              <a:rPr lang="cs-CZ" sz="1400" dirty="0"/>
              <a:t>trhu nahrazen </a:t>
            </a:r>
            <a:r>
              <a:rPr lang="cs-CZ" sz="1400" dirty="0" smtClean="0"/>
              <a:t>kap. Způsob </a:t>
            </a:r>
            <a:r>
              <a:rPr lang="cs-CZ" sz="1400" dirty="0"/>
              <a:t>stanovení cen do </a:t>
            </a:r>
            <a:r>
              <a:rPr lang="cs-CZ" sz="1400" dirty="0" smtClean="0"/>
              <a:t>rozpočtu projektu,</a:t>
            </a:r>
          </a:p>
          <a:p>
            <a:r>
              <a:rPr lang="cs-CZ" sz="1400" dirty="0" smtClean="0"/>
              <a:t>odstranění horizontálních principů z PP – vlivy </a:t>
            </a:r>
            <a:r>
              <a:rPr lang="cs-CZ" sz="1400" dirty="0"/>
              <a:t>projektu na horizontální </a:t>
            </a:r>
            <a:r>
              <a:rPr lang="cs-CZ" sz="1400" dirty="0" smtClean="0"/>
              <a:t>priority jen v žádosti,</a:t>
            </a:r>
          </a:p>
          <a:p>
            <a:pPr lvl="0"/>
            <a:r>
              <a:rPr lang="cs-CZ" sz="1400" dirty="0" smtClean="0"/>
              <a:t>doplněno </a:t>
            </a:r>
            <a:r>
              <a:rPr lang="cs-CZ" sz="1400" dirty="0"/>
              <a:t>vysvětlení, co má obsahovat administrativní, finanční a provozní kapacita</a:t>
            </a:r>
            <a:r>
              <a:rPr lang="cs-CZ" sz="1400" dirty="0" smtClean="0"/>
              <a:t>.</a:t>
            </a:r>
            <a:endParaRPr lang="cs-CZ" sz="1400" dirty="0"/>
          </a:p>
          <a:p>
            <a:pPr marL="0" indent="0">
              <a:buNone/>
            </a:pPr>
            <a:r>
              <a:rPr lang="cs-CZ" sz="1600" u="sng" dirty="0" smtClean="0"/>
              <a:t>Metodické </a:t>
            </a:r>
            <a:r>
              <a:rPr lang="cs-CZ" sz="1600" u="sng" dirty="0"/>
              <a:t>listy</a:t>
            </a:r>
            <a:endParaRPr lang="cs-CZ" sz="1600" dirty="0"/>
          </a:p>
          <a:p>
            <a:pPr lvl="0"/>
            <a:r>
              <a:rPr lang="cs-CZ" sz="1400" dirty="0"/>
              <a:t>úprava popisu indikátorů</a:t>
            </a:r>
          </a:p>
          <a:p>
            <a:pPr lvl="0"/>
            <a:r>
              <a:rPr lang="cs-CZ" sz="1400" dirty="0"/>
              <a:t>úprava vazební matice k </a:t>
            </a:r>
            <a:r>
              <a:rPr lang="cs-CZ" sz="1400" dirty="0" smtClean="0"/>
              <a:t>indikátorům (provázání </a:t>
            </a:r>
            <a:r>
              <a:rPr lang="cs-CZ" sz="1400" smtClean="0"/>
              <a:t>povinnosti vykazovat </a:t>
            </a:r>
            <a:r>
              <a:rPr lang="cs-CZ" sz="1400" dirty="0" smtClean="0"/>
              <a:t>nové podniky vůči EK).</a:t>
            </a:r>
            <a:endParaRPr lang="cs-CZ" sz="1400" dirty="0"/>
          </a:p>
          <a:p>
            <a:pPr marL="0" indent="0">
              <a:buNone/>
            </a:pPr>
            <a:r>
              <a:rPr lang="cs-CZ" sz="1600" u="sng" dirty="0"/>
              <a:t>Podmínky Rozhodnutí o poskytnutí dotace </a:t>
            </a:r>
            <a:endParaRPr lang="cs-CZ" sz="1600" dirty="0"/>
          </a:p>
          <a:p>
            <a:pPr lvl="0"/>
            <a:r>
              <a:rPr lang="cs-CZ" sz="1400" dirty="0"/>
              <a:t>sankce za neplnění sociálních </a:t>
            </a:r>
            <a:r>
              <a:rPr lang="cs-CZ" sz="1400" dirty="0" smtClean="0"/>
              <a:t>principů</a:t>
            </a:r>
          </a:p>
          <a:p>
            <a:pPr lvl="0"/>
            <a:r>
              <a:rPr lang="cs-CZ" sz="1400" dirty="0" smtClean="0"/>
              <a:t>doplnění povinnosti oznámit vznik závazků po lhůtě splatnosti vůči orgánům veřejné správy a zdravotním pojišťovnám (do 3 </a:t>
            </a:r>
            <a:r>
              <a:rPr lang="cs-CZ" sz="1400" dirty="0" err="1" smtClean="0"/>
              <a:t>prac.dní</a:t>
            </a:r>
            <a:r>
              <a:rPr lang="cs-CZ" sz="1400" dirty="0" smtClean="0"/>
              <a:t>)</a:t>
            </a:r>
          </a:p>
          <a:p>
            <a:pPr lvl="0"/>
            <a:r>
              <a:rPr lang="cs-CZ" sz="1400" dirty="0"/>
              <a:t>doplnění povinnosti </a:t>
            </a:r>
            <a:r>
              <a:rPr lang="cs-CZ" sz="1400" dirty="0" smtClean="0"/>
              <a:t>oznámení </a:t>
            </a:r>
            <a:r>
              <a:rPr lang="cs-CZ" sz="1400" dirty="0"/>
              <a:t>o insolvenčním řízení či vstupu do </a:t>
            </a:r>
            <a:r>
              <a:rPr lang="cs-CZ" sz="1400" dirty="0" smtClean="0"/>
              <a:t>likvidace sociálního podniku.</a:t>
            </a:r>
            <a:endParaRPr lang="cs-CZ" sz="1600" dirty="0"/>
          </a:p>
          <a:p>
            <a:pPr marL="266700" indent="-266700" eaLnBrk="0" fontAlgn="base" hangingPunct="0">
              <a:lnSpc>
                <a:spcPct val="170000"/>
              </a:lnSpc>
              <a:spcAft>
                <a:spcPct val="0"/>
              </a:spcAft>
            </a:pPr>
            <a:endParaRPr lang="cs-CZ" sz="1600" b="1" dirty="0"/>
          </a:p>
          <a:p>
            <a:pPr marL="1076325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endParaRPr lang="cs-CZ" sz="2200" b="1" dirty="0" smtClean="0"/>
          </a:p>
        </p:txBody>
      </p:sp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pPr>
              <a:defRPr/>
            </a:pPr>
            <a:endParaRPr lang="cs-CZ" sz="2800" dirty="0">
              <a:solidFill>
                <a:srgbClr val="0070C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00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1" y="58522"/>
            <a:ext cx="9137469" cy="1155801"/>
          </a:xfrm>
        </p:spPr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</a:rPr>
              <a:t>43. výzva </a:t>
            </a:r>
            <a:r>
              <a:rPr lang="cs-CZ" sz="2400" dirty="0">
                <a:solidFill>
                  <a:schemeClr val="accent1">
                    <a:lumMod val="75000"/>
                  </a:schemeClr>
                </a:solidFill>
              </a:rPr>
              <a:t>IROP – 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</a:rPr>
              <a:t>sociální podnikání II.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8599"/>
            <a:ext cx="8229600" cy="4893868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endParaRPr lang="pl-PL" sz="1500" dirty="0" smtClean="0"/>
          </a:p>
          <a:p>
            <a:pPr marL="0" lvl="0" indent="0" algn="just">
              <a:buNone/>
            </a:pPr>
            <a:endParaRPr lang="pl-PL" sz="1800" b="1" dirty="0" smtClean="0"/>
          </a:p>
        </p:txBody>
      </p:sp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pPr>
              <a:defRPr/>
            </a:pPr>
            <a:endParaRPr lang="cs-CZ" sz="2800" dirty="0">
              <a:solidFill>
                <a:srgbClr val="0070C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Obdélník 4"/>
          <p:cNvSpPr/>
          <p:nvPr/>
        </p:nvSpPr>
        <p:spPr>
          <a:xfrm>
            <a:off x="638176" y="1417638"/>
            <a:ext cx="7858124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/>
            <a:r>
              <a:rPr lang="cs-CZ" sz="2200" b="1" dirty="0" smtClean="0">
                <a:latin typeface="Myriad Pro"/>
              </a:rPr>
              <a:t>Alokace výzvy</a:t>
            </a:r>
          </a:p>
          <a:p>
            <a:pPr lvl="1" indent="-457200"/>
            <a:r>
              <a:rPr lang="cs-CZ" sz="2200" dirty="0" smtClean="0">
                <a:latin typeface="Myriad Pro"/>
              </a:rPr>
              <a:t>Evropský fond pro regionální rozvoj - </a:t>
            </a:r>
            <a:r>
              <a:rPr lang="cs-CZ" sz="2200" b="1" dirty="0" smtClean="0">
                <a:latin typeface="Myriad Pro"/>
              </a:rPr>
              <a:t> 51 mil. Kč</a:t>
            </a:r>
          </a:p>
          <a:p>
            <a:pPr lvl="1" indent="-457200"/>
            <a:endParaRPr lang="cs-CZ" sz="2200" b="1" dirty="0" smtClean="0">
              <a:latin typeface="Myriad Pro"/>
            </a:endParaRPr>
          </a:p>
          <a:p>
            <a:pPr lvl="1" indent="-457200"/>
            <a:r>
              <a:rPr lang="cs-CZ" sz="2200" b="1" dirty="0" smtClean="0">
                <a:latin typeface="Myriad Pro"/>
              </a:rPr>
              <a:t>Vyhlášení: 10. 8. 2016</a:t>
            </a:r>
          </a:p>
          <a:p>
            <a:pPr lvl="1" indent="-457200"/>
            <a:endParaRPr lang="cs-CZ" sz="2200" b="1" dirty="0" smtClean="0">
              <a:latin typeface="Myriad Pro"/>
            </a:endParaRPr>
          </a:p>
          <a:p>
            <a:pPr lvl="1" indent="-457200"/>
            <a:r>
              <a:rPr lang="cs-CZ" sz="2200" b="1" dirty="0">
                <a:latin typeface="Myriad Pro"/>
              </a:rPr>
              <a:t>Datum zahájení příjmu žádostí: 31. 8. 2016</a:t>
            </a:r>
          </a:p>
          <a:p>
            <a:pPr lvl="1" indent="-457200"/>
            <a:r>
              <a:rPr lang="cs-CZ" sz="2200" b="1" dirty="0" smtClean="0">
                <a:latin typeface="Myriad Pro"/>
              </a:rPr>
              <a:t>Datum ukončení příjmu žádostí: 31. 1. </a:t>
            </a:r>
            <a:r>
              <a:rPr lang="cs-CZ" sz="2200" b="1" dirty="0" smtClean="0">
                <a:latin typeface="Myriad Pro"/>
              </a:rPr>
              <a:t>2017</a:t>
            </a:r>
            <a:endParaRPr lang="cs-CZ" sz="2200" b="1" dirty="0" smtClean="0">
              <a:latin typeface="Myriad Pro"/>
            </a:endParaRPr>
          </a:p>
          <a:p>
            <a:pPr lvl="1" indent="-457200"/>
            <a:endParaRPr lang="cs-CZ" sz="2200" b="1" dirty="0">
              <a:latin typeface="Myriad Pro"/>
            </a:endParaRPr>
          </a:p>
          <a:p>
            <a:pPr lvl="1" indent="-457200"/>
            <a:r>
              <a:rPr lang="cs-CZ" sz="2200" b="1" dirty="0" smtClean="0">
                <a:latin typeface="Myriad Pro"/>
              </a:rPr>
              <a:t>Místo </a:t>
            </a:r>
            <a:r>
              <a:rPr lang="cs-CZ" sz="2200" b="1" dirty="0">
                <a:latin typeface="Myriad Pro"/>
              </a:rPr>
              <a:t>realizace </a:t>
            </a:r>
            <a:r>
              <a:rPr lang="cs-CZ" sz="2200" b="1" dirty="0" smtClean="0">
                <a:latin typeface="Myriad Pro"/>
              </a:rPr>
              <a:t>projektů</a:t>
            </a:r>
          </a:p>
          <a:p>
            <a:pPr lvl="1" indent="-457200">
              <a:buFontTx/>
              <a:buChar char="-"/>
            </a:pPr>
            <a:r>
              <a:rPr lang="cs-CZ" sz="2200" dirty="0" smtClean="0">
                <a:latin typeface="Myriad Pro"/>
              </a:rPr>
              <a:t>na území </a:t>
            </a:r>
            <a:r>
              <a:rPr lang="cs-CZ" sz="2200" dirty="0">
                <a:latin typeface="Myriad Pro"/>
              </a:rPr>
              <a:t>správního obvodu obcí s rozšířenou působností, na jejichž území se </a:t>
            </a:r>
            <a:r>
              <a:rPr lang="cs-CZ" sz="2200" b="1" dirty="0" smtClean="0">
                <a:latin typeface="Myriad Pro"/>
              </a:rPr>
              <a:t>nenachází</a:t>
            </a:r>
            <a:r>
              <a:rPr lang="cs-CZ" sz="2200" dirty="0" smtClean="0">
                <a:latin typeface="Myriad Pro"/>
              </a:rPr>
              <a:t> sociálně vyloučené lokality, </a:t>
            </a:r>
            <a:r>
              <a:rPr lang="cs-CZ" sz="2200" dirty="0">
                <a:latin typeface="Myriad Pro"/>
              </a:rPr>
              <a:t>mimo hl. m. </a:t>
            </a:r>
            <a:r>
              <a:rPr lang="cs-CZ" sz="2200" dirty="0" smtClean="0">
                <a:latin typeface="Myriad Pro"/>
              </a:rPr>
              <a:t>Prahu. </a:t>
            </a:r>
          </a:p>
          <a:p>
            <a:pPr lvl="1" indent="-457200"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931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1" y="58523"/>
            <a:ext cx="9137469" cy="1066222"/>
          </a:xfrm>
        </p:spPr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</a:rPr>
              <a:t>44. výzva </a:t>
            </a:r>
            <a:r>
              <a:rPr lang="cs-CZ" sz="2400" dirty="0">
                <a:solidFill>
                  <a:schemeClr val="accent1">
                    <a:lumMod val="75000"/>
                  </a:schemeClr>
                </a:solidFill>
              </a:rPr>
              <a:t>IROP – 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</a:rPr>
              <a:t>sociální podnikání pro SVL II.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8599"/>
            <a:ext cx="8229600" cy="4893868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endParaRPr lang="pl-PL" sz="1500" dirty="0" smtClean="0"/>
          </a:p>
          <a:p>
            <a:pPr marL="0" lvl="0" indent="0" algn="just">
              <a:buNone/>
            </a:pPr>
            <a:endParaRPr lang="pl-PL" sz="1800" b="1" dirty="0" smtClean="0"/>
          </a:p>
        </p:txBody>
      </p:sp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pPr>
              <a:defRPr/>
            </a:pPr>
            <a:endParaRPr lang="cs-CZ" sz="2800" dirty="0">
              <a:solidFill>
                <a:srgbClr val="0070C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Obdélník 4"/>
          <p:cNvSpPr/>
          <p:nvPr/>
        </p:nvSpPr>
        <p:spPr>
          <a:xfrm>
            <a:off x="610898" y="1124744"/>
            <a:ext cx="7858124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/>
            <a:r>
              <a:rPr lang="cs-CZ" sz="2200" b="1" dirty="0" smtClean="0">
                <a:latin typeface="Myriad Pro"/>
              </a:rPr>
              <a:t>Alokace výzvy</a:t>
            </a:r>
          </a:p>
          <a:p>
            <a:pPr lvl="1" indent="-457200"/>
            <a:r>
              <a:rPr lang="cs-CZ" sz="2200" dirty="0" smtClean="0">
                <a:latin typeface="Myriad Pro"/>
              </a:rPr>
              <a:t>Evropský fond pro regionální rozvoj - </a:t>
            </a:r>
            <a:r>
              <a:rPr lang="cs-CZ" sz="2200" b="1" dirty="0" smtClean="0">
                <a:latin typeface="Myriad Pro"/>
              </a:rPr>
              <a:t> 179 mil. Kč</a:t>
            </a:r>
          </a:p>
          <a:p>
            <a:pPr lvl="1" indent="-457200"/>
            <a:endParaRPr lang="cs-CZ" sz="2200" b="1" dirty="0" smtClean="0">
              <a:latin typeface="Myriad Pro"/>
            </a:endParaRPr>
          </a:p>
          <a:p>
            <a:pPr lvl="1" indent="-457200"/>
            <a:r>
              <a:rPr lang="cs-CZ" sz="2200" b="1" dirty="0" smtClean="0">
                <a:latin typeface="Myriad Pro"/>
              </a:rPr>
              <a:t>Vyhlášení: 10. 8. 2016</a:t>
            </a:r>
          </a:p>
          <a:p>
            <a:pPr lvl="1" indent="-457200"/>
            <a:endParaRPr lang="cs-CZ" sz="2200" b="1" dirty="0" smtClean="0">
              <a:latin typeface="Myriad Pro"/>
            </a:endParaRPr>
          </a:p>
          <a:p>
            <a:pPr lvl="1" indent="-457200"/>
            <a:r>
              <a:rPr lang="cs-CZ" sz="2200" b="1" dirty="0">
                <a:latin typeface="Myriad Pro"/>
              </a:rPr>
              <a:t>Datum </a:t>
            </a:r>
            <a:r>
              <a:rPr lang="cs-CZ" sz="2200" b="1" dirty="0" smtClean="0">
                <a:latin typeface="Myriad Pro"/>
              </a:rPr>
              <a:t>zahájení </a:t>
            </a:r>
            <a:r>
              <a:rPr lang="cs-CZ" sz="2200" b="1" dirty="0">
                <a:latin typeface="Myriad Pro"/>
              </a:rPr>
              <a:t>příjmu žádostí</a:t>
            </a:r>
            <a:r>
              <a:rPr lang="cs-CZ" sz="2200" b="1" dirty="0" smtClean="0">
                <a:latin typeface="Myriad Pro"/>
              </a:rPr>
              <a:t>: 31. 8. 2016</a:t>
            </a:r>
          </a:p>
          <a:p>
            <a:pPr lvl="1" indent="-457200"/>
            <a:r>
              <a:rPr lang="cs-CZ" sz="2200" b="1" dirty="0">
                <a:latin typeface="Myriad Pro"/>
              </a:rPr>
              <a:t>Datum ukončení příjmu žádostí: 31. 1. </a:t>
            </a:r>
            <a:r>
              <a:rPr lang="cs-CZ" sz="2200" b="1" dirty="0" smtClean="0">
                <a:latin typeface="Myriad Pro"/>
              </a:rPr>
              <a:t>2017</a:t>
            </a:r>
            <a:endParaRPr lang="cs-CZ" sz="2200" b="1" dirty="0">
              <a:latin typeface="Myriad Pro"/>
            </a:endParaRPr>
          </a:p>
          <a:p>
            <a:pPr lvl="1" indent="-457200"/>
            <a:endParaRPr lang="cs-CZ" sz="2200" b="1" dirty="0" smtClean="0">
              <a:latin typeface="Myriad Pro"/>
            </a:endParaRPr>
          </a:p>
          <a:p>
            <a:pPr lvl="1" indent="-457200"/>
            <a:r>
              <a:rPr lang="cs-CZ" sz="2200" b="1" dirty="0" smtClean="0">
                <a:latin typeface="Myriad Pro"/>
              </a:rPr>
              <a:t>Místo </a:t>
            </a:r>
            <a:r>
              <a:rPr lang="cs-CZ" sz="2200" b="1" dirty="0">
                <a:latin typeface="Myriad Pro"/>
              </a:rPr>
              <a:t>realizace </a:t>
            </a:r>
            <a:r>
              <a:rPr lang="cs-CZ" sz="2200" b="1" dirty="0" smtClean="0">
                <a:latin typeface="Myriad Pro"/>
              </a:rPr>
              <a:t>projektů</a:t>
            </a:r>
          </a:p>
          <a:p>
            <a:pPr lvl="1" indent="-457200">
              <a:buFontTx/>
              <a:buChar char="-"/>
            </a:pPr>
            <a:r>
              <a:rPr lang="cs-CZ" sz="2200" dirty="0" smtClean="0">
                <a:latin typeface="Myriad Pro"/>
              </a:rPr>
              <a:t>na území </a:t>
            </a:r>
            <a:r>
              <a:rPr lang="cs-CZ" sz="2200" dirty="0">
                <a:latin typeface="Myriad Pro"/>
              </a:rPr>
              <a:t>správního obvodu obcí s rozšířenou působností, na jejichž území se nachází sociálně vyloučené lokality, mimo hl. m. Prahu, </a:t>
            </a:r>
            <a:endParaRPr lang="cs-CZ" sz="2200" dirty="0" smtClean="0">
              <a:latin typeface="Myriad Pro"/>
            </a:endParaRPr>
          </a:p>
          <a:p>
            <a:pPr lvl="1" indent="-457200">
              <a:buFontTx/>
              <a:buChar char="-"/>
            </a:pPr>
            <a:r>
              <a:rPr lang="cs-CZ" sz="2200" dirty="0" smtClean="0">
                <a:latin typeface="Myriad Pro"/>
              </a:rPr>
              <a:t>nebo </a:t>
            </a:r>
            <a:r>
              <a:rPr lang="cs-CZ" sz="2200" dirty="0">
                <a:latin typeface="Myriad Pro"/>
              </a:rPr>
              <a:t>na území sociálně vyloučené lokality se schválenou strategií Koordinovaného přístupu k sociálně vyloučeným </a:t>
            </a:r>
            <a:r>
              <a:rPr lang="cs-CZ" sz="2200" dirty="0" smtClean="0">
                <a:latin typeface="Myriad Pro"/>
              </a:rPr>
              <a:t>lokalitám (příloha </a:t>
            </a:r>
            <a:r>
              <a:rPr lang="cs-CZ" sz="2200" dirty="0">
                <a:latin typeface="Myriad Pro"/>
              </a:rPr>
              <a:t>č. 3 </a:t>
            </a:r>
            <a:r>
              <a:rPr lang="cs-CZ" sz="2200" dirty="0" smtClean="0">
                <a:latin typeface="Myriad Pro"/>
              </a:rPr>
              <a:t>Specifických pravidel). </a:t>
            </a:r>
          </a:p>
          <a:p>
            <a:pPr lvl="1" indent="-457200"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414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8522"/>
            <a:ext cx="8534400" cy="1155801"/>
          </a:xfrm>
        </p:spPr>
        <p:txBody>
          <a:bodyPr/>
          <a:lstStyle/>
          <a:p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>
                <a:solidFill>
                  <a:schemeClr val="accent1">
                    <a:lumMod val="75000"/>
                  </a:schemeClr>
                </a:solidFill>
              </a:rPr>
              <a:t>IROP - Prioritní </a:t>
            </a:r>
            <a:r>
              <a:rPr lang="cs-CZ" sz="3200" dirty="0">
                <a:solidFill>
                  <a:schemeClr val="accent1">
                    <a:lumMod val="75000"/>
                  </a:schemeClr>
                </a:solidFill>
              </a:rPr>
              <a:t>osa </a:t>
            </a:r>
            <a:r>
              <a:rPr lang="cs-CZ" sz="3200" dirty="0" smtClean="0">
                <a:solidFill>
                  <a:schemeClr val="accent1">
                    <a:lumMod val="75000"/>
                  </a:schemeClr>
                </a:solidFill>
              </a:rPr>
              <a:t>2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3200" dirty="0">
                <a:solidFill>
                  <a:schemeClr val="accent1">
                    <a:lumMod val="75000"/>
                  </a:schemeClr>
                </a:solidFill>
              </a:rPr>
            </a:b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pPr>
              <a:defRPr/>
            </a:pPr>
            <a:endParaRPr lang="cs-CZ" sz="2800" dirty="0">
              <a:solidFill>
                <a:srgbClr val="0070C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TextovéPole 6"/>
          <p:cNvSpPr txBox="1"/>
          <p:nvPr/>
        </p:nvSpPr>
        <p:spPr>
          <a:xfrm>
            <a:off x="447676" y="1009650"/>
            <a:ext cx="83820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200" b="1" dirty="0">
                <a:latin typeface="Myriad Pro"/>
              </a:rPr>
              <a:t>Prioritní osa 2 - Lidé</a:t>
            </a:r>
          </a:p>
          <a:p>
            <a:pPr algn="just">
              <a:lnSpc>
                <a:spcPct val="150000"/>
              </a:lnSpc>
            </a:pPr>
            <a:r>
              <a:rPr lang="cs-CZ" sz="2200" b="1" dirty="0" smtClean="0">
                <a:latin typeface="Myriad Pro"/>
              </a:rPr>
              <a:t>SC 2.1 </a:t>
            </a:r>
            <a:r>
              <a:rPr lang="cs-CZ" sz="2200" dirty="0" smtClean="0">
                <a:latin typeface="Myriad Pro"/>
              </a:rPr>
              <a:t>Zvýšení kvality a dostupnosti služeb vedoucí k sociální 			inkluzi</a:t>
            </a:r>
          </a:p>
          <a:p>
            <a:pPr marL="895350" indent="-895350" algn="just">
              <a:lnSpc>
                <a:spcPct val="150000"/>
              </a:lnSpc>
            </a:pPr>
            <a:r>
              <a:rPr lang="cs-CZ" sz="2200" b="1" dirty="0" smtClean="0">
                <a:solidFill>
                  <a:schemeClr val="accent1">
                    <a:lumMod val="75000"/>
                  </a:schemeClr>
                </a:solidFill>
                <a:latin typeface="Myriad Pro"/>
              </a:rPr>
              <a:t>SC 2.2 Vznik nových a rozvoj existujících podnikatelských aktivit	v oblasti sociálního podnikání</a:t>
            </a:r>
          </a:p>
          <a:p>
            <a:pPr algn="just">
              <a:lnSpc>
                <a:spcPct val="150000"/>
              </a:lnSpc>
            </a:pPr>
            <a:r>
              <a:rPr lang="cs-CZ" sz="2200" b="1" dirty="0" smtClean="0">
                <a:latin typeface="Myriad Pro"/>
              </a:rPr>
              <a:t>SC 2.3 </a:t>
            </a:r>
            <a:r>
              <a:rPr lang="cs-CZ" sz="2200" dirty="0" smtClean="0">
                <a:latin typeface="Myriad Pro"/>
              </a:rPr>
              <a:t>Rozvoj infrastruktury pro poskytování zdravotních služeb a</a:t>
            </a:r>
          </a:p>
          <a:p>
            <a:pPr algn="just">
              <a:lnSpc>
                <a:spcPct val="150000"/>
              </a:lnSpc>
            </a:pPr>
            <a:r>
              <a:rPr lang="cs-CZ" sz="2200" dirty="0" smtClean="0">
                <a:latin typeface="Myriad Pro"/>
              </a:rPr>
              <a:t>		péče o zdraví</a:t>
            </a:r>
          </a:p>
          <a:p>
            <a:pPr algn="just">
              <a:lnSpc>
                <a:spcPct val="150000"/>
              </a:lnSpc>
            </a:pPr>
            <a:r>
              <a:rPr lang="cs-CZ" sz="2200" b="1" dirty="0" smtClean="0">
                <a:latin typeface="Myriad Pro"/>
              </a:rPr>
              <a:t>SC 2.4 </a:t>
            </a:r>
            <a:r>
              <a:rPr lang="cs-CZ" sz="2200" dirty="0" smtClean="0">
                <a:latin typeface="Myriad Pro"/>
              </a:rPr>
              <a:t>Zvýšení kvality a dostupnosti infrastruktury pro vzdělávání 		a celoživotní učení</a:t>
            </a:r>
          </a:p>
          <a:p>
            <a:pPr algn="just">
              <a:lnSpc>
                <a:spcPct val="150000"/>
              </a:lnSpc>
            </a:pPr>
            <a:r>
              <a:rPr lang="cs-CZ" sz="2200" b="1" dirty="0" smtClean="0">
                <a:latin typeface="Myriad Pro"/>
              </a:rPr>
              <a:t>SC 2.5 </a:t>
            </a:r>
            <a:r>
              <a:rPr lang="cs-CZ" sz="2200" dirty="0" smtClean="0">
                <a:latin typeface="Myriad Pro"/>
              </a:rPr>
              <a:t>Snížení energetické náročnosti v sektoru bydlení</a:t>
            </a:r>
            <a:endParaRPr lang="cs-CZ" sz="2200" dirty="0"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9065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1" y="58523"/>
            <a:ext cx="9137469" cy="560602"/>
          </a:xfrm>
        </p:spPr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sz="2000" dirty="0" smtClean="0">
                <a:solidFill>
                  <a:schemeClr val="accent1">
                    <a:lumMod val="75000"/>
                  </a:schemeClr>
                </a:solidFill>
              </a:rPr>
              <a:t>44. výzva </a:t>
            </a:r>
            <a:r>
              <a:rPr lang="cs-CZ" sz="2000" dirty="0">
                <a:solidFill>
                  <a:schemeClr val="accent1">
                    <a:lumMod val="75000"/>
                  </a:schemeClr>
                </a:solidFill>
              </a:rPr>
              <a:t>IROP – </a:t>
            </a:r>
            <a:r>
              <a:rPr lang="cs-CZ" sz="2000" dirty="0" smtClean="0">
                <a:solidFill>
                  <a:schemeClr val="accent1">
                    <a:lumMod val="75000"/>
                  </a:schemeClr>
                </a:solidFill>
              </a:rPr>
              <a:t>sociální podnikání pro SVL a KPSVL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6224"/>
            <a:ext cx="8229600" cy="4893868"/>
          </a:xfrm>
        </p:spPr>
        <p:txBody>
          <a:bodyPr>
            <a:noAutofit/>
          </a:bodyPr>
          <a:lstStyle/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endParaRPr lang="cs-CZ" sz="2200" b="1" dirty="0"/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pPr>
              <a:defRPr/>
            </a:pPr>
            <a:endParaRPr lang="cs-CZ" sz="2800" dirty="0">
              <a:solidFill>
                <a:srgbClr val="0070C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20</a:t>
            </a:fld>
            <a:endParaRPr lang="en-US" dirty="0"/>
          </a:p>
        </p:txBody>
      </p:sp>
      <p:pic>
        <p:nvPicPr>
          <p:cNvPr id="1026" name="Picture 2" descr="J:\SF\IROP\15 - Dokumentace programu\Pravidla pro žadatele podle SC\SC 2.2\archiv\podklady\Soc_vylouc_lok_2015_UPRA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9125"/>
            <a:ext cx="8162925" cy="6241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62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97" y="28575"/>
            <a:ext cx="9137469" cy="852373"/>
          </a:xfrm>
        </p:spPr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</a:rPr>
              <a:t>44. výzva </a:t>
            </a:r>
            <a:r>
              <a:rPr lang="cs-CZ" sz="2400" dirty="0">
                <a:solidFill>
                  <a:schemeClr val="accent1">
                    <a:lumMod val="75000"/>
                  </a:schemeClr>
                </a:solidFill>
              </a:rPr>
              <a:t>IROP – 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</a:rPr>
              <a:t>sociální podnikání pro SVL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8599"/>
            <a:ext cx="8229600" cy="4893868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endParaRPr lang="pl-PL" sz="1500" dirty="0" smtClean="0"/>
          </a:p>
          <a:p>
            <a:pPr marL="0" lvl="0" indent="0" algn="just">
              <a:buNone/>
            </a:pPr>
            <a:endParaRPr lang="pl-PL" sz="1800" dirty="0" smtClean="0"/>
          </a:p>
        </p:txBody>
      </p:sp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pPr>
              <a:defRPr/>
            </a:pPr>
            <a:endParaRPr lang="cs-CZ" sz="2800" dirty="0">
              <a:solidFill>
                <a:srgbClr val="0070C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Obdélník 4"/>
          <p:cNvSpPr/>
          <p:nvPr/>
        </p:nvSpPr>
        <p:spPr>
          <a:xfrm>
            <a:off x="638176" y="1128599"/>
            <a:ext cx="7858124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200" b="1" dirty="0" smtClean="0">
                <a:latin typeface="Myriad Pro"/>
              </a:rPr>
              <a:t>Koordinovaný </a:t>
            </a:r>
            <a:r>
              <a:rPr lang="cs-CZ" sz="2200" b="1" dirty="0">
                <a:latin typeface="Myriad Pro"/>
              </a:rPr>
              <a:t>přístup k sociálně vyloučeným </a:t>
            </a:r>
            <a:r>
              <a:rPr lang="cs-CZ" sz="2200" b="1" dirty="0" smtClean="0">
                <a:latin typeface="Myriad Pro"/>
              </a:rPr>
              <a:t>lokalitám</a:t>
            </a:r>
            <a:endParaRPr lang="cs-CZ" sz="2200" dirty="0">
              <a:latin typeface="Myriad Pro"/>
            </a:endParaRPr>
          </a:p>
          <a:p>
            <a:r>
              <a:rPr lang="cs-CZ" sz="2200" dirty="0" smtClean="0">
                <a:latin typeface="Myriad Pro"/>
              </a:rPr>
              <a:t>- nástroj </a:t>
            </a:r>
            <a:r>
              <a:rPr lang="cs-CZ" sz="2200" dirty="0">
                <a:latin typeface="Myriad Pro"/>
              </a:rPr>
              <a:t>pomoci městům a obcím při sociálním začleňování sociálně vyloučených obyvatel z prostředků </a:t>
            </a:r>
            <a:r>
              <a:rPr lang="cs-CZ" sz="2200" dirty="0" smtClean="0">
                <a:latin typeface="Myriad Pro"/>
              </a:rPr>
              <a:t>EU za </a:t>
            </a:r>
            <a:r>
              <a:rPr lang="cs-CZ" sz="2200" dirty="0">
                <a:latin typeface="Myriad Pro"/>
              </a:rPr>
              <a:t>místní podpory Agentury pro sociální </a:t>
            </a:r>
            <a:r>
              <a:rPr lang="cs-CZ" sz="2200" dirty="0" smtClean="0">
                <a:latin typeface="Myriad Pro"/>
              </a:rPr>
              <a:t>začleňování, </a:t>
            </a:r>
            <a:r>
              <a:rPr lang="cs-CZ" sz="2200" dirty="0">
                <a:latin typeface="Myriad Pro"/>
              </a:rPr>
              <a:t>o</a:t>
            </a:r>
            <a:r>
              <a:rPr lang="cs-CZ" sz="2200" dirty="0" smtClean="0">
                <a:latin typeface="Myriad Pro"/>
              </a:rPr>
              <a:t>dboru </a:t>
            </a:r>
            <a:r>
              <a:rPr lang="cs-CZ" sz="2200" dirty="0">
                <a:latin typeface="Myriad Pro"/>
              </a:rPr>
              <a:t>pro sociální začleňování Úřadu </a:t>
            </a:r>
            <a:r>
              <a:rPr lang="cs-CZ" sz="2200" dirty="0" smtClean="0">
                <a:latin typeface="Myriad Pro"/>
              </a:rPr>
              <a:t>vlády.</a:t>
            </a:r>
          </a:p>
          <a:p>
            <a:endParaRPr lang="cs-CZ" sz="2200" dirty="0">
              <a:latin typeface="Myriad Pro"/>
            </a:endParaRPr>
          </a:p>
          <a:p>
            <a:r>
              <a:rPr lang="cs-CZ" sz="2200" b="1" dirty="0" smtClean="0">
                <a:latin typeface="Myriad Pro"/>
              </a:rPr>
              <a:t>Strategický </a:t>
            </a:r>
            <a:r>
              <a:rPr lang="cs-CZ" sz="2200" b="1" dirty="0">
                <a:latin typeface="Myriad Pro"/>
              </a:rPr>
              <a:t>plán sociálního začleňování </a:t>
            </a:r>
            <a:r>
              <a:rPr lang="cs-CZ" sz="2200" dirty="0" smtClean="0">
                <a:latin typeface="Myriad Pro"/>
              </a:rPr>
              <a:t>(SPSZ) - základní východisko KPSVL, území </a:t>
            </a:r>
            <a:r>
              <a:rPr lang="cs-CZ" sz="2200" dirty="0">
                <a:latin typeface="Myriad Pro"/>
              </a:rPr>
              <a:t>SPSZ </a:t>
            </a:r>
            <a:r>
              <a:rPr lang="cs-CZ" sz="2200" dirty="0" smtClean="0">
                <a:latin typeface="Myriad Pro"/>
              </a:rPr>
              <a:t>- katastrální území </a:t>
            </a:r>
            <a:r>
              <a:rPr lang="cs-CZ" sz="2200" dirty="0">
                <a:latin typeface="Myriad Pro"/>
              </a:rPr>
              <a:t>obcí, se kterými ASZ podepsala memorandum o spolupráci</a:t>
            </a:r>
            <a:r>
              <a:rPr lang="cs-CZ" sz="2200" dirty="0" smtClean="0">
                <a:latin typeface="Myriad Pro"/>
              </a:rPr>
              <a:t>. </a:t>
            </a:r>
          </a:p>
          <a:p>
            <a:endParaRPr lang="cs-CZ" sz="2200" dirty="0" smtClean="0">
              <a:latin typeface="Myriad Pro"/>
            </a:endParaRPr>
          </a:p>
          <a:p>
            <a:r>
              <a:rPr lang="cs-CZ" sz="2200" dirty="0" smtClean="0">
                <a:latin typeface="Myriad Pro"/>
              </a:rPr>
              <a:t>V</a:t>
            </a:r>
            <a:r>
              <a:rPr lang="cs-CZ" sz="2200" dirty="0">
                <a:latin typeface="Myriad Pro"/>
              </a:rPr>
              <a:t> </a:t>
            </a:r>
            <a:r>
              <a:rPr lang="cs-CZ" sz="2200" dirty="0" smtClean="0">
                <a:latin typeface="Myriad Pro"/>
              </a:rPr>
              <a:t>44. </a:t>
            </a:r>
            <a:r>
              <a:rPr lang="cs-CZ" sz="2200" dirty="0">
                <a:latin typeface="Myriad Pro"/>
              </a:rPr>
              <a:t>výzvě IROP se KPSVL </a:t>
            </a:r>
            <a:r>
              <a:rPr lang="cs-CZ" sz="2200" dirty="0" smtClean="0">
                <a:latin typeface="Myriad Pro"/>
              </a:rPr>
              <a:t>týká: Brno, Bruntál, Kolín, Kraslice, </a:t>
            </a:r>
            <a:r>
              <a:rPr lang="cs-CZ" sz="2200" dirty="0" err="1" smtClean="0">
                <a:latin typeface="Myriad Pro"/>
              </a:rPr>
              <a:t>Vrbensko</a:t>
            </a:r>
            <a:r>
              <a:rPr lang="cs-CZ" sz="2200" dirty="0" smtClean="0">
                <a:latin typeface="Myriad Pro"/>
              </a:rPr>
              <a:t>, </a:t>
            </a:r>
            <a:r>
              <a:rPr lang="cs-CZ" sz="2200" dirty="0" err="1" smtClean="0">
                <a:latin typeface="Myriad Pro"/>
              </a:rPr>
              <a:t>Žluticko</a:t>
            </a:r>
            <a:r>
              <a:rPr lang="cs-CZ" sz="2200" dirty="0" smtClean="0">
                <a:latin typeface="Myriad Pro"/>
              </a:rPr>
              <a:t>. </a:t>
            </a:r>
          </a:p>
          <a:p>
            <a:r>
              <a:rPr lang="cs-CZ" sz="2200" dirty="0" smtClean="0">
                <a:latin typeface="Myriad Pro"/>
              </a:rPr>
              <a:t>Alokace pro </a:t>
            </a:r>
            <a:r>
              <a:rPr lang="cs-CZ" sz="2200" dirty="0">
                <a:latin typeface="Myriad Pro"/>
              </a:rPr>
              <a:t>KPSVL v </a:t>
            </a:r>
            <a:r>
              <a:rPr lang="cs-CZ" sz="2200" dirty="0" smtClean="0">
                <a:latin typeface="Myriad Pro"/>
              </a:rPr>
              <a:t>44. výzvě – </a:t>
            </a:r>
            <a:r>
              <a:rPr lang="cs-CZ" sz="2200" b="1" dirty="0" smtClean="0">
                <a:latin typeface="Myriad Pro"/>
              </a:rPr>
              <a:t>79 mil. </a:t>
            </a:r>
            <a:r>
              <a:rPr lang="cs-CZ" sz="2200" b="1" dirty="0">
                <a:latin typeface="Myriad Pro"/>
              </a:rPr>
              <a:t>Kč. </a:t>
            </a:r>
          </a:p>
        </p:txBody>
      </p:sp>
    </p:spTree>
    <p:extLst>
      <p:ext uri="{BB962C8B-B14F-4D97-AF65-F5344CB8AC3E}">
        <p14:creationId xmlns:p14="http://schemas.microsoft.com/office/powerpoint/2010/main" val="85580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1" y="182347"/>
            <a:ext cx="9137469" cy="1155801"/>
          </a:xfrm>
        </p:spPr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sz="2400" dirty="0">
                <a:solidFill>
                  <a:schemeClr val="accent1">
                    <a:lumMod val="75000"/>
                  </a:schemeClr>
                </a:solidFill>
              </a:rPr>
              <a:t>V čem se liší 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</a:rPr>
              <a:t>43. </a:t>
            </a:r>
            <a:r>
              <a:rPr lang="cs-CZ" sz="2400" dirty="0">
                <a:solidFill>
                  <a:schemeClr val="accent1">
                    <a:lumMod val="75000"/>
                  </a:schemeClr>
                </a:solidFill>
              </a:rPr>
              <a:t>a 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</a:rPr>
              <a:t>44. </a:t>
            </a:r>
            <a:r>
              <a:rPr lang="cs-CZ" sz="2400" dirty="0">
                <a:solidFill>
                  <a:schemeClr val="accent1">
                    <a:lumMod val="75000"/>
                  </a:schemeClr>
                </a:solidFill>
              </a:rPr>
              <a:t>výzva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3349"/>
            <a:ext cx="8229600" cy="4893868"/>
          </a:xfrm>
        </p:spPr>
        <p:txBody>
          <a:bodyPr>
            <a:noAutofit/>
          </a:bodyPr>
          <a:lstStyle/>
          <a:p>
            <a:pPr eaLnBrk="0" fontAlgn="base" hangingPunct="0">
              <a:lnSpc>
                <a:spcPct val="170000"/>
              </a:lnSpc>
              <a:spcAft>
                <a:spcPct val="0"/>
              </a:spcAft>
            </a:pPr>
            <a:r>
              <a:rPr lang="cs-CZ" sz="2000" b="1" dirty="0" smtClean="0"/>
              <a:t>Alokace  </a:t>
            </a:r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r>
              <a:rPr lang="cs-CZ" sz="2000" dirty="0" smtClean="0"/>
              <a:t>vyšší alokace v 44. výzvě  - </a:t>
            </a:r>
            <a:r>
              <a:rPr lang="cs-CZ" sz="2000" dirty="0"/>
              <a:t>70 % (vychází ze závazku daného EK)</a:t>
            </a:r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r>
              <a:rPr lang="cs-CZ" sz="2000" dirty="0" smtClean="0"/>
              <a:t>alokace v 43. výzvě - </a:t>
            </a:r>
            <a:r>
              <a:rPr lang="cs-CZ" sz="2000" dirty="0"/>
              <a:t>30 %</a:t>
            </a:r>
          </a:p>
          <a:p>
            <a:pPr eaLnBrk="0" fontAlgn="base" hangingPunct="0">
              <a:lnSpc>
                <a:spcPct val="170000"/>
              </a:lnSpc>
              <a:spcAft>
                <a:spcPct val="0"/>
              </a:spcAft>
            </a:pPr>
            <a:r>
              <a:rPr lang="cs-CZ" sz="2000" b="1" dirty="0" smtClean="0"/>
              <a:t>Územní </a:t>
            </a:r>
            <a:r>
              <a:rPr lang="cs-CZ" sz="2000" b="1" dirty="0"/>
              <a:t>zaměření</a:t>
            </a:r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r>
              <a:rPr lang="cs-CZ" sz="2000" dirty="0" smtClean="0"/>
              <a:t>Žadatel vybere správnou výzvu, podle přílohy </a:t>
            </a:r>
            <a:r>
              <a:rPr lang="cs-CZ" sz="2000" dirty="0"/>
              <a:t>č. 3 Specifických </a:t>
            </a:r>
            <a:r>
              <a:rPr lang="cs-CZ" sz="2000" dirty="0" smtClean="0"/>
              <a:t>pravidel, kde jsou slovně vypsány ORP se sociálně vyloučenými lokalitami nebo podle mapy uvedené na webových stránkách pod 44.výzvou IROP, příp. konzultace na krajských pracovištích CRR. </a:t>
            </a:r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endParaRPr lang="cs-CZ" sz="1800" dirty="0" smtClean="0"/>
          </a:p>
          <a:p>
            <a:pPr eaLnBrk="0" fontAlgn="base" hangingPunct="0">
              <a:lnSpc>
                <a:spcPct val="170000"/>
              </a:lnSpc>
              <a:spcAft>
                <a:spcPct val="0"/>
              </a:spcAft>
            </a:pPr>
            <a:endParaRPr lang="cs-CZ" sz="1800" dirty="0"/>
          </a:p>
        </p:txBody>
      </p:sp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pPr>
              <a:defRPr/>
            </a:pPr>
            <a:endParaRPr lang="cs-CZ" sz="2800" dirty="0">
              <a:solidFill>
                <a:srgbClr val="0070C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67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1" y="58522"/>
            <a:ext cx="9137469" cy="1155801"/>
          </a:xfrm>
        </p:spPr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</a:rPr>
              <a:t>43. a 44. </a:t>
            </a:r>
            <a:r>
              <a:rPr lang="cs-CZ" sz="2400" dirty="0">
                <a:solidFill>
                  <a:schemeClr val="accent1">
                    <a:lumMod val="75000"/>
                  </a:schemeClr>
                </a:solidFill>
              </a:rPr>
              <a:t>výzva IROP – 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</a:rPr>
              <a:t>sociální podnikání II.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324"/>
            <a:ext cx="8229600" cy="4893868"/>
          </a:xfrm>
        </p:spPr>
        <p:txBody>
          <a:bodyPr>
            <a:normAutofit/>
          </a:bodyPr>
          <a:lstStyle/>
          <a:p>
            <a:pPr marL="0" indent="0" eaLnBrk="0" fontAlgn="base" hangingPunct="0">
              <a:lnSpc>
                <a:spcPct val="150000"/>
              </a:lnSpc>
              <a:spcAft>
                <a:spcPct val="0"/>
              </a:spcAft>
              <a:buNone/>
            </a:pPr>
            <a:endParaRPr lang="cs-CZ" sz="2400" dirty="0"/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endParaRPr lang="pl-PL" sz="2200" dirty="0" smtClean="0"/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endParaRPr lang="pl-PL" sz="2200" b="1" dirty="0" smtClean="0"/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endParaRPr lang="pl-PL" sz="2200" b="1" dirty="0" smtClean="0"/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endParaRPr lang="pl-PL" sz="2200" b="1" dirty="0" smtClean="0"/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endParaRPr lang="pl-PL" sz="2200" b="1" dirty="0" smtClean="0"/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endParaRPr lang="pl-PL" sz="2200" b="1" dirty="0"/>
          </a:p>
        </p:txBody>
      </p:sp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pPr>
              <a:defRPr/>
            </a:pPr>
            <a:endParaRPr lang="cs-CZ" sz="2800" dirty="0">
              <a:solidFill>
                <a:srgbClr val="0070C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23</a:t>
            </a:fld>
            <a:endParaRPr lang="en-US" dirty="0"/>
          </a:p>
        </p:txBody>
      </p:sp>
      <p:sp>
        <p:nvSpPr>
          <p:cNvPr id="7" name="TextovéPole 6"/>
          <p:cNvSpPr txBox="1"/>
          <p:nvPr/>
        </p:nvSpPr>
        <p:spPr>
          <a:xfrm>
            <a:off x="914400" y="1436271"/>
            <a:ext cx="7581900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200" b="1" dirty="0" smtClean="0">
                <a:latin typeface="Myriad Pro"/>
              </a:rPr>
              <a:t>Míra podpory z EFRR </a:t>
            </a:r>
            <a:r>
              <a:rPr lang="cs-CZ" sz="2200" dirty="0" smtClean="0">
                <a:latin typeface="Myriad Pro"/>
              </a:rPr>
              <a:t>– 85 %</a:t>
            </a:r>
          </a:p>
          <a:p>
            <a:pPr>
              <a:lnSpc>
                <a:spcPct val="150000"/>
              </a:lnSpc>
            </a:pPr>
            <a:r>
              <a:rPr lang="cs-CZ" sz="2200" b="1" dirty="0" smtClean="0">
                <a:latin typeface="Myriad Pro"/>
              </a:rPr>
              <a:t>Příjemce </a:t>
            </a:r>
            <a:r>
              <a:rPr lang="cs-CZ" sz="2200" dirty="0" smtClean="0">
                <a:latin typeface="Myriad Pro"/>
              </a:rPr>
              <a:t>– 15 %</a:t>
            </a:r>
          </a:p>
          <a:p>
            <a:pPr>
              <a:lnSpc>
                <a:spcPct val="150000"/>
              </a:lnSpc>
            </a:pPr>
            <a:endParaRPr lang="cs-CZ" sz="2200" b="1" dirty="0">
              <a:latin typeface="Myriad Pro"/>
            </a:endParaRPr>
          </a:p>
          <a:p>
            <a:pPr>
              <a:lnSpc>
                <a:spcPct val="150000"/>
              </a:lnSpc>
            </a:pPr>
            <a:r>
              <a:rPr lang="cs-CZ" sz="2200" b="1" dirty="0" smtClean="0">
                <a:latin typeface="Myriad Pro"/>
              </a:rPr>
              <a:t>Výše celkových způsobilých výdajů v projektu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200" dirty="0" smtClean="0">
                <a:latin typeface="Myriad Pro"/>
              </a:rPr>
              <a:t>Minimální -	400 000 Kč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200" dirty="0" smtClean="0">
                <a:latin typeface="Myriad Pro"/>
              </a:rPr>
              <a:t>Maximální - 4 900 000 Kč</a:t>
            </a:r>
          </a:p>
          <a:p>
            <a:pPr marL="85725" lvl="3">
              <a:lnSpc>
                <a:spcPct val="150000"/>
              </a:lnSpc>
            </a:pPr>
            <a:r>
              <a:rPr lang="cs-CZ" sz="2200" dirty="0" smtClean="0">
                <a:latin typeface="Myriad Pro"/>
              </a:rPr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358535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1" y="58522"/>
            <a:ext cx="9137469" cy="1155801"/>
          </a:xfrm>
        </p:spPr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</a:rPr>
              <a:t>43. a 44. výzva </a:t>
            </a:r>
            <a:r>
              <a:rPr lang="cs-CZ" sz="2400" dirty="0">
                <a:solidFill>
                  <a:schemeClr val="accent1">
                    <a:lumMod val="75000"/>
                  </a:schemeClr>
                </a:solidFill>
              </a:rPr>
              <a:t>IROP – 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</a:rPr>
              <a:t>režim de </a:t>
            </a:r>
            <a:r>
              <a:rPr lang="cs-CZ" sz="2400" dirty="0" err="1" smtClean="0">
                <a:solidFill>
                  <a:schemeClr val="accent1">
                    <a:lumMod val="75000"/>
                  </a:schemeClr>
                </a:solidFill>
              </a:rPr>
              <a:t>minimis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324"/>
            <a:ext cx="8229600" cy="4893868"/>
          </a:xfrm>
        </p:spPr>
        <p:txBody>
          <a:bodyPr>
            <a:normAutofit/>
          </a:bodyPr>
          <a:lstStyle/>
          <a:p>
            <a:pPr marL="0" indent="0" eaLnBrk="0" fontAlgn="base" hangingPunct="0">
              <a:lnSpc>
                <a:spcPct val="150000"/>
              </a:lnSpc>
              <a:spcAft>
                <a:spcPct val="0"/>
              </a:spcAft>
              <a:buNone/>
            </a:pPr>
            <a:endParaRPr lang="cs-CZ" sz="2400" dirty="0"/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endParaRPr lang="pl-PL" sz="2200" dirty="0" smtClean="0"/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endParaRPr lang="pl-PL" sz="2200" b="1" dirty="0" smtClean="0"/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endParaRPr lang="pl-PL" sz="2200" b="1" dirty="0" smtClean="0"/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endParaRPr lang="pl-PL" sz="2200" b="1" dirty="0" smtClean="0"/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endParaRPr lang="pl-PL" sz="2200" b="1" dirty="0"/>
          </a:p>
        </p:txBody>
      </p:sp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pPr>
              <a:defRPr/>
            </a:pPr>
            <a:endParaRPr lang="cs-CZ" sz="2800" dirty="0">
              <a:solidFill>
                <a:srgbClr val="0070C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24</a:t>
            </a:fld>
            <a:endParaRPr lang="en-US" dirty="0"/>
          </a:p>
        </p:txBody>
      </p:sp>
      <p:sp>
        <p:nvSpPr>
          <p:cNvPr id="7" name="TextovéPole 6"/>
          <p:cNvSpPr txBox="1"/>
          <p:nvPr/>
        </p:nvSpPr>
        <p:spPr>
          <a:xfrm>
            <a:off x="561974" y="960890"/>
            <a:ext cx="7677151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lvl="3">
              <a:lnSpc>
                <a:spcPct val="150000"/>
              </a:lnSpc>
            </a:pPr>
            <a:r>
              <a:rPr lang="cs-CZ" b="1" dirty="0" smtClean="0">
                <a:latin typeface="Myriad Pro"/>
              </a:rPr>
              <a:t>Obě výzvy v režimu </a:t>
            </a:r>
            <a:r>
              <a:rPr lang="cs-CZ" b="1" dirty="0">
                <a:latin typeface="Myriad Pro"/>
              </a:rPr>
              <a:t>de </a:t>
            </a:r>
            <a:r>
              <a:rPr lang="cs-CZ" b="1" dirty="0" err="1" smtClean="0">
                <a:latin typeface="Myriad Pro"/>
              </a:rPr>
              <a:t>minimis</a:t>
            </a:r>
            <a:r>
              <a:rPr lang="cs-CZ" b="1" dirty="0" smtClean="0">
                <a:latin typeface="Myriad Pro"/>
              </a:rPr>
              <a:t> </a:t>
            </a:r>
          </a:p>
          <a:p>
            <a:pPr marL="371475" lvl="3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>
                <a:latin typeface="Myriad Pro"/>
              </a:rPr>
              <a:t>Nařízení </a:t>
            </a:r>
            <a:r>
              <a:rPr lang="cs-CZ" dirty="0">
                <a:latin typeface="Myriad Pro"/>
              </a:rPr>
              <a:t>č. 1407/2013 ze dne 18. prosince 2013 o použití článku 107 a 108 Smlouvy o fungování Evropské unie na podporu de </a:t>
            </a:r>
            <a:r>
              <a:rPr lang="cs-CZ" dirty="0" smtClean="0">
                <a:latin typeface="Myriad Pro"/>
              </a:rPr>
              <a:t>minimis, </a:t>
            </a:r>
            <a:endParaRPr lang="cs-CZ" sz="2200" dirty="0">
              <a:latin typeface="Myriad Pro"/>
            </a:endParaRPr>
          </a:p>
          <a:p>
            <a:pPr marL="371475" lvl="3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>
                <a:latin typeface="Myriad Pro"/>
              </a:rPr>
              <a:t>celkový </a:t>
            </a:r>
            <a:r>
              <a:rPr lang="cs-CZ" dirty="0">
                <a:latin typeface="Myriad Pro"/>
              </a:rPr>
              <a:t>součet podpor de minimis, poskytnutých jednomu příjemci, nesmí za  předchozí dvě rozhodná období (účetní období nepřetržitě po sobě jdoucích dvanáct měsíců) a běžném fiskálním roce přesáhnout 200 000 </a:t>
            </a:r>
            <a:r>
              <a:rPr lang="cs-CZ" dirty="0" smtClean="0">
                <a:latin typeface="Myriad Pro"/>
              </a:rPr>
              <a:t>EUR; </a:t>
            </a:r>
          </a:p>
          <a:p>
            <a:pPr marL="371475" lvl="3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>
                <a:latin typeface="Myriad Pro"/>
              </a:rPr>
              <a:t>v </a:t>
            </a:r>
            <a:r>
              <a:rPr lang="cs-CZ" dirty="0">
                <a:latin typeface="Myriad Pro"/>
              </a:rPr>
              <a:t>případě, že žadatel obdržel jakoukoliv podporu de minimis, </a:t>
            </a:r>
            <a:r>
              <a:rPr lang="cs-CZ" dirty="0" smtClean="0">
                <a:latin typeface="Myriad Pro"/>
              </a:rPr>
              <a:t>uvede </a:t>
            </a:r>
            <a:r>
              <a:rPr lang="cs-CZ" dirty="0">
                <a:latin typeface="Myriad Pro"/>
              </a:rPr>
              <a:t>údaje o této podpoře do žádosti o </a:t>
            </a:r>
            <a:r>
              <a:rPr lang="cs-CZ" dirty="0" smtClean="0">
                <a:latin typeface="Myriad Pro"/>
              </a:rPr>
              <a:t>podporu, čerpání </a:t>
            </a:r>
            <a:r>
              <a:rPr lang="cs-CZ" dirty="0">
                <a:latin typeface="Myriad Pro"/>
              </a:rPr>
              <a:t>se bude kontrolovat v Registru de </a:t>
            </a:r>
            <a:r>
              <a:rPr lang="cs-CZ" dirty="0" smtClean="0">
                <a:latin typeface="Myriad Pro"/>
              </a:rPr>
              <a:t>minimis, první kontrola při podání žádosti, </a:t>
            </a:r>
            <a:r>
              <a:rPr lang="cs-CZ" dirty="0">
                <a:latin typeface="Myriad Pro"/>
              </a:rPr>
              <a:t>druhá kontrola proběhne před vydáním </a:t>
            </a:r>
            <a:r>
              <a:rPr lang="cs-CZ" dirty="0" smtClean="0">
                <a:latin typeface="Myriad Pro"/>
              </a:rPr>
              <a:t>Rozhodnutí. </a:t>
            </a:r>
          </a:p>
        </p:txBody>
      </p:sp>
    </p:spTree>
    <p:extLst>
      <p:ext uri="{BB962C8B-B14F-4D97-AF65-F5344CB8AC3E}">
        <p14:creationId xmlns:p14="http://schemas.microsoft.com/office/powerpoint/2010/main" val="80912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1" y="58522"/>
            <a:ext cx="9137469" cy="1155801"/>
          </a:xfrm>
        </p:spPr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</a:rPr>
              <a:t>43. a 44. </a:t>
            </a:r>
            <a:r>
              <a:rPr lang="cs-CZ" sz="2400" dirty="0">
                <a:solidFill>
                  <a:schemeClr val="accent1">
                    <a:lumMod val="75000"/>
                  </a:schemeClr>
                </a:solidFill>
              </a:rPr>
              <a:t>výzva IROP 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</a:rPr>
              <a:t>– sociální podnikání II.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6223"/>
            <a:ext cx="8229600" cy="5081701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cs-CZ" sz="2000" b="1" dirty="0"/>
              <a:t>Komplementarita s ostatními operačními </a:t>
            </a:r>
            <a:r>
              <a:rPr lang="cs-CZ" sz="2000" b="1" dirty="0" smtClean="0"/>
              <a:t>programy:</a:t>
            </a:r>
          </a:p>
          <a:p>
            <a:pPr marL="0" lvl="0" indent="0">
              <a:buNone/>
            </a:pPr>
            <a:endParaRPr lang="cs-CZ" sz="2000" b="1" dirty="0" smtClean="0"/>
          </a:p>
          <a:p>
            <a:pPr lvl="0"/>
            <a:r>
              <a:rPr lang="cs-CZ" sz="2000" b="1" dirty="0" smtClean="0"/>
              <a:t>Operační program Zaměstnanost </a:t>
            </a:r>
            <a:r>
              <a:rPr lang="cs-CZ" sz="2000" dirty="0" smtClean="0"/>
              <a:t>specifický cíl </a:t>
            </a:r>
            <a:r>
              <a:rPr lang="cs-CZ" sz="2000" dirty="0"/>
              <a:t>2.1 Aktivní </a:t>
            </a:r>
            <a:r>
              <a:rPr lang="cs-CZ" sz="2000" dirty="0" smtClean="0"/>
              <a:t>začleňování.</a:t>
            </a:r>
          </a:p>
          <a:p>
            <a:pPr lvl="0"/>
            <a:endParaRPr lang="cs-CZ" sz="2000" dirty="0"/>
          </a:p>
          <a:p>
            <a:pPr lvl="0"/>
            <a:r>
              <a:rPr lang="cs-CZ" sz="2000" b="1" dirty="0" smtClean="0"/>
              <a:t>Operační program </a:t>
            </a:r>
            <a:r>
              <a:rPr lang="cs-CZ" sz="2000" b="1" dirty="0"/>
              <a:t>Praha – pól růstu </a:t>
            </a:r>
            <a:r>
              <a:rPr lang="cs-CZ" sz="2000" b="1" dirty="0" smtClean="0"/>
              <a:t>ČR </a:t>
            </a:r>
            <a:r>
              <a:rPr lang="cs-CZ" sz="2000" dirty="0" smtClean="0"/>
              <a:t>specifický cíl </a:t>
            </a:r>
            <a:r>
              <a:rPr lang="cs-CZ" sz="2000" dirty="0"/>
              <a:t>3.2 Posílená infrastruktura pro sociální </a:t>
            </a:r>
            <a:r>
              <a:rPr lang="cs-CZ" sz="2000" dirty="0" smtClean="0"/>
              <a:t>podnikání</a:t>
            </a:r>
            <a:r>
              <a:rPr lang="cs-CZ" sz="2000" b="1" dirty="0" smtClean="0"/>
              <a:t>.</a:t>
            </a:r>
          </a:p>
          <a:p>
            <a:pPr lvl="0"/>
            <a:endParaRPr lang="cs-CZ" sz="2000" b="1" dirty="0" smtClean="0"/>
          </a:p>
          <a:p>
            <a:r>
              <a:rPr lang="cs-CZ" sz="2000" b="1" dirty="0" smtClean="0"/>
              <a:t>Program rozvoje venkova </a:t>
            </a:r>
            <a:r>
              <a:rPr lang="cs-CZ" sz="2000" dirty="0" smtClean="0"/>
              <a:t>- místní </a:t>
            </a:r>
            <a:r>
              <a:rPr lang="cs-CZ" sz="2000" dirty="0"/>
              <a:t>akční skupiny mohou do svých strategií začlenit z PRV oblast </a:t>
            </a:r>
            <a:r>
              <a:rPr lang="cs-CZ" sz="2000" dirty="0" smtClean="0"/>
              <a:t>nezemědělského podnikání, rozvoj agroturistických služeb.</a:t>
            </a:r>
          </a:p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endParaRPr lang="cs-CZ" sz="1600" dirty="0"/>
          </a:p>
          <a:p>
            <a:pPr marL="0" lvl="0" indent="0">
              <a:buNone/>
            </a:pPr>
            <a:endParaRPr lang="cs-CZ" sz="1600" b="1" dirty="0" smtClean="0"/>
          </a:p>
          <a:p>
            <a:pPr marL="0" lvl="0" indent="0">
              <a:buNone/>
            </a:pPr>
            <a:r>
              <a:rPr lang="cs-CZ" sz="1600" dirty="0" smtClean="0"/>
              <a:t>   </a:t>
            </a:r>
            <a:endParaRPr lang="cs-CZ" sz="1600" dirty="0"/>
          </a:p>
        </p:txBody>
      </p:sp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pPr>
              <a:defRPr/>
            </a:pPr>
            <a:endParaRPr lang="cs-CZ" sz="2800" dirty="0">
              <a:solidFill>
                <a:srgbClr val="0070C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05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1" y="58522"/>
            <a:ext cx="9137469" cy="1155801"/>
          </a:xfrm>
        </p:spPr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</a:rPr>
              <a:t>43. a 44. </a:t>
            </a:r>
            <a:r>
              <a:rPr lang="cs-CZ" sz="2400" dirty="0">
                <a:solidFill>
                  <a:schemeClr val="accent1">
                    <a:lumMod val="75000"/>
                  </a:schemeClr>
                </a:solidFill>
              </a:rPr>
              <a:t>výzva IROP 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</a:rPr>
              <a:t>– sociální podnikání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6224"/>
            <a:ext cx="8229600" cy="4893868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pl-PL" sz="1800" b="1" u="sng" dirty="0" smtClean="0"/>
              <a:t>Podporované aktivity:</a:t>
            </a:r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r>
              <a:rPr lang="cs-CZ" sz="1800" b="1" dirty="0" smtClean="0"/>
              <a:t>Nová </a:t>
            </a:r>
            <a:r>
              <a:rPr lang="cs-CZ" sz="1800" b="1" dirty="0"/>
              <a:t>výstavba</a:t>
            </a:r>
            <a:r>
              <a:rPr lang="cs-CZ" sz="1800" dirty="0"/>
              <a:t>, </a:t>
            </a:r>
            <a:r>
              <a:rPr lang="cs-CZ" sz="1800" b="1" dirty="0"/>
              <a:t>nákup objektů</a:t>
            </a:r>
            <a:r>
              <a:rPr lang="cs-CZ" sz="1800" dirty="0"/>
              <a:t>, </a:t>
            </a:r>
            <a:r>
              <a:rPr lang="cs-CZ" sz="1800" b="1" dirty="0"/>
              <a:t>stavební úpravy</a:t>
            </a:r>
            <a:r>
              <a:rPr lang="cs-CZ" sz="1800" dirty="0"/>
              <a:t>, </a:t>
            </a:r>
            <a:r>
              <a:rPr lang="cs-CZ" sz="1800" b="1" dirty="0"/>
              <a:t>nákup zařízení a vybavení</a:t>
            </a:r>
            <a:r>
              <a:rPr lang="cs-CZ" sz="1800" dirty="0"/>
              <a:t>, které vytvoří podmínky pro sociální podnikání. </a:t>
            </a:r>
          </a:p>
          <a:p>
            <a:pPr eaLnBrk="0" fontAlgn="base" hangingPunct="0">
              <a:lnSpc>
                <a:spcPct val="170000"/>
              </a:lnSpc>
              <a:spcAft>
                <a:spcPct val="0"/>
              </a:spcAft>
              <a:buFontTx/>
              <a:buChar char="-"/>
            </a:pPr>
            <a:r>
              <a:rPr lang="cs-CZ" sz="1600" b="1" dirty="0" smtClean="0"/>
              <a:t>Nový sociální podnik</a:t>
            </a:r>
          </a:p>
          <a:p>
            <a:pPr marL="466725" indent="-285750" eaLnBrk="0" fontAlgn="base" hangingPunct="0">
              <a:lnSpc>
                <a:spcPct val="170000"/>
              </a:lnSpc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cs-CZ" sz="1600" b="1" dirty="0" smtClean="0"/>
              <a:t>Nový podnikatelský subjekt</a:t>
            </a:r>
          </a:p>
          <a:p>
            <a:pPr marL="466725" indent="-285750" eaLnBrk="0" fontAlgn="base" hangingPunct="0">
              <a:lnSpc>
                <a:spcPct val="170000"/>
              </a:lnSpc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cs-CZ" sz="1600" b="1" dirty="0" smtClean="0"/>
              <a:t>Rozšířením stávajícího - nová živnost v rámci stávajícího podnikání</a:t>
            </a:r>
          </a:p>
          <a:p>
            <a:pPr eaLnBrk="0" fontAlgn="base" hangingPunct="0">
              <a:lnSpc>
                <a:spcPct val="170000"/>
              </a:lnSpc>
              <a:spcAft>
                <a:spcPct val="0"/>
              </a:spcAft>
              <a:buFontTx/>
              <a:buChar char="-"/>
            </a:pPr>
            <a:r>
              <a:rPr lang="cs-CZ" sz="1600" b="1" dirty="0" smtClean="0"/>
              <a:t>Rozšíření sociálního podniku </a:t>
            </a:r>
          </a:p>
          <a:p>
            <a:pPr marL="542925" lvl="0" indent="-180975"/>
            <a:r>
              <a:rPr lang="cs-CZ" sz="1600" dirty="0" smtClean="0"/>
              <a:t>rozšíření nabízených produktů a služeb, </a:t>
            </a:r>
          </a:p>
          <a:p>
            <a:pPr marL="542925" lvl="0" indent="-180975"/>
            <a:r>
              <a:rPr lang="cs-CZ" sz="1600" dirty="0" smtClean="0"/>
              <a:t>rozšíření </a:t>
            </a:r>
            <a:r>
              <a:rPr lang="cs-CZ" sz="1600" dirty="0"/>
              <a:t>prostorové kapacity podniku, </a:t>
            </a:r>
          </a:p>
          <a:p>
            <a:pPr marL="542925" lvl="0" indent="-180975"/>
            <a:r>
              <a:rPr lang="cs-CZ" sz="1600" dirty="0"/>
              <a:t>zavedení nových technologií výroby,</a:t>
            </a:r>
          </a:p>
          <a:p>
            <a:pPr marL="542925" lvl="0" indent="-180975"/>
            <a:r>
              <a:rPr lang="cs-CZ" sz="1600" dirty="0"/>
              <a:t>zefektivnění procesů v podniku,</a:t>
            </a:r>
          </a:p>
          <a:p>
            <a:pPr eaLnBrk="0" fontAlgn="base" hangingPunct="0">
              <a:lnSpc>
                <a:spcPct val="170000"/>
              </a:lnSpc>
              <a:spcAft>
                <a:spcPct val="0"/>
              </a:spcAft>
              <a:buFontTx/>
              <a:buChar char="-"/>
            </a:pPr>
            <a:r>
              <a:rPr lang="cs-CZ" sz="1600" b="1" dirty="0" smtClean="0"/>
              <a:t>Vznik nových nebo rozšíření podnikatelských aktivit OSVČ</a:t>
            </a:r>
            <a:endParaRPr lang="cs-CZ" sz="1600" b="1" dirty="0"/>
          </a:p>
        </p:txBody>
      </p:sp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pPr>
              <a:defRPr/>
            </a:pPr>
            <a:endParaRPr lang="cs-CZ" sz="2800" dirty="0">
              <a:solidFill>
                <a:srgbClr val="0070C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16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</a:rPr>
              <a:t>43. A 44. </a:t>
            </a:r>
            <a:r>
              <a:rPr lang="cs-CZ" sz="2400" dirty="0">
                <a:solidFill>
                  <a:schemeClr val="accent1">
                    <a:lumMod val="75000"/>
                  </a:schemeClr>
                </a:solidFill>
              </a:rPr>
              <a:t>výzva IROP – 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</a:rPr>
              <a:t>sociální podnikání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62914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cs-CZ" sz="8000" b="1" dirty="0" smtClean="0"/>
              <a:t>Oprávnění žadatelé:</a:t>
            </a:r>
          </a:p>
          <a:p>
            <a:pPr marL="0" indent="0">
              <a:buNone/>
            </a:pPr>
            <a:endParaRPr lang="cs-CZ" sz="4800" b="1" dirty="0" smtClean="0"/>
          </a:p>
          <a:p>
            <a:pPr lvl="0"/>
            <a:r>
              <a:rPr lang="cs-CZ" sz="7200" b="1" dirty="0"/>
              <a:t>osoby samostatně výdělečně činné</a:t>
            </a:r>
            <a:r>
              <a:rPr lang="cs-CZ" sz="7200" dirty="0"/>
              <a:t> (dále jen „OSVČ“) podle zákona č. 155/1995 Sb., o důchodovém pojištění:</a:t>
            </a:r>
          </a:p>
          <a:p>
            <a:pPr lvl="0"/>
            <a:r>
              <a:rPr lang="cs-CZ" sz="7200" b="1" dirty="0" smtClean="0"/>
              <a:t>obchodní </a:t>
            </a:r>
            <a:r>
              <a:rPr lang="cs-CZ" sz="7200" b="1" dirty="0"/>
              <a:t>korporace</a:t>
            </a:r>
            <a:r>
              <a:rPr lang="cs-CZ" sz="7200" dirty="0"/>
              <a:t> vymezené zákonem č. 90/2012 Sb., o obchodních korporacích:</a:t>
            </a:r>
          </a:p>
          <a:p>
            <a:pPr lvl="1"/>
            <a:r>
              <a:rPr lang="cs-CZ" sz="7200" dirty="0"/>
              <a:t>veřejná obchodní </a:t>
            </a:r>
            <a:r>
              <a:rPr lang="cs-CZ" sz="7200" dirty="0" smtClean="0"/>
              <a:t>společnost, komanditní společnost, společnost </a:t>
            </a:r>
            <a:r>
              <a:rPr lang="cs-CZ" sz="7200" dirty="0"/>
              <a:t>s ručením </a:t>
            </a:r>
            <a:r>
              <a:rPr lang="cs-CZ" sz="7200" dirty="0" smtClean="0"/>
              <a:t>omezeným, akciová společnost, evropská společnost, evropské hospodářské zájmové sdružení, družstva</a:t>
            </a:r>
          </a:p>
          <a:p>
            <a:pPr lvl="0"/>
            <a:r>
              <a:rPr lang="cs-CZ" sz="7200" b="1" dirty="0"/>
              <a:t>nestátní neziskové organizace</a:t>
            </a:r>
            <a:endParaRPr lang="cs-CZ" sz="7200" dirty="0"/>
          </a:p>
          <a:p>
            <a:pPr marL="809625" lvl="0" indent="-361950">
              <a:buFontTx/>
              <a:buChar char="‒"/>
              <a:tabLst>
                <a:tab pos="628650" algn="l"/>
              </a:tabLst>
            </a:pPr>
            <a:r>
              <a:rPr lang="cs-CZ" sz="7200" dirty="0" smtClean="0"/>
              <a:t>spolky, ústavy, obecně </a:t>
            </a:r>
            <a:r>
              <a:rPr lang="cs-CZ" sz="7200" dirty="0"/>
              <a:t>prospěšné společnosti podle zákona č. 248/1995 Sb., o obecně prospěšných společnostech, </a:t>
            </a:r>
            <a:r>
              <a:rPr lang="cs-CZ" sz="7200" dirty="0" smtClean="0"/>
              <a:t>zájmová </a:t>
            </a:r>
            <a:r>
              <a:rPr lang="cs-CZ" sz="7200" dirty="0"/>
              <a:t>sdružení právnických osob, pokud těmito osobami jsou výše uvedené nestátní neziskové organizace;</a:t>
            </a:r>
          </a:p>
          <a:p>
            <a:pPr lvl="0"/>
            <a:r>
              <a:rPr lang="cs-CZ" sz="7200" b="1" dirty="0"/>
              <a:t>církve; </a:t>
            </a:r>
            <a:endParaRPr lang="cs-CZ" sz="7200" dirty="0"/>
          </a:p>
          <a:p>
            <a:pPr lvl="0"/>
            <a:r>
              <a:rPr lang="cs-CZ" sz="7200" b="1" dirty="0"/>
              <a:t>církevní organizace.</a:t>
            </a:r>
            <a:endParaRPr lang="cs-CZ" sz="7200" dirty="0"/>
          </a:p>
          <a:p>
            <a:pPr lvl="1"/>
            <a:endParaRPr lang="cs-CZ" sz="8000" dirty="0" smtClean="0"/>
          </a:p>
          <a:p>
            <a:pPr marL="0" indent="0">
              <a:buNone/>
            </a:pPr>
            <a:r>
              <a:rPr lang="cs-CZ" sz="4300" dirty="0" smtClean="0"/>
              <a:t>  </a:t>
            </a:r>
          </a:p>
          <a:p>
            <a:pPr marL="0" indent="0">
              <a:buNone/>
            </a:pPr>
            <a:endParaRPr lang="cs-CZ" sz="2100" dirty="0"/>
          </a:p>
          <a:p>
            <a:pPr marL="0" indent="0">
              <a:buNone/>
            </a:pPr>
            <a:endParaRPr lang="cs-CZ" sz="210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27</a:t>
            </a:fld>
            <a:endParaRPr lang="en-US" dirty="0"/>
          </a:p>
        </p:txBody>
      </p:sp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33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1" y="58522"/>
            <a:ext cx="9137469" cy="1155801"/>
          </a:xfrm>
        </p:spPr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</a:rPr>
              <a:t>43. a 44. </a:t>
            </a:r>
            <a:r>
              <a:rPr lang="cs-CZ" sz="2400" dirty="0">
                <a:solidFill>
                  <a:schemeClr val="accent1">
                    <a:lumMod val="75000"/>
                  </a:schemeClr>
                </a:solidFill>
              </a:rPr>
              <a:t>výzva IROP – 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</a:rPr>
              <a:t>sociální podnikání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6224"/>
            <a:ext cx="8229600" cy="48938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600" dirty="0" smtClean="0"/>
              <a:t>V</a:t>
            </a:r>
            <a:r>
              <a:rPr lang="cs-CZ" sz="1600" dirty="0"/>
              <a:t> </a:t>
            </a:r>
            <a:r>
              <a:rPr lang="cs-CZ" sz="1600" dirty="0" smtClean="0"/>
              <a:t>těchto výzvách </a:t>
            </a:r>
            <a:r>
              <a:rPr lang="cs-CZ" sz="1600" b="1" dirty="0" smtClean="0"/>
              <a:t>nejsou obce </a:t>
            </a:r>
            <a:r>
              <a:rPr lang="cs-CZ" sz="1600" b="1" dirty="0"/>
              <a:t>a svazky </a:t>
            </a:r>
            <a:r>
              <a:rPr lang="cs-CZ" sz="1600" b="1" dirty="0" smtClean="0"/>
              <a:t>obcí oprávněnými </a:t>
            </a:r>
            <a:r>
              <a:rPr lang="cs-CZ" sz="1600" b="1" dirty="0"/>
              <a:t>žadateli</a:t>
            </a:r>
            <a:r>
              <a:rPr lang="cs-CZ" sz="1600" dirty="0" smtClean="0"/>
              <a:t>.</a:t>
            </a:r>
          </a:p>
          <a:p>
            <a:pPr marL="0" indent="0">
              <a:buNone/>
            </a:pPr>
            <a:r>
              <a:rPr lang="cs-CZ" sz="1600" dirty="0" smtClean="0"/>
              <a:t> </a:t>
            </a:r>
            <a:endParaRPr lang="cs-CZ" sz="1600" dirty="0"/>
          </a:p>
          <a:p>
            <a:pPr marL="0" indent="0">
              <a:buNone/>
            </a:pPr>
            <a:r>
              <a:rPr lang="cs-CZ" sz="1600" dirty="0" smtClean="0"/>
              <a:t>Vychází z principu sociálního podnikání:</a:t>
            </a:r>
          </a:p>
          <a:p>
            <a:r>
              <a:rPr lang="cs-CZ" sz="1600" b="1" dirty="0"/>
              <a:t>nezávislost (autonomie) v manažerském rozhodování a řízení na externích zakladatelích nebo zřizovatelích</a:t>
            </a:r>
          </a:p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r>
              <a:rPr lang="cs-CZ" sz="1600" dirty="0" smtClean="0"/>
              <a:t>Nezávislostí </a:t>
            </a:r>
            <a:r>
              <a:rPr lang="cs-CZ" sz="1600" dirty="0"/>
              <a:t>se </a:t>
            </a:r>
            <a:r>
              <a:rPr lang="cs-CZ" sz="1600" dirty="0" smtClean="0"/>
              <a:t>míní </a:t>
            </a:r>
            <a:r>
              <a:rPr lang="cs-CZ" sz="1600" dirty="0"/>
              <a:t>autonomie v manažerském rozhodování a řízení. </a:t>
            </a:r>
            <a:r>
              <a:rPr lang="cs-CZ" sz="1600" dirty="0" smtClean="0"/>
              <a:t>Pokud by </a:t>
            </a:r>
            <a:r>
              <a:rPr lang="cs-CZ" sz="1600" dirty="0"/>
              <a:t>jedním ze zřizovatelů </a:t>
            </a:r>
            <a:r>
              <a:rPr lang="cs-CZ" sz="1600" dirty="0" smtClean="0"/>
              <a:t>byla obec</a:t>
            </a:r>
            <a:r>
              <a:rPr lang="cs-CZ" sz="1600" dirty="0"/>
              <a:t>, její celkový vlastnický podíl v podniku </a:t>
            </a:r>
            <a:r>
              <a:rPr lang="cs-CZ" sz="1600" dirty="0" smtClean="0"/>
              <a:t>by musel </a:t>
            </a:r>
            <a:r>
              <a:rPr lang="cs-CZ" sz="1600" dirty="0"/>
              <a:t>být menší než </a:t>
            </a:r>
            <a:r>
              <a:rPr lang="cs-CZ" sz="1600" dirty="0" smtClean="0"/>
              <a:t>50 %. Pokud by </a:t>
            </a:r>
            <a:r>
              <a:rPr lang="cs-CZ" sz="1600" dirty="0"/>
              <a:t>zřizovatelem </a:t>
            </a:r>
            <a:r>
              <a:rPr lang="cs-CZ" sz="1600" dirty="0" smtClean="0"/>
              <a:t>bylo více </a:t>
            </a:r>
            <a:r>
              <a:rPr lang="cs-CZ" sz="1600" dirty="0"/>
              <a:t>obcí, vlastnický podíl každé z těchto obcí </a:t>
            </a:r>
            <a:r>
              <a:rPr lang="cs-CZ" sz="1600" dirty="0" smtClean="0"/>
              <a:t>by musel </a:t>
            </a:r>
            <a:r>
              <a:rPr lang="cs-CZ" sz="1600" dirty="0"/>
              <a:t>být menší než 50 %. </a:t>
            </a:r>
          </a:p>
          <a:p>
            <a:pPr marL="0" indent="0">
              <a:buNone/>
            </a:pPr>
            <a:endParaRPr lang="cs-CZ" sz="1600" b="1" dirty="0" smtClean="0"/>
          </a:p>
          <a:p>
            <a:pPr marL="0" indent="0">
              <a:buNone/>
            </a:pPr>
            <a:r>
              <a:rPr lang="cs-CZ" sz="1600" dirty="0" smtClean="0"/>
              <a:t>Zapojení obcí </a:t>
            </a:r>
            <a:r>
              <a:rPr lang="cs-CZ" sz="1600" dirty="0"/>
              <a:t>je možné </a:t>
            </a:r>
            <a:r>
              <a:rPr lang="cs-CZ" sz="1600" b="1" dirty="0"/>
              <a:t>založením obchodní korporace</a:t>
            </a:r>
            <a:r>
              <a:rPr lang="cs-CZ" sz="1600" dirty="0"/>
              <a:t>, která bude v manažerském rozhodování a řízení nezávislá na externích zakladatelích nebo </a:t>
            </a:r>
            <a:r>
              <a:rPr lang="cs-CZ" sz="1600" dirty="0" smtClean="0"/>
              <a:t>zřizovatelích. </a:t>
            </a:r>
            <a:r>
              <a:rPr lang="cs-CZ" sz="1600" dirty="0"/>
              <a:t>Žádná z nich v něm nesmí </a:t>
            </a:r>
            <a:r>
              <a:rPr lang="cs-CZ" sz="1600" dirty="0" smtClean="0"/>
              <a:t>disponovat </a:t>
            </a:r>
            <a:r>
              <a:rPr lang="cs-CZ" sz="1600" dirty="0"/>
              <a:t>většinou rozhodovacích práv a vlastnický podíl každé z nich musí být menší než 50 %. </a:t>
            </a:r>
          </a:p>
        </p:txBody>
      </p:sp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pPr>
              <a:defRPr/>
            </a:pPr>
            <a:endParaRPr lang="cs-CZ" sz="2800" dirty="0">
              <a:solidFill>
                <a:srgbClr val="0070C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38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1" y="58522"/>
            <a:ext cx="9137469" cy="1155801"/>
          </a:xfrm>
        </p:spPr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</a:rPr>
              <a:t>43. a 44. </a:t>
            </a:r>
            <a:r>
              <a:rPr lang="cs-CZ" sz="2400" dirty="0">
                <a:solidFill>
                  <a:schemeClr val="accent1">
                    <a:lumMod val="75000"/>
                  </a:schemeClr>
                </a:solidFill>
              </a:rPr>
              <a:t>výzva IROP 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</a:rPr>
              <a:t>– sociální podnikání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2501"/>
            <a:ext cx="8229600" cy="5305424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cs-CZ" sz="1800" dirty="0"/>
              <a:t>Z IROP </a:t>
            </a:r>
            <a:r>
              <a:rPr lang="cs-CZ" sz="1800" b="1" dirty="0"/>
              <a:t>nelze</a:t>
            </a:r>
            <a:r>
              <a:rPr lang="cs-CZ" sz="1800" dirty="0"/>
              <a:t> financovat </a:t>
            </a:r>
            <a:endParaRPr lang="cs-CZ" sz="1800" dirty="0" smtClean="0"/>
          </a:p>
          <a:p>
            <a:pPr marL="0" lvl="0" indent="0">
              <a:buNone/>
            </a:pPr>
            <a:r>
              <a:rPr lang="cs-CZ" sz="1600" dirty="0" smtClean="0"/>
              <a:t> </a:t>
            </a:r>
          </a:p>
          <a:p>
            <a:r>
              <a:rPr lang="cs-CZ" sz="1600" b="1" dirty="0" smtClean="0"/>
              <a:t>zemědělskou prvovýrobu</a:t>
            </a:r>
            <a:r>
              <a:rPr lang="cs-CZ" sz="1600" dirty="0"/>
              <a:t>;</a:t>
            </a:r>
          </a:p>
          <a:p>
            <a:r>
              <a:rPr lang="cs-CZ" sz="1600" b="1" dirty="0" smtClean="0"/>
              <a:t>komerční turistická zařízení:</a:t>
            </a:r>
            <a:r>
              <a:rPr lang="cs-CZ" sz="1600" dirty="0" smtClean="0"/>
              <a:t> hotely</a:t>
            </a:r>
            <a:r>
              <a:rPr lang="cs-CZ" sz="1600" dirty="0"/>
              <a:t>, botely, motely, </a:t>
            </a:r>
            <a:r>
              <a:rPr lang="cs-CZ" sz="1600" dirty="0" smtClean="0"/>
              <a:t>penziony;</a:t>
            </a:r>
            <a:endParaRPr lang="cs-CZ" sz="1600" dirty="0"/>
          </a:p>
          <a:p>
            <a:pPr marL="361950" indent="-361950"/>
            <a:r>
              <a:rPr lang="cs-CZ" sz="1600" b="1" dirty="0" smtClean="0"/>
              <a:t>restaurace, bary, pivnice</a:t>
            </a:r>
            <a:r>
              <a:rPr lang="cs-CZ" sz="1600" dirty="0" smtClean="0"/>
              <a:t>;</a:t>
            </a:r>
          </a:p>
          <a:p>
            <a:r>
              <a:rPr lang="cs-CZ" sz="1600" b="1" dirty="0" smtClean="0"/>
              <a:t>komerční volnočasová zařízení </a:t>
            </a:r>
            <a:r>
              <a:rPr lang="cs-CZ" sz="1600" dirty="0" smtClean="0"/>
              <a:t>– např. provozovny heren, kasin a sázkových kanceláří, sportovní, zábavní a rekreační činnosti a činnosti </a:t>
            </a:r>
            <a:r>
              <a:rPr lang="cs-CZ" sz="1600" dirty="0"/>
              <a:t>fitcenter;</a:t>
            </a:r>
          </a:p>
          <a:p>
            <a:r>
              <a:rPr lang="cs-CZ" sz="1600" b="1" dirty="0" smtClean="0"/>
              <a:t>lázeňské provozy</a:t>
            </a:r>
            <a:r>
              <a:rPr lang="cs-CZ" sz="1600" dirty="0" smtClean="0"/>
              <a:t>.</a:t>
            </a:r>
          </a:p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r>
              <a:rPr lang="cs-CZ" sz="1600" b="1" dirty="0" smtClean="0"/>
              <a:t>Povolené drobné </a:t>
            </a:r>
            <a:r>
              <a:rPr lang="cs-CZ" sz="1600" b="1" dirty="0"/>
              <a:t>provozovny </a:t>
            </a:r>
            <a:r>
              <a:rPr lang="cs-CZ" sz="1600" b="1" dirty="0" smtClean="0"/>
              <a:t>ve stravování</a:t>
            </a:r>
            <a:r>
              <a:rPr lang="cs-CZ" sz="1600" dirty="0"/>
              <a:t> – např. </a:t>
            </a:r>
            <a:r>
              <a:rPr lang="cs-CZ" sz="1600" dirty="0" smtClean="0"/>
              <a:t>mléčná bistra</a:t>
            </a:r>
            <a:r>
              <a:rPr lang="cs-CZ" sz="1600" dirty="0"/>
              <a:t>, </a:t>
            </a:r>
            <a:r>
              <a:rPr lang="cs-CZ" sz="1600" dirty="0" smtClean="0"/>
              <a:t>kavárny, cukrárny, výrobny </a:t>
            </a:r>
            <a:r>
              <a:rPr lang="cs-CZ" sz="1600" dirty="0"/>
              <a:t>svačinek, pražírny kávy s ochutnávkou, </a:t>
            </a:r>
            <a:r>
              <a:rPr lang="cs-CZ" sz="1600" dirty="0" smtClean="0"/>
              <a:t>různé výrobny a přípravny občerstvení s prodejem apod., tzv</a:t>
            </a:r>
            <a:r>
              <a:rPr lang="cs-CZ" sz="1600" dirty="0"/>
              <a:t>. drobná gastronomická </a:t>
            </a:r>
            <a:r>
              <a:rPr lang="cs-CZ" sz="1600" dirty="0" smtClean="0"/>
              <a:t>zařízení lze podpořit, </a:t>
            </a:r>
            <a:r>
              <a:rPr lang="cs-CZ" sz="1600" dirty="0"/>
              <a:t>zvláště slouží-li jako prostředek diversifikace a odhalování hospodářského potenciálu venkovských </a:t>
            </a:r>
            <a:r>
              <a:rPr lang="cs-CZ" sz="1600" dirty="0" smtClean="0"/>
              <a:t>oblastí a zároveň slouží-li k účinné integraci sociálně vyloučených osob nebo osob ohrožených sociálním vyloučením.</a:t>
            </a:r>
          </a:p>
        </p:txBody>
      </p:sp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pPr>
              <a:defRPr/>
            </a:pPr>
            <a:endParaRPr lang="cs-CZ" sz="2800" dirty="0">
              <a:solidFill>
                <a:srgbClr val="0070C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59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55905" y="1772816"/>
            <a:ext cx="8564568" cy="381607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200" b="1" dirty="0" smtClean="0"/>
              <a:t>Celková alokace </a:t>
            </a:r>
            <a:r>
              <a:rPr lang="cs-CZ" sz="2200" dirty="0" smtClean="0"/>
              <a:t>SC 2.2</a:t>
            </a:r>
            <a:r>
              <a:rPr lang="cs-CZ" sz="2200" b="1" dirty="0" smtClean="0"/>
              <a:t>:   25,5 </a:t>
            </a:r>
            <a:r>
              <a:rPr lang="cs-CZ" sz="2200" b="1" dirty="0"/>
              <a:t>mil. </a:t>
            </a:r>
            <a:r>
              <a:rPr lang="cs-CZ" sz="2200" b="1" dirty="0" smtClean="0"/>
              <a:t>EUR </a:t>
            </a:r>
            <a:r>
              <a:rPr lang="cs-CZ" sz="2200" dirty="0" smtClean="0"/>
              <a:t>(kolem 700 mil. Kč)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200" dirty="0" smtClean="0"/>
          </a:p>
          <a:p>
            <a:pPr lvl="0"/>
            <a:r>
              <a:rPr lang="cs-CZ" sz="2200" dirty="0" smtClean="0"/>
              <a:t>Podpora na výstavbu, rekonstrukci, </a:t>
            </a:r>
            <a:r>
              <a:rPr lang="cs-CZ" sz="2200" dirty="0"/>
              <a:t>rozšíření a vybavení sociálních podniků na vymezeném </a:t>
            </a:r>
            <a:r>
              <a:rPr lang="cs-CZ" sz="2200" dirty="0" smtClean="0"/>
              <a:t>území</a:t>
            </a:r>
          </a:p>
          <a:p>
            <a:pPr marL="0" lvl="0" indent="0">
              <a:buNone/>
            </a:pPr>
            <a:endParaRPr lang="cs-CZ" sz="2200" dirty="0"/>
          </a:p>
          <a:p>
            <a:pPr lvl="0"/>
            <a:r>
              <a:rPr lang="cs-CZ" sz="2200" dirty="0"/>
              <a:t>Komplementarita </a:t>
            </a:r>
            <a:r>
              <a:rPr lang="cs-CZ" sz="2200" dirty="0" smtClean="0"/>
              <a:t>s OP </a:t>
            </a:r>
            <a:r>
              <a:rPr lang="cs-CZ" sz="2200" dirty="0"/>
              <a:t>Zaměstnanost – </a:t>
            </a:r>
            <a:r>
              <a:rPr lang="cs-CZ" sz="2200" dirty="0" smtClean="0"/>
              <a:t>vzájemně se doplňující aktivity vedoucí k zavedení </a:t>
            </a:r>
            <a:r>
              <a:rPr lang="cs-CZ" sz="2200" dirty="0"/>
              <a:t>systému podpory startu, rozvoje a udržitelnosti sociálních podniků; </a:t>
            </a:r>
            <a:r>
              <a:rPr lang="cs-CZ" sz="2200" dirty="0" smtClean="0"/>
              <a:t>oba programy zaměřeny na podporu osob </a:t>
            </a:r>
            <a:r>
              <a:rPr lang="cs-CZ" sz="2200" dirty="0"/>
              <a:t>sociálně </a:t>
            </a:r>
            <a:r>
              <a:rPr lang="cs-CZ" sz="2200" dirty="0" smtClean="0"/>
              <a:t>vyloučených </a:t>
            </a:r>
            <a:r>
              <a:rPr lang="cs-CZ" sz="2200" dirty="0"/>
              <a:t>a </a:t>
            </a:r>
            <a:r>
              <a:rPr lang="cs-CZ" sz="2200" dirty="0" smtClean="0"/>
              <a:t>osob ohrožených </a:t>
            </a:r>
            <a:r>
              <a:rPr lang="cs-CZ" sz="2200" dirty="0"/>
              <a:t>sociálním vyloučením na trhu </a:t>
            </a:r>
            <a:r>
              <a:rPr lang="cs-CZ" sz="2200" dirty="0" smtClean="0"/>
              <a:t>práce</a:t>
            </a:r>
            <a:endParaRPr lang="cs-CZ" sz="1600" b="1" dirty="0" smtClean="0"/>
          </a:p>
          <a:p>
            <a:pPr marL="457200" lvl="1" indent="0">
              <a:buNone/>
            </a:pPr>
            <a:endParaRPr lang="cs-CZ" sz="2200" dirty="0" smtClean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cs-CZ" sz="2400" dirty="0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5905" y="274638"/>
            <a:ext cx="8637270" cy="1143000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cs-CZ" sz="2200" b="1" dirty="0">
                <a:solidFill>
                  <a:schemeClr val="accent1">
                    <a:lumMod val="75000"/>
                  </a:schemeClr>
                </a:solidFill>
                <a:latin typeface="Myriad Pro"/>
              </a:rPr>
              <a:t>SC 2.2 Vznik nových a rozvoj existujících podnikatelských </a:t>
            </a:r>
            <a:r>
              <a:rPr lang="cs-CZ" sz="2200" b="1" dirty="0" smtClean="0">
                <a:solidFill>
                  <a:schemeClr val="accent1">
                    <a:lumMod val="75000"/>
                  </a:schemeClr>
                </a:solidFill>
                <a:latin typeface="Myriad Pro"/>
              </a:rPr>
              <a:t>aktivit v </a:t>
            </a:r>
            <a:r>
              <a:rPr lang="cs-CZ" sz="2200" b="1" dirty="0">
                <a:solidFill>
                  <a:schemeClr val="accent1">
                    <a:lumMod val="75000"/>
                  </a:schemeClr>
                </a:solidFill>
                <a:latin typeface="Myriad Pro"/>
              </a:rPr>
              <a:t>oblasti sociálního podnikání</a:t>
            </a:r>
          </a:p>
          <a:p>
            <a:pPr lvl="0" algn="ctr">
              <a:spcBef>
                <a:spcPct val="0"/>
              </a:spcBef>
            </a:pPr>
            <a:endParaRPr lang="cs-CZ" sz="2000" b="1" cap="all" dirty="0" smtClean="0">
              <a:solidFill>
                <a:schemeClr val="accent1">
                  <a:lumMod val="75000"/>
                </a:schemeClr>
              </a:solidFill>
              <a:latin typeface="Arial"/>
              <a:ea typeface="+mj-ea"/>
              <a:cs typeface="+mj-cs"/>
            </a:endParaRPr>
          </a:p>
        </p:txBody>
      </p:sp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14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1" y="58522"/>
            <a:ext cx="9137469" cy="1155801"/>
          </a:xfrm>
        </p:spPr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</a:rPr>
              <a:t>43. a 44. </a:t>
            </a:r>
            <a:r>
              <a:rPr lang="cs-CZ" sz="2400" dirty="0">
                <a:solidFill>
                  <a:schemeClr val="accent1">
                    <a:lumMod val="75000"/>
                  </a:schemeClr>
                </a:solidFill>
              </a:rPr>
              <a:t>výzva IROP – 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</a:rPr>
              <a:t>principy sociální podnikání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6224"/>
            <a:ext cx="8229600" cy="48938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b="1" dirty="0" smtClean="0"/>
              <a:t>Principy sociálního podnikání</a:t>
            </a:r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r>
              <a:rPr lang="cs-CZ" sz="1800" dirty="0" smtClean="0"/>
              <a:t>Na základě vyjednávání MPSV s </a:t>
            </a:r>
            <a:r>
              <a:rPr lang="cs-CZ" sz="1800" dirty="0"/>
              <a:t>platformou </a:t>
            </a:r>
            <a:r>
              <a:rPr lang="cs-CZ" sz="1800" dirty="0" smtClean="0"/>
              <a:t>TESSEA vznikly tzv. </a:t>
            </a:r>
            <a:r>
              <a:rPr lang="cs-CZ" sz="1800" b="1" dirty="0" smtClean="0"/>
              <a:t>„Rozpoznávací </a:t>
            </a:r>
            <a:r>
              <a:rPr lang="cs-CZ" sz="1800" b="1" dirty="0"/>
              <a:t>znaky integračního sociálního </a:t>
            </a:r>
            <a:r>
              <a:rPr lang="cs-CZ" sz="1800" b="1" dirty="0" smtClean="0"/>
              <a:t>podniku“</a:t>
            </a:r>
            <a:r>
              <a:rPr lang="cs-CZ" sz="1800" dirty="0" smtClean="0"/>
              <a:t>, které </a:t>
            </a:r>
            <a:r>
              <a:rPr lang="cs-CZ" sz="1800" dirty="0"/>
              <a:t>jsou pro příjemce závazné v plném rozsahu a budou sledovány v průběhu </a:t>
            </a:r>
            <a:r>
              <a:rPr lang="cs-CZ" sz="1800" dirty="0" smtClean="0"/>
              <a:t>realizace a udržitelnosti </a:t>
            </a:r>
            <a:r>
              <a:rPr lang="cs-CZ" sz="1800" dirty="0"/>
              <a:t>projektu. </a:t>
            </a:r>
            <a:endParaRPr lang="cs-CZ" sz="1800" dirty="0" smtClean="0"/>
          </a:p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r>
              <a:rPr lang="cs-CZ" sz="1800" dirty="0" smtClean="0"/>
              <a:t>Pro IROP jako </a:t>
            </a:r>
            <a:r>
              <a:rPr lang="cs-CZ" sz="1800" b="1" dirty="0" smtClean="0"/>
              <a:t>„principy sociálního podnikání“:</a:t>
            </a:r>
          </a:p>
          <a:p>
            <a:r>
              <a:rPr lang="cs-CZ" sz="1800" dirty="0" smtClean="0"/>
              <a:t>Sociální </a:t>
            </a:r>
            <a:r>
              <a:rPr lang="cs-CZ" sz="1800" dirty="0"/>
              <a:t>prospěch </a:t>
            </a:r>
            <a:endParaRPr lang="cs-CZ" sz="1800" dirty="0" smtClean="0"/>
          </a:p>
          <a:p>
            <a:r>
              <a:rPr lang="cs-CZ" sz="1800" dirty="0"/>
              <a:t>Ekonomický </a:t>
            </a:r>
            <a:r>
              <a:rPr lang="cs-CZ" sz="1800" dirty="0" smtClean="0"/>
              <a:t>prospěch</a:t>
            </a:r>
          </a:p>
          <a:p>
            <a:r>
              <a:rPr lang="cs-CZ" sz="1800" dirty="0"/>
              <a:t>Environmentální prospěch </a:t>
            </a:r>
            <a:endParaRPr lang="cs-CZ" sz="1800" dirty="0" smtClean="0"/>
          </a:p>
          <a:p>
            <a:r>
              <a:rPr lang="cs-CZ" sz="1800" dirty="0"/>
              <a:t>Místní prospěch 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u="sng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</p:txBody>
      </p:sp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pPr>
              <a:defRPr/>
            </a:pPr>
            <a:endParaRPr lang="cs-CZ" sz="2800" dirty="0">
              <a:solidFill>
                <a:srgbClr val="0070C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71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</a:rPr>
              <a:t>43. </a:t>
            </a:r>
            <a:r>
              <a:rPr lang="cs-CZ" sz="2400" cap="none" dirty="0" smtClean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</a:rPr>
              <a:t> 44. </a:t>
            </a:r>
            <a:r>
              <a:rPr lang="cs-CZ" sz="2400" dirty="0">
                <a:solidFill>
                  <a:schemeClr val="accent1">
                    <a:lumMod val="75000"/>
                  </a:schemeClr>
                </a:solidFill>
              </a:rPr>
              <a:t>výzva IROP – 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</a:rPr>
              <a:t>sociální podnikání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04926"/>
            <a:ext cx="8229600" cy="4821238"/>
          </a:xfrm>
        </p:spPr>
        <p:txBody>
          <a:bodyPr>
            <a:normAutofit fontScale="85000" lnSpcReduction="20000"/>
          </a:bodyPr>
          <a:lstStyle/>
          <a:p>
            <a:pPr marL="457200" lvl="1" indent="-371475">
              <a:buNone/>
            </a:pPr>
            <a:r>
              <a:rPr lang="cs-CZ" sz="2200" b="1" dirty="0"/>
              <a:t>Cílové </a:t>
            </a:r>
            <a:r>
              <a:rPr lang="cs-CZ" sz="2200" b="1" dirty="0" smtClean="0"/>
              <a:t>skupiny</a:t>
            </a:r>
          </a:p>
          <a:p>
            <a:pPr marL="457200" lvl="1" indent="-371475">
              <a:buNone/>
            </a:pPr>
            <a:endParaRPr lang="cs-CZ" sz="1500" b="1" dirty="0"/>
          </a:p>
          <a:p>
            <a:pPr lvl="0"/>
            <a:r>
              <a:rPr lang="cs-CZ" sz="2200" dirty="0" smtClean="0"/>
              <a:t>uchazeči </a:t>
            </a:r>
            <a:r>
              <a:rPr lang="cs-CZ" sz="2200" dirty="0"/>
              <a:t>o zaměstnání evidovaní na Úřadu práce ČR déle než 1 rok. </a:t>
            </a:r>
          </a:p>
          <a:p>
            <a:pPr lvl="0"/>
            <a:r>
              <a:rPr lang="cs-CZ" sz="2200" dirty="0" smtClean="0"/>
              <a:t>uchazeči </a:t>
            </a:r>
            <a:r>
              <a:rPr lang="cs-CZ" sz="2200" dirty="0"/>
              <a:t>o zaměstnání, jejichž doba evidence na Úřadu práce ČR dosáhla v posledních dvou letech v součtu délky 12 měsíců. </a:t>
            </a:r>
          </a:p>
          <a:p>
            <a:pPr lvl="0"/>
            <a:r>
              <a:rPr lang="cs-CZ" sz="2200" dirty="0" smtClean="0"/>
              <a:t>osoby</a:t>
            </a:r>
            <a:r>
              <a:rPr lang="cs-CZ" sz="2200" dirty="0"/>
              <a:t>, které opustily výkon trestu do 12 měsíců od ukončení výkonu </a:t>
            </a:r>
            <a:r>
              <a:rPr lang="cs-CZ" sz="2200" dirty="0" smtClean="0"/>
              <a:t>trestu </a:t>
            </a:r>
            <a:r>
              <a:rPr lang="cs-CZ" sz="2200" dirty="0" smtClean="0">
                <a:solidFill>
                  <a:srgbClr val="C00000"/>
                </a:solidFill>
              </a:rPr>
              <a:t>nebo osoby vykonávající trest odnětí svobody formou domácího vězení</a:t>
            </a:r>
            <a:r>
              <a:rPr lang="cs-CZ" sz="2200" dirty="0" smtClean="0"/>
              <a:t>.</a:t>
            </a:r>
            <a:endParaRPr lang="cs-CZ" sz="2200" dirty="0"/>
          </a:p>
          <a:p>
            <a:pPr lvl="0"/>
            <a:r>
              <a:rPr lang="cs-CZ" sz="2200" dirty="0" smtClean="0"/>
              <a:t>osoby</a:t>
            </a:r>
            <a:r>
              <a:rPr lang="cs-CZ" sz="2200" dirty="0"/>
              <a:t>, které opustily zařízení pro výkon ústavní nebo ochranné výchovy do 12 měsíců od opuštění zařízení.</a:t>
            </a:r>
          </a:p>
          <a:p>
            <a:pPr lvl="0"/>
            <a:r>
              <a:rPr lang="cs-CZ" sz="2200" dirty="0" smtClean="0"/>
              <a:t>osoby </a:t>
            </a:r>
            <a:r>
              <a:rPr lang="cs-CZ" sz="2200" dirty="0"/>
              <a:t>se zdravotním postižením podle § 67 zákona č. 435/2004 Sb., o zaměstnanosti, ve znění pozdějších předpisů, jedná se o: </a:t>
            </a:r>
          </a:p>
          <a:p>
            <a:pPr marL="542925" lvl="0" indent="-180975">
              <a:buFontTx/>
              <a:buChar char="‒"/>
            </a:pPr>
            <a:r>
              <a:rPr lang="cs-CZ" sz="2200" dirty="0"/>
              <a:t>osoby invalidní ve třetím stupni (osoby s těžším zdravotním postižením) – dříve osoby plně invalidní, </a:t>
            </a:r>
          </a:p>
          <a:p>
            <a:pPr marL="542925" lvl="0" indent="-180975">
              <a:buFontTx/>
              <a:buChar char="‒"/>
            </a:pPr>
            <a:r>
              <a:rPr lang="cs-CZ" sz="2200" dirty="0"/>
              <a:t>osoby invalidní v prvním a druhém stupni – dříve osoby částečně invalidní,</a:t>
            </a:r>
          </a:p>
          <a:p>
            <a:pPr marL="542925" lvl="0" indent="-180975">
              <a:buFontTx/>
              <a:buChar char="‒"/>
            </a:pPr>
            <a:r>
              <a:rPr lang="cs-CZ" sz="2200" dirty="0"/>
              <a:t>osoby zdravotně </a:t>
            </a:r>
            <a:r>
              <a:rPr lang="cs-CZ" sz="2200" dirty="0" smtClean="0"/>
              <a:t>znevýhodněné</a:t>
            </a:r>
          </a:p>
          <a:p>
            <a:pPr marL="361950" indent="-361950"/>
            <a:r>
              <a:rPr lang="cs-CZ" sz="2200" dirty="0" smtClean="0">
                <a:solidFill>
                  <a:srgbClr val="C00000"/>
                </a:solidFill>
              </a:rPr>
              <a:t>azylanti - nově</a:t>
            </a:r>
            <a:endParaRPr lang="cs-CZ" sz="2200" dirty="0">
              <a:solidFill>
                <a:srgbClr val="C00000"/>
              </a:solidFill>
            </a:endParaRPr>
          </a:p>
          <a:p>
            <a:endParaRPr lang="cs-CZ" sz="1600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04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1" y="58522"/>
            <a:ext cx="9137469" cy="1155801"/>
          </a:xfrm>
        </p:spPr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sz="2200" dirty="0" smtClean="0">
                <a:solidFill>
                  <a:schemeClr val="accent1">
                    <a:lumMod val="75000"/>
                  </a:schemeClr>
                </a:solidFill>
              </a:rPr>
              <a:t>43. a 44.  </a:t>
            </a:r>
            <a:r>
              <a:rPr lang="cs-CZ" sz="2200" dirty="0">
                <a:solidFill>
                  <a:schemeClr val="accent1">
                    <a:lumMod val="75000"/>
                  </a:schemeClr>
                </a:solidFill>
              </a:rPr>
              <a:t>výzva IROP – </a:t>
            </a:r>
            <a:r>
              <a:rPr lang="cs-CZ" sz="2200" dirty="0" smtClean="0">
                <a:solidFill>
                  <a:schemeClr val="accent1">
                    <a:lumMod val="75000"/>
                  </a:schemeClr>
                </a:solidFill>
              </a:rPr>
              <a:t>osnova Podnikatelského plánu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46138"/>
            <a:ext cx="8229600" cy="5230812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pl-PL" sz="2000" b="1" dirty="0" smtClean="0"/>
              <a:t>Podnikatelský plán </a:t>
            </a:r>
            <a:r>
              <a:rPr lang="pl-PL" sz="2000" dirty="0" smtClean="0"/>
              <a:t>- příloha </a:t>
            </a:r>
            <a:r>
              <a:rPr lang="pl-PL" sz="2000" dirty="0"/>
              <a:t>č. </a:t>
            </a:r>
            <a:r>
              <a:rPr lang="pl-PL" sz="2000" dirty="0" smtClean="0"/>
              <a:t>5 Specifických pravidel:</a:t>
            </a:r>
          </a:p>
          <a:p>
            <a:pPr lvl="0">
              <a:buFont typeface="+mj-lt"/>
              <a:buAutoNum type="arabicPeriod"/>
            </a:pPr>
            <a:r>
              <a:rPr lang="pl-PL" sz="1600" dirty="0" smtClean="0"/>
              <a:t>Obsah </a:t>
            </a:r>
            <a:endParaRPr lang="pl-PL" sz="1600" dirty="0"/>
          </a:p>
          <a:p>
            <a:pPr lvl="0">
              <a:buFont typeface="+mj-lt"/>
              <a:buAutoNum type="arabicPeriod"/>
            </a:pPr>
            <a:r>
              <a:rPr lang="pl-PL" sz="1600" dirty="0" smtClean="0"/>
              <a:t>Úvodní shrnutí</a:t>
            </a:r>
          </a:p>
          <a:p>
            <a:pPr lvl="0">
              <a:buFont typeface="+mj-lt"/>
              <a:buAutoNum type="arabicPeriod"/>
            </a:pPr>
            <a:r>
              <a:rPr lang="pl-PL" sz="1600" dirty="0" smtClean="0"/>
              <a:t>Informace o podniku</a:t>
            </a:r>
          </a:p>
          <a:p>
            <a:pPr lvl="0">
              <a:buFont typeface="+mj-lt"/>
              <a:buAutoNum type="arabicPeriod"/>
            </a:pPr>
            <a:r>
              <a:rPr lang="pl-PL" sz="1600" dirty="0" smtClean="0"/>
              <a:t>Popis současné nabídky a analýza trhu</a:t>
            </a:r>
          </a:p>
          <a:p>
            <a:pPr lvl="0">
              <a:buFont typeface="+mj-lt"/>
              <a:buAutoNum type="arabicPeriod"/>
            </a:pPr>
            <a:r>
              <a:rPr lang="pl-PL" sz="1600" dirty="0" smtClean="0"/>
              <a:t>Principy sociálního podnikání</a:t>
            </a:r>
          </a:p>
          <a:p>
            <a:pPr lvl="0">
              <a:buFont typeface="+mj-lt"/>
              <a:buAutoNum type="arabicPeriod"/>
            </a:pPr>
            <a:r>
              <a:rPr lang="pl-PL" sz="1600" dirty="0" smtClean="0"/>
              <a:t>Harmonogram činností</a:t>
            </a:r>
          </a:p>
          <a:p>
            <a:pPr lvl="0">
              <a:buFont typeface="+mj-lt"/>
              <a:buAutoNum type="arabicPeriod"/>
            </a:pPr>
            <a:r>
              <a:rPr lang="pl-PL" sz="1600" dirty="0" smtClean="0"/>
              <a:t>Management projektu a řízení lidských zdrojů</a:t>
            </a:r>
          </a:p>
          <a:p>
            <a:pPr lvl="0">
              <a:buFont typeface="+mj-lt"/>
              <a:buAutoNum type="arabicPeriod"/>
            </a:pPr>
            <a:r>
              <a:rPr lang="pl-PL" sz="1600" dirty="0" smtClean="0"/>
              <a:t>Popis stavební části</a:t>
            </a:r>
          </a:p>
          <a:p>
            <a:pPr lvl="0">
              <a:buFont typeface="+mj-lt"/>
              <a:buAutoNum type="arabicPeriod"/>
            </a:pPr>
            <a:r>
              <a:rPr lang="pl-PL" sz="1600" dirty="0" smtClean="0"/>
              <a:t>Technické a technologické řešení projektu</a:t>
            </a:r>
          </a:p>
          <a:p>
            <a:pPr lvl="0">
              <a:buFont typeface="+mj-lt"/>
              <a:buAutoNum type="arabicPeriod"/>
            </a:pPr>
            <a:r>
              <a:rPr lang="pl-PL" sz="1600" dirty="0" smtClean="0"/>
              <a:t>Způsob stanovení cen do rozpočtu projektu</a:t>
            </a:r>
          </a:p>
          <a:p>
            <a:pPr lvl="0">
              <a:buFont typeface="+mj-lt"/>
              <a:buAutoNum type="arabicPeriod"/>
            </a:pPr>
            <a:r>
              <a:rPr lang="pl-PL" sz="1600" dirty="0" smtClean="0"/>
              <a:t>Finanční plán</a:t>
            </a:r>
          </a:p>
          <a:p>
            <a:pPr lvl="0">
              <a:buFont typeface="+mj-lt"/>
              <a:buAutoNum type="arabicPeriod"/>
            </a:pPr>
            <a:r>
              <a:rPr lang="pl-PL" sz="1600" dirty="0" smtClean="0"/>
              <a:t>Položkový rozpočet projektu</a:t>
            </a:r>
          </a:p>
          <a:p>
            <a:pPr lvl="0">
              <a:buFont typeface="+mj-lt"/>
              <a:buAutoNum type="arabicPeriod"/>
            </a:pPr>
            <a:r>
              <a:rPr lang="pl-PL" sz="1600" dirty="0" smtClean="0"/>
              <a:t>Popis podporované aktivity</a:t>
            </a:r>
          </a:p>
          <a:p>
            <a:pPr lvl="0">
              <a:buFont typeface="+mj-lt"/>
              <a:buAutoNum type="arabicPeriod"/>
            </a:pPr>
            <a:r>
              <a:rPr lang="pl-PL" sz="1600" dirty="0" smtClean="0"/>
              <a:t>Dlouhodobý majetek</a:t>
            </a:r>
          </a:p>
          <a:p>
            <a:pPr lvl="0">
              <a:buFont typeface="+mj-lt"/>
              <a:buAutoNum type="arabicPeriod"/>
            </a:pPr>
            <a:r>
              <a:rPr lang="pl-PL" sz="1600" dirty="0" smtClean="0"/>
              <a:t>Analýza řízení rizik</a:t>
            </a:r>
          </a:p>
          <a:p>
            <a:pPr lvl="0">
              <a:buFont typeface="+mj-lt"/>
              <a:buAutoNum type="arabicPeriod"/>
            </a:pPr>
            <a:r>
              <a:rPr lang="pl-PL" sz="1600" dirty="0" smtClean="0"/>
              <a:t>Závěrečné hodnocení efektivity a</a:t>
            </a:r>
            <a:r>
              <a:rPr lang="pl-PL" sz="1800" dirty="0" smtClean="0"/>
              <a:t> </a:t>
            </a:r>
            <a:r>
              <a:rPr lang="pl-PL" sz="1600" dirty="0" smtClean="0"/>
              <a:t>udržitelnosti projektu</a:t>
            </a:r>
          </a:p>
          <a:p>
            <a:pPr marL="0" lvl="0" indent="0">
              <a:buNone/>
            </a:pPr>
            <a:endParaRPr lang="pl-PL" sz="1400" b="1" u="sng" dirty="0" smtClean="0"/>
          </a:p>
          <a:p>
            <a:pPr marL="0" lvl="0" indent="0">
              <a:buNone/>
            </a:pPr>
            <a:endParaRPr lang="pl-PL" sz="1200" dirty="0" smtClean="0"/>
          </a:p>
        </p:txBody>
      </p:sp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pPr>
              <a:defRPr/>
            </a:pPr>
            <a:endParaRPr lang="cs-CZ" sz="2800" dirty="0">
              <a:solidFill>
                <a:srgbClr val="0070C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30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930619" y="404664"/>
            <a:ext cx="6896986" cy="567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cs-CZ" sz="2800" dirty="0" smtClean="0">
              <a:solidFill>
                <a:srgbClr val="000000"/>
              </a:solidFill>
              <a:latin typeface="Myriad Pro Black"/>
              <a:cs typeface="Myriad Pro Black"/>
            </a:endParaRPr>
          </a:p>
          <a:p>
            <a:pPr algn="ctr">
              <a:lnSpc>
                <a:spcPct val="150000"/>
              </a:lnSpc>
            </a:pPr>
            <a:r>
              <a:rPr lang="cs-CZ" sz="2800" b="1" dirty="0" smtClean="0">
                <a:solidFill>
                  <a:srgbClr val="000000"/>
                </a:solidFill>
                <a:latin typeface="Myriad Pro Black"/>
                <a:cs typeface="Myriad Pro Black"/>
              </a:rPr>
              <a:t>DĚKUJI VÁM ZA POZORNOST</a:t>
            </a:r>
            <a:r>
              <a:rPr lang="cs-CZ" sz="2800" b="1" dirty="0" smtClean="0">
                <a:solidFill>
                  <a:srgbClr val="000000"/>
                </a:solidFill>
                <a:cs typeface="Myriad Pro"/>
              </a:rPr>
              <a:t/>
            </a:r>
            <a:br>
              <a:rPr lang="cs-CZ" sz="2800" b="1" dirty="0" smtClean="0">
                <a:solidFill>
                  <a:srgbClr val="000000"/>
                </a:solidFill>
                <a:cs typeface="Myriad Pro"/>
              </a:rPr>
            </a:br>
            <a:r>
              <a:rPr lang="cs-CZ" dirty="0" smtClean="0">
                <a:solidFill>
                  <a:srgbClr val="000000"/>
                </a:solidFill>
                <a:cs typeface="Myriad Pro"/>
              </a:rPr>
              <a:t/>
            </a:r>
            <a:br>
              <a:rPr lang="cs-CZ" dirty="0" smtClean="0">
                <a:solidFill>
                  <a:srgbClr val="000000"/>
                </a:solidFill>
                <a:cs typeface="Myriad Pro"/>
              </a:rPr>
            </a:br>
            <a:r>
              <a:rPr lang="pl-PL" sz="2800" dirty="0" smtClean="0">
                <a:solidFill>
                  <a:srgbClr val="000000"/>
                </a:solidFill>
                <a:latin typeface="Myriad Pro"/>
                <a:cs typeface="Myriad Pro"/>
              </a:rPr>
              <a:t>Ing. Blanka Davidová</a:t>
            </a:r>
            <a:endParaRPr lang="pl-PL" sz="2800" dirty="0">
              <a:solidFill>
                <a:srgbClr val="000000"/>
              </a:solidFill>
              <a:latin typeface="Myriad Pro"/>
              <a:cs typeface="Myriad Pro"/>
            </a:endParaRPr>
          </a:p>
          <a:p>
            <a:pPr algn="ctr">
              <a:lnSpc>
                <a:spcPct val="150000"/>
              </a:lnSpc>
            </a:pPr>
            <a:r>
              <a:rPr lang="pl-PL" sz="2800" dirty="0" smtClean="0">
                <a:solidFill>
                  <a:srgbClr val="000000"/>
                </a:solidFill>
                <a:latin typeface="Myriad Pro"/>
                <a:cs typeface="Myriad Pro"/>
                <a:hlinkClick r:id="rId2"/>
              </a:rPr>
              <a:t>Blanka.Davidova@mmr.cz</a:t>
            </a:r>
            <a:endParaRPr lang="pl-PL" sz="2800" dirty="0" smtClean="0">
              <a:solidFill>
                <a:srgbClr val="000000"/>
              </a:solidFill>
              <a:latin typeface="Myriad Pro"/>
              <a:cs typeface="Myriad Pro"/>
            </a:endParaRPr>
          </a:p>
          <a:p>
            <a:pPr algn="ctr">
              <a:lnSpc>
                <a:spcPct val="150000"/>
              </a:lnSpc>
            </a:pPr>
            <a:r>
              <a:rPr lang="cs-CZ" sz="2800" dirty="0">
                <a:solidFill>
                  <a:srgbClr val="000000"/>
                </a:solidFill>
                <a:cs typeface="Myriad Pro"/>
              </a:rPr>
              <a:t>Ministerstvo pro místní rozvoj </a:t>
            </a:r>
            <a:r>
              <a:rPr lang="cs-CZ" sz="2800" dirty="0" smtClean="0">
                <a:solidFill>
                  <a:srgbClr val="000000"/>
                </a:solidFill>
                <a:cs typeface="Myriad Pro"/>
              </a:rPr>
              <a:t>ČR</a:t>
            </a:r>
          </a:p>
          <a:p>
            <a:pPr algn="ctr">
              <a:lnSpc>
                <a:spcPct val="150000"/>
              </a:lnSpc>
            </a:pPr>
            <a:r>
              <a:rPr lang="cs-CZ" sz="2800" dirty="0" smtClean="0">
                <a:solidFill>
                  <a:srgbClr val="000000"/>
                </a:solidFill>
                <a:latin typeface="Myriad Pro"/>
                <a:cs typeface="Myriad Pro"/>
              </a:rPr>
              <a:t>Odbor řízení operačních programů</a:t>
            </a:r>
            <a:endParaRPr lang="pl-PL" sz="2800" dirty="0" smtClean="0">
              <a:solidFill>
                <a:srgbClr val="000000"/>
              </a:solidFill>
              <a:latin typeface="Myriad Pro"/>
              <a:cs typeface="Myriad Pro"/>
            </a:endParaRPr>
          </a:p>
          <a:p>
            <a:pPr algn="ctr">
              <a:lnSpc>
                <a:spcPct val="150000"/>
              </a:lnSpc>
            </a:pPr>
            <a:r>
              <a:rPr lang="cs-CZ" sz="2800" dirty="0">
                <a:hlinkClick r:id="rId3"/>
              </a:rPr>
              <a:t>http://</a:t>
            </a:r>
            <a:r>
              <a:rPr lang="cs-CZ" sz="2800" dirty="0" smtClean="0">
                <a:hlinkClick r:id="rId3"/>
              </a:rPr>
              <a:t>www.dotaceeu.cz/irop</a:t>
            </a:r>
            <a:endParaRPr lang="pl-PL" sz="2800" dirty="0" smtClean="0">
              <a:solidFill>
                <a:srgbClr val="000000"/>
              </a:solidFill>
              <a:latin typeface="Myriad Pro"/>
              <a:cs typeface="Myriad Pro"/>
            </a:endParaRPr>
          </a:p>
          <a:p>
            <a:pPr algn="ctr">
              <a:lnSpc>
                <a:spcPct val="150000"/>
              </a:lnSpc>
            </a:pPr>
            <a:endParaRPr lang="pl-PL" sz="2800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54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55801"/>
          </a:xfrm>
        </p:spPr>
        <p:txBody>
          <a:bodyPr/>
          <a:lstStyle/>
          <a:p>
            <a:r>
              <a:rPr lang="cs-CZ" sz="3200" dirty="0" smtClean="0">
                <a:solidFill>
                  <a:schemeClr val="accent1">
                    <a:lumMod val="75000"/>
                  </a:schemeClr>
                </a:solidFill>
              </a:rPr>
              <a:t>Harmonogram výzev IROP 2016</a:t>
            </a:r>
            <a:endParaRPr lang="it-IT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8912063"/>
              </p:ext>
            </p:extLst>
          </p:nvPr>
        </p:nvGraphicFramePr>
        <p:xfrm>
          <a:off x="395536" y="1340768"/>
          <a:ext cx="8424936" cy="42484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55949"/>
                <a:gridCol w="5133619"/>
                <a:gridCol w="1835368"/>
              </a:tblGrid>
              <a:tr h="407079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Číslo</a:t>
                      </a:r>
                      <a:r>
                        <a:rPr lang="cs-CZ" sz="20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výzvy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Název výzvy IROP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Příjem žádostí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73769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Sociální podnikání pro SVL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ukončen 7.3.2016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3769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Sociální podnikání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ukončen 7.3.2016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707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Sociální podnikání II.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 smtClean="0">
                          <a:effectLst/>
                        </a:rPr>
                        <a:t>31.8. 2016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707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Sociální podnikání pro SVL II.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 smtClean="0">
                          <a:effectLst/>
                        </a:rPr>
                        <a:t>31.8. 2016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707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Sociální podnikání ITI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 smtClean="0">
                          <a:effectLst/>
                        </a:rPr>
                        <a:t>11/2016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707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Sociální podnikání IPRÚ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 smtClean="0">
                          <a:effectLst/>
                        </a:rPr>
                        <a:t>11/2016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3769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Komunitně vedený místní rozvoj - sociální podnikání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 smtClean="0">
                          <a:effectLst/>
                        </a:rPr>
                        <a:t>11/2016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46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1" y="58522"/>
            <a:ext cx="9137469" cy="1155801"/>
          </a:xfrm>
        </p:spPr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sz="2200" dirty="0" smtClean="0">
                <a:solidFill>
                  <a:schemeClr val="accent1">
                    <a:lumMod val="75000"/>
                  </a:schemeClr>
                </a:solidFill>
              </a:rPr>
              <a:t>11. výzva - sociální podnikání Pro </a:t>
            </a:r>
            <a:r>
              <a:rPr lang="cs-CZ" sz="2200" dirty="0">
                <a:solidFill>
                  <a:schemeClr val="accent1">
                    <a:lumMod val="75000"/>
                  </a:schemeClr>
                </a:solidFill>
              </a:rPr>
              <a:t>sociálně vyloučené lokality </a:t>
            </a:r>
            <a:r>
              <a:rPr lang="cs-CZ" sz="2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cs-CZ" sz="2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sz="2200" dirty="0" smtClean="0">
                <a:solidFill>
                  <a:schemeClr val="accent1">
                    <a:lumMod val="75000"/>
                  </a:schemeClr>
                </a:solidFill>
              </a:rPr>
              <a:t>12</a:t>
            </a:r>
            <a:r>
              <a:rPr lang="cs-CZ" sz="2200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cs-CZ" sz="2200" dirty="0" smtClean="0">
                <a:solidFill>
                  <a:schemeClr val="accent1">
                    <a:lumMod val="75000"/>
                  </a:schemeClr>
                </a:solidFill>
              </a:rPr>
              <a:t>výzva - </a:t>
            </a:r>
            <a:r>
              <a:rPr lang="cs-CZ" sz="2200" dirty="0">
                <a:solidFill>
                  <a:schemeClr val="accent1">
                    <a:lumMod val="75000"/>
                  </a:schemeClr>
                </a:solidFill>
              </a:rPr>
              <a:t>sociální podnikání </a:t>
            </a:r>
            <a:r>
              <a:rPr lang="cs-CZ" sz="2200" dirty="0" smtClean="0">
                <a:solidFill>
                  <a:schemeClr val="accent1">
                    <a:lumMod val="75000"/>
                  </a:schemeClr>
                </a:solidFill>
              </a:rPr>
              <a:t>(mimo SVL)</a:t>
            </a:r>
            <a:r>
              <a:rPr lang="en-US" sz="2200" dirty="0"/>
              <a:t/>
            </a:r>
            <a:br>
              <a:rPr lang="en-US" sz="2200" dirty="0"/>
            </a:b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5157"/>
            <a:ext cx="8229600" cy="4526276"/>
          </a:xfrm>
        </p:spPr>
        <p:txBody>
          <a:bodyPr>
            <a:noAutofit/>
          </a:bodyPr>
          <a:lstStyle/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r>
              <a:rPr lang="cs-CZ" sz="2200" dirty="0" smtClean="0"/>
              <a:t>Vyhlášení výzev: </a:t>
            </a:r>
            <a:r>
              <a:rPr lang="cs-CZ" sz="2200" dirty="0"/>
              <a:t>	</a:t>
            </a:r>
            <a:r>
              <a:rPr lang="cs-CZ" sz="2200" b="1" dirty="0" smtClean="0"/>
              <a:t>27.10. </a:t>
            </a:r>
            <a:r>
              <a:rPr lang="cs-CZ" sz="2200" b="1" dirty="0"/>
              <a:t>2015</a:t>
            </a:r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r>
              <a:rPr lang="cs-CZ" sz="2200" dirty="0"/>
              <a:t>Příjem </a:t>
            </a:r>
            <a:r>
              <a:rPr lang="cs-CZ" sz="2200" dirty="0" smtClean="0"/>
              <a:t>žádostí ukončen: </a:t>
            </a:r>
            <a:r>
              <a:rPr lang="cs-CZ" sz="2200" dirty="0"/>
              <a:t>	</a:t>
            </a:r>
            <a:r>
              <a:rPr lang="cs-CZ" sz="2200" dirty="0" smtClean="0"/>
              <a:t>  </a:t>
            </a:r>
            <a:r>
              <a:rPr lang="cs-CZ" sz="2200" b="1" dirty="0" smtClean="0"/>
              <a:t>7. 3. 2016</a:t>
            </a:r>
            <a:endParaRPr lang="cs-CZ" sz="2200" b="1" dirty="0"/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r>
              <a:rPr lang="cs-CZ" sz="2200" dirty="0" smtClean="0"/>
              <a:t>Kolové výzvy</a:t>
            </a:r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r>
              <a:rPr lang="cs-CZ" sz="2200" dirty="0" smtClean="0"/>
              <a:t>Datum </a:t>
            </a:r>
            <a:r>
              <a:rPr lang="cs-CZ" sz="2200" dirty="0"/>
              <a:t>zahájení realizace projektu: 	od</a:t>
            </a:r>
            <a:r>
              <a:rPr lang="cs-CZ" sz="2200" b="1" dirty="0"/>
              <a:t> 1. 1. 2014</a:t>
            </a:r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r>
              <a:rPr lang="cs-CZ" sz="2200" dirty="0"/>
              <a:t>Datum ukončení realizace projektu: 	do</a:t>
            </a:r>
            <a:r>
              <a:rPr lang="cs-CZ" sz="2200" b="1" dirty="0"/>
              <a:t> </a:t>
            </a:r>
            <a:r>
              <a:rPr lang="cs-CZ" sz="2200" b="1" dirty="0" smtClean="0"/>
              <a:t>30. 6. 2018</a:t>
            </a:r>
          </a:p>
          <a:p>
            <a:pPr marL="0" indent="0" eaLnBrk="0" fontAlgn="base" hangingPunct="0">
              <a:spcAft>
                <a:spcPct val="0"/>
              </a:spcAft>
              <a:buNone/>
            </a:pPr>
            <a:endParaRPr lang="cs-CZ" sz="800" dirty="0" smtClean="0"/>
          </a:p>
          <a:p>
            <a:pPr marL="0" indent="0" eaLnBrk="0" fontAlgn="base" hangingPunct="0">
              <a:spcAft>
                <a:spcPct val="0"/>
              </a:spcAft>
              <a:buNone/>
            </a:pPr>
            <a:r>
              <a:rPr lang="cs-CZ" sz="2000" dirty="0" smtClean="0"/>
              <a:t>Realizace projektů </a:t>
            </a:r>
            <a:r>
              <a:rPr lang="cs-CZ" sz="2000" b="1" dirty="0" smtClean="0"/>
              <a:t>na území správního obvodu ORP</a:t>
            </a:r>
            <a:r>
              <a:rPr lang="cs-CZ" sz="2000" dirty="0" smtClean="0"/>
              <a:t>, kde se ne/nachází sociálně vyloučené lokality, mimo území hl. m. Prahy a na území se schválenou strategií KPSVL.</a:t>
            </a:r>
            <a:endParaRPr lang="cs-CZ" sz="2000" dirty="0"/>
          </a:p>
        </p:txBody>
      </p:sp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pPr>
              <a:defRPr/>
            </a:pPr>
            <a:endParaRPr lang="cs-CZ" sz="2800" dirty="0">
              <a:solidFill>
                <a:srgbClr val="0070C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08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1" y="58522"/>
            <a:ext cx="9137469" cy="1155801"/>
          </a:xfrm>
        </p:spPr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</a:rPr>
              <a:t>11. A 12.výzva IROP - HODNOCENÍ 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6224"/>
            <a:ext cx="8229600" cy="4893868"/>
          </a:xfrm>
        </p:spPr>
        <p:txBody>
          <a:bodyPr>
            <a:noAutofit/>
          </a:bodyPr>
          <a:lstStyle/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r>
              <a:rPr lang="cs-CZ" sz="2000" dirty="0" smtClean="0"/>
              <a:t>Celkově zaregistrovaných žádostí: </a:t>
            </a:r>
            <a:r>
              <a:rPr lang="cs-CZ" sz="2000" dirty="0"/>
              <a:t>	</a:t>
            </a:r>
            <a:r>
              <a:rPr lang="cs-CZ" sz="2000" b="1" dirty="0" smtClean="0"/>
              <a:t>180</a:t>
            </a:r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r>
              <a:rPr lang="cs-CZ" sz="2000" dirty="0" smtClean="0"/>
              <a:t>Z toho: 11. výzva </a:t>
            </a:r>
            <a:r>
              <a:rPr lang="cs-CZ" sz="2000" b="1" dirty="0" smtClean="0"/>
              <a:t>136</a:t>
            </a:r>
            <a:r>
              <a:rPr lang="cs-CZ" sz="2000" dirty="0" smtClean="0"/>
              <a:t> a 12. výzva  </a:t>
            </a:r>
            <a:r>
              <a:rPr lang="cs-CZ" sz="2000" b="1" dirty="0" smtClean="0"/>
              <a:t>44</a:t>
            </a:r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r>
              <a:rPr lang="cs-CZ" sz="2000" dirty="0" smtClean="0"/>
              <a:t>Vyřazeno: 127 žádostí v obecné a specifické přijatelnosti</a:t>
            </a:r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r>
              <a:rPr lang="cs-CZ" sz="2000" dirty="0" smtClean="0"/>
              <a:t>Věcné hodnocení splnilo </a:t>
            </a:r>
            <a:r>
              <a:rPr lang="cs-CZ" sz="2000" b="1" dirty="0" smtClean="0"/>
              <a:t>19 projektů </a:t>
            </a:r>
            <a:r>
              <a:rPr lang="cs-CZ" sz="2000" dirty="0" smtClean="0"/>
              <a:t>(k 8. 8. 2016):</a:t>
            </a:r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r>
              <a:rPr lang="cs-CZ" sz="2000" b="1" dirty="0" smtClean="0"/>
              <a:t>14</a:t>
            </a:r>
            <a:r>
              <a:rPr lang="cs-CZ" sz="2000" dirty="0" smtClean="0"/>
              <a:t> projektů (49 mil. Kč) v 11. výzvě a </a:t>
            </a:r>
            <a:r>
              <a:rPr lang="cs-CZ" sz="2000" b="1" dirty="0" smtClean="0"/>
              <a:t>5</a:t>
            </a:r>
            <a:r>
              <a:rPr lang="cs-CZ" sz="2000" dirty="0" smtClean="0"/>
              <a:t> projektů v 12.výzvě (15 mil. Kč)</a:t>
            </a:r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r>
              <a:rPr lang="cs-CZ" sz="2000" dirty="0" smtClean="0"/>
              <a:t>Žádost o přezkum: </a:t>
            </a:r>
            <a:r>
              <a:rPr lang="cs-CZ" sz="2000" b="1" dirty="0" smtClean="0"/>
              <a:t>58 projektů</a:t>
            </a:r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r>
              <a:rPr lang="cs-CZ" sz="2000" dirty="0" smtClean="0"/>
              <a:t>Z toho vráceno zpět do hodnocení </a:t>
            </a:r>
            <a:r>
              <a:rPr lang="cs-CZ" sz="2000" b="1" dirty="0" smtClean="0"/>
              <a:t>: 15 projektů </a:t>
            </a:r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r>
              <a:rPr lang="cs-CZ" sz="2000" dirty="0" smtClean="0"/>
              <a:t>(ve 12. výzvě čerpáno 41 mil. Kč – 47 % alokace celkem)</a:t>
            </a:r>
          </a:p>
          <a:p>
            <a:pPr marL="1076325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endParaRPr lang="cs-CZ" sz="2200" b="1" dirty="0" smtClean="0"/>
          </a:p>
          <a:p>
            <a:pPr marL="1076325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endParaRPr lang="cs-CZ" sz="2200" b="1" dirty="0"/>
          </a:p>
          <a:p>
            <a:pPr marL="1076325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endParaRPr lang="cs-CZ" sz="2200" b="1" dirty="0" smtClean="0"/>
          </a:p>
        </p:txBody>
      </p:sp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pPr>
              <a:defRPr/>
            </a:pPr>
            <a:endParaRPr lang="cs-CZ" sz="2800" dirty="0">
              <a:solidFill>
                <a:srgbClr val="0070C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61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1" y="58522"/>
            <a:ext cx="9137469" cy="1155801"/>
          </a:xfrm>
        </p:spPr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</a:rPr>
              <a:t>11. A 12.výzva IROP – právní formy žadatele 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6224"/>
            <a:ext cx="8229600" cy="4893868"/>
          </a:xfrm>
        </p:spPr>
        <p:txBody>
          <a:bodyPr>
            <a:noAutofit/>
          </a:bodyPr>
          <a:lstStyle/>
          <a:p>
            <a:pPr marL="1076325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endParaRPr lang="cs-CZ" sz="2200" b="1" dirty="0" smtClean="0"/>
          </a:p>
          <a:p>
            <a:pPr marL="1076325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endParaRPr lang="cs-CZ" sz="2200" b="1" dirty="0"/>
          </a:p>
          <a:p>
            <a:pPr marL="1076325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endParaRPr lang="cs-CZ" sz="2200" b="1" dirty="0" smtClean="0"/>
          </a:p>
        </p:txBody>
      </p:sp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pPr>
              <a:defRPr/>
            </a:pPr>
            <a:endParaRPr lang="cs-CZ" sz="2800" dirty="0">
              <a:solidFill>
                <a:srgbClr val="0070C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5840466"/>
              </p:ext>
            </p:extLst>
          </p:nvPr>
        </p:nvGraphicFramePr>
        <p:xfrm>
          <a:off x="647702" y="1086395"/>
          <a:ext cx="7646826" cy="44639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41950"/>
                <a:gridCol w="738273"/>
                <a:gridCol w="1212492"/>
                <a:gridCol w="757484"/>
                <a:gridCol w="1118917"/>
                <a:gridCol w="901307"/>
                <a:gridCol w="1076403"/>
              </a:tblGrid>
              <a:tr h="23114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Právní forma žadatele</a:t>
                      </a:r>
                      <a:endParaRPr lang="cs-CZ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11. výzva</a:t>
                      </a:r>
                      <a:endParaRPr lang="cs-CZ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12. výzva</a:t>
                      </a:r>
                      <a:endParaRPr lang="cs-CZ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Celkem</a:t>
                      </a:r>
                      <a:endParaRPr lang="cs-CZ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7816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Počet</a:t>
                      </a:r>
                      <a:endParaRPr lang="cs-CZ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Objem </a:t>
                      </a:r>
                      <a:endParaRPr lang="cs-CZ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</a:rPr>
                        <a:t>(</a:t>
                      </a:r>
                      <a:r>
                        <a:rPr lang="cs-CZ" sz="1200" dirty="0">
                          <a:effectLst/>
                        </a:rPr>
                        <a:t>EU podíl)</a:t>
                      </a:r>
                      <a:endParaRPr lang="cs-CZ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Počet</a:t>
                      </a:r>
                      <a:endParaRPr lang="cs-CZ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Objem </a:t>
                      </a:r>
                      <a:endParaRPr lang="cs-CZ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</a:rPr>
                        <a:t>(</a:t>
                      </a:r>
                      <a:r>
                        <a:rPr lang="cs-CZ" sz="1200" dirty="0">
                          <a:effectLst/>
                        </a:rPr>
                        <a:t>EU podíl)</a:t>
                      </a:r>
                      <a:endParaRPr lang="cs-CZ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Počet</a:t>
                      </a:r>
                      <a:endParaRPr lang="cs-CZ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Objem </a:t>
                      </a:r>
                      <a:endParaRPr lang="cs-CZ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</a:rPr>
                        <a:t>(</a:t>
                      </a:r>
                      <a:r>
                        <a:rPr lang="cs-CZ" sz="1200" dirty="0">
                          <a:effectLst/>
                        </a:rPr>
                        <a:t>EU podíl)</a:t>
                      </a:r>
                      <a:endParaRPr lang="cs-CZ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781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Akciová společnost</a:t>
                      </a:r>
                      <a:endParaRPr lang="cs-CZ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2</a:t>
                      </a:r>
                      <a:endParaRPr lang="cs-CZ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8 306 489</a:t>
                      </a:r>
                      <a:endParaRPr lang="cs-CZ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</a:t>
                      </a:r>
                      <a:endParaRPr lang="cs-CZ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3 747 055</a:t>
                      </a:r>
                      <a:endParaRPr lang="cs-CZ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3</a:t>
                      </a:r>
                      <a:endParaRPr lang="cs-CZ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12 053 544</a:t>
                      </a:r>
                      <a:endParaRPr lang="cs-CZ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444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Družstvo</a:t>
                      </a:r>
                      <a:endParaRPr lang="cs-CZ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</a:t>
                      </a:r>
                      <a:endParaRPr lang="cs-CZ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2 350 000</a:t>
                      </a:r>
                      <a:endParaRPr lang="cs-CZ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</a:t>
                      </a:r>
                      <a:endParaRPr lang="cs-CZ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2 350 000</a:t>
                      </a:r>
                      <a:endParaRPr lang="cs-CZ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4677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Evidované církevní právnické osoby</a:t>
                      </a:r>
                      <a:endParaRPr lang="cs-CZ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</a:t>
                      </a:r>
                      <a:endParaRPr lang="cs-CZ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1 246 993</a:t>
                      </a:r>
                      <a:endParaRPr lang="cs-CZ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</a:t>
                      </a:r>
                      <a:endParaRPr lang="cs-CZ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1 246 993</a:t>
                      </a:r>
                      <a:endParaRPr lang="cs-CZ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542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Obecně prospěšná společnost </a:t>
                      </a:r>
                      <a:endParaRPr lang="cs-CZ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3</a:t>
                      </a:r>
                      <a:endParaRPr lang="cs-CZ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10 314 451</a:t>
                      </a:r>
                      <a:endParaRPr lang="cs-CZ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3</a:t>
                      </a:r>
                      <a:endParaRPr lang="cs-CZ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10 314 451</a:t>
                      </a:r>
                      <a:endParaRPr lang="cs-CZ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5420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Podnikající fyzická osoba tuzemská</a:t>
                      </a:r>
                      <a:endParaRPr lang="cs-CZ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14</a:t>
                      </a:r>
                      <a:endParaRPr lang="cs-CZ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50 523 549</a:t>
                      </a:r>
                      <a:endParaRPr lang="cs-CZ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3</a:t>
                      </a:r>
                      <a:endParaRPr lang="cs-CZ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6 876 421</a:t>
                      </a:r>
                      <a:endParaRPr lang="cs-CZ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17</a:t>
                      </a:r>
                      <a:endParaRPr lang="cs-CZ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57 399 970</a:t>
                      </a:r>
                      <a:endParaRPr lang="cs-CZ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5965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Společnost s ručením omezeným</a:t>
                      </a:r>
                      <a:endParaRPr lang="cs-CZ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112</a:t>
                      </a:r>
                      <a:endParaRPr lang="cs-CZ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405 288 394</a:t>
                      </a:r>
                      <a:endParaRPr lang="cs-CZ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38</a:t>
                      </a:r>
                      <a:endParaRPr lang="cs-CZ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130 271 649</a:t>
                      </a:r>
                      <a:endParaRPr lang="cs-CZ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FF0000"/>
                          </a:solidFill>
                          <a:effectLst/>
                        </a:rPr>
                        <a:t>150</a:t>
                      </a:r>
                      <a:endParaRPr lang="cs-CZ" sz="12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535 560 043</a:t>
                      </a:r>
                      <a:endParaRPr lang="cs-CZ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045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Spolek</a:t>
                      </a:r>
                      <a:endParaRPr lang="cs-CZ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4</a:t>
                      </a:r>
                      <a:endParaRPr lang="cs-CZ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14 177 065</a:t>
                      </a:r>
                      <a:endParaRPr lang="cs-CZ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</a:t>
                      </a:r>
                      <a:endParaRPr lang="cs-CZ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2 686 457</a:t>
                      </a:r>
                      <a:endParaRPr lang="cs-CZ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5</a:t>
                      </a:r>
                      <a:endParaRPr lang="cs-CZ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16 863 523</a:t>
                      </a:r>
                      <a:endParaRPr lang="cs-CZ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4781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Celkový součet</a:t>
                      </a:r>
                      <a:endParaRPr lang="cs-CZ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136</a:t>
                      </a:r>
                      <a:endParaRPr lang="cs-CZ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490 959 948</a:t>
                      </a:r>
                      <a:endParaRPr lang="cs-CZ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44</a:t>
                      </a:r>
                      <a:endParaRPr lang="cs-CZ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144 828 575</a:t>
                      </a:r>
                      <a:endParaRPr lang="cs-CZ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180</a:t>
                      </a:r>
                      <a:endParaRPr lang="cs-CZ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635 788 523</a:t>
                      </a:r>
                      <a:endParaRPr lang="cs-CZ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623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1" y="58522"/>
            <a:ext cx="9137469" cy="1155801"/>
          </a:xfrm>
        </p:spPr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</a:rPr>
              <a:t>11. A 12. výzva </a:t>
            </a:r>
            <a:r>
              <a:rPr lang="cs-CZ" sz="2400" dirty="0">
                <a:solidFill>
                  <a:schemeClr val="accent1">
                    <a:lumMod val="75000"/>
                  </a:schemeClr>
                </a:solidFill>
              </a:rPr>
              <a:t>IROP – 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</a:rPr>
              <a:t>nejčastější projektové záměry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57032"/>
          </a:xfrm>
        </p:spPr>
        <p:txBody>
          <a:bodyPr>
            <a:noAutofit/>
          </a:bodyPr>
          <a:lstStyle/>
          <a:p>
            <a:r>
              <a:rPr lang="cs-CZ" sz="1400" dirty="0" smtClean="0"/>
              <a:t>Dřevozpracující </a:t>
            </a:r>
            <a:r>
              <a:rPr lang="cs-CZ" sz="1400" dirty="0"/>
              <a:t>podnik  </a:t>
            </a:r>
            <a:r>
              <a:rPr lang="cs-CZ" sz="1400" dirty="0" smtClean="0"/>
              <a:t>(truhlárna</a:t>
            </a:r>
            <a:r>
              <a:rPr lang="cs-CZ" sz="1400" dirty="0"/>
              <a:t>, výroba </a:t>
            </a:r>
            <a:r>
              <a:rPr lang="cs-CZ" sz="1400" dirty="0" smtClean="0"/>
              <a:t>nábytku, výroba palet,  </a:t>
            </a:r>
            <a:r>
              <a:rPr lang="cs-CZ" sz="1400" dirty="0"/>
              <a:t>sušička </a:t>
            </a:r>
            <a:r>
              <a:rPr lang="cs-CZ" sz="1400" dirty="0" smtClean="0"/>
              <a:t>dřeva)</a:t>
            </a:r>
            <a:endParaRPr lang="cs-CZ" sz="1400" dirty="0"/>
          </a:p>
          <a:p>
            <a:r>
              <a:rPr lang="cs-CZ" sz="1400" dirty="0"/>
              <a:t>Stavební </a:t>
            </a:r>
            <a:r>
              <a:rPr lang="cs-CZ" sz="1400" dirty="0" smtClean="0"/>
              <a:t>práce</a:t>
            </a:r>
            <a:endParaRPr lang="cs-CZ" sz="1400" dirty="0"/>
          </a:p>
          <a:p>
            <a:r>
              <a:rPr lang="cs-CZ" sz="1400" dirty="0"/>
              <a:t>Kavárna, </a:t>
            </a:r>
            <a:r>
              <a:rPr lang="cs-CZ" sz="1400" dirty="0" smtClean="0"/>
              <a:t>pražírna, bistro</a:t>
            </a:r>
          </a:p>
          <a:p>
            <a:r>
              <a:rPr lang="cs-CZ" sz="1400" dirty="0" smtClean="0"/>
              <a:t>Technické </a:t>
            </a:r>
            <a:r>
              <a:rPr lang="cs-CZ" sz="1400" dirty="0"/>
              <a:t>služby, zemní </a:t>
            </a:r>
            <a:r>
              <a:rPr lang="cs-CZ" sz="1400" dirty="0" smtClean="0"/>
              <a:t>práce</a:t>
            </a:r>
            <a:endParaRPr lang="cs-CZ" sz="1400" dirty="0"/>
          </a:p>
          <a:p>
            <a:r>
              <a:rPr lang="cs-CZ" sz="1400" dirty="0"/>
              <a:t>Potisky oděvů, šití </a:t>
            </a:r>
            <a:endParaRPr lang="cs-CZ" sz="1400" dirty="0" smtClean="0"/>
          </a:p>
          <a:p>
            <a:r>
              <a:rPr lang="cs-CZ" sz="1400" dirty="0" smtClean="0"/>
              <a:t>Zpracování </a:t>
            </a:r>
            <a:r>
              <a:rPr lang="cs-CZ" sz="1400" dirty="0"/>
              <a:t>plastových materiálů </a:t>
            </a:r>
          </a:p>
          <a:p>
            <a:r>
              <a:rPr lang="cs-CZ" sz="1400" dirty="0"/>
              <a:t>Výroba obalů, folií </a:t>
            </a:r>
          </a:p>
          <a:p>
            <a:r>
              <a:rPr lang="cs-CZ" sz="1400" dirty="0"/>
              <a:t>Balení výrobků, zboží </a:t>
            </a:r>
          </a:p>
          <a:p>
            <a:r>
              <a:rPr lang="cs-CZ" sz="1400" dirty="0"/>
              <a:t>Prádelna </a:t>
            </a:r>
          </a:p>
          <a:p>
            <a:r>
              <a:rPr lang="cs-CZ" sz="1400" dirty="0"/>
              <a:t>Příprava jídel, catering </a:t>
            </a:r>
          </a:p>
          <a:p>
            <a:r>
              <a:rPr lang="cs-CZ" sz="1400" dirty="0" smtClean="0"/>
              <a:t>Pivovary, výroba </a:t>
            </a:r>
            <a:r>
              <a:rPr lang="cs-CZ" sz="1400" dirty="0" err="1" smtClean="0"/>
              <a:t>cideru</a:t>
            </a:r>
            <a:r>
              <a:rPr lang="cs-CZ" sz="1400" dirty="0" smtClean="0"/>
              <a:t> </a:t>
            </a:r>
            <a:endParaRPr lang="cs-CZ" sz="1400" dirty="0"/>
          </a:p>
          <a:p>
            <a:r>
              <a:rPr lang="cs-CZ" sz="1400" dirty="0"/>
              <a:t>Zpracování ovoce, zeleniny </a:t>
            </a:r>
          </a:p>
          <a:p>
            <a:r>
              <a:rPr lang="cs-CZ" sz="1400" dirty="0"/>
              <a:t>Vzdělávací aktivity, poradenství </a:t>
            </a:r>
          </a:p>
          <a:p>
            <a:r>
              <a:rPr lang="cs-CZ" sz="1400" dirty="0"/>
              <a:t>Výroba biomasy, ekologická </a:t>
            </a:r>
            <a:r>
              <a:rPr lang="cs-CZ" sz="1400" dirty="0" smtClean="0"/>
              <a:t>topiva</a:t>
            </a:r>
          </a:p>
          <a:p>
            <a:pPr marL="0" indent="0">
              <a:buNone/>
            </a:pPr>
            <a:r>
              <a:rPr lang="cs-CZ" sz="1400" dirty="0" smtClean="0"/>
              <a:t> </a:t>
            </a:r>
            <a:endParaRPr lang="cs-CZ" sz="1400" dirty="0"/>
          </a:p>
          <a:p>
            <a:pPr marL="0" indent="0">
              <a:buNone/>
            </a:pPr>
            <a:r>
              <a:rPr lang="cs-CZ" sz="1400" dirty="0" smtClean="0"/>
              <a:t>Dále např. zvířecí krematorium, bezpečnostní služba s </a:t>
            </a:r>
            <a:r>
              <a:rPr lang="cs-CZ" sz="1400" dirty="0" err="1" smtClean="0"/>
              <a:t>drony</a:t>
            </a:r>
            <a:r>
              <a:rPr lang="cs-CZ" sz="1400" dirty="0" smtClean="0"/>
              <a:t>, čerpací stanice, mobilní detoxikační centrum, muzeum totality.</a:t>
            </a:r>
            <a:endParaRPr lang="cs-CZ" sz="1400" dirty="0"/>
          </a:p>
          <a:p>
            <a:pPr marL="1076325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endParaRPr lang="cs-CZ" sz="2200" b="1" dirty="0" smtClean="0"/>
          </a:p>
          <a:p>
            <a:pPr marL="1076325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endParaRPr lang="cs-CZ" sz="2200" b="1" dirty="0"/>
          </a:p>
          <a:p>
            <a:pPr marL="1076325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endParaRPr lang="cs-CZ" sz="2200" b="1" dirty="0" smtClean="0"/>
          </a:p>
        </p:txBody>
      </p:sp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pPr>
              <a:defRPr/>
            </a:pPr>
            <a:endParaRPr lang="cs-CZ" sz="2800" dirty="0">
              <a:solidFill>
                <a:srgbClr val="0070C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70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1" y="58522"/>
            <a:ext cx="9137469" cy="1155801"/>
          </a:xfrm>
        </p:spPr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</a:rPr>
              <a:t>11. A 12. výzva </a:t>
            </a:r>
            <a:r>
              <a:rPr lang="cs-CZ" sz="2400" dirty="0">
                <a:solidFill>
                  <a:schemeClr val="accent1">
                    <a:lumMod val="75000"/>
                  </a:schemeClr>
                </a:solidFill>
              </a:rPr>
              <a:t>IROP – 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</a:rPr>
              <a:t>časté příklady nesplněných kritérií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570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600" u="sng" dirty="0" smtClean="0"/>
              <a:t>Obecná </a:t>
            </a:r>
            <a:r>
              <a:rPr lang="cs-CZ" sz="1600" u="sng" dirty="0"/>
              <a:t>kritéria </a:t>
            </a:r>
            <a:r>
              <a:rPr lang="cs-CZ" sz="1600" u="sng" dirty="0" smtClean="0"/>
              <a:t>přijatelnosti</a:t>
            </a:r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r>
              <a:rPr lang="cs-CZ" sz="1600" dirty="0" smtClean="0"/>
              <a:t>- </a:t>
            </a:r>
            <a:r>
              <a:rPr lang="cs-CZ" sz="1600" dirty="0"/>
              <a:t>projekt je svým zaměřením v souladu s cíli a podporovanými aktivitami </a:t>
            </a:r>
            <a:r>
              <a:rPr lang="cs-CZ" sz="1600" dirty="0" smtClean="0"/>
              <a:t>výzvy</a:t>
            </a:r>
            <a:endParaRPr lang="cs-CZ" sz="1600" dirty="0"/>
          </a:p>
          <a:p>
            <a:pPr lvl="0"/>
            <a:r>
              <a:rPr lang="cs-CZ" sz="1600" dirty="0"/>
              <a:t>žadatel </a:t>
            </a:r>
            <a:r>
              <a:rPr lang="cs-CZ" sz="1600" b="1" dirty="0"/>
              <a:t>nesprávně vybral výzvu </a:t>
            </a:r>
            <a:r>
              <a:rPr lang="cs-CZ" sz="1600" dirty="0" smtClean="0"/>
              <a:t>podle ORP (Příloha č.3 </a:t>
            </a:r>
            <a:r>
              <a:rPr lang="cs-CZ" sz="1600" dirty="0" err="1" smtClean="0"/>
              <a:t>Specif</a:t>
            </a:r>
            <a:r>
              <a:rPr lang="cs-CZ" sz="1600" dirty="0" smtClean="0"/>
              <a:t>. pravidel)</a:t>
            </a:r>
          </a:p>
          <a:p>
            <a:pPr marL="0" lvl="0" indent="0">
              <a:buNone/>
            </a:pPr>
            <a:endParaRPr lang="cs-CZ" sz="1600" dirty="0"/>
          </a:p>
          <a:p>
            <a:pPr marL="0" indent="0">
              <a:buNone/>
            </a:pPr>
            <a:r>
              <a:rPr lang="cs-CZ" sz="1600" dirty="0"/>
              <a:t>- projekt je v souladu s podmínkami </a:t>
            </a:r>
            <a:r>
              <a:rPr lang="cs-CZ" sz="1600" dirty="0" smtClean="0"/>
              <a:t>výzvy</a:t>
            </a:r>
            <a:endParaRPr lang="cs-CZ" sz="1600" dirty="0"/>
          </a:p>
          <a:p>
            <a:pPr lvl="0"/>
            <a:r>
              <a:rPr lang="cs-CZ" sz="1600" dirty="0"/>
              <a:t>nesprávné nastavení data ukončení realizace projektu </a:t>
            </a:r>
          </a:p>
          <a:p>
            <a:pPr lvl="0"/>
            <a:r>
              <a:rPr lang="cs-CZ" sz="1600" dirty="0"/>
              <a:t>nesoulad mezi podnikatelským plánem a žádostí v MS2014+ nebo nedostatečný popis sociálních principů v podnikatelském plánu</a:t>
            </a:r>
          </a:p>
          <a:p>
            <a:pPr lvl="0"/>
            <a:r>
              <a:rPr lang="cs-CZ" sz="1600" b="1" dirty="0" smtClean="0"/>
              <a:t>chybně vybraný indikátor nebo chybně propočtený </a:t>
            </a:r>
            <a:r>
              <a:rPr lang="cs-CZ" sz="1600" dirty="0" smtClean="0"/>
              <a:t>indikátor zvýšení zaměstnanosti</a:t>
            </a:r>
          </a:p>
          <a:p>
            <a:pPr marL="0" lvl="0" indent="0">
              <a:buNone/>
            </a:pPr>
            <a:endParaRPr lang="cs-CZ" sz="1600" dirty="0"/>
          </a:p>
          <a:p>
            <a:pPr marL="0" indent="0">
              <a:buNone/>
            </a:pPr>
            <a:r>
              <a:rPr lang="cs-CZ" sz="1600" dirty="0" smtClean="0"/>
              <a:t>- </a:t>
            </a:r>
            <a:r>
              <a:rPr lang="cs-CZ" sz="1600" dirty="0"/>
              <a:t>projekt respektuje minimální a maximální hranici celkových způsobilých </a:t>
            </a:r>
            <a:r>
              <a:rPr lang="cs-CZ" sz="1600" dirty="0" smtClean="0"/>
              <a:t>výdajů</a:t>
            </a:r>
            <a:endParaRPr lang="cs-CZ" sz="1600" dirty="0"/>
          </a:p>
          <a:p>
            <a:pPr lvl="0"/>
            <a:r>
              <a:rPr lang="cs-CZ" sz="1600" dirty="0"/>
              <a:t>rozpor mezi podnikatelským plánem a žádostí v MS2014+</a:t>
            </a:r>
          </a:p>
          <a:p>
            <a:pPr lvl="0"/>
            <a:r>
              <a:rPr lang="cs-CZ" sz="1600" b="1" dirty="0"/>
              <a:t>nerespektovaná maximální hranice celkových způsobilých výdajů</a:t>
            </a:r>
            <a:r>
              <a:rPr lang="cs-CZ" sz="1600" dirty="0"/>
              <a:t> </a:t>
            </a:r>
          </a:p>
          <a:p>
            <a:pPr marL="0" indent="0">
              <a:buNone/>
            </a:pPr>
            <a:r>
              <a:rPr lang="cs-CZ" sz="1600" dirty="0"/>
              <a:t> </a:t>
            </a:r>
          </a:p>
          <a:p>
            <a:pPr marL="266700" lvl="0" indent="-266700" eaLnBrk="0" fontAlgn="base" hangingPunct="0">
              <a:lnSpc>
                <a:spcPct val="170000"/>
              </a:lnSpc>
              <a:spcAft>
                <a:spcPct val="0"/>
              </a:spcAft>
            </a:pPr>
            <a:endParaRPr lang="cs-CZ" sz="1600" b="1" dirty="0"/>
          </a:p>
          <a:p>
            <a:pPr marL="266700" indent="-266700" eaLnBrk="0" fontAlgn="base" hangingPunct="0">
              <a:lnSpc>
                <a:spcPct val="170000"/>
              </a:lnSpc>
              <a:spcAft>
                <a:spcPct val="0"/>
              </a:spcAft>
            </a:pPr>
            <a:endParaRPr lang="cs-CZ" sz="1600" b="1" dirty="0"/>
          </a:p>
          <a:p>
            <a:pPr marL="1076325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endParaRPr lang="cs-CZ" sz="2200" b="1" dirty="0" smtClean="0"/>
          </a:p>
        </p:txBody>
      </p:sp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pPr>
              <a:defRPr/>
            </a:pPr>
            <a:endParaRPr lang="cs-CZ" sz="2800" dirty="0">
              <a:solidFill>
                <a:srgbClr val="0070C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71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IROP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Základní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2186</TotalTime>
  <Words>1396</Words>
  <Application>Microsoft Office PowerPoint</Application>
  <PresentationFormat>Předvádění na obrazovce (4:3)</PresentationFormat>
  <Paragraphs>482</Paragraphs>
  <Slides>33</Slides>
  <Notes>5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4" baseType="lpstr">
      <vt:lpstr>MotivIROP</vt:lpstr>
      <vt:lpstr>       </vt:lpstr>
      <vt:lpstr> IROP - Prioritní osa 2  </vt:lpstr>
      <vt:lpstr>Prezentace aplikace PowerPoint</vt:lpstr>
      <vt:lpstr>Harmonogram výzev IROP 2016</vt:lpstr>
      <vt:lpstr> 11. výzva - sociální podnikání Pro sociálně vyloučené lokality   12. výzva - sociální podnikání (mimo SVL) </vt:lpstr>
      <vt:lpstr> 11. A 12.výzva IROP - HODNOCENÍ  </vt:lpstr>
      <vt:lpstr> 11. A 12.výzva IROP – právní formy žadatele  </vt:lpstr>
      <vt:lpstr> 11. A 12. výzva IROP – nejčastější projektové záměry</vt:lpstr>
      <vt:lpstr> 11. A 12. výzva IROP – časté příklady nesplněných kritérií</vt:lpstr>
      <vt:lpstr> 11. A 12. výzva IROP – příklady  nesplněných kritérií</vt:lpstr>
      <vt:lpstr> 11. A 12. výzva IROP – příklady  nesplněných kritérií</vt:lpstr>
      <vt:lpstr> 11. A 12. výzva IROP – příklady  nesplněných kritérií</vt:lpstr>
      <vt:lpstr> 11. A 12. výzva IROP - Ponaučení</vt:lpstr>
      <vt:lpstr> doporučení do Pravidel</vt:lpstr>
      <vt:lpstr> nová výzva IROP – hlavní změny</vt:lpstr>
      <vt:lpstr> nová výzva IROP – hlavní změny</vt:lpstr>
      <vt:lpstr> nová výzva IROP - hlavní změny</vt:lpstr>
      <vt:lpstr> 43. výzva IROP – sociální podnikání II.</vt:lpstr>
      <vt:lpstr> 44. výzva IROP – sociální podnikání pro SVL II.</vt:lpstr>
      <vt:lpstr> 44. výzva IROP – sociální podnikání pro SVL a KPSVL </vt:lpstr>
      <vt:lpstr> 44. výzva IROP – sociální podnikání pro SVL</vt:lpstr>
      <vt:lpstr> V čem se liší 43. a 44. výzva? </vt:lpstr>
      <vt:lpstr> 43. a 44. výzva IROP – sociální podnikání II. </vt:lpstr>
      <vt:lpstr> 43. a 44. výzva IROP – režim de minimis </vt:lpstr>
      <vt:lpstr> 43. a 44. výzva IROP – sociální podnikání II.  </vt:lpstr>
      <vt:lpstr> 43. a 44. výzva IROP – sociální podnikání </vt:lpstr>
      <vt:lpstr>43. A 44. výzva IROP – sociální podnikání</vt:lpstr>
      <vt:lpstr> 43. a 44. výzva IROP – sociální podnikání </vt:lpstr>
      <vt:lpstr> 43. a 44. výzva IROP – sociální podnikání  </vt:lpstr>
      <vt:lpstr> 43. a 44. výzva IROP – principy sociální podnikání </vt:lpstr>
      <vt:lpstr>43. a 44. výzva IROP – sociální podnikání</vt:lpstr>
      <vt:lpstr> 43. a 44.  výzva IROP – osnova Podnikatelského plánu </vt:lpstr>
      <vt:lpstr>Prezentace aplikace PowerPoint</vt:lpstr>
    </vt:vector>
  </TitlesOfParts>
  <Company>MMR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Příprava programového období 2014-2020</dc:title>
  <dc:creator>*</dc:creator>
  <cp:lastModifiedBy>Blanka Davidová</cp:lastModifiedBy>
  <cp:revision>243</cp:revision>
  <cp:lastPrinted>2015-01-29T12:55:59Z</cp:lastPrinted>
  <dcterms:created xsi:type="dcterms:W3CDTF">2014-10-03T06:20:14Z</dcterms:created>
  <dcterms:modified xsi:type="dcterms:W3CDTF">2016-08-24T14:03:25Z</dcterms:modified>
</cp:coreProperties>
</file>