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3" r:id="rId2"/>
    <p:sldId id="314" r:id="rId3"/>
    <p:sldId id="315" r:id="rId4"/>
    <p:sldId id="316" r:id="rId5"/>
    <p:sldId id="281" r:id="rId6"/>
    <p:sldId id="282" r:id="rId7"/>
    <p:sldId id="283" r:id="rId8"/>
    <p:sldId id="284" r:id="rId9"/>
    <p:sldId id="330" r:id="rId10"/>
    <p:sldId id="332" r:id="rId11"/>
    <p:sldId id="331" r:id="rId12"/>
    <p:sldId id="334" r:id="rId13"/>
    <p:sldId id="346" r:id="rId14"/>
    <p:sldId id="342" r:id="rId15"/>
    <p:sldId id="335" r:id="rId16"/>
    <p:sldId id="343" r:id="rId17"/>
    <p:sldId id="336" r:id="rId18"/>
    <p:sldId id="337" r:id="rId19"/>
    <p:sldId id="344" r:id="rId20"/>
    <p:sldId id="345" r:id="rId21"/>
    <p:sldId id="285" r:id="rId22"/>
    <p:sldId id="286" r:id="rId23"/>
    <p:sldId id="338" r:id="rId24"/>
    <p:sldId id="287" r:id="rId25"/>
    <p:sldId id="288" r:id="rId26"/>
    <p:sldId id="291" r:id="rId27"/>
    <p:sldId id="339" r:id="rId28"/>
    <p:sldId id="340" r:id="rId29"/>
    <p:sldId id="341" r:id="rId30"/>
    <p:sldId id="333" r:id="rId31"/>
    <p:sldId id="307" r:id="rId32"/>
    <p:sldId id="308" r:id="rId33"/>
    <p:sldId id="309" r:id="rId34"/>
    <p:sldId id="310" r:id="rId35"/>
    <p:sldId id="311" r:id="rId36"/>
    <p:sldId id="312" r:id="rId37"/>
    <p:sldId id="329" r:id="rId38"/>
    <p:sldId id="313" r:id="rId39"/>
    <p:sldId id="280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3333CC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0" autoAdjust="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notesViewPr>
    <p:cSldViewPr snapToGrid="0" snapToObjects="1">
      <p:cViewPr varScale="1">
        <p:scale>
          <a:sx n="61" d="100"/>
          <a:sy n="61" d="100"/>
        </p:scale>
        <p:origin x="-335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22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5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38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40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70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1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05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6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66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2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5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40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08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45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65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03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90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10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6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2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1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9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Ve finančním plánu projektu jsou nastaveny etapy projektu v minimální délce 3 měsíců. Kvůli </a:t>
            </a:r>
            <a:r>
              <a:rPr lang="cs-CZ" dirty="0" err="1" smtClean="0"/>
              <a:t>ŽoP</a:t>
            </a:r>
            <a:r>
              <a:rPr lang="cs-CZ" dirty="0" smtClean="0"/>
              <a:t>, která se předkládá nejpozději do 20 </a:t>
            </a:r>
            <a:r>
              <a:rPr lang="cs-CZ" dirty="0" err="1" smtClean="0"/>
              <a:t>pd</a:t>
            </a:r>
            <a:r>
              <a:rPr lang="cs-CZ" dirty="0" smtClean="0"/>
              <a:t>. od ukončení etapy projektu.</a:t>
            </a:r>
            <a:r>
              <a:rPr lang="cs-CZ" baseline="0" dirty="0" smtClean="0"/>
              <a:t>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pPr lvl="0"/>
              <a:t>7/27/2016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6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/>
              <a:t>U </a:t>
            </a:r>
            <a:r>
              <a:rPr lang="en-US" sz="1200" b="1" dirty="0" err="1" smtClean="0"/>
              <a:t>Nákladového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nádraží</a:t>
            </a:r>
            <a:r>
              <a:rPr lang="en-US" sz="1200" b="1" dirty="0" smtClean="0"/>
              <a:t> 3144/4, 130 00 </a:t>
            </a:r>
            <a:r>
              <a:rPr lang="en-US" sz="1200" b="1" dirty="0" err="1" smtClean="0"/>
              <a:t>Praha</a:t>
            </a:r>
            <a:r>
              <a:rPr lang="en-US" sz="1200" b="1" dirty="0" smtClean="0"/>
              <a:t> 3</a:t>
            </a:r>
            <a:endParaRPr lang="cs-CZ" sz="1200" b="0" dirty="0" smtClean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 smtClean="0">
                <a:solidFill>
                  <a:schemeClr val="bg1"/>
                </a:solidFill>
              </a:rPr>
              <a:t>tel.: +420 </a:t>
            </a:r>
            <a:r>
              <a:rPr lang="is-IS" sz="1200" b="1" dirty="0" smtClean="0"/>
              <a:t>225 855 321</a:t>
            </a:r>
            <a:endParaRPr lang="cs-CZ" sz="1200" b="0" dirty="0" smtClean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2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61" r:id="rId9"/>
    <p:sldLayoutId id="214748366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Představení </a:t>
            </a:r>
            <a:br>
              <a:rPr lang="cs-CZ" sz="3600" dirty="0"/>
            </a:br>
            <a:r>
              <a:rPr lang="cs-CZ" sz="3600" dirty="0"/>
              <a:t>Centra pro regionální rozvoj </a:t>
            </a:r>
            <a:br>
              <a:rPr lang="cs-CZ" sz="3600" dirty="0"/>
            </a:br>
            <a:r>
              <a:rPr lang="cs-CZ" sz="3600" dirty="0"/>
              <a:t>České republiky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Mgr. Nikola Knopová, </a:t>
            </a:r>
            <a:r>
              <a:rPr lang="cs-CZ" dirty="0" err="1" smtClean="0"/>
              <a:t>DiS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8241030" cy="1948180"/>
          </a:xfrm>
        </p:spPr>
        <p:txBody>
          <a:bodyPr>
            <a:normAutofit fontScale="92500" lnSpcReduction="10000"/>
          </a:bodyPr>
          <a:lstStyle/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Seminář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SC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2.2: Vznik nových a rozvoj existujících podnikatelských aktivit v oblasti sociálního podnikání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Kolová výzva č.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43 Sociální podnikání II. 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Kolová výzva č.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podnikání pro SVL II.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24. 8. 2016</a:t>
            </a:r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084263"/>
            <a:ext cx="7700425" cy="504190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00529C"/>
                </a:solidFill>
              </a:rPr>
              <a:t>Žadatel </a:t>
            </a:r>
            <a:r>
              <a:rPr lang="cs-CZ" b="1" dirty="0">
                <a:solidFill>
                  <a:srgbClr val="00529C"/>
                </a:solidFill>
              </a:rPr>
              <a:t>splňuje definici oprávněného příjemce </a:t>
            </a:r>
            <a:r>
              <a:rPr lang="cs-CZ" b="1" dirty="0" smtClean="0">
                <a:solidFill>
                  <a:srgbClr val="00529C"/>
                </a:solidFill>
              </a:rPr>
              <a:t>pro příslušný specifický cíl a výzvu </a:t>
            </a:r>
            <a:endParaRPr lang="cs-CZ" b="1" dirty="0">
              <a:solidFill>
                <a:srgbClr val="00529C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Žadatel je oprávněným příjemcem dle výzvy.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O</a:t>
            </a:r>
            <a:r>
              <a:rPr lang="cs-CZ" b="1" dirty="0" smtClean="0"/>
              <a:t>soby </a:t>
            </a:r>
            <a:r>
              <a:rPr lang="cs-CZ" b="1" dirty="0"/>
              <a:t>samostatně výdělečně </a:t>
            </a:r>
            <a:r>
              <a:rPr lang="cs-CZ" b="1" dirty="0" smtClean="0"/>
              <a:t>činné </a:t>
            </a:r>
            <a:r>
              <a:rPr lang="cs-CZ" dirty="0" smtClean="0"/>
              <a:t>(OSVČ </a:t>
            </a:r>
            <a:r>
              <a:rPr lang="cs-CZ" dirty="0"/>
              <a:t>musí být z cílových </a:t>
            </a:r>
            <a:r>
              <a:rPr lang="cs-CZ" dirty="0" smtClean="0"/>
              <a:t>skupin, </a:t>
            </a:r>
            <a:r>
              <a:rPr lang="cs-CZ" dirty="0"/>
              <a:t>OSVČ nemusí být z cílových skupin v případě, že má zaměstnance z </a:t>
            </a:r>
            <a:r>
              <a:rPr lang="cs-CZ" dirty="0" smtClean="0"/>
              <a:t>cílových skupin), </a:t>
            </a:r>
            <a:r>
              <a:rPr lang="cs-CZ" b="1" dirty="0"/>
              <a:t>obchodní </a:t>
            </a:r>
            <a:r>
              <a:rPr lang="cs-CZ" b="1" dirty="0" smtClean="0"/>
              <a:t>korporace, </a:t>
            </a:r>
            <a:r>
              <a:rPr lang="cs-CZ" b="1" dirty="0"/>
              <a:t>nestátní neziskové </a:t>
            </a:r>
            <a:r>
              <a:rPr lang="cs-CZ" b="1" dirty="0" smtClean="0"/>
              <a:t>organizace, církve, církevní organizace</a:t>
            </a:r>
            <a:endParaRPr lang="cs-CZ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b="1" dirty="0" smtClean="0">
              <a:solidFill>
                <a:srgbClr val="00529C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00529C"/>
                </a:solidFill>
              </a:rPr>
              <a:t>Projekt </a:t>
            </a:r>
            <a:r>
              <a:rPr lang="cs-CZ" b="1" dirty="0">
                <a:solidFill>
                  <a:srgbClr val="00529C"/>
                </a:solidFill>
              </a:rPr>
              <a:t>je v souladu s pravidly veřejné podpory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b="1" dirty="0" smtClean="0">
              <a:solidFill>
                <a:srgbClr val="00529C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b="1" dirty="0">
              <a:solidFill>
                <a:srgbClr val="00529C"/>
              </a:solidFill>
            </a:endParaRP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 smtClean="0"/>
          </a:p>
          <a:p>
            <a:pPr algn="just"/>
            <a:endParaRPr lang="cs-CZ" b="1" dirty="0">
              <a:solidFill>
                <a:srgbClr val="00529C"/>
              </a:solidFill>
            </a:endParaRPr>
          </a:p>
          <a:p>
            <a:pPr algn="just"/>
            <a:endParaRPr lang="cs-CZ" b="1" dirty="0" smtClean="0">
              <a:solidFill>
                <a:srgbClr val="00529C"/>
              </a:solidFill>
            </a:endParaRPr>
          </a:p>
          <a:p>
            <a:pPr algn="just"/>
            <a:endParaRPr lang="cs-CZ" b="1" dirty="0">
              <a:solidFill>
                <a:srgbClr val="00529C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Nenapravitelná kritéria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75" y="3833812"/>
            <a:ext cx="7572375" cy="8096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75" y="4795121"/>
            <a:ext cx="76104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>
                <a:solidFill>
                  <a:srgbClr val="00529C"/>
                </a:solidFill>
              </a:rPr>
              <a:t>Statutární zástupce žadatele je trestně bezúhonný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OSVČ, statutární </a:t>
            </a:r>
            <a:r>
              <a:rPr lang="cs-CZ" b="1" dirty="0"/>
              <a:t>zástupce </a:t>
            </a:r>
            <a:r>
              <a:rPr lang="cs-CZ" b="1" dirty="0" smtClean="0"/>
              <a:t>obchodních korporací, nestátní neziskových organizací, církví a církevních organizací </a:t>
            </a:r>
            <a:r>
              <a:rPr lang="cs-CZ" dirty="0" smtClean="0"/>
              <a:t>dokládají výpis z rejstříku trestů, ze kterého vyplývá trestní bezúhonnost a v době podání žádosti nesmí být starší než 3 měsíce.</a:t>
            </a:r>
            <a:endParaRPr lang="cs-CZ" dirty="0"/>
          </a:p>
          <a:p>
            <a:pPr algn="just"/>
            <a:endParaRPr lang="cs-CZ" b="1" dirty="0" smtClean="0">
              <a:solidFill>
                <a:srgbClr val="00529C"/>
              </a:solidFill>
            </a:endParaRPr>
          </a:p>
          <a:p>
            <a:pPr algn="just"/>
            <a:r>
              <a:rPr lang="cs-CZ" b="1" dirty="0" smtClean="0">
                <a:solidFill>
                  <a:srgbClr val="00529C"/>
                </a:solidFill>
              </a:rPr>
              <a:t>Podnik přispívá k podpoře sociálního začleňování, minimálně 30% zaměstnanců z celkového počtu zaměstnanců sociálního podniku musí pocházet z cílových skupin.</a:t>
            </a:r>
            <a:endParaRPr lang="cs-CZ" b="1" dirty="0">
              <a:solidFill>
                <a:srgbClr val="00529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Žadatel </a:t>
            </a:r>
            <a:r>
              <a:rPr lang="cs-CZ" dirty="0" smtClean="0"/>
              <a:t>v podnikatelskému plánu popíše, že minimální podíl z cílových skupin bude činit </a:t>
            </a:r>
            <a:r>
              <a:rPr lang="cs-CZ" b="1" dirty="0" smtClean="0"/>
              <a:t>30% z celkového počtu zaměstnanců sociálního podniku</a:t>
            </a:r>
            <a:r>
              <a:rPr lang="cs-CZ" dirty="0" smtClean="0"/>
              <a:t>, a tak přispěje ke splnění principu Sociální prospěch. 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Nenapravitelná kritéria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174282"/>
            <a:ext cx="8003232" cy="4951882"/>
          </a:xfrm>
        </p:spPr>
        <p:txBody>
          <a:bodyPr>
            <a:normAutofit lnSpcReduction="10000"/>
          </a:bodyPr>
          <a:lstStyle/>
          <a:p>
            <a:pPr lvl="1" indent="0" algn="just">
              <a:spcBef>
                <a:spcPts val="0"/>
              </a:spcBef>
              <a:buNone/>
            </a:pPr>
            <a:r>
              <a:rPr lang="cs-CZ" dirty="0" smtClean="0"/>
              <a:t>Projekt </a:t>
            </a:r>
            <a:r>
              <a:rPr lang="cs-CZ" dirty="0"/>
              <a:t>je svým zaměřením v souladu s cíli a podporovanými aktivitami výzvy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popisu projektu musí být zřejmé, že se jedná o aktivity vedoucí </a:t>
            </a:r>
            <a:r>
              <a:rPr lang="cs-CZ" b="1" dirty="0" smtClean="0"/>
              <a:t>ke vzniku a rozvoji sociálních podniků</a:t>
            </a:r>
            <a:r>
              <a:rPr lang="cs-CZ" dirty="0" smtClean="0"/>
              <a:t>, které umožní sociálně vyloučeným osobám a osobám ohroženým sociálním vyloučením, vstup na trh práce a do podnikatelského prostředí v </a:t>
            </a:r>
            <a:r>
              <a:rPr lang="cs-CZ" dirty="0"/>
              <a:t>souladu s požadavky uvedenými ve Specifických pravidlech.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Soulad hlavních a vedlejších aktivit s podporovanými aktivitami uvedenými </a:t>
            </a:r>
            <a:br>
              <a:rPr lang="cs-CZ" dirty="0"/>
            </a:br>
            <a:r>
              <a:rPr lang="cs-CZ" dirty="0"/>
              <a:t>ve </a:t>
            </a:r>
            <a:r>
              <a:rPr lang="cs-CZ" dirty="0" smtClean="0"/>
              <a:t>výzvě.</a:t>
            </a:r>
            <a:r>
              <a:rPr lang="pl-PL" dirty="0" smtClean="0"/>
              <a:t>Projekt </a:t>
            </a:r>
            <a:r>
              <a:rPr lang="pl-PL" dirty="0"/>
              <a:t>je v souladu s podmínkami výzvy.</a:t>
            </a:r>
          </a:p>
          <a:p>
            <a:pPr lvl="1" indent="0">
              <a:buNone/>
            </a:pPr>
            <a:r>
              <a:rPr lang="cs-CZ" dirty="0" smtClean="0"/>
              <a:t>Projekt je v souladu s podmínkami výzvy 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Zahájení/ukončení realizace projektu v rozmezí 1. 1. 2014 – 31. 5. 2019.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Cílové skupiny projektu jsou v souladu s výzvou.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Žadatel popsal dopad projektu na cílové skupiny.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Jsou dodrženy procentní míry podpory z ERDF, SR, žadatel dle výzvy.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Termín ukončení realizace projektu je po datu podání žádosti o podporu.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Projekt realizován na území ČR mimo území hl. města Prahy.</a:t>
            </a:r>
          </a:p>
          <a:p>
            <a:pPr lvl="1" indent="0">
              <a:buNone/>
            </a:pPr>
            <a:endParaRPr lang="cs-CZ" sz="1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</a:t>
            </a:r>
            <a:r>
              <a:rPr lang="cs-CZ" dirty="0" smtClean="0"/>
              <a:t>apravitelná </a:t>
            </a:r>
            <a:r>
              <a:rPr lang="cs-CZ" dirty="0" smtClean="0"/>
              <a:t>kritéria – kritéria přijatelnosti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174282"/>
            <a:ext cx="8003232" cy="4951882"/>
          </a:xfrm>
        </p:spPr>
        <p:txBody>
          <a:bodyPr>
            <a:normAutofit fontScale="85000" lnSpcReduction="20000"/>
          </a:bodyPr>
          <a:lstStyle/>
          <a:p>
            <a:r>
              <a:rPr lang="pl-PL" sz="2000" b="1" dirty="0">
                <a:solidFill>
                  <a:srgbClr val="00529C"/>
                </a:solidFill>
              </a:rPr>
              <a:t>Projekt je v souladu s podmínkami výzvy</a:t>
            </a:r>
            <a:endParaRPr lang="cs-CZ" sz="2000" dirty="0">
              <a:solidFill>
                <a:srgbClr val="00529C"/>
              </a:solidFill>
            </a:endParaRPr>
          </a:p>
          <a:p>
            <a:pPr lvl="0"/>
            <a:r>
              <a:rPr lang="pl-PL" b="1" dirty="0">
                <a:solidFill>
                  <a:srgbClr val="FF0000"/>
                </a:solidFill>
              </a:rPr>
              <a:t>43. Výzva IROP: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Pro projekty realizované </a:t>
            </a:r>
            <a:r>
              <a:rPr lang="cs-CZ" b="1" dirty="0"/>
              <a:t>na území správního obvodu obcí s rozšířenou působností bez sociálně vyloučených lokalit.</a:t>
            </a:r>
            <a:endParaRPr lang="cs-CZ" dirty="0"/>
          </a:p>
          <a:p>
            <a:pPr lvl="0"/>
            <a:endParaRPr lang="cs-CZ" b="1" dirty="0" smtClean="0"/>
          </a:p>
          <a:p>
            <a:pPr lvl="0"/>
            <a:r>
              <a:rPr lang="cs-CZ" b="1" dirty="0" smtClean="0">
                <a:solidFill>
                  <a:srgbClr val="FF0000"/>
                </a:solidFill>
              </a:rPr>
              <a:t>44</a:t>
            </a:r>
            <a:r>
              <a:rPr lang="cs-CZ" b="1" dirty="0">
                <a:solidFill>
                  <a:srgbClr val="FF0000"/>
                </a:solidFill>
              </a:rPr>
              <a:t>. Výzva IROP: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Pro projekty realizované  </a:t>
            </a:r>
            <a:r>
              <a:rPr lang="cs-CZ" b="1" dirty="0"/>
              <a:t>na území správního obvodu obcí s rozšířenou působností se sociálně vyloučenými lokalitami.</a:t>
            </a:r>
            <a:endParaRPr lang="cs-CZ" dirty="0"/>
          </a:p>
          <a:p>
            <a:r>
              <a:rPr lang="cs-CZ" b="1" dirty="0"/>
              <a:t>NEBO</a:t>
            </a:r>
            <a:endParaRPr lang="cs-CZ" dirty="0"/>
          </a:p>
          <a:p>
            <a:r>
              <a:rPr lang="cs-CZ" dirty="0"/>
              <a:t>Pro projekty realizované </a:t>
            </a:r>
            <a:r>
              <a:rPr lang="cs-CZ" b="1" dirty="0"/>
              <a:t>na území se schválenou strategií Koordinovaného přístupu k sociálně vyloučeným lokalitám.</a:t>
            </a:r>
            <a:endParaRPr lang="cs-CZ" dirty="0"/>
          </a:p>
          <a:p>
            <a:pPr lvl="1" indent="0">
              <a:buNone/>
            </a:pPr>
            <a:r>
              <a:rPr lang="cs-CZ" dirty="0" smtClean="0"/>
              <a:t>Projekt </a:t>
            </a:r>
            <a:r>
              <a:rPr lang="cs-CZ" dirty="0"/>
              <a:t>respektuje minimální a maximální hranici celkových způsobilých </a:t>
            </a:r>
            <a:r>
              <a:rPr lang="cs-CZ" dirty="0" smtClean="0"/>
              <a:t>výdajů, pokud </a:t>
            </a:r>
            <a:r>
              <a:rPr lang="cs-CZ" dirty="0"/>
              <a:t>jsou </a:t>
            </a:r>
            <a:r>
              <a:rPr lang="cs-CZ" dirty="0" smtClean="0"/>
              <a:t>stanoveny</a:t>
            </a:r>
            <a:r>
              <a:rPr lang="cs-CZ" dirty="0" smtClean="0"/>
              <a:t>.</a:t>
            </a:r>
          </a:p>
          <a:p>
            <a:pPr marL="285750" lvl="2" indent="-285750" algn="just" defTabSz="704850">
              <a:spcBef>
                <a:spcPts val="0"/>
              </a:spcBef>
            </a:pPr>
            <a:r>
              <a:rPr lang="cs-CZ" sz="1800" dirty="0" smtClean="0"/>
              <a:t>Min</a:t>
            </a:r>
            <a:r>
              <a:rPr lang="cs-CZ" sz="1800" dirty="0"/>
              <a:t>. výše celkových způsobilých výdajů: </a:t>
            </a:r>
            <a:r>
              <a:rPr lang="cs-CZ" sz="1800" dirty="0" smtClean="0"/>
              <a:t>400 </a:t>
            </a:r>
            <a:r>
              <a:rPr lang="cs-CZ" sz="1800" dirty="0"/>
              <a:t>000 Kč – nelze navýšit celkové způsobilé výdaje</a:t>
            </a:r>
          </a:p>
          <a:p>
            <a:pPr marL="285750" lvl="2" indent="-285750" algn="just" defTabSz="704850">
              <a:spcBef>
                <a:spcPts val="0"/>
              </a:spcBef>
            </a:pPr>
            <a:r>
              <a:rPr lang="cs-CZ" sz="1800" dirty="0"/>
              <a:t>Max. výše celkových způsobilých výdajů: </a:t>
            </a:r>
            <a:r>
              <a:rPr lang="cs-CZ" sz="1800" dirty="0" smtClean="0"/>
              <a:t>4 900 000 Kč</a:t>
            </a:r>
            <a:endParaRPr lang="cs-CZ" sz="1800" dirty="0"/>
          </a:p>
          <a:p>
            <a:pPr lvl="1" indent="0">
              <a:buNone/>
            </a:pPr>
            <a:r>
              <a:rPr lang="cs-CZ" dirty="0" smtClean="0"/>
              <a:t>Projekt </a:t>
            </a:r>
            <a:r>
              <a:rPr lang="cs-CZ" dirty="0"/>
              <a:t>respektuje limity způsobilých </a:t>
            </a:r>
            <a:r>
              <a:rPr lang="cs-CZ" dirty="0" smtClean="0"/>
              <a:t>výdajů.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V projektu je dodržen maximální limit 15 % celkových způsobilých výdajů </a:t>
            </a:r>
            <a:br>
              <a:rPr lang="cs-CZ" dirty="0"/>
            </a:br>
            <a:r>
              <a:rPr lang="cs-CZ" dirty="0"/>
              <a:t>na vedlejší aktivity projektu.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Výdaje za nákup pozemku max. ve výši 10 % celkových způsobilých výdajů projektu.</a:t>
            </a:r>
          </a:p>
          <a:p>
            <a:pPr lvl="1" indent="0">
              <a:buNone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Napravitelná kritéria – kritéria přijatelnosti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174282"/>
            <a:ext cx="8003232" cy="495188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dirty="0"/>
              <a:t>Výsledky projektu jsou udržitelné</a:t>
            </a:r>
            <a:r>
              <a:rPr lang="cs-CZ" dirty="0" smtClean="0"/>
              <a:t>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V kap. 16 </a:t>
            </a:r>
            <a:r>
              <a:rPr lang="cs-CZ" dirty="0" smtClean="0"/>
              <a:t>Podnikatelského plánu je </a:t>
            </a:r>
            <a:r>
              <a:rPr lang="cs-CZ" dirty="0"/>
              <a:t>popsáno zajištění udržitelnosti </a:t>
            </a:r>
            <a:r>
              <a:rPr lang="cs-CZ" dirty="0" smtClean="0"/>
              <a:t>projektu </a:t>
            </a:r>
            <a:r>
              <a:rPr lang="cs-CZ" dirty="0"/>
              <a:t>a</a:t>
            </a:r>
            <a:r>
              <a:rPr lang="cs-CZ" dirty="0" smtClean="0"/>
              <a:t>dministrativní</a:t>
            </a:r>
            <a:r>
              <a:rPr lang="cs-CZ" dirty="0"/>
              <a:t>, finanční, provozní.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Žadatel musí prokázat zajištění udržitelnosti výsledků a zajištění dostatečné kapacity (finanční, personální) pro udržitelnost projektu v rozsahu min. 5 let od ukončení </a:t>
            </a:r>
            <a:r>
              <a:rPr lang="cs-CZ" dirty="0" smtClean="0"/>
              <a:t>financování.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b="1" dirty="0" smtClean="0">
                <a:solidFill>
                  <a:srgbClr val="00529C"/>
                </a:solidFill>
              </a:rPr>
              <a:t>	Projekt </a:t>
            </a:r>
            <a:r>
              <a:rPr lang="cs-CZ" sz="2000" b="1" dirty="0">
                <a:solidFill>
                  <a:srgbClr val="00529C"/>
                </a:solidFill>
              </a:rPr>
              <a:t>nemá negativní vliv na žádnou z horizontálních priorit IROP </a:t>
            </a:r>
            <a:r>
              <a:rPr lang="cs-CZ" sz="2000" b="1" dirty="0" smtClean="0">
                <a:solidFill>
                  <a:srgbClr val="00529C"/>
                </a:solidFill>
              </a:rPr>
              <a:t>	(</a:t>
            </a:r>
            <a:r>
              <a:rPr lang="cs-CZ" sz="2000" b="1" dirty="0">
                <a:solidFill>
                  <a:srgbClr val="00529C"/>
                </a:solidFill>
              </a:rPr>
              <a:t>udržitelný rozvoj, rovné příležitosti a zákaz diskriminace, rovnost </a:t>
            </a:r>
            <a:r>
              <a:rPr lang="cs-CZ" sz="2000" b="1" dirty="0" smtClean="0">
                <a:solidFill>
                  <a:srgbClr val="00529C"/>
                </a:solidFill>
              </a:rPr>
              <a:t>	mužů </a:t>
            </a:r>
            <a:r>
              <a:rPr lang="cs-CZ" sz="2000" b="1" dirty="0">
                <a:solidFill>
                  <a:srgbClr val="00529C"/>
                </a:solidFill>
              </a:rPr>
              <a:t>a žen</a:t>
            </a:r>
            <a:r>
              <a:rPr lang="cs-CZ" sz="2000" b="1" dirty="0" smtClean="0">
                <a:solidFill>
                  <a:srgbClr val="00529C"/>
                </a:solidFill>
              </a:rPr>
              <a:t>).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Projekt musí mít pozitivní nebo neutrální vliv na horizontální priority.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Udržitelný rozvoj – neutrální vliv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Rovné příležitosti a zákaz diskriminace – pozitivní vliv 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Rovnost mezi muži a ženami – neutrální vliv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Soulad informací uvedených </a:t>
            </a:r>
            <a:r>
              <a:rPr lang="cs-CZ" dirty="0" smtClean="0"/>
              <a:t>v podnikatelském plánu a </a:t>
            </a:r>
            <a:r>
              <a:rPr lang="cs-CZ" dirty="0"/>
              <a:t>v žádosti o podporu.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000" dirty="0">
              <a:solidFill>
                <a:srgbClr val="00529C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 lvl="1" indent="0">
              <a:buNone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Napravitelná kritéria – kritéria přijatelnosti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174282"/>
            <a:ext cx="8003232" cy="4951882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pl-PL" dirty="0"/>
              <a:t>Potřebnost realizace projektu je odůvodněná</a:t>
            </a:r>
            <a:r>
              <a:rPr lang="pl-PL" dirty="0" smtClean="0"/>
              <a:t>.</a:t>
            </a:r>
          </a:p>
          <a:p>
            <a:pPr marL="971550" lvl="1" indent="-342900"/>
            <a:r>
              <a:rPr lang="cs-CZ" sz="1800" b="0" dirty="0">
                <a:solidFill>
                  <a:schemeClr val="tx1"/>
                </a:solidFill>
              </a:rPr>
              <a:t>Žadatel je povinen </a:t>
            </a:r>
            <a:r>
              <a:rPr lang="cs-CZ" sz="1800" b="0" dirty="0" smtClean="0">
                <a:solidFill>
                  <a:schemeClr val="tx1"/>
                </a:solidFill>
              </a:rPr>
              <a:t>v podnikatelském plánu </a:t>
            </a:r>
            <a:r>
              <a:rPr lang="cs-CZ" sz="1800" b="0" dirty="0">
                <a:solidFill>
                  <a:schemeClr val="tx1"/>
                </a:solidFill>
              </a:rPr>
              <a:t>zdůvodnit potřebnost realizace projektu ve vztahu k cílovým skupinám.</a:t>
            </a:r>
          </a:p>
          <a:p>
            <a:pPr lvl="1" indent="0">
              <a:buNone/>
            </a:pPr>
            <a:r>
              <a:rPr lang="cs-CZ" dirty="0" smtClean="0"/>
              <a:t>Vztahy </a:t>
            </a:r>
            <a:r>
              <a:rPr lang="cs-CZ" dirty="0"/>
              <a:t>v sociálním podniku směřují k maximálnímu zapojení pracovníků </a:t>
            </a:r>
            <a:r>
              <a:rPr lang="cs-CZ" dirty="0" smtClean="0"/>
              <a:t>do rozhodování </a:t>
            </a:r>
            <a:r>
              <a:rPr lang="cs-CZ" dirty="0"/>
              <a:t>o směrování sociálního podniku</a:t>
            </a:r>
            <a:r>
              <a:rPr lang="cs-CZ" dirty="0" smtClean="0"/>
              <a:t>.</a:t>
            </a:r>
          </a:p>
          <a:p>
            <a:pPr marL="971550" lvl="1" indent="-342900"/>
            <a:r>
              <a:rPr lang="cs-CZ" sz="1800" b="0" dirty="0" smtClean="0">
                <a:solidFill>
                  <a:schemeClr val="tx1"/>
                </a:solidFill>
              </a:rPr>
              <a:t>Žadatel je povinen v podnikatelském plánu popsat účast zaměstnanců na směřování podniku.</a:t>
            </a:r>
            <a:endParaRPr lang="cs-CZ" sz="1800" b="0" dirty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cs-CZ" dirty="0" smtClean="0"/>
              <a:t>Zisk </a:t>
            </a:r>
            <a:r>
              <a:rPr lang="cs-CZ" dirty="0"/>
              <a:t>je používán přednostně pro rozvoj sociálního podniku, tzn., více než 50 </a:t>
            </a:r>
            <a:r>
              <a:rPr lang="cs-CZ" dirty="0" smtClean="0"/>
              <a:t>% případného </a:t>
            </a:r>
            <a:r>
              <a:rPr lang="cs-CZ" dirty="0"/>
              <a:t>zisku je reinvestováno do rozvoje sociálního podniku</a:t>
            </a:r>
            <a:r>
              <a:rPr lang="cs-CZ" dirty="0" smtClean="0"/>
              <a:t>.</a:t>
            </a:r>
          </a:p>
          <a:p>
            <a:pPr marL="914400" lvl="1" indent="-285750"/>
            <a:r>
              <a:rPr lang="cs-CZ" sz="1800" b="0" dirty="0" smtClean="0">
                <a:solidFill>
                  <a:schemeClr val="tx1"/>
                </a:solidFill>
              </a:rPr>
              <a:t>Žadatel je povinen předložit plán zisku (po zdanění) a způsob reinvestice části zisku zpět do podniku. </a:t>
            </a: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Napravitelná kritéria – kritéria přijatelnosti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174282"/>
            <a:ext cx="8003232" cy="495188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dirty="0"/>
              <a:t>Podnik uspokojuje přednostně místní potřeby a využívá přednostně místních zdrojů, zároveň zohledňuje environmentální aspekty</a:t>
            </a:r>
            <a:r>
              <a:rPr lang="cs-CZ" dirty="0" smtClean="0"/>
              <a:t>.</a:t>
            </a:r>
          </a:p>
          <a:p>
            <a:pPr lvl="1"/>
            <a:r>
              <a:rPr lang="cs-CZ" sz="1800" b="0" dirty="0" smtClean="0">
                <a:solidFill>
                  <a:schemeClr val="tx1"/>
                </a:solidFill>
              </a:rPr>
              <a:t>Žadatel je povinen popsat, jak se podnik ve své činnosti orientuje na místní odběratele a místní potřeby. </a:t>
            </a:r>
          </a:p>
          <a:p>
            <a:pPr marL="457200" lvl="1" indent="0">
              <a:buNone/>
            </a:pPr>
            <a:r>
              <a:rPr lang="cs-CZ" dirty="0" smtClean="0"/>
              <a:t>Projekt </a:t>
            </a:r>
            <a:r>
              <a:rPr lang="cs-CZ" dirty="0"/>
              <a:t>na rozšíření kapacity podniku musí splnit alespoň jednu z následujících aktivit:</a:t>
            </a:r>
          </a:p>
          <a:p>
            <a:pPr marL="1085850" lvl="1" indent="-457200">
              <a:buFont typeface="+mj-lt"/>
              <a:buAutoNum type="arabicPeriod"/>
            </a:pPr>
            <a:r>
              <a:rPr lang="cs-CZ" sz="1800" b="0" dirty="0">
                <a:solidFill>
                  <a:schemeClr val="tx1"/>
                </a:solidFill>
              </a:rPr>
              <a:t>rozšíření nabízených produktů a služeb,</a:t>
            </a:r>
          </a:p>
          <a:p>
            <a:pPr marL="1085850" lvl="1" indent="-457200">
              <a:buFont typeface="+mj-lt"/>
              <a:buAutoNum type="arabicPeriod"/>
            </a:pPr>
            <a:r>
              <a:rPr lang="cs-CZ" sz="1800" b="0" dirty="0">
                <a:solidFill>
                  <a:schemeClr val="tx1"/>
                </a:solidFill>
              </a:rPr>
              <a:t>rozšíření prostorové kapacity podniku,</a:t>
            </a:r>
          </a:p>
          <a:p>
            <a:pPr marL="971550" lvl="1" indent="-342900">
              <a:buFont typeface="+mj-lt"/>
              <a:buAutoNum type="arabicPeriod"/>
            </a:pPr>
            <a:r>
              <a:rPr lang="cs-CZ" sz="1800" b="0" dirty="0">
                <a:solidFill>
                  <a:schemeClr val="tx1"/>
                </a:solidFill>
              </a:rPr>
              <a:t>zavedení nových technologií výroby,</a:t>
            </a:r>
          </a:p>
          <a:p>
            <a:pPr marL="971550" lvl="1" indent="-342900">
              <a:buFont typeface="+mj-lt"/>
              <a:buAutoNum type="arabicPeriod"/>
            </a:pPr>
            <a:r>
              <a:rPr lang="cs-CZ" sz="1800" b="0" dirty="0">
                <a:solidFill>
                  <a:schemeClr val="tx1"/>
                </a:solidFill>
              </a:rPr>
              <a:t>zefektivnění procesů v podniku, </a:t>
            </a:r>
          </a:p>
          <a:p>
            <a:pPr marL="971550" lvl="1" indent="-342900">
              <a:buFont typeface="+mj-lt"/>
              <a:buAutoNum type="arabicPeriod"/>
            </a:pPr>
            <a:r>
              <a:rPr lang="cs-CZ" sz="1800" b="0" dirty="0">
                <a:solidFill>
                  <a:schemeClr val="tx1"/>
                </a:solidFill>
              </a:rPr>
              <a:t>zřízení divize na novém místě nebo v jiném regionu.</a:t>
            </a:r>
          </a:p>
          <a:p>
            <a:pPr marL="457200" lvl="1" indent="0"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Napravitelná kritéria – kritéria přijatelnosti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174282"/>
            <a:ext cx="8003232" cy="4951882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cs-CZ" dirty="0" smtClean="0"/>
              <a:t>Projekt </a:t>
            </a:r>
            <a:r>
              <a:rPr lang="cs-CZ" dirty="0"/>
              <a:t>není zaměřen na podporu zemědělské prvovýroby a </a:t>
            </a:r>
            <a:r>
              <a:rPr lang="cs-CZ" dirty="0" smtClean="0"/>
              <a:t>komerčních turistických </a:t>
            </a:r>
            <a:r>
              <a:rPr lang="cs-CZ" dirty="0"/>
              <a:t>zařízení, jako jsou volnočasová zařízení, </a:t>
            </a:r>
            <a:r>
              <a:rPr lang="cs-CZ" dirty="0" smtClean="0"/>
              <a:t>lázeňské </a:t>
            </a:r>
            <a:r>
              <a:rPr lang="cs-CZ" dirty="0"/>
              <a:t>provozy, </a:t>
            </a:r>
            <a:r>
              <a:rPr lang="cs-CZ" dirty="0" smtClean="0"/>
              <a:t>ubytovací a </a:t>
            </a:r>
            <a:r>
              <a:rPr lang="cs-CZ" dirty="0"/>
              <a:t>stravovací zařízení</a:t>
            </a:r>
            <a:r>
              <a:rPr lang="cs-CZ" dirty="0" smtClean="0"/>
              <a:t>.</a:t>
            </a:r>
          </a:p>
          <a:p>
            <a:pPr lvl="1" indent="0">
              <a:buNone/>
            </a:pP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Napravitelná kritéria – kritéria přijatelnosti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80" y="2366762"/>
            <a:ext cx="5680761" cy="36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174282"/>
            <a:ext cx="8003232" cy="495188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sz="2100" b="1" dirty="0">
                <a:solidFill>
                  <a:srgbClr val="00529C"/>
                </a:solidFill>
              </a:rPr>
              <a:t>Výdaje na hlavní aktivity v rozpočtu projektu odpovídají tržním cenám.</a:t>
            </a:r>
          </a:p>
          <a:p>
            <a:pPr algn="just"/>
            <a:r>
              <a:rPr lang="cs-CZ" sz="1900" dirty="0"/>
              <a:t>Žadatel je povinen doložit způsob stanovení cen do rozpočtu projektu </a:t>
            </a:r>
            <a:br>
              <a:rPr lang="cs-CZ" sz="1900" dirty="0"/>
            </a:br>
            <a:r>
              <a:rPr lang="cs-CZ" sz="1900" dirty="0"/>
              <a:t>k hlavním aktivitám projektu, vyjímaje stavebních prací, které jsou součástí položkového rozpočtu stavby za účelem zjištění předpokládané výše způsobilých výdajů.</a:t>
            </a:r>
          </a:p>
          <a:p>
            <a:pPr algn="just"/>
            <a:r>
              <a:rPr lang="cs-CZ" sz="2100" b="1" dirty="0">
                <a:solidFill>
                  <a:srgbClr val="00529C"/>
                </a:solidFill>
              </a:rPr>
              <a:t>Ceny do rozpočtu se dokládají k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900" b="1" dirty="0"/>
              <a:t>Nezahájeným zakázkám: </a:t>
            </a:r>
            <a:r>
              <a:rPr lang="cs-CZ" sz="1900" dirty="0"/>
              <a:t>způsob stanovení cen do rozpočtu nebo způsob stanovené předpokládané hodnoty VZ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900" b="1" dirty="0"/>
              <a:t>Zahájeným zakázkám: </a:t>
            </a:r>
            <a:r>
              <a:rPr lang="cs-CZ" sz="1900" dirty="0"/>
              <a:t>způsob stanovení předpokládané hodnoty VZ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900" b="1" dirty="0"/>
              <a:t>Ukončeným zakázkám: </a:t>
            </a:r>
            <a:r>
              <a:rPr lang="cs-CZ" sz="1900" dirty="0"/>
              <a:t>způsob stanovení předpokládané hodnoty VZ </a:t>
            </a:r>
            <a:br>
              <a:rPr lang="cs-CZ" sz="1900" dirty="0"/>
            </a:br>
            <a:r>
              <a:rPr lang="cs-CZ" sz="1900" dirty="0"/>
              <a:t>a smlouva na plnění zakázky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900" b="1" dirty="0"/>
              <a:t>Přímým nákupům od 100 tis. Kč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900" dirty="0"/>
              <a:t>Stanovení cen do rozpočtu musí být rozděleno do samostatných celků odpovídajících předmětům plnění VZ.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900" dirty="0"/>
              <a:t>Zdrojová data nesmí být starší 6 měsíců před datem podání žádosti </a:t>
            </a:r>
            <a:br>
              <a:rPr lang="cs-CZ" sz="1900" dirty="0"/>
            </a:br>
            <a:r>
              <a:rPr lang="cs-CZ" sz="1900" dirty="0"/>
              <a:t>o podporu.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rgbClr val="FF0000"/>
                </a:solidFill>
              </a:rPr>
              <a:t>Žadatel k žádosti o podporu nedokládá podklady, ze kterých vycházel při stanovení ceny do rozpočtu, musí je mít však k dispozici a na případnou výzvu tyto doklady doložit. </a:t>
            </a:r>
            <a:endParaRPr lang="cs-CZ" sz="19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Napravitelná kritéria – kritéria přijatelnosti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174282"/>
            <a:ext cx="8003232" cy="4951882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 smtClean="0">
                <a:solidFill>
                  <a:srgbClr val="00529C"/>
                </a:solidFill>
              </a:rPr>
              <a:t>Cílové </a:t>
            </a:r>
            <a:r>
              <a:rPr lang="cs-CZ" sz="2000" b="1" dirty="0">
                <a:solidFill>
                  <a:srgbClr val="00529C"/>
                </a:solidFill>
              </a:rPr>
              <a:t>hodnoty monitorovacích indikátorů odpovídají cílům projektu.</a:t>
            </a:r>
            <a:endParaRPr lang="cs-CZ" sz="2000" dirty="0">
              <a:solidFill>
                <a:srgbClr val="00529C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Žadatel v žádosti o podporu a </a:t>
            </a:r>
            <a:r>
              <a:rPr lang="cs-CZ" dirty="0" smtClean="0"/>
              <a:t>v podnikatelském plánu kap</a:t>
            </a:r>
            <a:r>
              <a:rPr lang="cs-CZ" dirty="0"/>
              <a:t>. </a:t>
            </a:r>
            <a:r>
              <a:rPr lang="cs-CZ" dirty="0" smtClean="0"/>
              <a:t>13 Popis podporované aktivity uvede </a:t>
            </a:r>
            <a:r>
              <a:rPr lang="cs-CZ" dirty="0"/>
              <a:t>indikátory projektu, jejich hodnoty a způsob jejich výpočtu v souladu  s přílohou č. </a:t>
            </a:r>
            <a:r>
              <a:rPr lang="cs-CZ" dirty="0" smtClean="0"/>
              <a:t>4 </a:t>
            </a:r>
            <a:r>
              <a:rPr lang="cs-CZ" dirty="0"/>
              <a:t>Specifických </a:t>
            </a:r>
            <a:r>
              <a:rPr lang="cs-CZ" dirty="0" smtClean="0"/>
              <a:t>pravidel.</a:t>
            </a:r>
          </a:p>
          <a:p>
            <a:pPr algn="just"/>
            <a:endParaRPr lang="cs-CZ" dirty="0"/>
          </a:p>
          <a:p>
            <a:pPr algn="just"/>
            <a:r>
              <a:rPr lang="cs-CZ" sz="2000" b="1" dirty="0">
                <a:solidFill>
                  <a:srgbClr val="00529C"/>
                </a:solidFill>
              </a:rPr>
              <a:t>Projekt s vazbou na schválenou strategii Koordinovaného přístupu k sociálně vyloučeným lokalitám je v souladu s cíli této strategie.</a:t>
            </a:r>
            <a:endParaRPr lang="cs-CZ" sz="2000" dirty="0">
              <a:solidFill>
                <a:srgbClr val="00529C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Relevantní pro projekty realizované na území se schválenou strategií Koordinovaného přístupu k sociálně vyloučeným lokalitám uvedeným v příloze </a:t>
            </a:r>
            <a:br>
              <a:rPr lang="cs-CZ" dirty="0"/>
            </a:br>
            <a:r>
              <a:rPr lang="cs-CZ" dirty="0"/>
              <a:t>č. </a:t>
            </a:r>
            <a:r>
              <a:rPr lang="cs-CZ" dirty="0" smtClean="0"/>
              <a:t>3 </a:t>
            </a:r>
            <a:r>
              <a:rPr lang="cs-CZ" dirty="0"/>
              <a:t>Specifických pravidel, výzva č. </a:t>
            </a:r>
            <a:r>
              <a:rPr lang="cs-CZ" dirty="0" smtClean="0"/>
              <a:t>44.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Žadatel </a:t>
            </a:r>
            <a:r>
              <a:rPr lang="cs-CZ" dirty="0" smtClean="0"/>
              <a:t>v Podnikatelském plánu kap</a:t>
            </a:r>
            <a:r>
              <a:rPr lang="cs-CZ" dirty="0"/>
              <a:t>. </a:t>
            </a:r>
            <a:r>
              <a:rPr lang="cs-CZ" dirty="0" smtClean="0"/>
              <a:t>3 </a:t>
            </a:r>
            <a:r>
              <a:rPr lang="cs-CZ" dirty="0"/>
              <a:t>dále popíše vazbu projektu na strategii Koordinovaného přístupu k sociálně vyloučeným lokalitám včetně odkazů </a:t>
            </a:r>
            <a:br>
              <a:rPr lang="cs-CZ" dirty="0"/>
            </a:br>
            <a:r>
              <a:rPr lang="cs-CZ" dirty="0"/>
              <a:t>na konkrétní kapitoly a uvede v čem je projekt v souladu s cíli dané </a:t>
            </a:r>
            <a:r>
              <a:rPr lang="cs-CZ" dirty="0" smtClean="0"/>
              <a:t>strategie.</a:t>
            </a:r>
            <a:endParaRPr lang="cs-CZ" b="1" dirty="0">
              <a:solidFill>
                <a:srgbClr val="00529C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Napravitelná kritéria – kritéria přijatelnosti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cs-CZ" dirty="0"/>
              <a:t>Státní příspěvková organizace zřízená Zákonem č. 248/2000 Sb., o podpoře regionálního </a:t>
            </a:r>
            <a:r>
              <a:rPr lang="cs-CZ" dirty="0" smtClean="0"/>
              <a:t>rozvoje </a:t>
            </a:r>
            <a:r>
              <a:rPr lang="cs-CZ" dirty="0"/>
              <a:t>a řízená Ministerstvem pro místní rozvoj ČR</a:t>
            </a:r>
          </a:p>
          <a:p>
            <a:pPr marL="454025" lvl="1" indent="-187325"/>
            <a:r>
              <a:rPr lang="cs-CZ" dirty="0"/>
              <a:t>zprostředkující subjekt pro vybrané operační programy </a:t>
            </a:r>
          </a:p>
          <a:p>
            <a:pPr marL="720725" lvl="2" indent="-187325"/>
            <a:r>
              <a:rPr lang="cs-CZ" dirty="0"/>
              <a:t>konzultační a informační činnost</a:t>
            </a:r>
          </a:p>
          <a:p>
            <a:pPr marL="720725" lvl="2" indent="-187325"/>
            <a:r>
              <a:rPr lang="cs-CZ" dirty="0"/>
              <a:t>kontrola a monitoring realizace projektů</a:t>
            </a:r>
          </a:p>
          <a:p>
            <a:pPr marL="720725" lvl="2" indent="-187325"/>
            <a:r>
              <a:rPr lang="cs-CZ" dirty="0"/>
              <a:t>(2014-2020) Integrovaný regionální operační program</a:t>
            </a:r>
          </a:p>
          <a:p>
            <a:pPr marL="720725" lvl="2" indent="-187325"/>
            <a:r>
              <a:rPr lang="cs-CZ" dirty="0"/>
              <a:t>(2007-2013) Integrovaný operační program, OP Technická pomoc</a:t>
            </a:r>
          </a:p>
          <a:p>
            <a:pPr marL="720725" lvl="2" indent="-187325"/>
            <a:r>
              <a:rPr lang="cs-CZ" dirty="0"/>
              <a:t>(2004-2006) Společný regionální operační program, OP JPD2</a:t>
            </a:r>
          </a:p>
          <a:p>
            <a:pPr marL="720725" lvl="2" indent="-187325">
              <a:spcBef>
                <a:spcPts val="400"/>
              </a:spcBef>
            </a:pPr>
            <a:r>
              <a:rPr lang="cs-CZ" dirty="0"/>
              <a:t>(1998-2004) předvstupní programy (PHARE, ISPA, SAPARD)</a:t>
            </a:r>
          </a:p>
          <a:p>
            <a:pPr marL="454025" lvl="1" indent="-187325"/>
            <a:r>
              <a:rPr lang="cs-CZ" dirty="0"/>
              <a:t>kontrolní subjekt pro operační programy Cíle 3 (nyní Cíl 2)</a:t>
            </a:r>
          </a:p>
          <a:p>
            <a:pPr marL="454025" lvl="1" indent="-187325"/>
            <a:r>
              <a:rPr lang="cs-CZ" dirty="0"/>
              <a:t>hostitelská organizace pro pracoviště 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Network</a:t>
            </a:r>
          </a:p>
          <a:p>
            <a:pPr marL="720725" lvl="2" indent="-187325"/>
            <a:r>
              <a:rPr lang="cs-CZ" dirty="0"/>
              <a:t>poradenství pro malé a </a:t>
            </a:r>
            <a:r>
              <a:rPr lang="cs-CZ"/>
              <a:t>střední </a:t>
            </a:r>
            <a:r>
              <a:rPr lang="cs-CZ" smtClean="0"/>
              <a:t>podnikatele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Centrum pro regionální rozvoj České republiky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1174282"/>
            <a:ext cx="8003232" cy="4951882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>
                <a:solidFill>
                  <a:srgbClr val="00529C"/>
                </a:solidFill>
              </a:rPr>
              <a:t>V hodnocení </a:t>
            </a:r>
            <a:r>
              <a:rPr lang="cs-CZ" sz="2000" b="1" dirty="0" err="1">
                <a:solidFill>
                  <a:srgbClr val="00529C"/>
                </a:solidFill>
              </a:rPr>
              <a:t>eCBA</a:t>
            </a:r>
            <a:r>
              <a:rPr lang="cs-CZ" sz="2000" b="1" dirty="0">
                <a:solidFill>
                  <a:srgbClr val="00529C"/>
                </a:solidFill>
              </a:rPr>
              <a:t>/finanční analýze projekt dosáhne minimálně hodnoty ukazatelů, stanovené ve výzvě.</a:t>
            </a:r>
            <a:endParaRPr lang="cs-CZ" sz="2000" dirty="0">
              <a:solidFill>
                <a:srgbClr val="00529C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Kritérium</a:t>
            </a:r>
            <a:r>
              <a:rPr lang="cs-CZ" dirty="0"/>
              <a:t>: čistá současná hodnota projektu v rámci finanční analýzy (FNPV) </a:t>
            </a:r>
            <a:br>
              <a:rPr lang="cs-CZ" dirty="0"/>
            </a:br>
            <a:r>
              <a:rPr lang="cs-CZ" dirty="0"/>
              <a:t>je nižší než 0.</a:t>
            </a:r>
          </a:p>
          <a:p>
            <a:pPr algn="just"/>
            <a:endParaRPr lang="cs-CZ" b="1" dirty="0">
              <a:solidFill>
                <a:srgbClr val="00529C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Napravitelná kritéria – kritéria přijatelnosti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306874"/>
            <a:ext cx="7368955" cy="481929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600" dirty="0" smtClean="0"/>
              <a:t>1. </a:t>
            </a:r>
            <a:r>
              <a:rPr lang="cs-CZ" sz="1800" dirty="0" smtClean="0"/>
              <a:t>Žádost </a:t>
            </a:r>
            <a:r>
              <a:rPr lang="cs-CZ" sz="1800" dirty="0"/>
              <a:t>je podána v předepsané formě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Přes MS2014+.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Informace uvedené v žádosti o podporu musí být v souladu s informacemi uvedenými  v přílohách.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Ve </a:t>
            </a:r>
            <a:r>
              <a:rPr lang="cs-CZ" sz="1600" dirty="0"/>
              <a:t>finančním plánu projektu </a:t>
            </a:r>
            <a:r>
              <a:rPr lang="cs-CZ" sz="1600" dirty="0" smtClean="0"/>
              <a:t>musí být nastaveny etapy </a:t>
            </a:r>
            <a:r>
              <a:rPr lang="cs-CZ" sz="1600" dirty="0"/>
              <a:t>projektu v minimální délce </a:t>
            </a:r>
            <a:endParaRPr lang="cs-CZ" sz="16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       3 </a:t>
            </a:r>
            <a:r>
              <a:rPr lang="cs-CZ" sz="1600" dirty="0"/>
              <a:t>měsíců.</a:t>
            </a:r>
          </a:p>
          <a:p>
            <a:endParaRPr lang="cs-CZ" sz="1600" dirty="0" smtClean="0"/>
          </a:p>
          <a:p>
            <a:pPr marL="0" lvl="1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cs-CZ" sz="1600" dirty="0" smtClean="0"/>
              <a:t>2. </a:t>
            </a:r>
            <a:r>
              <a:rPr lang="cs-CZ" sz="1800" dirty="0" smtClean="0"/>
              <a:t>Žádost </a:t>
            </a:r>
            <a:r>
              <a:rPr lang="cs-CZ" sz="1800" dirty="0"/>
              <a:t>je podepsána oprávněným zástupcem žadatele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Statutární zástupce.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Pověřená osoba na základě plné moci, popř. jím pověřená osoba na základě usnesení  z jednání zastupitelstva.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Doporučený vzor plné moci je přílohou č. 11 Obecných pravidel.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/>
              <a:t>3. Jsou doloženy všechny povinné přílohy a obsahově splňují požadované </a:t>
            </a:r>
            <a:r>
              <a:rPr lang="cs-CZ" sz="1800" dirty="0" smtClean="0"/>
              <a:t>náležitosti</a:t>
            </a:r>
            <a:endParaRPr lang="cs-CZ" sz="1800" dirty="0"/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r>
              <a:rPr lang="cs-CZ" sz="1600" b="1" dirty="0" smtClean="0"/>
              <a:t>1. Plná </a:t>
            </a:r>
            <a:r>
              <a:rPr lang="cs-CZ" sz="1600" b="1" dirty="0"/>
              <a:t>moc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cs-CZ" sz="1600" dirty="0" smtClean="0"/>
              <a:t>V </a:t>
            </a:r>
            <a:r>
              <a:rPr lang="cs-CZ" sz="1600" dirty="0"/>
              <a:t>případě přenesení pravomocí na jinou </a:t>
            </a:r>
            <a:r>
              <a:rPr lang="cs-CZ" sz="1600" dirty="0" smtClean="0"/>
              <a:t>osobu, např. při podpisu žádosti.</a:t>
            </a:r>
            <a:br>
              <a:rPr lang="cs-CZ" sz="1600" dirty="0" smtClean="0"/>
            </a:br>
            <a:r>
              <a:rPr lang="cs-CZ" sz="1600" dirty="0" smtClean="0"/>
              <a:t>Plné </a:t>
            </a:r>
            <a:r>
              <a:rPr lang="cs-CZ" sz="1600" dirty="0"/>
              <a:t>moci jsou uloženy v elektronické podobě v MS2014+. </a:t>
            </a:r>
          </a:p>
          <a:p>
            <a:pPr marL="542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000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900" dirty="0" smtClean="0"/>
              <a:t>Kritéria formálních náležitostí </a:t>
            </a:r>
            <a:endParaRPr lang="cs-CZ" sz="29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1329" y="977901"/>
            <a:ext cx="8404411" cy="5148264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cs-CZ" sz="1800" dirty="0" smtClean="0"/>
              <a:t>Jsou </a:t>
            </a:r>
            <a:r>
              <a:rPr lang="cs-CZ" sz="1800" dirty="0"/>
              <a:t>doloženy všechny povinné přílohy a obsahově splňují požadované </a:t>
            </a:r>
            <a:r>
              <a:rPr lang="cs-CZ" sz="1800" dirty="0" smtClean="0"/>
              <a:t>náležitosti</a:t>
            </a:r>
            <a:endParaRPr lang="cs-CZ" sz="15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5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/>
              <a:t>2</a:t>
            </a:r>
            <a:r>
              <a:rPr lang="cs-CZ" sz="1600" b="1" dirty="0"/>
              <a:t>. </a:t>
            </a:r>
            <a:r>
              <a:rPr lang="cs-CZ" sz="1600" b="1" dirty="0" smtClean="0"/>
              <a:t>Zadávací a výběrová řízení </a:t>
            </a:r>
          </a:p>
          <a:p>
            <a:r>
              <a:rPr lang="cs-CZ" sz="1600" dirty="0" smtClean="0"/>
              <a:t>Žadatel předkládá pouze uzavřenou smlouvu na plnění zakázky, kterou uplatňuje v projektu. </a:t>
            </a:r>
            <a:r>
              <a:rPr lang="cs-CZ" sz="1600" dirty="0"/>
              <a:t>Smlouvu přiloží na záložku </a:t>
            </a:r>
            <a:r>
              <a:rPr lang="cs-CZ" sz="1600" dirty="0" smtClean="0"/>
              <a:t>Veřejné zakázky </a:t>
            </a:r>
            <a:r>
              <a:rPr lang="cs-CZ" sz="1600" dirty="0"/>
              <a:t>k odpovídající zakázce.</a:t>
            </a:r>
            <a:endParaRPr lang="cs-CZ" sz="1200" dirty="0" smtClean="0"/>
          </a:p>
          <a:p>
            <a:pPr marL="355600" lvl="0" defTabSz="266700"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  <a:p>
            <a:pPr marL="355600" lvl="0" defTabSz="266700">
              <a:spcBef>
                <a:spcPts val="0"/>
              </a:spcBef>
              <a:spcAft>
                <a:spcPts val="0"/>
              </a:spcAft>
            </a:pPr>
            <a:endParaRPr lang="cs-CZ" sz="120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  <a:p>
            <a:pPr marL="361950" indent="-361950">
              <a:spcBef>
                <a:spcPts val="0"/>
              </a:spcBef>
              <a:spcAft>
                <a:spcPts val="0"/>
              </a:spcAft>
            </a:pPr>
            <a:endParaRPr lang="cs-CZ" sz="1200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900" dirty="0" smtClean="0"/>
              <a:t>Kritéria formálních </a:t>
            </a:r>
            <a:r>
              <a:rPr lang="cs-CZ" sz="2900" dirty="0"/>
              <a:t>náležitostí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1329" y="977901"/>
            <a:ext cx="8404411" cy="5148264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cs-CZ" sz="1800" dirty="0" smtClean="0"/>
              <a:t>Jsou </a:t>
            </a:r>
            <a:r>
              <a:rPr lang="cs-CZ" sz="1800" dirty="0"/>
              <a:t>doloženy všechny povinné přílohy a obsahově splňují požadované </a:t>
            </a:r>
            <a:r>
              <a:rPr lang="cs-CZ" sz="1800" dirty="0" smtClean="0"/>
              <a:t>náležitosti</a:t>
            </a:r>
            <a:endParaRPr lang="cs-CZ" sz="15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500" b="1" dirty="0" smtClean="0"/>
              <a:t>3. </a:t>
            </a:r>
            <a:r>
              <a:rPr lang="cs-CZ" sz="1500" b="1" dirty="0"/>
              <a:t>Doklady o právní subjektivitě </a:t>
            </a:r>
            <a:r>
              <a:rPr lang="cs-CZ" sz="1500" b="1" dirty="0" smtClean="0"/>
              <a:t>žadatele</a:t>
            </a:r>
          </a:p>
          <a:p>
            <a:r>
              <a:rPr lang="cs-CZ" sz="1400" b="1" dirty="0"/>
              <a:t>OSVČ - </a:t>
            </a:r>
            <a:r>
              <a:rPr lang="cs-CZ" sz="1400" dirty="0"/>
              <a:t>doloží výpis z veřejné části živnostenského rejstříku ne starší než 3 měsíce či </a:t>
            </a:r>
            <a:r>
              <a:rPr lang="cs-CZ" sz="1400" dirty="0" smtClean="0"/>
              <a:t>jiný doklad</a:t>
            </a:r>
            <a:r>
              <a:rPr lang="cs-CZ" sz="1400" dirty="0"/>
              <a:t>, pokud podniká podle jiného zákona než živnostenského.</a:t>
            </a:r>
          </a:p>
          <a:p>
            <a:r>
              <a:rPr lang="cs-CZ" sz="1400" b="1" dirty="0"/>
              <a:t>Právnické osoby </a:t>
            </a:r>
            <a:r>
              <a:rPr lang="cs-CZ" sz="1400" i="1" dirty="0"/>
              <a:t>– </a:t>
            </a:r>
            <a:r>
              <a:rPr lang="cs-CZ" sz="1400" dirty="0"/>
              <a:t>právní subjektivitu doloží Výpisem z Obchodního či jiného </a:t>
            </a:r>
            <a:r>
              <a:rPr lang="cs-CZ" sz="1400" dirty="0" smtClean="0"/>
              <a:t>rejstříku (</a:t>
            </a:r>
            <a:r>
              <a:rPr lang="cs-CZ" sz="1400" dirty="0"/>
              <a:t>např. rejstřík registrovaných církví, spolkový rejstřík, rejstřík ústavů, apod.) </a:t>
            </a:r>
            <a:r>
              <a:rPr lang="cs-CZ" sz="1400" dirty="0" smtClean="0"/>
              <a:t>a zakládacími </a:t>
            </a:r>
            <a:r>
              <a:rPr lang="cs-CZ" sz="1400" dirty="0"/>
              <a:t>dokumenty</a:t>
            </a:r>
            <a:r>
              <a:rPr lang="cs-CZ" sz="1400" dirty="0" smtClean="0"/>
              <a:t>.</a:t>
            </a:r>
          </a:p>
          <a:p>
            <a:r>
              <a:rPr lang="cs-CZ" sz="1400" b="1" dirty="0" smtClean="0"/>
              <a:t>Předložené doklady/veřejné </a:t>
            </a:r>
            <a:r>
              <a:rPr lang="cs-CZ" sz="1400" b="1" dirty="0"/>
              <a:t>listiny nesmí být k datu podání žádosti starší než 3 měsíce.</a:t>
            </a:r>
            <a:endParaRPr lang="cs-CZ" sz="1400" b="1" dirty="0" smtClean="0"/>
          </a:p>
          <a:p>
            <a:pPr marL="355600" lvl="0" defTabSz="266700">
              <a:spcBef>
                <a:spcPts val="0"/>
              </a:spcBef>
              <a:spcAft>
                <a:spcPts val="0"/>
              </a:spcAft>
            </a:pPr>
            <a:endParaRPr lang="cs-CZ" sz="1200" dirty="0" smtClean="0"/>
          </a:p>
          <a:p>
            <a:pPr marL="355600" lvl="0" defTabSz="266700"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  <a:p>
            <a:pPr marL="355600" lvl="0" defTabSz="266700">
              <a:spcBef>
                <a:spcPts val="0"/>
              </a:spcBef>
              <a:spcAft>
                <a:spcPts val="0"/>
              </a:spcAft>
            </a:pPr>
            <a:endParaRPr lang="cs-CZ" sz="120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  <a:p>
            <a:pPr marL="361950" indent="-361950">
              <a:spcBef>
                <a:spcPts val="0"/>
              </a:spcBef>
              <a:spcAft>
                <a:spcPts val="0"/>
              </a:spcAft>
            </a:pPr>
            <a:endParaRPr lang="cs-CZ" sz="1200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900" dirty="0" smtClean="0"/>
              <a:t>Kritéria formálních </a:t>
            </a:r>
            <a:r>
              <a:rPr lang="cs-CZ" sz="2900" dirty="0"/>
              <a:t>náležitostí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88" y="2867345"/>
            <a:ext cx="4075798" cy="34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084263"/>
            <a:ext cx="8003231" cy="49288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</a:rPr>
              <a:t> </a:t>
            </a:r>
            <a:r>
              <a:rPr lang="cs-CZ" b="1" dirty="0">
                <a:solidFill>
                  <a:srgbClr val="00529C"/>
                </a:solidFill>
              </a:rPr>
              <a:t>Jsou doloženy všechny povinné přílohy a obsahově splňují požadované </a:t>
            </a:r>
            <a:r>
              <a:rPr lang="cs-CZ" b="1" dirty="0" smtClean="0">
                <a:solidFill>
                  <a:srgbClr val="00529C"/>
                </a:solidFill>
              </a:rPr>
              <a:t>náležitosti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500" dirty="0"/>
          </a:p>
          <a:p>
            <a:r>
              <a:rPr lang="cs-CZ" sz="1500" b="1" dirty="0"/>
              <a:t>4</a:t>
            </a:r>
            <a:r>
              <a:rPr lang="cs-CZ" sz="1500" b="1" dirty="0" smtClean="0"/>
              <a:t>. </a:t>
            </a:r>
            <a:r>
              <a:rPr lang="cs-CZ" sz="1600" b="1" dirty="0"/>
              <a:t>Doklad o prokázání právních vztahů k majetku, který je </a:t>
            </a:r>
            <a:r>
              <a:rPr lang="cs-CZ" sz="1600" b="1" dirty="0" smtClean="0"/>
              <a:t>předmětem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Jedná se o výpisy </a:t>
            </a:r>
            <a:r>
              <a:rPr lang="cs-CZ" sz="1400" dirty="0"/>
              <a:t>z katastru nemovitostí, pokud nepředložil jako přílohu </a:t>
            </a:r>
            <a:r>
              <a:rPr lang="cs-CZ" sz="1400" dirty="0" smtClean="0"/>
              <a:t>žádosti o </a:t>
            </a:r>
            <a:r>
              <a:rPr lang="cs-CZ" sz="1400" dirty="0"/>
              <a:t>podporu stavební </a:t>
            </a:r>
            <a:r>
              <a:rPr lang="cs-CZ" sz="1400" dirty="0" smtClean="0"/>
              <a:t>povolení. </a:t>
            </a:r>
            <a:r>
              <a:rPr lang="cs-CZ" sz="1400" dirty="0"/>
              <a:t>Výpis z katastru nemovitostí nesmí být k datu </a:t>
            </a:r>
            <a:r>
              <a:rPr lang="cs-CZ" sz="1400" dirty="0" smtClean="0"/>
              <a:t>podání žádosti </a:t>
            </a:r>
            <a:r>
              <a:rPr lang="cs-CZ" sz="1400" dirty="0"/>
              <a:t>starší než 3 měsíce</a:t>
            </a:r>
            <a:r>
              <a:rPr lang="cs-CZ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Pokud žadatel není zapsán v katastru nemovitostí </a:t>
            </a:r>
            <a:r>
              <a:rPr lang="cs-CZ" sz="1400" dirty="0" smtClean="0"/>
              <a:t>jako vlastník </a:t>
            </a:r>
            <a:r>
              <a:rPr lang="cs-CZ" sz="1400" dirty="0"/>
              <a:t>nebo subjekt s právem hospodaření, dokládá listiny, které osvědčují jiné </a:t>
            </a:r>
            <a:r>
              <a:rPr lang="cs-CZ" sz="1400" dirty="0" smtClean="0"/>
              <a:t>právo k </a:t>
            </a:r>
            <a:r>
              <a:rPr lang="cs-CZ" sz="1400" dirty="0"/>
              <a:t>majetku, např. </a:t>
            </a:r>
            <a:r>
              <a:rPr lang="cs-CZ" sz="1400" b="1" dirty="0"/>
              <a:t>nájemní smlouvu, smlouvu o výpůjčce, smlouvu o smlouvě budoucí </a:t>
            </a:r>
            <a:r>
              <a:rPr lang="cs-CZ" sz="1400" b="1" dirty="0" smtClean="0"/>
              <a:t>či jiný </a:t>
            </a:r>
            <a:r>
              <a:rPr lang="cs-CZ" sz="1400" b="1" dirty="0"/>
              <a:t>právní úkon nebo právní akt</a:t>
            </a:r>
            <a:r>
              <a:rPr lang="cs-CZ" sz="1400" dirty="0"/>
              <a:t> opravňující žadatele k užívání nemovitosti, který </a:t>
            </a:r>
            <a:r>
              <a:rPr lang="cs-CZ" sz="1400" dirty="0" smtClean="0"/>
              <a:t>bude předmětem projektu.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r>
              <a:rPr lang="cs-CZ" sz="1400" b="1" i="1" dirty="0">
                <a:solidFill>
                  <a:srgbClr val="00529C"/>
                </a:solidFill>
              </a:rPr>
              <a:t>Upozornění: </a:t>
            </a:r>
            <a:r>
              <a:rPr lang="cs-CZ" sz="1400" i="1" dirty="0">
                <a:solidFill>
                  <a:srgbClr val="00529C"/>
                </a:solidFill>
              </a:rPr>
              <a:t>„V případě doložení smlouvy o smlouvě budoucí musí žadatel doložit nejpozději do vydání Rozhodnutí/Stanovení výdajů, výpis z KN, kde je zapsán jako vlastník nebo subjekt s právem hospodaření a to formou žádosti o změnu projektu (kap. 16 Obecných pravidel)“.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cs-CZ" sz="1400" i="1" dirty="0">
              <a:solidFill>
                <a:srgbClr val="00529C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r>
              <a:rPr lang="cs-CZ" sz="1400" b="1" i="1" dirty="0">
                <a:solidFill>
                  <a:srgbClr val="00529C"/>
                </a:solidFill>
              </a:rPr>
              <a:t>Upozornění: </a:t>
            </a:r>
            <a:r>
              <a:rPr lang="cs-CZ" sz="1400" i="1" dirty="0">
                <a:solidFill>
                  <a:srgbClr val="00529C"/>
                </a:solidFill>
              </a:rPr>
              <a:t>„Povede-li projekt k technickému zhodnocení pronajatého majetku, je nutné, aby možnost provádět technické zhodnocení na cizím majetku byla uvedena </a:t>
            </a:r>
            <a:r>
              <a:rPr lang="cs-CZ" sz="1400" i="1" u="sng" dirty="0">
                <a:solidFill>
                  <a:srgbClr val="00529C"/>
                </a:solidFill>
              </a:rPr>
              <a:t>v nájemní smlouvě či ve smlouvě o výpůjčce majetku</a:t>
            </a:r>
            <a:r>
              <a:rPr lang="cs-CZ" sz="1400" i="1" dirty="0">
                <a:solidFill>
                  <a:srgbClr val="00529C"/>
                </a:solidFill>
              </a:rPr>
              <a:t>, a to s podmínkou </a:t>
            </a:r>
            <a:r>
              <a:rPr lang="cs-CZ" sz="1400" i="1" u="sng" dirty="0">
                <a:solidFill>
                  <a:srgbClr val="00529C"/>
                </a:solidFill>
              </a:rPr>
              <a:t>zachování výstupů minimálně po dobu udržitelnosti projektu</a:t>
            </a:r>
            <a:r>
              <a:rPr lang="cs-CZ" sz="1400" i="1" dirty="0">
                <a:solidFill>
                  <a:srgbClr val="00529C"/>
                </a:solidFill>
              </a:rPr>
              <a:t>. Kopie nájemní smlouvy, či smlouvy o výpůjčce bude doložena jako příloha žádosti o podporu. </a:t>
            </a:r>
            <a:r>
              <a:rPr lang="cs-CZ" sz="1400" b="1" i="1" dirty="0" smtClean="0"/>
              <a:t>Majetek </a:t>
            </a:r>
            <a:r>
              <a:rPr lang="cs-CZ" sz="1400" b="1" i="1" dirty="0"/>
              <a:t>lze vypůjčit či pronajmout pouze od subjektů, které spadají do </a:t>
            </a:r>
            <a:r>
              <a:rPr lang="cs-CZ" sz="1400" b="1" i="1" dirty="0" smtClean="0"/>
              <a:t>oprávněných žadatelů</a:t>
            </a:r>
            <a:r>
              <a:rPr lang="cs-CZ" sz="1400" b="1" i="1" dirty="0"/>
              <a:t>, uvedených v této výzvě, a od obcí. Vlastníci majetku nemusí naplňovat </a:t>
            </a:r>
            <a:r>
              <a:rPr lang="cs-CZ" sz="1400" b="1" i="1" dirty="0" smtClean="0"/>
              <a:t>sociální principy</a:t>
            </a:r>
            <a:r>
              <a:rPr lang="cs-CZ" sz="1400" b="1" i="1" dirty="0"/>
              <a:t>.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500" dirty="0"/>
          </a:p>
          <a:p>
            <a:r>
              <a:rPr lang="cs-CZ" sz="1600" b="1" dirty="0"/>
              <a:t>5</a:t>
            </a:r>
            <a:r>
              <a:rPr lang="cs-CZ" sz="1600" b="1" dirty="0" smtClean="0"/>
              <a:t>. Podnikatelský plán </a:t>
            </a:r>
          </a:p>
          <a:p>
            <a:r>
              <a:rPr lang="cs-CZ" sz="1400" dirty="0" smtClean="0"/>
              <a:t>Osnova Podnikatelského plánu je přílohou č. 5 Specifických pravidel pro žadatele a příjemce.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cs-CZ" sz="1400" dirty="0" smtClean="0"/>
              <a:t>Slouží </a:t>
            </a:r>
            <a:r>
              <a:rPr lang="cs-CZ" sz="1400" dirty="0"/>
              <a:t>k posouzení realizovatelnosti a potřebnosti projektu.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cs-CZ" sz="1500" dirty="0"/>
          </a:p>
          <a:p>
            <a:pPr marL="266700" lvl="0" indent="-266700"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/>
              <a:t>Kritéria formálních </a:t>
            </a:r>
            <a:r>
              <a:rPr lang="cs-CZ" sz="2900" dirty="0"/>
              <a:t>náležitostí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64777" y="1306874"/>
            <a:ext cx="8122024" cy="481929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 smtClean="0"/>
              <a:t>Jsou doloženy všechny povinné přílohy a obsahově splňují požadované náležitosti</a:t>
            </a:r>
            <a:endParaRPr lang="cs-CZ" sz="1800" b="1" dirty="0" smtClean="0"/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endParaRPr lang="cs-CZ" dirty="0" smtClean="0"/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r>
              <a:rPr lang="cs-CZ" sz="1600" b="1" dirty="0"/>
              <a:t>5</a:t>
            </a:r>
            <a:r>
              <a:rPr lang="cs-CZ" sz="1600" b="1" dirty="0" smtClean="0"/>
              <a:t>. Podnikatelský plán dle osnovy (příloha č. 5 Specifických pravidel pro žadatele a příjemce.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endParaRPr lang="cs-CZ" sz="1500" dirty="0" smtClean="0">
              <a:solidFill>
                <a:srgbClr val="0052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b="1" dirty="0" smtClean="0"/>
              <a:t>6. </a:t>
            </a:r>
            <a:r>
              <a:rPr lang="cs-CZ" sz="1600" b="1" dirty="0"/>
              <a:t>Územní rozhodnutí nebo územní souhlas nebo veřejnoprávní </a:t>
            </a:r>
            <a:r>
              <a:rPr lang="cs-CZ" sz="1600" b="1" dirty="0" smtClean="0"/>
              <a:t>smlouva nahrazující </a:t>
            </a:r>
            <a:r>
              <a:rPr lang="cs-CZ" sz="1600" b="1" dirty="0"/>
              <a:t>územní řízení</a:t>
            </a:r>
            <a:r>
              <a:rPr lang="cs-CZ" sz="1600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Dokládá se </a:t>
            </a:r>
            <a:r>
              <a:rPr lang="cs-CZ" sz="1400" dirty="0"/>
              <a:t>územní rozhodnutí s nabytím právní moci. </a:t>
            </a: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Pokud </a:t>
            </a:r>
            <a:r>
              <a:rPr lang="cs-CZ" sz="1400" dirty="0"/>
              <a:t>stavba </a:t>
            </a:r>
            <a:r>
              <a:rPr lang="cs-CZ" sz="1400" dirty="0" smtClean="0"/>
              <a:t>nevyžaduje územní </a:t>
            </a:r>
            <a:r>
              <a:rPr lang="cs-CZ" sz="1400" dirty="0"/>
              <a:t>rozhodnutí, dokládá </a:t>
            </a:r>
            <a:r>
              <a:rPr lang="cs-CZ" sz="1400" dirty="0" smtClean="0"/>
              <a:t>se územní </a:t>
            </a:r>
            <a:r>
              <a:rPr lang="cs-CZ" sz="1400" dirty="0"/>
              <a:t>souhlas či účinnou veřejnoprávní </a:t>
            </a:r>
            <a:r>
              <a:rPr lang="cs-CZ" sz="1400" dirty="0" smtClean="0"/>
              <a:t>smlouvu nahrazující </a:t>
            </a:r>
            <a:r>
              <a:rPr lang="cs-CZ" sz="1400" dirty="0"/>
              <a:t>územní řízení.</a:t>
            </a:r>
            <a:endParaRPr lang="cs-CZ" sz="1400" i="1" dirty="0">
              <a:solidFill>
                <a:srgbClr val="00529C"/>
              </a:solidFill>
            </a:endParaRPr>
          </a:p>
          <a:p>
            <a:pPr marL="342900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1500" dirty="0" smtClean="0"/>
          </a:p>
          <a:p>
            <a:r>
              <a:rPr lang="cs-CZ" sz="1600" b="1" dirty="0" smtClean="0"/>
              <a:t>7. </a:t>
            </a:r>
            <a:r>
              <a:rPr lang="cs-CZ" sz="1600" b="1" dirty="0"/>
              <a:t>Žádost o stavební povolení nebo ohlášení, případně stavební </a:t>
            </a:r>
            <a:r>
              <a:rPr lang="cs-CZ" sz="1600" b="1" dirty="0" smtClean="0"/>
              <a:t>povolení nebo </a:t>
            </a:r>
            <a:r>
              <a:rPr lang="cs-CZ" sz="1600" b="1" dirty="0"/>
              <a:t>souhlas s provedením ohlášeného stavebního záměru </a:t>
            </a:r>
            <a:r>
              <a:rPr lang="cs-CZ" sz="1600" b="1" dirty="0" smtClean="0"/>
              <a:t>nebo veřejnoprávní </a:t>
            </a:r>
            <a:r>
              <a:rPr lang="cs-CZ" sz="1600" b="1" dirty="0"/>
              <a:t>smlouva nahrazující stavební povolení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cs-CZ" sz="1500" dirty="0"/>
              <a:t>Stavební povolení nebo souhlas s provedením ohlášeného stavebního záměru nebo veřejnoprávní smlouvu nahrazující stavební povolení.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cs-CZ" sz="1500" dirty="0"/>
              <a:t>Pokud žadatel nebude mít ke dni podání žádosti o podporu k dispozici tyto dokumenty, dokládá: žádost o stavební povolení nebo ohlášení potvrzené stavebním úřadem a přílohy.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endParaRPr lang="cs-CZ" sz="1500" i="1" dirty="0">
              <a:solidFill>
                <a:srgbClr val="00529C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r>
              <a:rPr lang="cs-CZ" sz="1500" b="1" i="1" dirty="0">
                <a:solidFill>
                  <a:srgbClr val="00529C"/>
                </a:solidFill>
              </a:rPr>
              <a:t>Upozornění: </a:t>
            </a:r>
            <a:r>
              <a:rPr lang="cs-CZ" sz="1500" i="1" dirty="0">
                <a:solidFill>
                  <a:srgbClr val="00529C"/>
                </a:solidFill>
              </a:rPr>
              <a:t>„V případě doložení žádosti o stavební povolení nebo ohlášení, musí být nejpozději do vydání Rozhodnutí/Stanovení výdajů, doloženo stavební povolení nebo ohlášení a to formou žádosti o změnu projektu“.</a:t>
            </a:r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sz="1500" dirty="0"/>
          </a:p>
          <a:p>
            <a:endParaRPr lang="cs-CZ" sz="15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/>
              <a:t>Kritéria formálních </a:t>
            </a:r>
            <a:r>
              <a:rPr lang="cs-CZ" sz="2900" dirty="0"/>
              <a:t>náležitostí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307756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cs-CZ" sz="1600" b="1" dirty="0" smtClean="0">
                <a:solidFill>
                  <a:srgbClr val="00529C"/>
                </a:solidFill>
              </a:rPr>
              <a:t> </a:t>
            </a:r>
            <a:r>
              <a:rPr lang="cs-CZ" b="1" dirty="0">
                <a:solidFill>
                  <a:srgbClr val="00529C"/>
                </a:solidFill>
              </a:rPr>
              <a:t>Jsou doloženy všechny povinné přílohy a obsahově splňují požadované </a:t>
            </a:r>
            <a:r>
              <a:rPr lang="cs-CZ" b="1" dirty="0" smtClean="0">
                <a:solidFill>
                  <a:srgbClr val="00529C"/>
                </a:solidFill>
              </a:rPr>
              <a:t>náležitosti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endParaRPr lang="cs-CZ" sz="1600" b="1" dirty="0">
              <a:solidFill>
                <a:srgbClr val="00529C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r>
              <a:rPr lang="cs-CZ" sz="1500" b="1" dirty="0"/>
              <a:t>8</a:t>
            </a:r>
            <a:r>
              <a:rPr lang="cs-CZ" sz="1500" b="1" dirty="0" smtClean="0"/>
              <a:t>. </a:t>
            </a:r>
            <a:r>
              <a:rPr lang="cs-CZ" sz="1500" b="1" dirty="0"/>
              <a:t>Projektová dokumentace pro vydání stavebního povolení nebo pro ohlášení stavby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cs-CZ" sz="1400" dirty="0"/>
              <a:t>Projektová dokumentace v podrobnosti pro vydání stavebního povolení.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cs-CZ" sz="1400" dirty="0"/>
              <a:t>Projektová dokumentace v podrobnosti pro ohlášení stavby, pokud stavba nevyžaduje stavební povolení.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cs-CZ" sz="1400" dirty="0"/>
              <a:t>Projektová dokumentace pro provádění stavby, v případě, že již byla zpracována</a:t>
            </a:r>
            <a:r>
              <a:rPr lang="cs-CZ" sz="1400" dirty="0" smtClean="0"/>
              <a:t>.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3525" algn="l"/>
              </a:tabLst>
            </a:pPr>
            <a:endParaRPr lang="cs-CZ" sz="1500" dirty="0"/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r>
              <a:rPr lang="cs-CZ" sz="1500" b="1" dirty="0"/>
              <a:t>9</a:t>
            </a:r>
            <a:r>
              <a:rPr lang="cs-CZ" sz="1500" b="1" dirty="0" smtClean="0"/>
              <a:t>. </a:t>
            </a:r>
            <a:r>
              <a:rPr lang="cs-CZ" sz="1500" b="1" dirty="0"/>
              <a:t>Položkový rozpočet </a:t>
            </a:r>
            <a:r>
              <a:rPr lang="cs-CZ" sz="1500" b="1" dirty="0" smtClean="0"/>
              <a:t>stavby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Stanovení </a:t>
            </a:r>
            <a:r>
              <a:rPr lang="cs-CZ" sz="1400" dirty="0"/>
              <a:t>ceny stavebních prací za účelem zjištění předpokládané </a:t>
            </a:r>
            <a:r>
              <a:rPr lang="cs-CZ" sz="1400" dirty="0" smtClean="0"/>
              <a:t>ceny způsobilých </a:t>
            </a:r>
            <a:r>
              <a:rPr lang="cs-CZ" sz="1400" dirty="0"/>
              <a:t>výdajů aktivit projektu u nezahájených zakázek na základě </a:t>
            </a:r>
            <a:r>
              <a:rPr lang="cs-CZ" sz="1400" dirty="0" smtClean="0"/>
              <a:t>stavebního rozpočtu</a:t>
            </a:r>
            <a:r>
              <a:rPr lang="cs-CZ" sz="1400" dirty="0"/>
              <a:t>, který je součástí příslušného stupně projektové dokumentace, a </a:t>
            </a:r>
            <a:r>
              <a:rPr lang="cs-CZ" sz="1400" dirty="0" smtClean="0"/>
              <a:t>bude přiložen jeho originál </a:t>
            </a:r>
            <a:r>
              <a:rPr lang="cs-CZ" sz="1400" dirty="0"/>
              <a:t>ve formátu </a:t>
            </a:r>
            <a:r>
              <a:rPr lang="cs-CZ" sz="1400" dirty="0" err="1"/>
              <a:t>pdf</a:t>
            </a:r>
            <a:r>
              <a:rPr lang="cs-CZ" sz="1400" dirty="0"/>
              <a:t> jako povinnou přílohu k žádosti.</a:t>
            </a:r>
            <a:endParaRPr lang="cs-CZ" sz="1400" i="1" dirty="0"/>
          </a:p>
          <a:p>
            <a:endParaRPr lang="cs-CZ" sz="1400" b="1" i="1" dirty="0" smtClean="0">
              <a:solidFill>
                <a:srgbClr val="00529C"/>
              </a:solidFill>
            </a:endParaRPr>
          </a:p>
          <a:p>
            <a:r>
              <a:rPr lang="cs-CZ" sz="1400" b="1" i="1" dirty="0" smtClean="0">
                <a:solidFill>
                  <a:srgbClr val="00529C"/>
                </a:solidFill>
              </a:rPr>
              <a:t>Stavební </a:t>
            </a:r>
            <a:r>
              <a:rPr lang="cs-CZ" sz="1400" b="1" i="1" dirty="0">
                <a:solidFill>
                  <a:srgbClr val="00529C"/>
                </a:solidFill>
              </a:rPr>
              <a:t>rozpočet je nutno členit na stavební objekty, popř. dílčí stavební nebo </a:t>
            </a:r>
            <a:r>
              <a:rPr lang="cs-CZ" sz="1400" b="1" i="1" dirty="0" smtClean="0">
                <a:solidFill>
                  <a:srgbClr val="00529C"/>
                </a:solidFill>
              </a:rPr>
              <a:t>funkční celky</a:t>
            </a:r>
            <a:r>
              <a:rPr lang="cs-CZ" sz="1400" b="1" i="1" dirty="0">
                <a:solidFill>
                  <a:srgbClr val="00529C"/>
                </a:solidFill>
              </a:rPr>
              <a:t>, případně jiné obdobné části a to tak, aby bylo možno jednoznačně vymezit </a:t>
            </a:r>
            <a:r>
              <a:rPr lang="cs-CZ" sz="1400" b="1" i="1" dirty="0" smtClean="0">
                <a:solidFill>
                  <a:srgbClr val="00529C"/>
                </a:solidFill>
              </a:rPr>
              <a:t>aktivity projektu</a:t>
            </a:r>
            <a:r>
              <a:rPr lang="cs-CZ" sz="1400" b="1" i="1" dirty="0">
                <a:solidFill>
                  <a:srgbClr val="00529C"/>
                </a:solidFill>
              </a:rPr>
              <a:t>.</a:t>
            </a:r>
          </a:p>
          <a:p>
            <a:r>
              <a:rPr lang="cs-CZ" sz="1400" b="1" i="1" dirty="0" smtClean="0">
                <a:solidFill>
                  <a:srgbClr val="00529C"/>
                </a:solidFill>
              </a:rPr>
              <a:t>Je nutné doložit stanovení </a:t>
            </a:r>
            <a:r>
              <a:rPr lang="cs-CZ" sz="1400" b="1" i="1" dirty="0">
                <a:solidFill>
                  <a:srgbClr val="00529C"/>
                </a:solidFill>
              </a:rPr>
              <a:t>výdajů za stavbu/stavební práce v členění podle způsobu </a:t>
            </a:r>
            <a:r>
              <a:rPr lang="cs-CZ" sz="1400" b="1" i="1" dirty="0" smtClean="0">
                <a:solidFill>
                  <a:srgbClr val="00529C"/>
                </a:solidFill>
              </a:rPr>
              <a:t>jejich financování</a:t>
            </a:r>
            <a:r>
              <a:rPr lang="cs-CZ" sz="1400" b="1" i="1" dirty="0">
                <a:solidFill>
                  <a:srgbClr val="00529C"/>
                </a:solidFill>
              </a:rPr>
              <a:t>, tedy členěné na způsobilé a nezpůsobilé výdaje projektu v souladu </a:t>
            </a:r>
            <a:r>
              <a:rPr lang="cs-CZ" sz="1400" b="1" i="1" dirty="0" smtClean="0">
                <a:solidFill>
                  <a:srgbClr val="00529C"/>
                </a:solidFill>
              </a:rPr>
              <a:t>s požadavky </a:t>
            </a:r>
            <a:r>
              <a:rPr lang="cs-CZ" sz="1400" b="1" i="1" dirty="0">
                <a:solidFill>
                  <a:srgbClr val="00529C"/>
                </a:solidFill>
              </a:rPr>
              <a:t>Specifický pravidel.</a:t>
            </a:r>
          </a:p>
          <a:p>
            <a:pPr algn="just"/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/>
              <a:t>Kritéria formálních </a:t>
            </a:r>
            <a:r>
              <a:rPr lang="cs-CZ" sz="2900" dirty="0"/>
              <a:t>náležitostí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cs-CZ" sz="1600" b="1" dirty="0" smtClean="0">
                <a:solidFill>
                  <a:srgbClr val="00529C"/>
                </a:solidFill>
              </a:rPr>
              <a:t> </a:t>
            </a:r>
            <a:r>
              <a:rPr lang="cs-CZ" b="1" dirty="0">
                <a:solidFill>
                  <a:srgbClr val="00529C"/>
                </a:solidFill>
              </a:rPr>
              <a:t>Jsou doloženy všechny povinné přílohy a obsahově splňují požadované </a:t>
            </a:r>
            <a:r>
              <a:rPr lang="cs-CZ" b="1" dirty="0" smtClean="0">
                <a:solidFill>
                  <a:srgbClr val="00529C"/>
                </a:solidFill>
              </a:rPr>
              <a:t>náležitosti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endParaRPr lang="cs-CZ" sz="1600" b="1" dirty="0">
              <a:solidFill>
                <a:srgbClr val="00529C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r>
              <a:rPr lang="cs-CZ" sz="1500" b="1" dirty="0"/>
              <a:t>9</a:t>
            </a:r>
            <a:r>
              <a:rPr lang="cs-CZ" sz="1500" b="1" dirty="0" smtClean="0"/>
              <a:t>. </a:t>
            </a:r>
            <a:r>
              <a:rPr lang="cs-CZ" sz="1500" b="1" dirty="0"/>
              <a:t>Položkový rozpočet </a:t>
            </a:r>
            <a:r>
              <a:rPr lang="cs-CZ" sz="1500" b="1" dirty="0" smtClean="0"/>
              <a:t>stavby</a:t>
            </a:r>
            <a:endParaRPr lang="cs-CZ" dirty="0"/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/>
              <a:t>Kritéria formálních </a:t>
            </a:r>
            <a:r>
              <a:rPr lang="cs-CZ" sz="2900" dirty="0"/>
              <a:t>náležitostí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2457098"/>
            <a:ext cx="66960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cs-CZ" sz="1600" b="1" dirty="0" smtClean="0">
                <a:solidFill>
                  <a:srgbClr val="00529C"/>
                </a:solidFill>
              </a:rPr>
              <a:t> </a:t>
            </a:r>
            <a:r>
              <a:rPr lang="cs-CZ" b="1" dirty="0">
                <a:solidFill>
                  <a:srgbClr val="00529C"/>
                </a:solidFill>
              </a:rPr>
              <a:t>Jsou doloženy všechny povinné přílohy a obsahově splňují požadované </a:t>
            </a:r>
            <a:r>
              <a:rPr lang="cs-CZ" b="1" dirty="0" smtClean="0">
                <a:solidFill>
                  <a:srgbClr val="00529C"/>
                </a:solidFill>
              </a:rPr>
              <a:t>náležitosti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endParaRPr lang="cs-CZ" sz="1600" b="1" dirty="0">
              <a:solidFill>
                <a:srgbClr val="00529C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r>
              <a:rPr lang="cs-CZ" sz="1500" b="1" dirty="0"/>
              <a:t>9</a:t>
            </a:r>
            <a:r>
              <a:rPr lang="cs-CZ" sz="1500" b="1" dirty="0" smtClean="0"/>
              <a:t>. </a:t>
            </a:r>
            <a:r>
              <a:rPr lang="cs-CZ" sz="1500" b="1" dirty="0"/>
              <a:t>Položkový rozpočet </a:t>
            </a:r>
            <a:r>
              <a:rPr lang="cs-CZ" sz="1500" b="1" dirty="0" smtClean="0"/>
              <a:t>stavby</a:t>
            </a:r>
            <a:endParaRPr lang="cs-CZ" dirty="0"/>
          </a:p>
          <a:p>
            <a:r>
              <a:rPr lang="cs-CZ" sz="1400" b="1" i="1" dirty="0" smtClean="0">
                <a:solidFill>
                  <a:srgbClr val="00529C"/>
                </a:solidFill>
              </a:rPr>
              <a:t>POZOR!!</a:t>
            </a:r>
          </a:p>
          <a:p>
            <a:r>
              <a:rPr lang="cs-CZ" sz="1400" b="1" i="1" dirty="0" smtClean="0">
                <a:solidFill>
                  <a:srgbClr val="00529C"/>
                </a:solidFill>
              </a:rPr>
              <a:t>Ve </a:t>
            </a:r>
            <a:r>
              <a:rPr lang="cs-CZ" sz="1400" b="1" i="1" dirty="0">
                <a:solidFill>
                  <a:srgbClr val="00529C"/>
                </a:solidFill>
              </a:rPr>
              <a:t>stupni připravenosti projektu k realizaci stavby/k zadání výběrového řízení, </a:t>
            </a:r>
            <a:r>
              <a:rPr lang="cs-CZ" sz="1400" b="1" i="1" dirty="0" smtClean="0">
                <a:solidFill>
                  <a:srgbClr val="00529C"/>
                </a:solidFill>
              </a:rPr>
              <a:t>žadatel dokládá </a:t>
            </a:r>
            <a:r>
              <a:rPr lang="cs-CZ" sz="1400" b="1" i="1" dirty="0">
                <a:solidFill>
                  <a:srgbClr val="00529C"/>
                </a:solidFill>
              </a:rPr>
              <a:t>položkový rozpočet stavby vypracovaný v rozsahu odpovídajícímu </a:t>
            </a:r>
            <a:r>
              <a:rPr lang="cs-CZ" sz="1400" b="1" i="1" dirty="0" smtClean="0">
                <a:solidFill>
                  <a:srgbClr val="00529C"/>
                </a:solidFill>
              </a:rPr>
              <a:t>požadavkům vyhlášky </a:t>
            </a:r>
            <a:r>
              <a:rPr lang="cs-CZ" sz="1400" b="1" i="1" dirty="0">
                <a:solidFill>
                  <a:srgbClr val="00529C"/>
                </a:solidFill>
              </a:rPr>
              <a:t>č. 230/2012 Sb. (č. 169/2016 od nabytí účinnosti). </a:t>
            </a:r>
            <a:endParaRPr lang="cs-CZ" sz="1400" b="1" i="1" dirty="0" smtClean="0">
              <a:solidFill>
                <a:srgbClr val="00529C"/>
              </a:solidFill>
            </a:endParaRPr>
          </a:p>
          <a:p>
            <a:r>
              <a:rPr lang="cs-CZ" sz="1400" b="1" i="1" dirty="0" smtClean="0">
                <a:solidFill>
                  <a:srgbClr val="00529C"/>
                </a:solidFill>
              </a:rPr>
              <a:t>Položkový </a:t>
            </a:r>
            <a:r>
              <a:rPr lang="cs-CZ" sz="1400" b="1" i="1" dirty="0">
                <a:solidFill>
                  <a:srgbClr val="00529C"/>
                </a:solidFill>
              </a:rPr>
              <a:t>rozpočet </a:t>
            </a:r>
            <a:r>
              <a:rPr lang="cs-CZ" sz="1400" b="1" i="1" dirty="0" smtClean="0">
                <a:solidFill>
                  <a:srgbClr val="00529C"/>
                </a:solidFill>
              </a:rPr>
              <a:t>stavby žadatel </a:t>
            </a:r>
            <a:r>
              <a:rPr lang="cs-CZ" sz="1400" b="1" i="1" dirty="0">
                <a:solidFill>
                  <a:srgbClr val="00529C"/>
                </a:solidFill>
              </a:rPr>
              <a:t>předkládá v </a:t>
            </a:r>
            <a:r>
              <a:rPr lang="cs-CZ" sz="1400" b="1" i="1" dirty="0" err="1">
                <a:solidFill>
                  <a:srgbClr val="00529C"/>
                </a:solidFill>
              </a:rPr>
              <a:t>pdf</a:t>
            </a:r>
            <a:r>
              <a:rPr lang="cs-CZ" sz="1400" b="1" i="1" dirty="0">
                <a:solidFill>
                  <a:srgbClr val="00529C"/>
                </a:solidFill>
              </a:rPr>
              <a:t> a v elektronické podobě ve formátu XML (.</a:t>
            </a:r>
            <a:r>
              <a:rPr lang="cs-CZ" sz="1400" b="1" i="1" dirty="0" err="1">
                <a:solidFill>
                  <a:srgbClr val="00529C"/>
                </a:solidFill>
              </a:rPr>
              <a:t>esoupis</a:t>
            </a:r>
            <a:r>
              <a:rPr lang="cs-CZ" sz="1400" b="1" i="1" dirty="0">
                <a:solidFill>
                  <a:srgbClr val="00529C"/>
                </a:solidFill>
              </a:rPr>
              <a:t>, .xc4, </a:t>
            </a:r>
            <a:r>
              <a:rPr lang="cs-CZ" sz="1400" b="1" i="1" dirty="0" smtClean="0">
                <a:solidFill>
                  <a:srgbClr val="00529C"/>
                </a:solidFill>
              </a:rPr>
              <a:t>Excel VZ</a:t>
            </a:r>
            <a:r>
              <a:rPr lang="cs-CZ" sz="1400" b="1" i="1" dirty="0">
                <a:solidFill>
                  <a:srgbClr val="00529C"/>
                </a:solidFill>
              </a:rPr>
              <a:t>) nebo obdobného.</a:t>
            </a:r>
          </a:p>
          <a:p>
            <a:r>
              <a:rPr lang="cs-CZ" sz="1400" b="1" i="1" dirty="0">
                <a:solidFill>
                  <a:srgbClr val="00529C"/>
                </a:solidFill>
              </a:rPr>
              <a:t>Po ukončení výběrového řízení žadatel doloží </a:t>
            </a:r>
            <a:r>
              <a:rPr lang="cs-CZ" sz="1400" b="1" i="1" dirty="0" err="1">
                <a:solidFill>
                  <a:srgbClr val="00529C"/>
                </a:solidFill>
              </a:rPr>
              <a:t>vysoutěžený</a:t>
            </a:r>
            <a:r>
              <a:rPr lang="cs-CZ" sz="1400" b="1" i="1" dirty="0">
                <a:solidFill>
                  <a:srgbClr val="00529C"/>
                </a:solidFill>
              </a:rPr>
              <a:t> položkový rozpočet stavby.</a:t>
            </a:r>
          </a:p>
          <a:p>
            <a:r>
              <a:rPr lang="cs-CZ" sz="1400" b="1" i="1" dirty="0">
                <a:solidFill>
                  <a:srgbClr val="00529C"/>
                </a:solidFill>
              </a:rPr>
              <a:t>Rozpočet musí být vypracován v rozsahu odpovídajícímu požadavkům vyhlášky č</a:t>
            </a:r>
            <a:r>
              <a:rPr lang="cs-CZ" sz="1400" b="1" i="1" dirty="0" smtClean="0">
                <a:solidFill>
                  <a:srgbClr val="00529C"/>
                </a:solidFill>
              </a:rPr>
              <a:t>. 230/2012 </a:t>
            </a:r>
            <a:r>
              <a:rPr lang="cs-CZ" sz="1400" b="1" i="1" dirty="0">
                <a:solidFill>
                  <a:srgbClr val="00529C"/>
                </a:solidFill>
              </a:rPr>
              <a:t>Sb. (č.169/2016 od nabytí účinnosti) v </a:t>
            </a:r>
            <a:r>
              <a:rPr lang="cs-CZ" sz="1400" b="1" i="1" dirty="0" err="1">
                <a:solidFill>
                  <a:srgbClr val="00529C"/>
                </a:solidFill>
              </a:rPr>
              <a:t>pdf</a:t>
            </a:r>
            <a:r>
              <a:rPr lang="cs-CZ" sz="1400" b="1" i="1" dirty="0">
                <a:solidFill>
                  <a:srgbClr val="00529C"/>
                </a:solidFill>
              </a:rPr>
              <a:t> ve formátu XML (.</a:t>
            </a:r>
            <a:r>
              <a:rPr lang="cs-CZ" sz="1400" b="1" i="1" dirty="0" err="1">
                <a:solidFill>
                  <a:srgbClr val="00529C"/>
                </a:solidFill>
              </a:rPr>
              <a:t>esoupis</a:t>
            </a:r>
            <a:r>
              <a:rPr lang="cs-CZ" sz="1400" b="1" i="1" dirty="0">
                <a:solidFill>
                  <a:srgbClr val="00529C"/>
                </a:solidFill>
              </a:rPr>
              <a:t>, .xc4</a:t>
            </a:r>
            <a:r>
              <a:rPr lang="cs-CZ" sz="1400" b="1" i="1" dirty="0" smtClean="0">
                <a:solidFill>
                  <a:srgbClr val="00529C"/>
                </a:solidFill>
              </a:rPr>
              <a:t>, Excel </a:t>
            </a:r>
            <a:r>
              <a:rPr lang="cs-CZ" sz="1400" b="1" i="1" dirty="0">
                <a:solidFill>
                  <a:srgbClr val="00529C"/>
                </a:solidFill>
              </a:rPr>
              <a:t>VZ) nebo obdobného.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/>
              <a:t>Kritéria formálních </a:t>
            </a:r>
            <a:r>
              <a:rPr lang="cs-CZ" sz="2900" dirty="0"/>
              <a:t>náležitostí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306874"/>
            <a:ext cx="8229600" cy="481929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cs-CZ" sz="1600" b="1" dirty="0" smtClean="0">
                <a:solidFill>
                  <a:srgbClr val="00529C"/>
                </a:solidFill>
              </a:rPr>
              <a:t> </a:t>
            </a:r>
            <a:r>
              <a:rPr lang="cs-CZ" b="1" dirty="0">
                <a:solidFill>
                  <a:srgbClr val="00529C"/>
                </a:solidFill>
              </a:rPr>
              <a:t>Jsou doloženy všechny povinné přílohy a obsahově splňují požadované </a:t>
            </a:r>
            <a:r>
              <a:rPr lang="cs-CZ" b="1" dirty="0" smtClean="0">
                <a:solidFill>
                  <a:srgbClr val="00529C"/>
                </a:solidFill>
              </a:rPr>
              <a:t>náležitosti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endParaRPr lang="cs-CZ" sz="1600" b="1" dirty="0">
              <a:solidFill>
                <a:srgbClr val="00529C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263525" algn="l"/>
              </a:tabLst>
            </a:pPr>
            <a:r>
              <a:rPr lang="cs-CZ" sz="1600" b="1" dirty="0" smtClean="0"/>
              <a:t>10. Výpis z rejstříku trestů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Dokládají OSVČ a všichni statutární zástupci obchodních korporací, </a:t>
            </a:r>
            <a:r>
              <a:rPr lang="cs-CZ" sz="1400" dirty="0" smtClean="0"/>
              <a:t>nestátních neziskových </a:t>
            </a:r>
            <a:r>
              <a:rPr lang="cs-CZ" sz="1400" dirty="0"/>
              <a:t>organizací, církví a církevních organizací. </a:t>
            </a: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Výpis </a:t>
            </a:r>
            <a:r>
              <a:rPr lang="cs-CZ" sz="1400" dirty="0"/>
              <a:t>z rejstříku trestů v </a:t>
            </a:r>
            <a:r>
              <a:rPr lang="cs-CZ" sz="1400" dirty="0" smtClean="0"/>
              <a:t>době podání </a:t>
            </a:r>
            <a:r>
              <a:rPr lang="cs-CZ" sz="1400" dirty="0"/>
              <a:t>žádosti nesmí být starší 3 měsíců</a:t>
            </a:r>
            <a:r>
              <a:rPr lang="cs-CZ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r>
              <a:rPr lang="cs-CZ" sz="1400" b="1" dirty="0"/>
              <a:t>10. Doklady potvrzující, že OSVČ spadá do cílové </a:t>
            </a:r>
            <a:r>
              <a:rPr lang="cs-CZ" sz="1400" b="1" dirty="0" smtClean="0"/>
              <a:t>skupiny</a:t>
            </a:r>
          </a:p>
          <a:p>
            <a:r>
              <a:rPr lang="cs-CZ" sz="1400" dirty="0" smtClean="0"/>
              <a:t>OSVČ </a:t>
            </a:r>
            <a:r>
              <a:rPr lang="cs-CZ" sz="1400" dirty="0"/>
              <a:t>bez zaměstnanců, </a:t>
            </a:r>
            <a:r>
              <a:rPr lang="cs-CZ" sz="1400" dirty="0" smtClean="0"/>
              <a:t>která neplánuje </a:t>
            </a:r>
            <a:r>
              <a:rPr lang="cs-CZ" sz="1400" dirty="0"/>
              <a:t>přijmout zaměstnance z cílových skupin, doloží jeden z dokumentů: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/>
              <a:t>potvrzení o předchozím vedení v evidenci Úřadu práce ČR,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doklad </a:t>
            </a:r>
            <a:r>
              <a:rPr lang="cs-CZ" sz="1400" dirty="0"/>
              <a:t>o výkonu trestu odnětí svobody, ve kterém je uvedeno, kdy OSVČ </a:t>
            </a:r>
            <a:r>
              <a:rPr lang="cs-CZ" sz="1400" dirty="0" smtClean="0"/>
              <a:t>zařízení výkonu </a:t>
            </a:r>
            <a:r>
              <a:rPr lang="cs-CZ" sz="1400" dirty="0"/>
              <a:t>trestu opustila,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potvrzení </a:t>
            </a:r>
            <a:r>
              <a:rPr lang="cs-CZ" sz="1400" dirty="0"/>
              <a:t>zařízení, které osoba opouští, nebo potvrzení domu na půli cesty </a:t>
            </a:r>
            <a:r>
              <a:rPr lang="cs-CZ" sz="1400" dirty="0" smtClean="0"/>
              <a:t>nebo jiné </a:t>
            </a:r>
            <a:r>
              <a:rPr lang="cs-CZ" sz="1400" dirty="0"/>
              <a:t>relevantní organizace, poskytující sociální služby podle zákona č. </a:t>
            </a:r>
            <a:r>
              <a:rPr lang="cs-CZ" sz="1400" dirty="0" smtClean="0"/>
              <a:t>108/2006 Sb</a:t>
            </a:r>
            <a:r>
              <a:rPr lang="cs-CZ" sz="1400" dirty="0"/>
              <a:t>., o sociálních službách ve znění pozdějších předpisů, ve kterém je uvedeno</a:t>
            </a:r>
            <a:r>
              <a:rPr lang="cs-CZ" sz="1400" dirty="0" smtClean="0"/>
              <a:t>, kdy </a:t>
            </a:r>
            <a:r>
              <a:rPr lang="cs-CZ" sz="1400" dirty="0"/>
              <a:t>OSVČ zařízení opustila,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posudek </a:t>
            </a:r>
            <a:r>
              <a:rPr lang="cs-CZ" sz="1400" dirty="0"/>
              <a:t>nebo potvrzení orgánu sociálního zabezpečení pro osoby invalidní v I. a</a:t>
            </a:r>
            <a:r>
              <a:rPr lang="cs-CZ" sz="1400" dirty="0" smtClean="0"/>
              <a:t>ž  III</a:t>
            </a:r>
            <a:r>
              <a:rPr lang="cs-CZ" sz="1400" dirty="0"/>
              <a:t>. stupni,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potvrzení </a:t>
            </a:r>
            <a:r>
              <a:rPr lang="cs-CZ" sz="1400" dirty="0"/>
              <a:t>nebo rozhodnutí orgánu sociálního zabezpečení pro osoby </a:t>
            </a:r>
            <a:r>
              <a:rPr lang="cs-CZ" sz="1400" dirty="0" smtClean="0"/>
              <a:t>zdravotně znevýhodněné</a:t>
            </a:r>
            <a:r>
              <a:rPr lang="cs-CZ" sz="140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smtClean="0"/>
              <a:t>Kritéria formálních </a:t>
            </a:r>
            <a:r>
              <a:rPr lang="cs-CZ" sz="2900" dirty="0"/>
              <a:t>náležitostí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lvl="1" indent="-187325"/>
            <a:r>
              <a:rPr lang="cs-CZ" dirty="0"/>
              <a:t>Konzultace před vyhlášením výzvy</a:t>
            </a:r>
          </a:p>
          <a:p>
            <a:pPr marL="454025" lvl="1" indent="-187325"/>
            <a:r>
              <a:rPr lang="cs-CZ" dirty="0" smtClean="0"/>
              <a:t>Příjem žádostí </a:t>
            </a:r>
            <a:r>
              <a:rPr lang="cs-CZ" dirty="0"/>
              <a:t>o podporu</a:t>
            </a:r>
          </a:p>
          <a:p>
            <a:pPr marL="454025" lvl="1" indent="-187325"/>
            <a:r>
              <a:rPr lang="cs-CZ" dirty="0" smtClean="0"/>
              <a:t>Hodnocení žádostí </a:t>
            </a:r>
            <a:r>
              <a:rPr lang="cs-CZ" dirty="0"/>
              <a:t>o podporu</a:t>
            </a:r>
          </a:p>
          <a:p>
            <a:pPr marL="454025" lvl="1" indent="-187325"/>
            <a:r>
              <a:rPr lang="cs-CZ" dirty="0" smtClean="0"/>
              <a:t>Administrace změn v projektech</a:t>
            </a:r>
            <a:endParaRPr lang="cs-CZ" dirty="0"/>
          </a:p>
          <a:p>
            <a:pPr marL="454025" lvl="1" indent="-187325"/>
            <a:r>
              <a:rPr lang="cs-CZ" dirty="0" smtClean="0"/>
              <a:t>Administrativní </a:t>
            </a:r>
            <a:r>
              <a:rPr lang="cs-CZ" dirty="0"/>
              <a:t>ověření </a:t>
            </a:r>
            <a:r>
              <a:rPr lang="cs-CZ" dirty="0" smtClean="0"/>
              <a:t>zpráv </a:t>
            </a:r>
            <a:r>
              <a:rPr lang="cs-CZ" dirty="0"/>
              <a:t>o realizaci/zpráv o udržitelnosti</a:t>
            </a:r>
          </a:p>
          <a:p>
            <a:pPr marL="454025" lvl="1" indent="-187325"/>
            <a:r>
              <a:rPr lang="cs-CZ" dirty="0" smtClean="0"/>
              <a:t>Provádění kontrol </a:t>
            </a:r>
            <a:r>
              <a:rPr lang="cs-CZ" dirty="0"/>
              <a:t>na místě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Role CRR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3651"/>
            <a:ext cx="7233385" cy="4244741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Věcné hodnocení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433352" y="5421829"/>
            <a:ext cx="6573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Minimální počet bodů, kterých musí projekt dosáhnout je </a:t>
            </a:r>
            <a:r>
              <a:rPr lang="cs-CZ" b="1" dirty="0" smtClean="0">
                <a:solidFill>
                  <a:srgbClr val="FF0000"/>
                </a:solidFill>
              </a:rPr>
              <a:t>25</a:t>
            </a:r>
            <a:r>
              <a:rPr lang="cs-CZ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084263"/>
            <a:ext cx="8229600" cy="854367"/>
          </a:xfrm>
        </p:spPr>
        <p:txBody>
          <a:bodyPr>
            <a:noAutofit/>
          </a:bodyPr>
          <a:lstStyle/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/>
              <a:t>P</a:t>
            </a:r>
            <a:r>
              <a:rPr lang="cs-CZ" sz="1800" dirty="0" smtClean="0"/>
              <a:t>rovádí CRR.</a:t>
            </a:r>
          </a:p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Pro </a:t>
            </a:r>
            <a:r>
              <a:rPr lang="cs-CZ" sz="1800" b="0" dirty="0">
                <a:solidFill>
                  <a:schemeClr val="tx1"/>
                </a:solidFill>
              </a:rPr>
              <a:t>projekty, které prošly úspěšně </a:t>
            </a:r>
            <a:r>
              <a:rPr lang="cs-CZ" sz="1800" b="0" dirty="0" smtClean="0">
                <a:solidFill>
                  <a:schemeClr val="tx1"/>
                </a:solidFill>
              </a:rPr>
              <a:t>hodnocením.</a:t>
            </a:r>
          </a:p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Na </a:t>
            </a:r>
            <a:r>
              <a:rPr lang="cs-CZ" sz="1800" b="0" dirty="0">
                <a:solidFill>
                  <a:schemeClr val="tx1"/>
                </a:solidFill>
              </a:rPr>
              <a:t>základě jejího výsledku provede </a:t>
            </a:r>
            <a:r>
              <a:rPr lang="cs-CZ" sz="1800" b="0" dirty="0" smtClean="0">
                <a:solidFill>
                  <a:schemeClr val="tx1"/>
                </a:solidFill>
              </a:rPr>
              <a:t>CRR u </a:t>
            </a:r>
            <a:r>
              <a:rPr lang="cs-CZ" sz="1800" b="0" dirty="0">
                <a:solidFill>
                  <a:schemeClr val="tx1"/>
                </a:solidFill>
              </a:rPr>
              <a:t>vybraných projektů ex-ante  </a:t>
            </a:r>
            <a:r>
              <a:rPr lang="cs-CZ" sz="1800" b="0" dirty="0" smtClean="0">
                <a:solidFill>
                  <a:schemeClr val="tx1"/>
                </a:solidFill>
              </a:rPr>
              <a:t>kontrolu. </a:t>
            </a:r>
            <a:r>
              <a:rPr lang="cs-CZ" sz="1800" dirty="0" smtClean="0"/>
              <a:t>Ověřují se rizika:</a:t>
            </a:r>
          </a:p>
          <a:p>
            <a:pPr marL="898525" lvl="2" indent="-187325">
              <a:buNone/>
            </a:pPr>
            <a:endParaRPr lang="cs-CZ" sz="1800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Ex-ante analýza rizik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70" y="2382913"/>
            <a:ext cx="5784015" cy="377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4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/>
              <a:t>Provádí se na základě výsledků ex-ante analýzy rizik</a:t>
            </a:r>
          </a:p>
          <a:p>
            <a:pPr marL="285750" lvl="1" indent="-285750" algn="just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Zahrnuje oblasti, které ex-ante analýza rizik vyhodnotila jako rizikové.</a:t>
            </a:r>
          </a:p>
          <a:p>
            <a:pPr marL="285750" lvl="1" indent="-285750" algn="just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Na základě výsledků ex-ante kontroly je možné požadovat po žadatelích doplnění, úpravy nebo dodatečné informace, nesmí to však mít vliv na předchozí fáze hodnocení. 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cs-CZ" sz="1800" b="0" dirty="0" smtClean="0">
              <a:solidFill>
                <a:srgbClr val="FF000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/>
              <a:t>Možné krácení výdajů na základě výsledku kontroly</a:t>
            </a:r>
          </a:p>
          <a:p>
            <a:pPr marL="285750" lvl="2" indent="-285750" algn="just">
              <a:spcBef>
                <a:spcPts val="0"/>
              </a:spcBef>
            </a:pPr>
            <a:r>
              <a:rPr lang="cs-CZ" sz="1800" dirty="0"/>
              <a:t>V</a:t>
            </a:r>
            <a:r>
              <a:rPr lang="cs-CZ" sz="1800" dirty="0" smtClean="0"/>
              <a:t>e způsobilých výdajích jsou zahrnuty  výdaje na nezpůsobilé aktivity.</a:t>
            </a:r>
          </a:p>
          <a:p>
            <a:pPr marL="285750" lvl="2" indent="-285750" algn="just">
              <a:spcBef>
                <a:spcPts val="0"/>
              </a:spcBef>
            </a:pPr>
            <a:r>
              <a:rPr lang="cs-CZ" sz="1800" dirty="0"/>
              <a:t>A</a:t>
            </a:r>
            <a:r>
              <a:rPr lang="cs-CZ" sz="1800" dirty="0" smtClean="0"/>
              <a:t>ktivity, které mohly být nebo již byly realizovány na základě chybně provedeného výběrového řízení.</a:t>
            </a:r>
          </a:p>
          <a:p>
            <a:pPr marL="285750" lvl="2" indent="-285750" algn="just">
              <a:spcBef>
                <a:spcPts val="0"/>
              </a:spcBef>
            </a:pPr>
            <a:r>
              <a:rPr lang="cs-CZ" sz="1800" dirty="0"/>
              <a:t>V</a:t>
            </a:r>
            <a:r>
              <a:rPr lang="cs-CZ" sz="1800" dirty="0" smtClean="0"/>
              <a:t>ýdaje nebyly vynaloženy v souladu se zásadami 3E.</a:t>
            </a:r>
          </a:p>
          <a:p>
            <a:pPr marL="0" lvl="2" indent="0" algn="just">
              <a:spcBef>
                <a:spcPts val="0"/>
              </a:spcBef>
              <a:buNone/>
            </a:pPr>
            <a:endParaRPr lang="cs-CZ" sz="1800" b="1" dirty="0" smtClean="0"/>
          </a:p>
          <a:p>
            <a:pPr marL="0" lvl="2" indent="0" algn="just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Ex-ante kontrola probíhá v režimu veřejnosprávní kontroly. </a:t>
            </a:r>
            <a:endParaRPr lang="cs-CZ" sz="1800" b="1" dirty="0" smtClean="0"/>
          </a:p>
          <a:p>
            <a:pPr marL="0" lvl="2" indent="0" algn="just">
              <a:spcBef>
                <a:spcPts val="0"/>
              </a:spcBef>
              <a:buNone/>
              <a:tabLst>
                <a:tab pos="88900" algn="l"/>
              </a:tabLst>
            </a:pPr>
            <a:r>
              <a:rPr lang="cs-CZ" sz="1400" b="1" i="1" dirty="0" smtClean="0">
                <a:solidFill>
                  <a:srgbClr val="00529C"/>
                </a:solidFill>
              </a:rPr>
              <a:t>Upozornění!</a:t>
            </a:r>
          </a:p>
          <a:p>
            <a:pPr marL="0" lvl="2" indent="0" algn="just">
              <a:spcBef>
                <a:spcPts val="0"/>
              </a:spcBef>
              <a:buNone/>
            </a:pPr>
            <a:r>
              <a:rPr lang="cs-CZ" sz="1400" i="1" dirty="0" smtClean="0">
                <a:solidFill>
                  <a:srgbClr val="00529C"/>
                </a:solidFill>
              </a:rPr>
              <a:t>Projekt může být vyřazen z procesu hodnocení, pokud ex-ante kontrola zjistí porušení podmínek stanovených výzvou.</a:t>
            </a:r>
          </a:p>
          <a:p>
            <a:pPr marL="898525" lvl="2" indent="-187325">
              <a:spcBef>
                <a:spcPts val="0"/>
              </a:spcBef>
            </a:pPr>
            <a:endParaRPr lang="cs-CZ" dirty="0" smtClean="0"/>
          </a:p>
          <a:p>
            <a:pPr marL="898525" lvl="2" indent="-187325"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Ex-ante kontrola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 smtClean="0"/>
              <a:t>Provádí ŘO IROP na základě informací od vedení CRR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Podkladem pro výběr je:</a:t>
            </a:r>
          </a:p>
          <a:p>
            <a:pPr marL="285750" lvl="1" indent="-285750" algn="just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zápis, podepsaný ředitelem CRR, který deklaruje, že hodnocení 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a kontroly projektů proběhly podle stanovených postupů,</a:t>
            </a:r>
          </a:p>
          <a:p>
            <a:pPr marL="285750" lvl="1" indent="-285750" algn="just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seznam všech projektů, které prošly hodnocením, v rozdělení 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na projekty doporučené a nedoporučené k financování,</a:t>
            </a:r>
          </a:p>
          <a:p>
            <a:pPr marL="285750" lvl="1" indent="-285750" algn="just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seznam náhradních projektů.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sz="1800" b="0" i="1" dirty="0">
              <a:solidFill>
                <a:schemeClr val="tx1"/>
              </a:solidFill>
            </a:endParaRPr>
          </a:p>
          <a:p>
            <a:pPr marL="0" lvl="1" indent="0" algn="just" defTabSz="266700">
              <a:spcBef>
                <a:spcPts val="0"/>
              </a:spcBef>
              <a:buNone/>
            </a:pPr>
            <a:r>
              <a:rPr lang="cs-CZ" sz="1800" dirty="0" smtClean="0">
                <a:solidFill>
                  <a:srgbClr val="FF0000"/>
                </a:solidFill>
              </a:rPr>
              <a:t>Ve fázi výběru projektů není možné měnit hodnocení žádostí o podporu.</a:t>
            </a:r>
          </a:p>
          <a:p>
            <a:pPr marL="0" lvl="1" indent="0" algn="just" defTabSz="266700">
              <a:spcBef>
                <a:spcPts val="0"/>
              </a:spcBef>
              <a:buNone/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285750" lvl="1" indent="-285750" algn="just" defTabSz="266700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V kolových výzvách jsou projekty seřazeny dle počtu dosažených bodů od nejvyššího po nejnižší. </a:t>
            </a:r>
          </a:p>
          <a:p>
            <a:pPr marL="285750" lvl="1" indent="-285750" algn="just" defTabSz="266700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Projekty se stejným počtem bodů jsou seřazeny dle data a času podání žádosti o podporu v MS2014+.</a:t>
            </a:r>
          </a:p>
          <a:p>
            <a:pPr marL="285750" lvl="1" indent="-285750" algn="just" defTabSz="266700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Počet podpořených projektů je limitován výší alokace na výzvu, ostatní projekty mohou být zařazeny na seznam náhradních projektů.</a:t>
            </a:r>
          </a:p>
          <a:p>
            <a:pPr marL="266700" lvl="1" indent="0" algn="just">
              <a:buNone/>
            </a:pPr>
            <a:endParaRPr lang="cs-CZ" dirty="0" smtClean="0"/>
          </a:p>
          <a:p>
            <a:pPr marL="898525" lvl="2" indent="-187325" algn="just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Výběr projektů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r>
              <a:rPr lang="cs-CZ" dirty="0" smtClean="0"/>
              <a:t>Právní akt upravuje minimálně tyto oblasti:</a:t>
            </a:r>
            <a:endParaRPr lang="cs-CZ" dirty="0"/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informace o příjemci;</a:t>
            </a:r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informace o projektu;</a:t>
            </a:r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povinnosti a práva příjemce;</a:t>
            </a:r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povinnosti a práva ŘO IROP;</a:t>
            </a:r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sankce za neplnění povinností.</a:t>
            </a:r>
          </a:p>
          <a:p>
            <a:pPr marL="454025" lvl="1" indent="-187325"/>
            <a:endParaRPr lang="cs-CZ" dirty="0" smtClean="0"/>
          </a:p>
          <a:p>
            <a:pPr marL="898525" lvl="2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Vydání právního aktu – Registrace akce </a:t>
            </a:r>
            <a:br>
              <a:rPr lang="cs-CZ" dirty="0" smtClean="0"/>
            </a:br>
            <a:r>
              <a:rPr lang="cs-CZ" dirty="0" smtClean="0"/>
              <a:t>a Rozhodnutí o poskytnutí dotace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6375" y="1084263"/>
            <a:ext cx="7848343" cy="5194617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/>
              <a:t>Žadatel může podat žádost o přezkum hodnocení v každé části hodnocení žádosti, ve které neuspěl</a:t>
            </a:r>
            <a:r>
              <a:rPr lang="cs-CZ" sz="1800" dirty="0"/>
              <a:t>:</a:t>
            </a:r>
            <a:endParaRPr lang="cs-CZ" sz="1800" dirty="0" smtClean="0"/>
          </a:p>
          <a:p>
            <a:pPr marL="342900" lvl="1" indent="-342900" algn="just" defTabSz="355600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</a:rPr>
              <a:t>p</a:t>
            </a:r>
            <a:r>
              <a:rPr lang="cs-CZ" sz="1800" b="0" dirty="0" smtClean="0">
                <a:solidFill>
                  <a:schemeClr val="tx1"/>
                </a:solidFill>
              </a:rPr>
              <a:t>o kontrole přijatelnosti a formálních náležitostí,</a:t>
            </a:r>
          </a:p>
          <a:p>
            <a:pPr marL="342900" lvl="1" indent="-342900" algn="just" defTabSz="355600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</a:rPr>
              <a:t>p</a:t>
            </a:r>
            <a:r>
              <a:rPr lang="cs-CZ" sz="1800" b="0" dirty="0" smtClean="0">
                <a:solidFill>
                  <a:schemeClr val="tx1"/>
                </a:solidFill>
              </a:rPr>
              <a:t>o věcném hodnocení.</a:t>
            </a:r>
          </a:p>
          <a:p>
            <a:pPr marL="342900" lvl="1" indent="-342900" algn="just" defTabSz="355600">
              <a:spcBef>
                <a:spcPts val="0"/>
              </a:spcBef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/>
              <a:t>Podává se do 15 kalendářních dnů ode dne doručení výsledku - depeše,  a to:</a:t>
            </a:r>
          </a:p>
          <a:p>
            <a:pPr marL="342900" lvl="2" indent="-342900" algn="just">
              <a:spcBef>
                <a:spcPts val="0"/>
              </a:spcBef>
            </a:pPr>
            <a:r>
              <a:rPr lang="cs-CZ" sz="1800" dirty="0" smtClean="0"/>
              <a:t>elektronicky v MS2014+,</a:t>
            </a:r>
          </a:p>
          <a:p>
            <a:pPr marL="342900" lvl="2" indent="-342900" algn="just">
              <a:spcBef>
                <a:spcPts val="0"/>
              </a:spcBef>
            </a:pPr>
            <a:r>
              <a:rPr lang="cs-CZ" sz="1800" dirty="0" smtClean="0"/>
              <a:t>Písemně prostřednictvím formuláře, zveřejněného na webových stránkách </a:t>
            </a:r>
            <a:r>
              <a:rPr lang="pl-PL" sz="1800" u="sng" dirty="0">
                <a:solidFill>
                  <a:schemeClr val="tx2"/>
                </a:solidFill>
              </a:rPr>
              <a:t>http://www.dotaceeu.cz/cs/Microsites/IROP/Dokumenty </a:t>
            </a:r>
            <a:r>
              <a:rPr lang="pl-PL" sz="1800" dirty="0"/>
              <a:t>na adresu </a:t>
            </a:r>
            <a:r>
              <a:rPr lang="pl-PL" sz="1800" dirty="0" smtClean="0"/>
              <a:t>CRR.</a:t>
            </a:r>
          </a:p>
          <a:p>
            <a:pPr marL="0" lvl="2" indent="0" algn="just">
              <a:spcBef>
                <a:spcPts val="0"/>
              </a:spcBef>
              <a:buNone/>
            </a:pPr>
            <a:endParaRPr lang="pl-PL" sz="1800" dirty="0"/>
          </a:p>
          <a:p>
            <a:pPr marL="0" lvl="2" indent="0" algn="just">
              <a:spcBef>
                <a:spcPts val="0"/>
              </a:spcBef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Žádost o přezkum každé části hodnocení lze podat pouze jednou.</a:t>
            </a:r>
            <a:endParaRPr lang="cs-CZ" sz="1800" b="1" dirty="0" smtClean="0">
              <a:solidFill>
                <a:srgbClr val="FF0000"/>
              </a:solidFill>
            </a:endParaRPr>
          </a:p>
          <a:p>
            <a:pPr marL="0" lvl="2" indent="0" algn="just">
              <a:spcBef>
                <a:spcPts val="0"/>
              </a:spcBef>
              <a:buNone/>
            </a:pPr>
            <a:endParaRPr lang="cs-CZ" sz="1800" dirty="0" smtClean="0"/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/>
              <a:t>Přezkumné řízení provádí ŘO IROP:</a:t>
            </a:r>
            <a:endParaRPr lang="cs-CZ" sz="1800" dirty="0"/>
          </a:p>
          <a:p>
            <a:pPr marL="342900" lvl="1" indent="-342900" algn="just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do 30 kalendářních dní od doručení žádosti o přezkum (ve složitějších případech do 60 pracovních dní).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/>
              <a:t>Na základě výsledku přezkumného řízení:</a:t>
            </a:r>
          </a:p>
          <a:p>
            <a:pPr marL="342900" lvl="2" indent="-342900" algn="just" defTabSz="266700">
              <a:spcBef>
                <a:spcPts val="0"/>
              </a:spcBef>
            </a:pPr>
            <a:r>
              <a:rPr lang="cs-CZ" sz="1800" dirty="0" smtClean="0"/>
              <a:t>Je založeno nové hodnocení kritérií, u kterých projekt neuspěl.</a:t>
            </a:r>
          </a:p>
          <a:p>
            <a:pPr marL="342900" lvl="2" indent="-342900" algn="just" defTabSz="266700">
              <a:spcBef>
                <a:spcPts val="0"/>
              </a:spcBef>
            </a:pPr>
            <a:r>
              <a:rPr lang="cs-CZ" sz="1800" dirty="0"/>
              <a:t>Ž</a:t>
            </a:r>
            <a:r>
              <a:rPr lang="cs-CZ" sz="1800" dirty="0" smtClean="0"/>
              <a:t>ádost je vyřazena z dalšího procesu hodnocení.</a:t>
            </a:r>
          </a:p>
          <a:p>
            <a:pPr marL="454025" lvl="1" indent="-187325">
              <a:spcBef>
                <a:spcPts val="0"/>
              </a:spcBef>
            </a:pPr>
            <a:endParaRPr lang="cs-CZ" sz="1800" dirty="0" smtClean="0"/>
          </a:p>
          <a:p>
            <a:pPr marL="898525" lvl="2" indent="-187325">
              <a:spcBef>
                <a:spcPts val="0"/>
              </a:spcBef>
            </a:pPr>
            <a:endParaRPr lang="cs-CZ" sz="1800" dirty="0" smtClean="0"/>
          </a:p>
          <a:p>
            <a:pPr marL="898525" lvl="2" indent="-187325">
              <a:spcBef>
                <a:spcPts val="0"/>
              </a:spcBef>
              <a:buNone/>
            </a:pPr>
            <a:endParaRPr lang="cs-CZ" sz="1800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Žádost o přezkum výsledku hodnocení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/>
              <a:t>Může iniciovat žadatel/příjemce, CRR, ŘO IROP</a:t>
            </a:r>
            <a:r>
              <a:rPr lang="cs-CZ" sz="1800" dirty="0" smtClean="0"/>
              <a:t>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sz="1800" dirty="0"/>
          </a:p>
          <a:p>
            <a:pPr marL="28575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12800" algn="l"/>
              </a:tabLst>
            </a:pPr>
            <a:r>
              <a:rPr lang="cs-CZ" sz="1800" b="0" dirty="0">
                <a:solidFill>
                  <a:schemeClr val="tx1"/>
                </a:solidFill>
              </a:rPr>
              <a:t>Žadatel má povinnost oznámit CRR změny, které v průběhu realizace a udržitelnosti projektu nastanou.</a:t>
            </a:r>
          </a:p>
          <a:p>
            <a:pPr marL="28575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O</a:t>
            </a:r>
            <a:r>
              <a:rPr lang="cs-CZ" sz="1800" b="0" dirty="0" smtClean="0">
                <a:solidFill>
                  <a:schemeClr val="tx1"/>
                </a:solidFill>
              </a:rPr>
              <a:t>známení provádí žadatel/příjemce prostřednictvím MS2014+ na záložce </a:t>
            </a:r>
            <a:r>
              <a:rPr lang="cs-CZ" sz="1800" b="0" u="sng" dirty="0" smtClean="0">
                <a:solidFill>
                  <a:schemeClr val="tx1"/>
                </a:solidFill>
              </a:rPr>
              <a:t>Žádost o změnu.</a:t>
            </a:r>
          </a:p>
          <a:p>
            <a:pPr marL="28575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Pokud je iniciátorem změny ŘO IROP nebo CRR informují příjemce </a:t>
            </a:r>
            <a:r>
              <a:rPr lang="cs-CZ" sz="1800" b="0" u="sng" dirty="0" smtClean="0">
                <a:solidFill>
                  <a:schemeClr val="tx1"/>
                </a:solidFill>
              </a:rPr>
              <a:t>depeší </a:t>
            </a:r>
            <a:br>
              <a:rPr lang="cs-CZ" sz="1800" b="0" u="sng" dirty="0" smtClean="0">
                <a:solidFill>
                  <a:schemeClr val="tx1"/>
                </a:solidFill>
              </a:rPr>
            </a:br>
            <a:r>
              <a:rPr lang="cs-CZ" sz="1800" b="0" u="sng" dirty="0" smtClean="0">
                <a:solidFill>
                  <a:schemeClr val="tx1"/>
                </a:solidFill>
              </a:rPr>
              <a:t>o zahájení změnového řízení. </a:t>
            </a:r>
          </a:p>
          <a:p>
            <a:pPr marL="28575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ŘO IROP </a:t>
            </a:r>
            <a:r>
              <a:rPr lang="cs-CZ" sz="1800" b="0" dirty="0" smtClean="0">
                <a:solidFill>
                  <a:schemeClr val="tx1"/>
                </a:solidFill>
              </a:rPr>
              <a:t>a CRR zahájí změnové řízení v případě, že </a:t>
            </a:r>
            <a:r>
              <a:rPr lang="cs-CZ" sz="1800" b="0" u="sng" dirty="0" smtClean="0">
                <a:solidFill>
                  <a:schemeClr val="tx1"/>
                </a:solidFill>
              </a:rPr>
              <a:t>změna projektu bude </a:t>
            </a:r>
            <a:br>
              <a:rPr lang="cs-CZ" sz="1800" b="0" u="sng" dirty="0" smtClean="0">
                <a:solidFill>
                  <a:schemeClr val="tx1"/>
                </a:solidFill>
              </a:rPr>
            </a:br>
            <a:r>
              <a:rPr lang="cs-CZ" sz="1800" b="0" u="sng" dirty="0" smtClean="0">
                <a:solidFill>
                  <a:schemeClr val="tx1"/>
                </a:solidFill>
              </a:rPr>
              <a:t>v zájmu příjemce nebo po zjištění formální chyby. </a:t>
            </a:r>
          </a:p>
          <a:p>
            <a:pPr marL="28575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800" b="0" u="sng" dirty="0">
              <a:solidFill>
                <a:schemeClr val="tx1"/>
              </a:solidFill>
            </a:endParaRPr>
          </a:p>
          <a:p>
            <a:pPr marL="0" lvl="1" indent="0" algn="just" defTabSz="444500">
              <a:spcBef>
                <a:spcPts val="0"/>
              </a:spcBef>
              <a:buNone/>
            </a:pPr>
            <a:r>
              <a:rPr lang="cs-CZ" sz="1800" dirty="0" smtClean="0">
                <a:solidFill>
                  <a:srgbClr val="FF0000"/>
                </a:solidFill>
              </a:rPr>
              <a:t>Neplánované změny je příjemce povinen oznámit neprodleně, jakmile změna nastane</a:t>
            </a:r>
            <a:r>
              <a:rPr lang="cs-CZ" sz="1800" b="0" dirty="0" smtClean="0">
                <a:solidFill>
                  <a:srgbClr val="FF0000"/>
                </a:solidFill>
              </a:rPr>
              <a:t>.</a:t>
            </a:r>
            <a:r>
              <a:rPr lang="cs-CZ" sz="1800" b="0" dirty="0" smtClean="0">
                <a:solidFill>
                  <a:schemeClr val="tx1"/>
                </a:solidFill>
              </a:rPr>
              <a:t> </a:t>
            </a:r>
          </a:p>
          <a:p>
            <a:pPr marL="28575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254000" lvl="2" indent="0" algn="just" defTabSz="26670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</a:pPr>
            <a:endParaRPr lang="cs-CZ" sz="1800" dirty="0" smtClean="0"/>
          </a:p>
          <a:p>
            <a:pPr marL="898525" lvl="2" indent="-187325">
              <a:spcBef>
                <a:spcPts val="0"/>
              </a:spcBef>
            </a:pPr>
            <a:endParaRPr lang="cs-CZ" sz="1800" dirty="0" smtClean="0"/>
          </a:p>
          <a:p>
            <a:pPr marL="898525" lvl="2" indent="-187325">
              <a:spcBef>
                <a:spcPts val="0"/>
              </a:spcBef>
              <a:buNone/>
            </a:pPr>
            <a:endParaRPr lang="cs-CZ" sz="1800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Změny v projektech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/>
              <a:t>Druhy </a:t>
            </a:r>
            <a:r>
              <a:rPr lang="cs-CZ" sz="1800" dirty="0" smtClean="0"/>
              <a:t>změn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sz="1800" dirty="0"/>
          </a:p>
          <a:p>
            <a:pPr marL="0" lvl="2" indent="0" algn="just" defTabSz="444500">
              <a:spcBef>
                <a:spcPts val="0"/>
              </a:spcBef>
              <a:buNone/>
            </a:pPr>
            <a:r>
              <a:rPr lang="cs-CZ" sz="1800" dirty="0" smtClean="0"/>
              <a:t>A) Změnové </a:t>
            </a:r>
            <a:r>
              <a:rPr lang="cs-CZ" sz="1800" dirty="0"/>
              <a:t>řízení je zahájeno </a:t>
            </a:r>
            <a:r>
              <a:rPr lang="cs-CZ" sz="1800" b="1" dirty="0"/>
              <a:t>před schválením prvního právního </a:t>
            </a:r>
            <a:r>
              <a:rPr lang="cs-CZ" sz="1800" b="1" dirty="0" smtClean="0"/>
              <a:t>aktu </a:t>
            </a:r>
            <a:r>
              <a:rPr lang="cs-CZ" sz="1800" dirty="0" smtClean="0"/>
              <a:t>– </a:t>
            </a:r>
            <a:r>
              <a:rPr lang="cs-CZ" sz="1800" dirty="0"/>
              <a:t>o změně rozhoduje CRR </a:t>
            </a:r>
            <a:r>
              <a:rPr lang="cs-CZ" sz="1800" i="1" dirty="0"/>
              <a:t>(např. doložení výpisu z katastru nemovitostí, pravomocného stavebního povolení nebo souhlasu s provedením ohlášeného stavebního záměru</a:t>
            </a:r>
            <a:r>
              <a:rPr lang="cs-CZ" sz="1800" i="1" dirty="0" smtClean="0"/>
              <a:t>).</a:t>
            </a:r>
          </a:p>
          <a:p>
            <a:pPr marL="0" lvl="2" indent="0" algn="just" defTabSz="444500">
              <a:spcBef>
                <a:spcPts val="0"/>
              </a:spcBef>
              <a:buNone/>
            </a:pPr>
            <a:endParaRPr lang="cs-CZ" sz="1800" i="1" dirty="0" smtClean="0"/>
          </a:p>
          <a:p>
            <a:pPr marL="0" lvl="2" indent="0" algn="just" defTabSz="444500">
              <a:spcBef>
                <a:spcPts val="0"/>
              </a:spcBef>
              <a:buNone/>
            </a:pPr>
            <a:r>
              <a:rPr lang="cs-CZ" sz="1800" i="1" dirty="0" smtClean="0"/>
              <a:t>B) </a:t>
            </a:r>
            <a:r>
              <a:rPr lang="cs-CZ" sz="1800" dirty="0" smtClean="0"/>
              <a:t>Změnové </a:t>
            </a:r>
            <a:r>
              <a:rPr lang="cs-CZ" sz="1800" dirty="0"/>
              <a:t>řízení je zahájeno </a:t>
            </a:r>
            <a:r>
              <a:rPr lang="cs-CZ" sz="1800" b="1" dirty="0"/>
              <a:t>po schválení prvního právního aktu</a:t>
            </a:r>
          </a:p>
          <a:p>
            <a:pPr marL="285750" lvl="2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1" dirty="0"/>
              <a:t>Změny, které nezakládají změnu právního aktu </a:t>
            </a:r>
            <a:r>
              <a:rPr lang="cs-CZ" sz="1800" dirty="0"/>
              <a:t>–  o změně rozhoduje </a:t>
            </a:r>
            <a:r>
              <a:rPr lang="cs-CZ" sz="1800" dirty="0" smtClean="0"/>
              <a:t>CRR (změny v </a:t>
            </a:r>
            <a:r>
              <a:rPr lang="cs-CZ" sz="1800" dirty="0"/>
              <a:t>projektovém týmu, změna čísla účtu, zadání nových výběrových a zadávacích řízení).</a:t>
            </a:r>
          </a:p>
          <a:p>
            <a:pPr marL="285750" lvl="2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1" dirty="0"/>
              <a:t>Změny, které zakládají změnu právního aktu </a:t>
            </a:r>
            <a:r>
              <a:rPr lang="cs-CZ" sz="1800" dirty="0"/>
              <a:t>– o změně rozhoduje ŘO IROP (změny termínů naplnění indikátorů, změny termínů ukončení realizace projektu, změna poměru investičních a neinvestičních výdajů</a:t>
            </a:r>
            <a:r>
              <a:rPr lang="cs-CZ" sz="1800" dirty="0" smtClean="0"/>
              <a:t>).</a:t>
            </a:r>
            <a:endParaRPr lang="cs-CZ" sz="1800" dirty="0"/>
          </a:p>
          <a:p>
            <a:pPr marL="254000" lvl="2" indent="0" algn="just" defTabSz="266700">
              <a:spcBef>
                <a:spcPts val="0"/>
              </a:spcBef>
              <a:buNone/>
            </a:pPr>
            <a:endParaRPr lang="cs-CZ" sz="1800" dirty="0"/>
          </a:p>
          <a:p>
            <a:pPr marL="454025" lvl="1" indent="-187325">
              <a:spcBef>
                <a:spcPts val="0"/>
              </a:spcBef>
            </a:pPr>
            <a:endParaRPr lang="cs-CZ" sz="1800" dirty="0"/>
          </a:p>
          <a:p>
            <a:pPr marL="898525" lvl="2" indent="-187325">
              <a:spcBef>
                <a:spcPts val="0"/>
              </a:spcBef>
            </a:pPr>
            <a:endParaRPr lang="cs-CZ" sz="1800" dirty="0"/>
          </a:p>
          <a:p>
            <a:pPr marL="898525" lvl="2" indent="-187325">
              <a:spcBef>
                <a:spcPts val="0"/>
              </a:spcBef>
              <a:buNone/>
            </a:pPr>
            <a:endParaRPr lang="cs-CZ" sz="1800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projektech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774612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/>
              <a:t>Monitorování postupu projektů se uskutečňuje prostřednictvím: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/>
              <a:t>Průběžných/závěrečných Zpráv o realizaci („</a:t>
            </a:r>
            <a:r>
              <a:rPr lang="cs-CZ" sz="1800" dirty="0" err="1" smtClean="0"/>
              <a:t>ZoR</a:t>
            </a:r>
            <a:r>
              <a:rPr lang="cs-CZ" sz="1800" dirty="0" smtClean="0"/>
              <a:t>“):</a:t>
            </a:r>
          </a:p>
          <a:p>
            <a:pPr marL="285750" lvl="2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sledovaným obdobím je příslušná etapa,</a:t>
            </a:r>
          </a:p>
          <a:p>
            <a:pPr marL="285750" lvl="2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předkládá se po ukončení etapy spolu se žádostí o platbu (ex-post financování),</a:t>
            </a:r>
          </a:p>
          <a:p>
            <a:pPr marL="285750" lvl="2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p</a:t>
            </a:r>
            <a:r>
              <a:rPr lang="pl-PL" sz="1800" dirty="0" smtClean="0"/>
              <a:t>růběžnou ani závěrečnou zprávu o realizaci nelze podat před datem schválení právního aktu.</a:t>
            </a:r>
          </a:p>
          <a:p>
            <a:pPr marL="0" lvl="2" indent="0" algn="just">
              <a:spcBef>
                <a:spcPts val="0"/>
              </a:spcBef>
              <a:buNone/>
            </a:pPr>
            <a:endParaRPr lang="cs-CZ" sz="1800" dirty="0" smtClean="0"/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/>
              <a:t>Průběžných/závěrečných Zpráv o udržitelnosti („</a:t>
            </a:r>
            <a:r>
              <a:rPr lang="cs-CZ" sz="1800" dirty="0" err="1" smtClean="0"/>
              <a:t>ZoU</a:t>
            </a:r>
            <a:r>
              <a:rPr lang="cs-CZ" sz="1800" dirty="0" smtClean="0"/>
              <a:t>“):</a:t>
            </a:r>
          </a:p>
          <a:p>
            <a:pPr marL="285750" lvl="2" indent="-285750" algn="just">
              <a:spcBef>
                <a:spcPts val="0"/>
              </a:spcBef>
            </a:pPr>
            <a:r>
              <a:rPr lang="cs-CZ" sz="1800" dirty="0" smtClean="0"/>
              <a:t>monitoring období udržitelnosti,</a:t>
            </a:r>
          </a:p>
          <a:p>
            <a:pPr marL="285750" lvl="2" indent="-285750" algn="just">
              <a:spcBef>
                <a:spcPts val="0"/>
              </a:spcBef>
            </a:pPr>
            <a:r>
              <a:rPr lang="cs-CZ" sz="1800" dirty="0"/>
              <a:t>z</a:t>
            </a:r>
            <a:r>
              <a:rPr lang="cs-CZ" sz="1800" dirty="0" smtClean="0"/>
              <a:t>právy příjemce podává elektronicky v MS2014+,</a:t>
            </a:r>
          </a:p>
          <a:p>
            <a:pPr marL="285750" lvl="2" indent="-285750" algn="just">
              <a:spcBef>
                <a:spcPts val="0"/>
              </a:spcBef>
            </a:pPr>
            <a:r>
              <a:rPr lang="cs-CZ" sz="1800" dirty="0"/>
              <a:t>h</a:t>
            </a:r>
            <a:r>
              <a:rPr lang="cs-CZ" sz="1800" dirty="0" smtClean="0"/>
              <a:t>armonogram jejich podání se příjemci zobrazuje v MS2014+ po datu schválení právního aktu. </a:t>
            </a:r>
          </a:p>
          <a:p>
            <a:pPr marL="0" lvl="2" indent="0" algn="just">
              <a:spcBef>
                <a:spcPts val="0"/>
              </a:spcBef>
              <a:buNone/>
            </a:pPr>
            <a:endParaRPr lang="cs-CZ" sz="1800" dirty="0" smtClean="0"/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/>
              <a:t>Další zprávu je možné podat až po schválení předchozích zpráv.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/>
              <a:t>Zprávy je možné podat až po uzavření změnových řízení.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/>
              <a:t>Provádí se kontrola formálních náležitostí a věcného obsahu zpráv.</a:t>
            </a:r>
          </a:p>
          <a:p>
            <a:pPr marL="454025" lvl="1" indent="-187325">
              <a:spcBef>
                <a:spcPts val="0"/>
              </a:spcBef>
            </a:pPr>
            <a:endParaRPr lang="cs-CZ" sz="1800" dirty="0" smtClean="0"/>
          </a:p>
          <a:p>
            <a:pPr marL="898525" lvl="2" indent="-187325">
              <a:spcBef>
                <a:spcPts val="0"/>
              </a:spcBef>
              <a:buNone/>
            </a:pPr>
            <a:endParaRPr lang="cs-CZ" sz="1800" dirty="0" smtClean="0"/>
          </a:p>
          <a:p>
            <a:pPr marL="898525" lvl="2" indent="-187325">
              <a:spcBef>
                <a:spcPts val="0"/>
              </a:spcBef>
            </a:pPr>
            <a:endParaRPr lang="cs-CZ" sz="1800" dirty="0" smtClean="0"/>
          </a:p>
          <a:p>
            <a:pPr marL="898525" lvl="2" indent="-187325">
              <a:spcBef>
                <a:spcPts val="0"/>
              </a:spcBef>
              <a:buNone/>
            </a:pPr>
            <a:endParaRPr lang="cs-CZ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Monitorování realizace projektů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5834" y="5085005"/>
            <a:ext cx="691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Mgr. Nikola Knopová, </a:t>
            </a:r>
            <a:r>
              <a:rPr lang="cs-CZ" dirty="0" err="1" smtClean="0">
                <a:solidFill>
                  <a:schemeClr val="bg1"/>
                </a:solidFill>
              </a:rPr>
              <a:t>DiS</a:t>
            </a:r>
            <a:r>
              <a:rPr lang="cs-CZ" smtClean="0">
                <a:solidFill>
                  <a:schemeClr val="bg1"/>
                </a:solidFill>
              </a:rPr>
              <a:t>.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Příjem a hodnocení žádostí </a:t>
            </a:r>
            <a:br>
              <a:rPr lang="cs-CZ" dirty="0" smtClean="0"/>
            </a:br>
            <a:r>
              <a:rPr lang="cs-CZ" dirty="0" smtClean="0"/>
              <a:t>o podporu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Nikola Knopová, </a:t>
            </a:r>
            <a:r>
              <a:rPr lang="cs-CZ" dirty="0" err="1" smtClean="0"/>
              <a:t>DiS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24. 8. 2016</a:t>
            </a:r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685800" y="3022600"/>
            <a:ext cx="8241030" cy="1948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Seminář pro SC 2.2: Vznik nových a rozvoj existujících podnikatelských aktivit v oblasti sociálního podnikání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Kolová výzva č.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43 Sociální podnikání II. 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Kolová výzva č.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podnikání pro SVL II.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r>
              <a:rPr lang="cs-CZ" dirty="0" smtClean="0"/>
              <a:t>Podání žádostí pouze přes MS2014+</a:t>
            </a:r>
          </a:p>
          <a:p>
            <a:pPr marL="454025" lvl="1" indent="-187325"/>
            <a:r>
              <a:rPr lang="cs-CZ" dirty="0" smtClean="0"/>
              <a:t>Automatická registrace žádosti</a:t>
            </a:r>
          </a:p>
          <a:p>
            <a:pPr marL="454025" lvl="1" indent="-187325"/>
            <a:r>
              <a:rPr lang="cs-CZ" dirty="0" smtClean="0"/>
              <a:t>Automatické předložení na příslušné krajské oddělení CRR</a:t>
            </a:r>
          </a:p>
          <a:p>
            <a:pPr marL="454025" lvl="1" indent="-187325" algn="just"/>
            <a:r>
              <a:rPr lang="cs-CZ" dirty="0" smtClean="0"/>
              <a:t>Žadatel bude depeší informován o přidělených manažerech projektu, kteří budou mít na starosti další administraci projektu      a komunikaci se žadatelem (v některých případech může probíhat administrace projektu na jiném krajském oddělení CRR, než je sídlo žadatele).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Příjem žádostí o podporu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žádostí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8" name="Obrázek 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304926"/>
            <a:ext cx="6498073" cy="4139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5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r>
              <a:rPr lang="cs-CZ" dirty="0" smtClean="0"/>
              <a:t>Probíhá na příslušném krajském oddělení CRR</a:t>
            </a:r>
          </a:p>
          <a:p>
            <a:pPr marL="454025" lvl="1" indent="-187325"/>
            <a:r>
              <a:rPr lang="cs-CZ" dirty="0" smtClean="0"/>
              <a:t>Fáze hodnocení (provádí CRR)</a:t>
            </a:r>
          </a:p>
          <a:p>
            <a:pPr marL="898525" lvl="2" indent="-187325"/>
            <a:r>
              <a:rPr lang="cs-CZ" sz="1800" dirty="0" smtClean="0"/>
              <a:t>kontrola přijatelnosti a kontrola formálních náležitostí</a:t>
            </a:r>
          </a:p>
          <a:p>
            <a:pPr marL="898525" lvl="2" indent="-187325"/>
            <a:r>
              <a:rPr lang="cs-CZ" sz="1800" dirty="0" smtClean="0"/>
              <a:t>ex-ante analýza rizik</a:t>
            </a:r>
          </a:p>
          <a:p>
            <a:pPr marL="898525" lvl="2" indent="-187325"/>
            <a:r>
              <a:rPr lang="cs-CZ" sz="1800" dirty="0" smtClean="0"/>
              <a:t>ex-ante kontrola</a:t>
            </a:r>
          </a:p>
          <a:p>
            <a:pPr marL="454025" lvl="1" indent="-187325"/>
            <a:r>
              <a:rPr lang="cs-CZ" dirty="0" smtClean="0"/>
              <a:t>Fáze výběru projektů (provádí ŘO IROP)</a:t>
            </a:r>
          </a:p>
          <a:p>
            <a:pPr marL="898525" lvl="2" indent="-187325"/>
            <a:r>
              <a:rPr lang="cs-CZ" sz="1800" dirty="0" smtClean="0"/>
              <a:t>výběr projektu</a:t>
            </a:r>
          </a:p>
          <a:p>
            <a:pPr marL="898525" lvl="2" indent="-187325"/>
            <a:r>
              <a:rPr lang="cs-CZ" sz="1800" dirty="0" smtClean="0"/>
              <a:t>příprava a vydání právního aktu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žádostí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101" y="1306874"/>
            <a:ext cx="7820659" cy="4819290"/>
          </a:xfrm>
        </p:spPr>
        <p:txBody>
          <a:bodyPr>
            <a:noAutofit/>
          </a:bodyPr>
          <a:lstStyle/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Provedena </a:t>
            </a:r>
            <a:r>
              <a:rPr lang="cs-CZ" sz="1800" dirty="0"/>
              <a:t>do 24 </a:t>
            </a:r>
            <a:r>
              <a:rPr lang="cs-CZ" sz="1800" dirty="0" err="1"/>
              <a:t>pd</a:t>
            </a:r>
            <a:r>
              <a:rPr lang="cs-CZ" sz="1800" dirty="0"/>
              <a:t> </a:t>
            </a:r>
            <a:r>
              <a:rPr lang="cs-CZ" sz="1800" b="0" dirty="0"/>
              <a:t>od konečného termínu pro podání projektů v kolové výzvě.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Hodnocení probíhá </a:t>
            </a:r>
            <a:r>
              <a:rPr lang="cs-CZ" sz="1800" dirty="0"/>
              <a:t>elektronicky v MS2014+, </a:t>
            </a:r>
            <a:r>
              <a:rPr lang="cs-CZ" sz="1800" b="0" dirty="0"/>
              <a:t>kontrolu provádí CRR.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Všechna </a:t>
            </a:r>
            <a:r>
              <a:rPr lang="cs-CZ" sz="1800" dirty="0"/>
              <a:t>kritéria jsou eliminační </a:t>
            </a:r>
            <a:r>
              <a:rPr lang="cs-CZ" sz="1800" b="0" dirty="0"/>
              <a:t>(vždy odpověď „ANO“ x „NE“). 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U kontroly přijatelnosti jsou kritéria vyhodnocována také možností „</a:t>
            </a:r>
            <a:r>
              <a:rPr lang="cs-CZ" sz="1800" dirty="0"/>
              <a:t>nehodnoceno“ </a:t>
            </a:r>
            <a:r>
              <a:rPr lang="cs-CZ" sz="1800" b="0" dirty="0"/>
              <a:t>a „</a:t>
            </a:r>
            <a:r>
              <a:rPr lang="cs-CZ" sz="1800" dirty="0"/>
              <a:t>nerelevantní“.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Výsledkem hodnocení je </a:t>
            </a:r>
            <a:r>
              <a:rPr lang="cs-CZ" sz="1800" dirty="0"/>
              <a:t>vyhověl x nevyhověl.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Při kontrole přijatelnosti musí být splněna všechna kritéria stanovená výzvou (obecná i specifická) – v případě nesplnění jakéhokoliv kritéria </a:t>
            </a:r>
            <a:r>
              <a:rPr lang="cs-CZ" sz="1800" dirty="0"/>
              <a:t>je žádost vyloučena z dalšího procesu hodnocení</a:t>
            </a:r>
            <a:r>
              <a:rPr lang="cs-CZ" sz="1800" b="0" dirty="0"/>
              <a:t>. O vyloučení je žadatel informován změnou stavu žádosti v </a:t>
            </a:r>
            <a:r>
              <a:rPr lang="cs-CZ" sz="1800" dirty="0"/>
              <a:t>MS2014+ a depeší</a:t>
            </a:r>
            <a:r>
              <a:rPr lang="cs-CZ" sz="1800" b="0" dirty="0"/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přijatelnosti a formálních náležitostí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1329" y="1306874"/>
            <a:ext cx="8135471" cy="4819290"/>
          </a:xfrm>
        </p:spPr>
        <p:txBody>
          <a:bodyPr/>
          <a:lstStyle/>
          <a:p>
            <a:pPr marL="361950" lvl="1" indent="-276225" algn="just" defTabSz="266700">
              <a:spcBef>
                <a:spcPts val="0"/>
              </a:spcBef>
            </a:pPr>
            <a:r>
              <a:rPr lang="cs-CZ" sz="1800" dirty="0">
                <a:solidFill>
                  <a:srgbClr val="FF0000"/>
                </a:solidFill>
              </a:rPr>
              <a:t>Nově napravitelná a nenapravitelná kritéria přijatelnosti</a:t>
            </a:r>
            <a:r>
              <a:rPr lang="cs-CZ" sz="1800" dirty="0" smtClean="0">
                <a:solidFill>
                  <a:srgbClr val="FF0000"/>
                </a:solidFill>
              </a:rPr>
              <a:t>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dirty="0" smtClean="0">
                <a:solidFill>
                  <a:srgbClr val="FF0000"/>
                </a:solidFill>
              </a:rPr>
              <a:t>Rozdělení kritérií je stanoveno Specifickými pravidly pro žadatele a příjemce</a:t>
            </a:r>
            <a:endParaRPr lang="cs-CZ" sz="1800" dirty="0">
              <a:solidFill>
                <a:srgbClr val="FF0000"/>
              </a:solidFill>
            </a:endParaRPr>
          </a:p>
          <a:p>
            <a:pPr marL="361950" lvl="1" indent="-276225" algn="just" defTabSz="266700">
              <a:spcBef>
                <a:spcPts val="0"/>
              </a:spcBef>
            </a:pPr>
            <a:endParaRPr lang="cs-CZ" sz="1800" b="0" dirty="0"/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dirty="0"/>
              <a:t>Hodnocení probíhá v </a:t>
            </a:r>
            <a:r>
              <a:rPr lang="cs-CZ" sz="1800" dirty="0" smtClean="0"/>
              <a:t>blocích</a:t>
            </a:r>
          </a:p>
          <a:p>
            <a:pPr marL="715963" lvl="1" indent="-354013" algn="just" defTabSz="266700">
              <a:spcBef>
                <a:spcPts val="0"/>
              </a:spcBef>
              <a:buNone/>
            </a:pPr>
            <a:r>
              <a:rPr lang="cs-CZ" sz="1800" b="0" dirty="0" smtClean="0"/>
              <a:t>1</a:t>
            </a:r>
            <a:r>
              <a:rPr lang="cs-CZ" sz="1800" b="0" dirty="0"/>
              <a:t>) </a:t>
            </a:r>
            <a:r>
              <a:rPr lang="cs-CZ" sz="1800" b="0" dirty="0" smtClean="0"/>
              <a:t>  Nenapravitelná kritéria – kritéria přijatelnosti určená Specifickými pravidly</a:t>
            </a:r>
            <a:endParaRPr lang="cs-CZ" sz="1800" b="0" dirty="0"/>
          </a:p>
          <a:p>
            <a:pPr marL="715963" lvl="1" indent="-363538" algn="just" defTabSz="266700">
              <a:spcBef>
                <a:spcPts val="0"/>
              </a:spcBef>
              <a:buNone/>
              <a:tabLst>
                <a:tab pos="715963" algn="l"/>
              </a:tabLst>
            </a:pPr>
            <a:r>
              <a:rPr lang="cs-CZ" sz="1800" b="0" dirty="0" smtClean="0"/>
              <a:t>2) Napravitelná kritéria – všechna kritéria formálních náležitostí a kritéria přijatelnosti určená Specifickými pravidly</a:t>
            </a:r>
            <a:endParaRPr lang="cs-CZ" sz="1800" b="0" dirty="0"/>
          </a:p>
          <a:p>
            <a:pPr marL="352425" lvl="1" indent="0" algn="just" defTabSz="266700">
              <a:spcBef>
                <a:spcPts val="0"/>
              </a:spcBef>
              <a:buNone/>
            </a:pPr>
            <a:endParaRPr lang="cs-CZ" sz="1800" b="0" dirty="0"/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Pokud žádost o podporu nesplní byť jedno nenapravitelné kritérium přijatelnosti, je vyřazena z procesu hodnocení a </a:t>
            </a:r>
            <a:r>
              <a:rPr lang="cs-CZ" sz="1800" b="0" dirty="0" smtClean="0"/>
              <a:t>napravitelná </a:t>
            </a:r>
            <a:r>
              <a:rPr lang="cs-CZ" sz="1800" b="0" dirty="0"/>
              <a:t>kritéria se již nehodnotí. 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Pokud </a:t>
            </a:r>
            <a:r>
              <a:rPr lang="cs-CZ" sz="1800" b="0" dirty="0" smtClean="0"/>
              <a:t>žadatel nesplnil napravitelné kritérium je </a:t>
            </a:r>
            <a:r>
              <a:rPr lang="cs-CZ" sz="1800" dirty="0"/>
              <a:t>možné žadatele vyzvat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k </a:t>
            </a:r>
            <a:r>
              <a:rPr lang="cs-CZ" sz="1800" dirty="0"/>
              <a:t>doplnění (max. dvakrát),</a:t>
            </a:r>
            <a:r>
              <a:rPr lang="cs-CZ" sz="1800" b="0" dirty="0"/>
              <a:t> na doložení </a:t>
            </a:r>
            <a:r>
              <a:rPr lang="cs-CZ" sz="1800" b="0" dirty="0" smtClean="0"/>
              <a:t>je stanovena lhůta 5 pracovních dnů. </a:t>
            </a:r>
            <a:endParaRPr lang="cs-CZ" sz="1800" dirty="0"/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Výzvy k </a:t>
            </a:r>
            <a:r>
              <a:rPr lang="cs-CZ" sz="1800" b="0" dirty="0" smtClean="0"/>
              <a:t>doplnění jsou </a:t>
            </a:r>
            <a:r>
              <a:rPr lang="cs-CZ" sz="1800" b="0" dirty="0"/>
              <a:t>žadateli zasílány formou depeší </a:t>
            </a:r>
            <a:br>
              <a:rPr lang="cs-CZ" sz="1800" b="0" dirty="0"/>
            </a:br>
            <a:r>
              <a:rPr lang="cs-CZ" sz="1800" b="0" dirty="0"/>
              <a:t>v MS2014+. 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Kontrola přijatelnosti a formálních náležitostí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sablona_centrum_2016</Template>
  <TotalTime>1289</TotalTime>
  <Words>2976</Words>
  <Application>Microsoft Office PowerPoint</Application>
  <PresentationFormat>Předvádění na obrazovce (4:3)</PresentationFormat>
  <Paragraphs>440</Paragraphs>
  <Slides>39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Wingdings</vt:lpstr>
      <vt:lpstr>sablona_centrum_2016</vt:lpstr>
      <vt:lpstr>Představení  Centra pro regionální rozvoj  České republiky</vt:lpstr>
      <vt:lpstr>Centrum pro regionální rozvoj České republiky</vt:lpstr>
      <vt:lpstr>Role CRR</vt:lpstr>
      <vt:lpstr>Příjem a hodnocení žádostí  o podporu</vt:lpstr>
      <vt:lpstr>Příjem žádostí o podporu</vt:lpstr>
      <vt:lpstr>Hodnocení žádostí</vt:lpstr>
      <vt:lpstr>Hodnocení žádostí</vt:lpstr>
      <vt:lpstr>Kontrola přijatelnosti a formálních náležitostí</vt:lpstr>
      <vt:lpstr>Kontrola přijatelnosti a formálních náležitostí</vt:lpstr>
      <vt:lpstr>Nenapravitelná kritéria</vt:lpstr>
      <vt:lpstr>Nenapravitelná kritéria</vt:lpstr>
      <vt:lpstr>Napravitelná kritéria – kritéria přijatelnosti</vt:lpstr>
      <vt:lpstr>Napravitelná kritéria – kritéria přijatelnosti</vt:lpstr>
      <vt:lpstr>Napravitelná kritéria – kritéria přijatelnosti</vt:lpstr>
      <vt:lpstr>Napravitelná kritéria – kritéria přijatelnosti</vt:lpstr>
      <vt:lpstr>Napravitelná kritéria – kritéria přijatelnosti</vt:lpstr>
      <vt:lpstr>Napravitelná kritéria – kritéria přijatelnosti</vt:lpstr>
      <vt:lpstr>Napravitelná kritéria – kritéria přijatelnosti</vt:lpstr>
      <vt:lpstr>Napravitelná kritéria – kritéria přijatelnosti</vt:lpstr>
      <vt:lpstr>Napravitelná kritéria – kritéria přijatelnosti</vt:lpstr>
      <vt:lpstr>Kritéria formálních náležitostí </vt:lpstr>
      <vt:lpstr>Kritéria formálních náležitostí </vt:lpstr>
      <vt:lpstr>Kritéria formálních náležitostí </vt:lpstr>
      <vt:lpstr>Kritéria formálních náležitostí </vt:lpstr>
      <vt:lpstr>Kritéria formálních náležitostí </vt:lpstr>
      <vt:lpstr>Kritéria formálních náležitostí </vt:lpstr>
      <vt:lpstr>Kritéria formálních náležitostí </vt:lpstr>
      <vt:lpstr>Kritéria formálních náležitostí </vt:lpstr>
      <vt:lpstr>Kritéria formálních náležitostí </vt:lpstr>
      <vt:lpstr>Věcné hodnocení </vt:lpstr>
      <vt:lpstr>Ex-ante analýza rizik</vt:lpstr>
      <vt:lpstr>Ex-ante kontrola</vt:lpstr>
      <vt:lpstr>Výběr projektů</vt:lpstr>
      <vt:lpstr>Vydání právního aktu – Registrace akce  a Rozhodnutí o poskytnutí dotace</vt:lpstr>
      <vt:lpstr>Žádost o přezkum výsledku hodnocení</vt:lpstr>
      <vt:lpstr>Změny v projektech</vt:lpstr>
      <vt:lpstr>Změny v projektech</vt:lpstr>
      <vt:lpstr>Monitorování realizace projektů</vt:lpstr>
      <vt:lpstr>Děkuji za pozornost.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IROP a role Centra pro regionální rozvoj jako organizace na podporu regionální politiky vlády, služby obcím</dc:title>
  <dc:creator>Kubíková Bohumila</dc:creator>
  <cp:lastModifiedBy>Nikola Knopová</cp:lastModifiedBy>
  <cp:revision>199</cp:revision>
  <cp:lastPrinted>2016-06-09T05:10:29Z</cp:lastPrinted>
  <dcterms:created xsi:type="dcterms:W3CDTF">2016-06-05T17:39:08Z</dcterms:created>
  <dcterms:modified xsi:type="dcterms:W3CDTF">2016-08-23T19:08:25Z</dcterms:modified>
</cp:coreProperties>
</file>