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369" r:id="rId6"/>
    <p:sldId id="340" r:id="rId7"/>
    <p:sldId id="370" r:id="rId8"/>
    <p:sldId id="371" r:id="rId9"/>
    <p:sldId id="372" r:id="rId10"/>
    <p:sldId id="390" r:id="rId11"/>
    <p:sldId id="391" r:id="rId12"/>
    <p:sldId id="392" r:id="rId13"/>
    <p:sldId id="374" r:id="rId14"/>
    <p:sldId id="377" r:id="rId15"/>
    <p:sldId id="378" r:id="rId16"/>
    <p:sldId id="379" r:id="rId17"/>
    <p:sldId id="380" r:id="rId18"/>
    <p:sldId id="393" r:id="rId19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80708" autoAdjust="0"/>
  </p:normalViewPr>
  <p:slideViewPr>
    <p:cSldViewPr>
      <p:cViewPr>
        <p:scale>
          <a:sx n="66" d="100"/>
          <a:sy n="66" d="100"/>
        </p:scale>
        <p:origin x="-1110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6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4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9A150-8237-42CF-859A-73A3B14C1833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A2612358-CF65-4CE5-82CF-05B156ABC378}">
      <dgm:prSet custT="1"/>
      <dgm:spPr/>
      <dgm:t>
        <a:bodyPr/>
        <a:lstStyle/>
        <a:p>
          <a:pPr rtl="0"/>
          <a:r>
            <a:rPr lang="cs-CZ" sz="1800" dirty="0" smtClean="0"/>
            <a:t>Kapacita</a:t>
          </a:r>
          <a:endParaRPr lang="cs-CZ" sz="1800" dirty="0"/>
        </a:p>
      </dgm:t>
    </dgm:pt>
    <dgm:pt modelId="{274D6BF2-3384-4DC9-8957-BFD7F9243F4D}" type="parTrans" cxnId="{692EACBD-D97B-45A0-87E7-E0E6DBCFF573}">
      <dgm:prSet/>
      <dgm:spPr/>
      <dgm:t>
        <a:bodyPr/>
        <a:lstStyle/>
        <a:p>
          <a:endParaRPr lang="cs-CZ"/>
        </a:p>
      </dgm:t>
    </dgm:pt>
    <dgm:pt modelId="{5B8464CB-1DD6-47F1-9132-30F8697CFDAE}" type="sibTrans" cxnId="{692EACBD-D97B-45A0-87E7-E0E6DBCFF573}">
      <dgm:prSet/>
      <dgm:spPr/>
      <dgm:t>
        <a:bodyPr/>
        <a:lstStyle/>
        <a:p>
          <a:endParaRPr lang="cs-CZ"/>
        </a:p>
      </dgm:t>
    </dgm:pt>
    <dgm:pt modelId="{7D629EF1-9DA6-4E9A-8CBB-A7B28636B4ED}">
      <dgm:prSet custT="1"/>
      <dgm:spPr/>
      <dgm:t>
        <a:bodyPr/>
        <a:lstStyle/>
        <a:p>
          <a:pPr rtl="0"/>
          <a:r>
            <a:rPr lang="cs-CZ" sz="1600" dirty="0" smtClean="0"/>
            <a:t>Celkový počet klientů</a:t>
          </a:r>
          <a:endParaRPr lang="cs-CZ" sz="1600" dirty="0"/>
        </a:p>
      </dgm:t>
    </dgm:pt>
    <dgm:pt modelId="{E3953C9D-ED56-4175-A002-983951FA8381}" type="parTrans" cxnId="{4C1A4F44-03DA-401D-B899-F81ED0FB16FE}">
      <dgm:prSet/>
      <dgm:spPr/>
      <dgm:t>
        <a:bodyPr/>
        <a:lstStyle/>
        <a:p>
          <a:endParaRPr lang="cs-CZ"/>
        </a:p>
      </dgm:t>
    </dgm:pt>
    <dgm:pt modelId="{212A4ACE-184A-42A6-83C2-5EB691D83CC9}" type="sibTrans" cxnId="{4C1A4F44-03DA-401D-B899-F81ED0FB16FE}">
      <dgm:prSet/>
      <dgm:spPr/>
      <dgm:t>
        <a:bodyPr/>
        <a:lstStyle/>
        <a:p>
          <a:endParaRPr lang="cs-CZ"/>
        </a:p>
      </dgm:t>
    </dgm:pt>
    <dgm:pt modelId="{B060DD83-BC22-4703-A2FB-6E5DA399588E}">
      <dgm:prSet custT="1"/>
      <dgm:spPr/>
      <dgm:t>
        <a:bodyPr/>
        <a:lstStyle/>
        <a:p>
          <a:pPr rtl="0"/>
          <a:r>
            <a:rPr lang="cs-CZ" sz="1600" dirty="0" smtClean="0"/>
            <a:t>Počet klientů, resp. lůžek v pokoji</a:t>
          </a:r>
          <a:endParaRPr lang="cs-CZ" sz="1600" dirty="0"/>
        </a:p>
      </dgm:t>
    </dgm:pt>
    <dgm:pt modelId="{40F000C3-760E-4AD8-AC37-FDA6CBA09765}" type="parTrans" cxnId="{234E7DEF-E370-4C42-9B14-8B9C28738FC0}">
      <dgm:prSet/>
      <dgm:spPr/>
      <dgm:t>
        <a:bodyPr/>
        <a:lstStyle/>
        <a:p>
          <a:endParaRPr lang="cs-CZ"/>
        </a:p>
      </dgm:t>
    </dgm:pt>
    <dgm:pt modelId="{E287DB84-9131-438A-91F7-DB3AC8EF38C7}" type="sibTrans" cxnId="{234E7DEF-E370-4C42-9B14-8B9C28738FC0}">
      <dgm:prSet/>
      <dgm:spPr/>
      <dgm:t>
        <a:bodyPr/>
        <a:lstStyle/>
        <a:p>
          <a:endParaRPr lang="cs-CZ"/>
        </a:p>
      </dgm:t>
    </dgm:pt>
    <dgm:pt modelId="{F510F4BF-E528-40C5-8F0A-B6BD99C317B6}">
      <dgm:prSet custT="1"/>
      <dgm:spPr/>
      <dgm:t>
        <a:bodyPr/>
        <a:lstStyle/>
        <a:p>
          <a:pPr rtl="0"/>
          <a:r>
            <a:rPr lang="cs-CZ" sz="1800" dirty="0" smtClean="0"/>
            <a:t>Budova</a:t>
          </a:r>
          <a:endParaRPr lang="cs-CZ" sz="1800" dirty="0"/>
        </a:p>
      </dgm:t>
    </dgm:pt>
    <dgm:pt modelId="{3193C9CB-D0C1-47A0-A443-337D09010A7D}" type="parTrans" cxnId="{6EB15653-C452-4476-AA78-80EA9AA6B385}">
      <dgm:prSet/>
      <dgm:spPr/>
      <dgm:t>
        <a:bodyPr/>
        <a:lstStyle/>
        <a:p>
          <a:endParaRPr lang="cs-CZ"/>
        </a:p>
      </dgm:t>
    </dgm:pt>
    <dgm:pt modelId="{65AA20CB-7357-4D41-A955-01BEA8C02FA4}" type="sibTrans" cxnId="{6EB15653-C452-4476-AA78-80EA9AA6B385}">
      <dgm:prSet/>
      <dgm:spPr/>
      <dgm:t>
        <a:bodyPr/>
        <a:lstStyle/>
        <a:p>
          <a:endParaRPr lang="cs-CZ"/>
        </a:p>
      </dgm:t>
    </dgm:pt>
    <dgm:pt modelId="{02641A96-3365-488F-9047-4CA6E7243B53}">
      <dgm:prSet/>
      <dgm:spPr/>
      <dgm:t>
        <a:bodyPr/>
        <a:lstStyle/>
        <a:p>
          <a:pPr rtl="0"/>
          <a:r>
            <a:rPr lang="cs-CZ" dirty="0" smtClean="0"/>
            <a:t>Vhodnost prostor pro cílovou skupinu</a:t>
          </a:r>
          <a:endParaRPr lang="cs-CZ" dirty="0"/>
        </a:p>
      </dgm:t>
    </dgm:pt>
    <dgm:pt modelId="{7FCCF7C3-D8CE-4F79-86C2-FAF82C5DFBE2}" type="parTrans" cxnId="{3F3047D1-B215-46BF-9CDF-3B79E65CB5E6}">
      <dgm:prSet/>
      <dgm:spPr/>
      <dgm:t>
        <a:bodyPr/>
        <a:lstStyle/>
        <a:p>
          <a:endParaRPr lang="cs-CZ"/>
        </a:p>
      </dgm:t>
    </dgm:pt>
    <dgm:pt modelId="{3640303A-5D96-4792-926A-D79BA7749290}" type="sibTrans" cxnId="{3F3047D1-B215-46BF-9CDF-3B79E65CB5E6}">
      <dgm:prSet/>
      <dgm:spPr/>
      <dgm:t>
        <a:bodyPr/>
        <a:lstStyle/>
        <a:p>
          <a:endParaRPr lang="cs-CZ"/>
        </a:p>
      </dgm:t>
    </dgm:pt>
    <dgm:pt modelId="{C47EEC16-DE69-48FB-A169-E6D3F062A6EB}">
      <dgm:prSet/>
      <dgm:spPr/>
      <dgm:t>
        <a:bodyPr/>
        <a:lstStyle/>
        <a:p>
          <a:pPr rtl="0"/>
          <a:r>
            <a:rPr lang="cs-CZ" dirty="0" smtClean="0"/>
            <a:t>Vybavení pokoje/domácnosti</a:t>
          </a:r>
          <a:endParaRPr lang="cs-CZ" dirty="0"/>
        </a:p>
      </dgm:t>
    </dgm:pt>
    <dgm:pt modelId="{7F1F5637-F6C3-4A32-9FFF-216E68988E19}" type="parTrans" cxnId="{35771F38-1730-484E-90C7-FED2AF324C92}">
      <dgm:prSet/>
      <dgm:spPr/>
      <dgm:t>
        <a:bodyPr/>
        <a:lstStyle/>
        <a:p>
          <a:endParaRPr lang="cs-CZ"/>
        </a:p>
      </dgm:t>
    </dgm:pt>
    <dgm:pt modelId="{8479208E-FC0A-44E5-B669-80149297D4BD}" type="sibTrans" cxnId="{35771F38-1730-484E-90C7-FED2AF324C92}">
      <dgm:prSet/>
      <dgm:spPr/>
      <dgm:t>
        <a:bodyPr/>
        <a:lstStyle/>
        <a:p>
          <a:endParaRPr lang="cs-CZ"/>
        </a:p>
      </dgm:t>
    </dgm:pt>
    <dgm:pt modelId="{C09475F8-7AFA-4160-B37F-320DC18D7792}">
      <dgm:prSet/>
      <dgm:spPr/>
      <dgm:t>
        <a:bodyPr/>
        <a:lstStyle/>
        <a:p>
          <a:pPr rtl="0"/>
          <a:r>
            <a:rPr lang="cs-CZ" dirty="0" smtClean="0"/>
            <a:t>Velikost pokojů/domácnosti</a:t>
          </a:r>
          <a:endParaRPr lang="cs-CZ" dirty="0"/>
        </a:p>
      </dgm:t>
    </dgm:pt>
    <dgm:pt modelId="{43B141FF-675A-4740-B0A5-8B1652AA2BFD}" type="parTrans" cxnId="{FC38A555-6D8E-4B6D-9E9C-AD5435C4F2F7}">
      <dgm:prSet/>
      <dgm:spPr/>
      <dgm:t>
        <a:bodyPr/>
        <a:lstStyle/>
        <a:p>
          <a:endParaRPr lang="cs-CZ"/>
        </a:p>
      </dgm:t>
    </dgm:pt>
    <dgm:pt modelId="{1F4B7D5E-3AE1-481C-BE2D-2089F197F270}" type="sibTrans" cxnId="{FC38A555-6D8E-4B6D-9E9C-AD5435C4F2F7}">
      <dgm:prSet/>
      <dgm:spPr/>
      <dgm:t>
        <a:bodyPr/>
        <a:lstStyle/>
        <a:p>
          <a:endParaRPr lang="cs-CZ"/>
        </a:p>
      </dgm:t>
    </dgm:pt>
    <dgm:pt modelId="{01456B1A-6A31-4D2C-B2B1-EAA95BA55667}">
      <dgm:prSet/>
      <dgm:spPr/>
      <dgm:t>
        <a:bodyPr/>
        <a:lstStyle/>
        <a:p>
          <a:pPr rtl="0"/>
          <a:r>
            <a:rPr lang="cs-CZ" dirty="0" smtClean="0"/>
            <a:t>Bezbariérovost</a:t>
          </a:r>
          <a:endParaRPr lang="cs-CZ" dirty="0"/>
        </a:p>
      </dgm:t>
    </dgm:pt>
    <dgm:pt modelId="{2836BD83-2041-4611-B853-E38602D78DF8}" type="parTrans" cxnId="{E0837646-5CC5-4033-A346-82DE06FCA2BF}">
      <dgm:prSet/>
      <dgm:spPr/>
      <dgm:t>
        <a:bodyPr/>
        <a:lstStyle/>
        <a:p>
          <a:endParaRPr lang="cs-CZ"/>
        </a:p>
      </dgm:t>
    </dgm:pt>
    <dgm:pt modelId="{AE267664-C458-47DA-BCFF-5BB4A95F8454}" type="sibTrans" cxnId="{E0837646-5CC5-4033-A346-82DE06FCA2BF}">
      <dgm:prSet/>
      <dgm:spPr/>
      <dgm:t>
        <a:bodyPr/>
        <a:lstStyle/>
        <a:p>
          <a:endParaRPr lang="cs-CZ"/>
        </a:p>
      </dgm:t>
    </dgm:pt>
    <dgm:pt modelId="{53ACF59E-235B-453C-A931-87E5F0012B42}">
      <dgm:prSet/>
      <dgm:spPr/>
      <dgm:t>
        <a:bodyPr/>
        <a:lstStyle/>
        <a:p>
          <a:pPr rtl="0"/>
          <a:r>
            <a:rPr lang="cs-CZ" dirty="0" smtClean="0"/>
            <a:t>Výtah</a:t>
          </a:r>
          <a:endParaRPr lang="cs-CZ" dirty="0"/>
        </a:p>
      </dgm:t>
    </dgm:pt>
    <dgm:pt modelId="{A63F4809-B45E-4E61-B21E-44276A7817ED}" type="parTrans" cxnId="{6502C74A-B85A-42E3-89DF-6FCF3228A9BB}">
      <dgm:prSet/>
      <dgm:spPr/>
      <dgm:t>
        <a:bodyPr/>
        <a:lstStyle/>
        <a:p>
          <a:endParaRPr lang="cs-CZ"/>
        </a:p>
      </dgm:t>
    </dgm:pt>
    <dgm:pt modelId="{438C9F44-498D-48BB-AA38-3F8D89A92917}" type="sibTrans" cxnId="{6502C74A-B85A-42E3-89DF-6FCF3228A9BB}">
      <dgm:prSet/>
      <dgm:spPr/>
      <dgm:t>
        <a:bodyPr/>
        <a:lstStyle/>
        <a:p>
          <a:endParaRPr lang="cs-CZ"/>
        </a:p>
      </dgm:t>
    </dgm:pt>
    <dgm:pt modelId="{0FDB5E52-95DE-49AE-AF54-CDBD6A74364F}">
      <dgm:prSet/>
      <dgm:spPr/>
      <dgm:t>
        <a:bodyPr/>
        <a:lstStyle/>
        <a:p>
          <a:pPr rtl="0"/>
          <a:r>
            <a:rPr lang="cs-CZ" dirty="0" smtClean="0"/>
            <a:t>Dostupnost</a:t>
          </a:r>
          <a:endParaRPr lang="cs-CZ" dirty="0"/>
        </a:p>
      </dgm:t>
    </dgm:pt>
    <dgm:pt modelId="{90D81258-DC71-4410-8692-FEBF3784AD2D}" type="parTrans" cxnId="{21257207-E3CE-4C5C-ABCD-5B9A5CB35E10}">
      <dgm:prSet/>
      <dgm:spPr/>
      <dgm:t>
        <a:bodyPr/>
        <a:lstStyle/>
        <a:p>
          <a:endParaRPr lang="cs-CZ"/>
        </a:p>
      </dgm:t>
    </dgm:pt>
    <dgm:pt modelId="{B19C98AB-7EC1-4E4A-A565-19EA9FB43319}" type="sibTrans" cxnId="{21257207-E3CE-4C5C-ABCD-5B9A5CB35E10}">
      <dgm:prSet/>
      <dgm:spPr/>
      <dgm:t>
        <a:bodyPr/>
        <a:lstStyle/>
        <a:p>
          <a:endParaRPr lang="cs-CZ"/>
        </a:p>
      </dgm:t>
    </dgm:pt>
    <dgm:pt modelId="{BFCEA551-0ED1-4659-B0DA-1C2931497D8E}">
      <dgm:prSet custT="1"/>
      <dgm:spPr/>
      <dgm:t>
        <a:bodyPr/>
        <a:lstStyle/>
        <a:p>
          <a:pPr rtl="0"/>
          <a:r>
            <a:rPr lang="cs-CZ" sz="1800" dirty="0" smtClean="0"/>
            <a:t>Vybavení</a:t>
          </a:r>
          <a:endParaRPr lang="cs-CZ" sz="1800" dirty="0"/>
        </a:p>
      </dgm:t>
    </dgm:pt>
    <dgm:pt modelId="{D9EA1B48-20C6-401A-A405-779CD32E8B50}" type="parTrans" cxnId="{E41FB648-D781-4076-B6AA-66AAB0CA5813}">
      <dgm:prSet/>
      <dgm:spPr/>
      <dgm:t>
        <a:bodyPr/>
        <a:lstStyle/>
        <a:p>
          <a:endParaRPr lang="cs-CZ"/>
        </a:p>
      </dgm:t>
    </dgm:pt>
    <dgm:pt modelId="{D0C44D5F-A063-4534-9AFC-952BC15FD789}" type="sibTrans" cxnId="{E41FB648-D781-4076-B6AA-66AAB0CA5813}">
      <dgm:prSet/>
      <dgm:spPr/>
      <dgm:t>
        <a:bodyPr/>
        <a:lstStyle/>
        <a:p>
          <a:endParaRPr lang="cs-CZ"/>
        </a:p>
      </dgm:t>
    </dgm:pt>
    <dgm:pt modelId="{E8BEC57E-28DC-427C-9820-33655B36496B}">
      <dgm:prSet/>
      <dgm:spPr/>
      <dgm:t>
        <a:bodyPr/>
        <a:lstStyle/>
        <a:p>
          <a:pPr rtl="0"/>
          <a:r>
            <a:rPr lang="cs-CZ" dirty="0" smtClean="0"/>
            <a:t>Pokoj</a:t>
          </a:r>
          <a:endParaRPr lang="cs-CZ" dirty="0"/>
        </a:p>
      </dgm:t>
    </dgm:pt>
    <dgm:pt modelId="{EDD96813-610B-43DE-A278-B38FC3BEC8C3}" type="parTrans" cxnId="{B5D15C8A-0628-4116-9D55-607C99A9E67C}">
      <dgm:prSet/>
      <dgm:spPr/>
      <dgm:t>
        <a:bodyPr/>
        <a:lstStyle/>
        <a:p>
          <a:endParaRPr lang="cs-CZ"/>
        </a:p>
      </dgm:t>
    </dgm:pt>
    <dgm:pt modelId="{1E82BB4C-ADB6-440E-8360-72CF21E9402B}" type="sibTrans" cxnId="{B5D15C8A-0628-4116-9D55-607C99A9E67C}">
      <dgm:prSet/>
      <dgm:spPr/>
      <dgm:t>
        <a:bodyPr/>
        <a:lstStyle/>
        <a:p>
          <a:endParaRPr lang="cs-CZ"/>
        </a:p>
      </dgm:t>
    </dgm:pt>
    <dgm:pt modelId="{A157E4A9-E3F0-428E-BA68-23956DF9A120}">
      <dgm:prSet/>
      <dgm:spPr/>
      <dgm:t>
        <a:bodyPr/>
        <a:lstStyle/>
        <a:p>
          <a:pPr rtl="0"/>
          <a:r>
            <a:rPr lang="cs-CZ" dirty="0" smtClean="0"/>
            <a:t>Signalizace</a:t>
          </a:r>
          <a:endParaRPr lang="cs-CZ" dirty="0"/>
        </a:p>
      </dgm:t>
    </dgm:pt>
    <dgm:pt modelId="{146E1F80-0E0A-46CF-9CDB-5D6D30DF25A9}" type="parTrans" cxnId="{D147A5C7-2EDB-453A-88FB-0CB4800D8C16}">
      <dgm:prSet/>
      <dgm:spPr/>
      <dgm:t>
        <a:bodyPr/>
        <a:lstStyle/>
        <a:p>
          <a:endParaRPr lang="cs-CZ"/>
        </a:p>
      </dgm:t>
    </dgm:pt>
    <dgm:pt modelId="{97CFBD30-51AE-4289-9379-3D66A33656CC}" type="sibTrans" cxnId="{D147A5C7-2EDB-453A-88FB-0CB4800D8C16}">
      <dgm:prSet/>
      <dgm:spPr/>
      <dgm:t>
        <a:bodyPr/>
        <a:lstStyle/>
        <a:p>
          <a:endParaRPr lang="cs-CZ"/>
        </a:p>
      </dgm:t>
    </dgm:pt>
    <dgm:pt modelId="{44496BC0-6835-4AAB-B9DD-E009C3CC01ED}">
      <dgm:prSet/>
      <dgm:spPr/>
      <dgm:t>
        <a:bodyPr/>
        <a:lstStyle/>
        <a:p>
          <a:pPr rtl="0"/>
          <a:r>
            <a:rPr lang="cs-CZ" dirty="0" smtClean="0"/>
            <a:t>Koupelna/toaleta</a:t>
          </a:r>
          <a:endParaRPr lang="cs-CZ" dirty="0"/>
        </a:p>
      </dgm:t>
    </dgm:pt>
    <dgm:pt modelId="{3FA370C9-E7BB-4A16-A1B7-EB5E586AFC00}" type="parTrans" cxnId="{398C0325-3879-4DFB-8E3E-769D673E06FE}">
      <dgm:prSet/>
      <dgm:spPr/>
      <dgm:t>
        <a:bodyPr/>
        <a:lstStyle/>
        <a:p>
          <a:endParaRPr lang="cs-CZ"/>
        </a:p>
      </dgm:t>
    </dgm:pt>
    <dgm:pt modelId="{0FF8A3CA-C3A1-41BD-94C3-429D94D86650}" type="sibTrans" cxnId="{398C0325-3879-4DFB-8E3E-769D673E06FE}">
      <dgm:prSet/>
      <dgm:spPr/>
      <dgm:t>
        <a:bodyPr/>
        <a:lstStyle/>
        <a:p>
          <a:endParaRPr lang="cs-CZ"/>
        </a:p>
      </dgm:t>
    </dgm:pt>
    <dgm:pt modelId="{0B425BE1-B09E-40A4-800C-1C2DC5A12176}">
      <dgm:prSet/>
      <dgm:spPr/>
      <dgm:t>
        <a:bodyPr/>
        <a:lstStyle/>
        <a:p>
          <a:pPr rtl="0"/>
          <a:r>
            <a:rPr lang="cs-CZ" dirty="0" smtClean="0"/>
            <a:t>Hygienické potřeby</a:t>
          </a:r>
          <a:endParaRPr lang="cs-CZ" dirty="0"/>
        </a:p>
      </dgm:t>
    </dgm:pt>
    <dgm:pt modelId="{ABEC816C-2C9B-4383-B928-8178BDA9E56E}" type="parTrans" cxnId="{5C1FCB70-8501-4EEA-A62F-3C2F7EFAB62C}">
      <dgm:prSet/>
      <dgm:spPr/>
      <dgm:t>
        <a:bodyPr/>
        <a:lstStyle/>
        <a:p>
          <a:endParaRPr lang="cs-CZ"/>
        </a:p>
      </dgm:t>
    </dgm:pt>
    <dgm:pt modelId="{5509B191-8166-42B0-B0B9-4D3A4C281BE4}" type="sibTrans" cxnId="{5C1FCB70-8501-4EEA-A62F-3C2F7EFAB62C}">
      <dgm:prSet/>
      <dgm:spPr/>
      <dgm:t>
        <a:bodyPr/>
        <a:lstStyle/>
        <a:p>
          <a:endParaRPr lang="cs-CZ"/>
        </a:p>
      </dgm:t>
    </dgm:pt>
    <dgm:pt modelId="{FFAE7EB3-2D5A-4588-BA18-297E8352EA86}">
      <dgm:prSet/>
      <dgm:spPr/>
      <dgm:t>
        <a:bodyPr/>
        <a:lstStyle/>
        <a:p>
          <a:pPr rtl="0"/>
          <a:r>
            <a:rPr lang="cs-CZ" dirty="0" smtClean="0"/>
            <a:t>Přístup k vybavení</a:t>
          </a:r>
          <a:endParaRPr lang="cs-CZ" dirty="0"/>
        </a:p>
      </dgm:t>
    </dgm:pt>
    <dgm:pt modelId="{9862B157-8592-4CCB-8EA2-17CEAA9B429E}" type="parTrans" cxnId="{F3B6F0F2-6F1C-4E07-A19C-4C8CC7A8F721}">
      <dgm:prSet/>
      <dgm:spPr/>
      <dgm:t>
        <a:bodyPr/>
        <a:lstStyle/>
        <a:p>
          <a:endParaRPr lang="cs-CZ"/>
        </a:p>
      </dgm:t>
    </dgm:pt>
    <dgm:pt modelId="{15085F7A-7835-4027-8451-6205F3F52CCE}" type="sibTrans" cxnId="{F3B6F0F2-6F1C-4E07-A19C-4C8CC7A8F721}">
      <dgm:prSet/>
      <dgm:spPr/>
      <dgm:t>
        <a:bodyPr/>
        <a:lstStyle/>
        <a:p>
          <a:endParaRPr lang="cs-CZ"/>
        </a:p>
      </dgm:t>
    </dgm:pt>
    <dgm:pt modelId="{E7DB3E5A-915C-4BF9-AC2B-C54005641B66}">
      <dgm:prSet/>
      <dgm:spPr/>
      <dgm:t>
        <a:bodyPr/>
        <a:lstStyle/>
        <a:p>
          <a:pPr rtl="0"/>
          <a:r>
            <a:rPr lang="cs-CZ" dirty="0" smtClean="0"/>
            <a:t>Úklid</a:t>
          </a:r>
          <a:endParaRPr lang="cs-CZ" dirty="0"/>
        </a:p>
      </dgm:t>
    </dgm:pt>
    <dgm:pt modelId="{AC8E6767-6C2E-4CFA-AAD2-BC11B65DB954}" type="parTrans" cxnId="{00B0A1A0-D01C-43C5-908A-0FD26DED213B}">
      <dgm:prSet/>
      <dgm:spPr/>
      <dgm:t>
        <a:bodyPr/>
        <a:lstStyle/>
        <a:p>
          <a:endParaRPr lang="cs-CZ"/>
        </a:p>
      </dgm:t>
    </dgm:pt>
    <dgm:pt modelId="{2105C756-F58E-464B-883D-0892502FEF28}" type="sibTrans" cxnId="{00B0A1A0-D01C-43C5-908A-0FD26DED213B}">
      <dgm:prSet/>
      <dgm:spPr/>
      <dgm:t>
        <a:bodyPr/>
        <a:lstStyle/>
        <a:p>
          <a:endParaRPr lang="cs-CZ"/>
        </a:p>
      </dgm:t>
    </dgm:pt>
    <dgm:pt modelId="{F7A5127D-9B85-4212-9E57-66BDD2FECB39}">
      <dgm:prSet/>
      <dgm:spPr/>
      <dgm:t>
        <a:bodyPr/>
        <a:lstStyle/>
        <a:p>
          <a:pPr rtl="0"/>
          <a:r>
            <a:rPr lang="cs-CZ" dirty="0" smtClean="0"/>
            <a:t>Praní</a:t>
          </a:r>
          <a:endParaRPr lang="cs-CZ" dirty="0"/>
        </a:p>
      </dgm:t>
    </dgm:pt>
    <dgm:pt modelId="{DFE5C2ED-FE3E-41EF-A8C3-AF24957F3450}" type="parTrans" cxnId="{13A614FC-439D-4606-ADE3-4D457E7B6BD9}">
      <dgm:prSet/>
      <dgm:spPr/>
      <dgm:t>
        <a:bodyPr/>
        <a:lstStyle/>
        <a:p>
          <a:endParaRPr lang="cs-CZ"/>
        </a:p>
      </dgm:t>
    </dgm:pt>
    <dgm:pt modelId="{F23CE2C0-BCD3-4888-959D-54FD2EF3ABF9}" type="sibTrans" cxnId="{13A614FC-439D-4606-ADE3-4D457E7B6BD9}">
      <dgm:prSet/>
      <dgm:spPr/>
      <dgm:t>
        <a:bodyPr/>
        <a:lstStyle/>
        <a:p>
          <a:endParaRPr lang="cs-CZ"/>
        </a:p>
      </dgm:t>
    </dgm:pt>
    <dgm:pt modelId="{139DB2D7-58A6-4FE0-8D42-4C2307DB137A}">
      <dgm:prSet custT="1"/>
      <dgm:spPr/>
      <dgm:t>
        <a:bodyPr/>
        <a:lstStyle/>
        <a:p>
          <a:pPr rtl="0"/>
          <a:r>
            <a:rPr lang="cs-CZ" sz="1600" dirty="0" smtClean="0"/>
            <a:t>Technicko-provozní vlastnosti</a:t>
          </a:r>
          <a:endParaRPr lang="cs-CZ" sz="1600" dirty="0"/>
        </a:p>
      </dgm:t>
    </dgm:pt>
    <dgm:pt modelId="{9FA6DE69-BB11-4D8C-8F56-824343DF076C}" type="parTrans" cxnId="{AB712A62-99CB-4FA1-81B7-59290F818ABC}">
      <dgm:prSet/>
      <dgm:spPr/>
      <dgm:t>
        <a:bodyPr/>
        <a:lstStyle/>
        <a:p>
          <a:endParaRPr lang="cs-CZ"/>
        </a:p>
      </dgm:t>
    </dgm:pt>
    <dgm:pt modelId="{46A26EE3-3CCD-4A04-ABA6-A3F9060ECE6F}" type="sibTrans" cxnId="{AB712A62-99CB-4FA1-81B7-59290F818ABC}">
      <dgm:prSet/>
      <dgm:spPr/>
      <dgm:t>
        <a:bodyPr/>
        <a:lstStyle/>
        <a:p>
          <a:endParaRPr lang="cs-CZ"/>
        </a:p>
      </dgm:t>
    </dgm:pt>
    <dgm:pt modelId="{B3B01ED4-CB47-4BA5-AFF5-1153F25BE421}">
      <dgm:prSet custT="1"/>
      <dgm:spPr/>
      <dgm:t>
        <a:bodyPr/>
        <a:lstStyle/>
        <a:p>
          <a:pPr rtl="0"/>
          <a:r>
            <a:rPr lang="cs-CZ" sz="1600" dirty="0" smtClean="0"/>
            <a:t>Teplota</a:t>
          </a:r>
          <a:endParaRPr lang="cs-CZ" sz="1600" dirty="0"/>
        </a:p>
      </dgm:t>
    </dgm:pt>
    <dgm:pt modelId="{70C10F34-18D6-4327-9CC1-4309D2D1D34C}" type="parTrans" cxnId="{3E2F26DE-C6E1-4D2D-ACBF-CFE769945709}">
      <dgm:prSet/>
      <dgm:spPr/>
      <dgm:t>
        <a:bodyPr/>
        <a:lstStyle/>
        <a:p>
          <a:endParaRPr lang="cs-CZ"/>
        </a:p>
      </dgm:t>
    </dgm:pt>
    <dgm:pt modelId="{FBC94750-44AF-4856-82C9-11C91FD740F9}" type="sibTrans" cxnId="{3E2F26DE-C6E1-4D2D-ACBF-CFE769945709}">
      <dgm:prSet/>
      <dgm:spPr/>
      <dgm:t>
        <a:bodyPr/>
        <a:lstStyle/>
        <a:p>
          <a:endParaRPr lang="cs-CZ"/>
        </a:p>
      </dgm:t>
    </dgm:pt>
    <dgm:pt modelId="{9D533785-BBA7-45CB-B00B-72CED0B078C5}">
      <dgm:prSet custT="1"/>
      <dgm:spPr/>
      <dgm:t>
        <a:bodyPr/>
        <a:lstStyle/>
        <a:p>
          <a:pPr rtl="0"/>
          <a:r>
            <a:rPr lang="cs-CZ" sz="1600" dirty="0" smtClean="0"/>
            <a:t>Voda</a:t>
          </a:r>
          <a:endParaRPr lang="cs-CZ" sz="1600" dirty="0"/>
        </a:p>
      </dgm:t>
    </dgm:pt>
    <dgm:pt modelId="{C9588FD4-0841-4CED-A6A7-8DFCC3705AA2}" type="parTrans" cxnId="{E6D0B334-2464-414E-8FE3-27ABE929912E}">
      <dgm:prSet/>
      <dgm:spPr/>
      <dgm:t>
        <a:bodyPr/>
        <a:lstStyle/>
        <a:p>
          <a:endParaRPr lang="cs-CZ"/>
        </a:p>
      </dgm:t>
    </dgm:pt>
    <dgm:pt modelId="{7350D47D-C112-4435-B937-0B4F9F348B90}" type="sibTrans" cxnId="{E6D0B334-2464-414E-8FE3-27ABE929912E}">
      <dgm:prSet/>
      <dgm:spPr/>
      <dgm:t>
        <a:bodyPr/>
        <a:lstStyle/>
        <a:p>
          <a:endParaRPr lang="cs-CZ"/>
        </a:p>
      </dgm:t>
    </dgm:pt>
    <dgm:pt modelId="{2194560E-3BB2-4524-B084-C7673B67F1D2}">
      <dgm:prSet custT="1"/>
      <dgm:spPr/>
      <dgm:t>
        <a:bodyPr/>
        <a:lstStyle/>
        <a:p>
          <a:pPr rtl="0"/>
          <a:r>
            <a:rPr lang="cs-CZ" sz="1600" dirty="0" smtClean="0"/>
            <a:t>Odběr elektřiny</a:t>
          </a:r>
          <a:endParaRPr lang="cs-CZ" sz="1600" dirty="0"/>
        </a:p>
      </dgm:t>
    </dgm:pt>
    <dgm:pt modelId="{38353108-F0FC-457A-B16D-8329CF3E64DA}" type="parTrans" cxnId="{9F2B1EDB-1AAD-42A0-AF3E-6B514CDEBCA2}">
      <dgm:prSet/>
      <dgm:spPr/>
      <dgm:t>
        <a:bodyPr/>
        <a:lstStyle/>
        <a:p>
          <a:endParaRPr lang="cs-CZ"/>
        </a:p>
      </dgm:t>
    </dgm:pt>
    <dgm:pt modelId="{40DCC85D-064E-49C3-8E9F-AFAE021126B1}" type="sibTrans" cxnId="{9F2B1EDB-1AAD-42A0-AF3E-6B514CDEBCA2}">
      <dgm:prSet/>
      <dgm:spPr/>
      <dgm:t>
        <a:bodyPr/>
        <a:lstStyle/>
        <a:p>
          <a:endParaRPr lang="cs-CZ"/>
        </a:p>
      </dgm:t>
    </dgm:pt>
    <dgm:pt modelId="{7DB1834F-688E-4C2E-BA1A-D9B94103F467}" type="pres">
      <dgm:prSet presAssocID="{7ED9A150-8237-42CF-859A-73A3B14C18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053DF4-7190-474A-9E14-0F63E2A0C60E}" type="pres">
      <dgm:prSet presAssocID="{A2612358-CF65-4CE5-82CF-05B156ABC378}" presName="composite" presStyleCnt="0"/>
      <dgm:spPr/>
    </dgm:pt>
    <dgm:pt modelId="{C147DCFD-6542-4E0D-9A75-E88E718B7EFF}" type="pres">
      <dgm:prSet presAssocID="{A2612358-CF65-4CE5-82CF-05B156ABC378}" presName="parTx" presStyleLbl="alignNode1" presStyleIdx="0" presStyleCnt="4" custLinFactNeighborX="-166" custLinFactNeighborY="-5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F350E4-92E7-469E-B5F8-49AC0D6AE533}" type="pres">
      <dgm:prSet presAssocID="{A2612358-CF65-4CE5-82CF-05B156ABC37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DD260F-0261-4E16-A3F6-7F5A52892486}" type="pres">
      <dgm:prSet presAssocID="{5B8464CB-1DD6-47F1-9132-30F8697CFDAE}" presName="space" presStyleCnt="0"/>
      <dgm:spPr/>
    </dgm:pt>
    <dgm:pt modelId="{4583BDD6-C388-4F03-92BB-34C4DD647BA8}" type="pres">
      <dgm:prSet presAssocID="{F510F4BF-E528-40C5-8F0A-B6BD99C317B6}" presName="composite" presStyleCnt="0"/>
      <dgm:spPr/>
    </dgm:pt>
    <dgm:pt modelId="{5BADC755-0DE1-49F8-BAD6-7DEB8AFBF679}" type="pres">
      <dgm:prSet presAssocID="{F510F4BF-E528-40C5-8F0A-B6BD99C317B6}" presName="parTx" presStyleLbl="alignNode1" presStyleIdx="1" presStyleCnt="4" custLinFactNeighborX="-1612" custLinFactNeighborY="-5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026BDE-EF50-443B-BDE7-B45A12F1265A}" type="pres">
      <dgm:prSet presAssocID="{F510F4BF-E528-40C5-8F0A-B6BD99C317B6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93362B-D468-47F6-8869-1E5E8624A914}" type="pres">
      <dgm:prSet presAssocID="{65AA20CB-7357-4D41-A955-01BEA8C02FA4}" presName="space" presStyleCnt="0"/>
      <dgm:spPr/>
    </dgm:pt>
    <dgm:pt modelId="{F1FD634D-EB2E-4C10-90C4-12663380495D}" type="pres">
      <dgm:prSet presAssocID="{BFCEA551-0ED1-4659-B0DA-1C2931497D8E}" presName="composite" presStyleCnt="0"/>
      <dgm:spPr/>
    </dgm:pt>
    <dgm:pt modelId="{91B195F5-FB26-45D3-9EFE-FBD44FEB7907}" type="pres">
      <dgm:prSet presAssocID="{BFCEA551-0ED1-4659-B0DA-1C2931497D8E}" presName="parTx" presStyleLbl="alignNode1" presStyleIdx="2" presStyleCnt="4" custLinFactNeighborX="823" custLinFactNeighborY="-5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10D461-46D3-46AB-B058-7937CF09BE85}" type="pres">
      <dgm:prSet presAssocID="{BFCEA551-0ED1-4659-B0DA-1C2931497D8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54BDAE-EE2D-4E15-80D4-006A4AA7A12A}" type="pres">
      <dgm:prSet presAssocID="{D0C44D5F-A063-4534-9AFC-952BC15FD789}" presName="space" presStyleCnt="0"/>
      <dgm:spPr/>
    </dgm:pt>
    <dgm:pt modelId="{0F8B988E-B60F-468F-983B-00B1877EA44E}" type="pres">
      <dgm:prSet presAssocID="{139DB2D7-58A6-4FE0-8D42-4C2307DB137A}" presName="composite" presStyleCnt="0"/>
      <dgm:spPr/>
    </dgm:pt>
    <dgm:pt modelId="{808A40B7-C59A-4F53-8336-37126739C033}" type="pres">
      <dgm:prSet presAssocID="{139DB2D7-58A6-4FE0-8D42-4C2307DB137A}" presName="parTx" presStyleLbl="alignNode1" presStyleIdx="3" presStyleCnt="4" custScaleY="191272" custLinFactY="-16620" custLinFactNeighborX="-6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570E71-11B4-46C0-9E89-98D94F3BFC28}" type="pres">
      <dgm:prSet presAssocID="{139DB2D7-58A6-4FE0-8D42-4C2307DB137A}" presName="desTx" presStyleLbl="alignAccFollowNode1" presStyleIdx="3" presStyleCnt="4" custScaleY="10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571267B-EF81-4CC4-B318-0D5C2F7713DC}" type="presOf" srcId="{F7A5127D-9B85-4212-9E57-66BDD2FECB39}" destId="{6D10D461-46D3-46AB-B058-7937CF09BE85}" srcOrd="0" destOrd="6" presId="urn:microsoft.com/office/officeart/2005/8/layout/hList1"/>
    <dgm:cxn modelId="{6502C74A-B85A-42E3-89DF-6FCF3228A9BB}" srcId="{F510F4BF-E528-40C5-8F0A-B6BD99C317B6}" destId="{53ACF59E-235B-453C-A931-87E5F0012B42}" srcOrd="4" destOrd="0" parTransId="{A63F4809-B45E-4E61-B21E-44276A7817ED}" sibTransId="{438C9F44-498D-48BB-AA38-3F8D89A92917}"/>
    <dgm:cxn modelId="{3B0755E4-8988-45F8-9BA9-D48FE0CBBFED}" type="presOf" srcId="{B060DD83-BC22-4703-A2FB-6E5DA399588E}" destId="{28F350E4-92E7-469E-B5F8-49AC0D6AE533}" srcOrd="0" destOrd="1" presId="urn:microsoft.com/office/officeart/2005/8/layout/hList1"/>
    <dgm:cxn modelId="{00B0A1A0-D01C-43C5-908A-0FD26DED213B}" srcId="{BFCEA551-0ED1-4659-B0DA-1C2931497D8E}" destId="{E7DB3E5A-915C-4BF9-AC2B-C54005641B66}" srcOrd="5" destOrd="0" parTransId="{AC8E6767-6C2E-4CFA-AAD2-BC11B65DB954}" sibTransId="{2105C756-F58E-464B-883D-0892502FEF28}"/>
    <dgm:cxn modelId="{13A614FC-439D-4606-ADE3-4D457E7B6BD9}" srcId="{BFCEA551-0ED1-4659-B0DA-1C2931497D8E}" destId="{F7A5127D-9B85-4212-9E57-66BDD2FECB39}" srcOrd="6" destOrd="0" parTransId="{DFE5C2ED-FE3E-41EF-A8C3-AF24957F3450}" sibTransId="{F23CE2C0-BCD3-4888-959D-54FD2EF3ABF9}"/>
    <dgm:cxn modelId="{C27B5740-D3C9-4C1C-8D19-FF52F36269A6}" type="presOf" srcId="{0B425BE1-B09E-40A4-800C-1C2DC5A12176}" destId="{6D10D461-46D3-46AB-B058-7937CF09BE85}" srcOrd="0" destOrd="3" presId="urn:microsoft.com/office/officeart/2005/8/layout/hList1"/>
    <dgm:cxn modelId="{AB712A62-99CB-4FA1-81B7-59290F818ABC}" srcId="{7ED9A150-8237-42CF-859A-73A3B14C1833}" destId="{139DB2D7-58A6-4FE0-8D42-4C2307DB137A}" srcOrd="3" destOrd="0" parTransId="{9FA6DE69-BB11-4D8C-8F56-824343DF076C}" sibTransId="{46A26EE3-3CCD-4A04-ABA6-A3F9060ECE6F}"/>
    <dgm:cxn modelId="{5B9ED4CD-5900-4EEB-9A5A-08E864BB4A29}" type="presOf" srcId="{139DB2D7-58A6-4FE0-8D42-4C2307DB137A}" destId="{808A40B7-C59A-4F53-8336-37126739C033}" srcOrd="0" destOrd="0" presId="urn:microsoft.com/office/officeart/2005/8/layout/hList1"/>
    <dgm:cxn modelId="{64480F25-AEA4-4C0B-B73F-E5DCE7DA42F4}" type="presOf" srcId="{7ED9A150-8237-42CF-859A-73A3B14C1833}" destId="{7DB1834F-688E-4C2E-BA1A-D9B94103F467}" srcOrd="0" destOrd="0" presId="urn:microsoft.com/office/officeart/2005/8/layout/hList1"/>
    <dgm:cxn modelId="{FC38A555-6D8E-4B6D-9E9C-AD5435C4F2F7}" srcId="{F510F4BF-E528-40C5-8F0A-B6BD99C317B6}" destId="{C09475F8-7AFA-4160-B37F-320DC18D7792}" srcOrd="2" destOrd="0" parTransId="{43B141FF-675A-4740-B0A5-8B1652AA2BFD}" sibTransId="{1F4B7D5E-3AE1-481C-BE2D-2089F197F270}"/>
    <dgm:cxn modelId="{B5D15C8A-0628-4116-9D55-607C99A9E67C}" srcId="{BFCEA551-0ED1-4659-B0DA-1C2931497D8E}" destId="{E8BEC57E-28DC-427C-9820-33655B36496B}" srcOrd="0" destOrd="0" parTransId="{EDD96813-610B-43DE-A278-B38FC3BEC8C3}" sibTransId="{1E82BB4C-ADB6-440E-8360-72CF21E9402B}"/>
    <dgm:cxn modelId="{278A96CA-7D23-434D-A1F9-CB0F0FE8820A}" type="presOf" srcId="{44496BC0-6835-4AAB-B9DD-E009C3CC01ED}" destId="{6D10D461-46D3-46AB-B058-7937CF09BE85}" srcOrd="0" destOrd="2" presId="urn:microsoft.com/office/officeart/2005/8/layout/hList1"/>
    <dgm:cxn modelId="{01BC0AFF-1907-4248-890B-9036B0A473B5}" type="presOf" srcId="{E7DB3E5A-915C-4BF9-AC2B-C54005641B66}" destId="{6D10D461-46D3-46AB-B058-7937CF09BE85}" srcOrd="0" destOrd="5" presId="urn:microsoft.com/office/officeart/2005/8/layout/hList1"/>
    <dgm:cxn modelId="{B80EE964-6DEC-42E1-84C6-6C9DB73F5CC3}" type="presOf" srcId="{BFCEA551-0ED1-4659-B0DA-1C2931497D8E}" destId="{91B195F5-FB26-45D3-9EFE-FBD44FEB7907}" srcOrd="0" destOrd="0" presId="urn:microsoft.com/office/officeart/2005/8/layout/hList1"/>
    <dgm:cxn modelId="{3F3047D1-B215-46BF-9CDF-3B79E65CB5E6}" srcId="{F510F4BF-E528-40C5-8F0A-B6BD99C317B6}" destId="{02641A96-3365-488F-9047-4CA6E7243B53}" srcOrd="0" destOrd="0" parTransId="{7FCCF7C3-D8CE-4F79-86C2-FAF82C5DFBE2}" sibTransId="{3640303A-5D96-4792-926A-D79BA7749290}"/>
    <dgm:cxn modelId="{D147A5C7-2EDB-453A-88FB-0CB4800D8C16}" srcId="{BFCEA551-0ED1-4659-B0DA-1C2931497D8E}" destId="{A157E4A9-E3F0-428E-BA68-23956DF9A120}" srcOrd="1" destOrd="0" parTransId="{146E1F80-0E0A-46CF-9CDB-5D6D30DF25A9}" sibTransId="{97CFBD30-51AE-4289-9379-3D66A33656CC}"/>
    <dgm:cxn modelId="{31B561DA-AC26-40B5-AAF4-8F4DEA2B53C7}" type="presOf" srcId="{C09475F8-7AFA-4160-B37F-320DC18D7792}" destId="{9F026BDE-EF50-443B-BDE7-B45A12F1265A}" srcOrd="0" destOrd="2" presId="urn:microsoft.com/office/officeart/2005/8/layout/hList1"/>
    <dgm:cxn modelId="{692EACBD-D97B-45A0-87E7-E0E6DBCFF573}" srcId="{7ED9A150-8237-42CF-859A-73A3B14C1833}" destId="{A2612358-CF65-4CE5-82CF-05B156ABC378}" srcOrd="0" destOrd="0" parTransId="{274D6BF2-3384-4DC9-8957-BFD7F9243F4D}" sibTransId="{5B8464CB-1DD6-47F1-9132-30F8697CFDAE}"/>
    <dgm:cxn modelId="{B418D408-EA8D-4ED9-99C0-53350E24FF4A}" type="presOf" srcId="{53ACF59E-235B-453C-A931-87E5F0012B42}" destId="{9F026BDE-EF50-443B-BDE7-B45A12F1265A}" srcOrd="0" destOrd="4" presId="urn:microsoft.com/office/officeart/2005/8/layout/hList1"/>
    <dgm:cxn modelId="{16697B30-B309-48BE-AB71-E0C7455FD76C}" type="presOf" srcId="{A157E4A9-E3F0-428E-BA68-23956DF9A120}" destId="{6D10D461-46D3-46AB-B058-7937CF09BE85}" srcOrd="0" destOrd="1" presId="urn:microsoft.com/office/officeart/2005/8/layout/hList1"/>
    <dgm:cxn modelId="{6EB15653-C452-4476-AA78-80EA9AA6B385}" srcId="{7ED9A150-8237-42CF-859A-73A3B14C1833}" destId="{F510F4BF-E528-40C5-8F0A-B6BD99C317B6}" srcOrd="1" destOrd="0" parTransId="{3193C9CB-D0C1-47A0-A443-337D09010A7D}" sibTransId="{65AA20CB-7357-4D41-A955-01BEA8C02FA4}"/>
    <dgm:cxn modelId="{BBBB4DA7-656F-4D4F-8781-08CE503D28DA}" type="presOf" srcId="{7D629EF1-9DA6-4E9A-8CBB-A7B28636B4ED}" destId="{28F350E4-92E7-469E-B5F8-49AC0D6AE533}" srcOrd="0" destOrd="0" presId="urn:microsoft.com/office/officeart/2005/8/layout/hList1"/>
    <dgm:cxn modelId="{21257207-E3CE-4C5C-ABCD-5B9A5CB35E10}" srcId="{F510F4BF-E528-40C5-8F0A-B6BD99C317B6}" destId="{0FDB5E52-95DE-49AE-AF54-CDBD6A74364F}" srcOrd="5" destOrd="0" parTransId="{90D81258-DC71-4410-8692-FEBF3784AD2D}" sibTransId="{B19C98AB-7EC1-4E4A-A565-19EA9FB43319}"/>
    <dgm:cxn modelId="{B054DF5B-38D1-4F61-B78B-48414FC7B579}" type="presOf" srcId="{9D533785-BBA7-45CB-B00B-72CED0B078C5}" destId="{1B570E71-11B4-46C0-9E89-98D94F3BFC28}" srcOrd="0" destOrd="1" presId="urn:microsoft.com/office/officeart/2005/8/layout/hList1"/>
    <dgm:cxn modelId="{8CC34C02-5FAB-4225-818A-B216DE34A886}" type="presOf" srcId="{2194560E-3BB2-4524-B084-C7673B67F1D2}" destId="{1B570E71-11B4-46C0-9E89-98D94F3BFC28}" srcOrd="0" destOrd="2" presId="urn:microsoft.com/office/officeart/2005/8/layout/hList1"/>
    <dgm:cxn modelId="{B86742D8-BCE0-4090-AD0E-DAE5CFE126D5}" type="presOf" srcId="{B3B01ED4-CB47-4BA5-AFF5-1153F25BE421}" destId="{1B570E71-11B4-46C0-9E89-98D94F3BFC28}" srcOrd="0" destOrd="0" presId="urn:microsoft.com/office/officeart/2005/8/layout/hList1"/>
    <dgm:cxn modelId="{2EB787BC-C156-4395-A5F9-C0ACD4F7CD5E}" type="presOf" srcId="{C47EEC16-DE69-48FB-A169-E6D3F062A6EB}" destId="{9F026BDE-EF50-443B-BDE7-B45A12F1265A}" srcOrd="0" destOrd="1" presId="urn:microsoft.com/office/officeart/2005/8/layout/hList1"/>
    <dgm:cxn modelId="{CEC6762D-9722-4EED-9CC9-09015996E642}" type="presOf" srcId="{02641A96-3365-488F-9047-4CA6E7243B53}" destId="{9F026BDE-EF50-443B-BDE7-B45A12F1265A}" srcOrd="0" destOrd="0" presId="urn:microsoft.com/office/officeart/2005/8/layout/hList1"/>
    <dgm:cxn modelId="{98B24BBD-9DDC-42BE-8125-DD2A9D93E0F9}" type="presOf" srcId="{E8BEC57E-28DC-427C-9820-33655B36496B}" destId="{6D10D461-46D3-46AB-B058-7937CF09BE85}" srcOrd="0" destOrd="0" presId="urn:microsoft.com/office/officeart/2005/8/layout/hList1"/>
    <dgm:cxn modelId="{3E2F26DE-C6E1-4D2D-ACBF-CFE769945709}" srcId="{139DB2D7-58A6-4FE0-8D42-4C2307DB137A}" destId="{B3B01ED4-CB47-4BA5-AFF5-1153F25BE421}" srcOrd="0" destOrd="0" parTransId="{70C10F34-18D6-4327-9CC1-4309D2D1D34C}" sibTransId="{FBC94750-44AF-4856-82C9-11C91FD740F9}"/>
    <dgm:cxn modelId="{3DD10D59-6502-415E-A4E8-1E9CF173CDD4}" type="presOf" srcId="{A2612358-CF65-4CE5-82CF-05B156ABC378}" destId="{C147DCFD-6542-4E0D-9A75-E88E718B7EFF}" srcOrd="0" destOrd="0" presId="urn:microsoft.com/office/officeart/2005/8/layout/hList1"/>
    <dgm:cxn modelId="{E41FB648-D781-4076-B6AA-66AAB0CA5813}" srcId="{7ED9A150-8237-42CF-859A-73A3B14C1833}" destId="{BFCEA551-0ED1-4659-B0DA-1C2931497D8E}" srcOrd="2" destOrd="0" parTransId="{D9EA1B48-20C6-401A-A405-779CD32E8B50}" sibTransId="{D0C44D5F-A063-4534-9AFC-952BC15FD789}"/>
    <dgm:cxn modelId="{398C0325-3879-4DFB-8E3E-769D673E06FE}" srcId="{BFCEA551-0ED1-4659-B0DA-1C2931497D8E}" destId="{44496BC0-6835-4AAB-B9DD-E009C3CC01ED}" srcOrd="2" destOrd="0" parTransId="{3FA370C9-E7BB-4A16-A1B7-EB5E586AFC00}" sibTransId="{0FF8A3CA-C3A1-41BD-94C3-429D94D86650}"/>
    <dgm:cxn modelId="{E6D0B334-2464-414E-8FE3-27ABE929912E}" srcId="{139DB2D7-58A6-4FE0-8D42-4C2307DB137A}" destId="{9D533785-BBA7-45CB-B00B-72CED0B078C5}" srcOrd="1" destOrd="0" parTransId="{C9588FD4-0841-4CED-A6A7-8DFCC3705AA2}" sibTransId="{7350D47D-C112-4435-B937-0B4F9F348B90}"/>
    <dgm:cxn modelId="{783C3BB7-ABCC-4D7B-84DD-E4F25C263FB6}" type="presOf" srcId="{0FDB5E52-95DE-49AE-AF54-CDBD6A74364F}" destId="{9F026BDE-EF50-443B-BDE7-B45A12F1265A}" srcOrd="0" destOrd="5" presId="urn:microsoft.com/office/officeart/2005/8/layout/hList1"/>
    <dgm:cxn modelId="{35771F38-1730-484E-90C7-FED2AF324C92}" srcId="{F510F4BF-E528-40C5-8F0A-B6BD99C317B6}" destId="{C47EEC16-DE69-48FB-A169-E6D3F062A6EB}" srcOrd="1" destOrd="0" parTransId="{7F1F5637-F6C3-4A32-9FFF-216E68988E19}" sibTransId="{8479208E-FC0A-44E5-B669-80149297D4BD}"/>
    <dgm:cxn modelId="{2F9127C7-CC7F-4341-A4B1-F22F311C4A33}" type="presOf" srcId="{FFAE7EB3-2D5A-4588-BA18-297E8352EA86}" destId="{6D10D461-46D3-46AB-B058-7937CF09BE85}" srcOrd="0" destOrd="4" presId="urn:microsoft.com/office/officeart/2005/8/layout/hList1"/>
    <dgm:cxn modelId="{AB61BF69-DC71-42B3-B2B3-52D89D0356AC}" type="presOf" srcId="{01456B1A-6A31-4D2C-B2B1-EAA95BA55667}" destId="{9F026BDE-EF50-443B-BDE7-B45A12F1265A}" srcOrd="0" destOrd="3" presId="urn:microsoft.com/office/officeart/2005/8/layout/hList1"/>
    <dgm:cxn modelId="{9F2B1EDB-1AAD-42A0-AF3E-6B514CDEBCA2}" srcId="{139DB2D7-58A6-4FE0-8D42-4C2307DB137A}" destId="{2194560E-3BB2-4524-B084-C7673B67F1D2}" srcOrd="2" destOrd="0" parTransId="{38353108-F0FC-457A-B16D-8329CF3E64DA}" sibTransId="{40DCC85D-064E-49C3-8E9F-AFAE021126B1}"/>
    <dgm:cxn modelId="{70426906-BB84-4933-AB13-72F9ADCA09BB}" type="presOf" srcId="{F510F4BF-E528-40C5-8F0A-B6BD99C317B6}" destId="{5BADC755-0DE1-49F8-BAD6-7DEB8AFBF679}" srcOrd="0" destOrd="0" presId="urn:microsoft.com/office/officeart/2005/8/layout/hList1"/>
    <dgm:cxn modelId="{234E7DEF-E370-4C42-9B14-8B9C28738FC0}" srcId="{A2612358-CF65-4CE5-82CF-05B156ABC378}" destId="{B060DD83-BC22-4703-A2FB-6E5DA399588E}" srcOrd="1" destOrd="0" parTransId="{40F000C3-760E-4AD8-AC37-FDA6CBA09765}" sibTransId="{E287DB84-9131-438A-91F7-DB3AC8EF38C7}"/>
    <dgm:cxn modelId="{F3B6F0F2-6F1C-4E07-A19C-4C8CC7A8F721}" srcId="{BFCEA551-0ED1-4659-B0DA-1C2931497D8E}" destId="{FFAE7EB3-2D5A-4588-BA18-297E8352EA86}" srcOrd="4" destOrd="0" parTransId="{9862B157-8592-4CCB-8EA2-17CEAA9B429E}" sibTransId="{15085F7A-7835-4027-8451-6205F3F52CCE}"/>
    <dgm:cxn modelId="{E0837646-5CC5-4033-A346-82DE06FCA2BF}" srcId="{F510F4BF-E528-40C5-8F0A-B6BD99C317B6}" destId="{01456B1A-6A31-4D2C-B2B1-EAA95BA55667}" srcOrd="3" destOrd="0" parTransId="{2836BD83-2041-4611-B853-E38602D78DF8}" sibTransId="{AE267664-C458-47DA-BCFF-5BB4A95F8454}"/>
    <dgm:cxn modelId="{5C1FCB70-8501-4EEA-A62F-3C2F7EFAB62C}" srcId="{BFCEA551-0ED1-4659-B0DA-1C2931497D8E}" destId="{0B425BE1-B09E-40A4-800C-1C2DC5A12176}" srcOrd="3" destOrd="0" parTransId="{ABEC816C-2C9B-4383-B928-8178BDA9E56E}" sibTransId="{5509B191-8166-42B0-B0B9-4D3A4C281BE4}"/>
    <dgm:cxn modelId="{4C1A4F44-03DA-401D-B899-F81ED0FB16FE}" srcId="{A2612358-CF65-4CE5-82CF-05B156ABC378}" destId="{7D629EF1-9DA6-4E9A-8CBB-A7B28636B4ED}" srcOrd="0" destOrd="0" parTransId="{E3953C9D-ED56-4175-A002-983951FA8381}" sibTransId="{212A4ACE-184A-42A6-83C2-5EB691D83CC9}"/>
    <dgm:cxn modelId="{A360A85E-0CE4-4B00-A478-180E2D47C7DE}" type="presParOf" srcId="{7DB1834F-688E-4C2E-BA1A-D9B94103F467}" destId="{22053DF4-7190-474A-9E14-0F63E2A0C60E}" srcOrd="0" destOrd="0" presId="urn:microsoft.com/office/officeart/2005/8/layout/hList1"/>
    <dgm:cxn modelId="{BE0BD2F4-21F6-4FEA-985B-9E9346FEC98F}" type="presParOf" srcId="{22053DF4-7190-474A-9E14-0F63E2A0C60E}" destId="{C147DCFD-6542-4E0D-9A75-E88E718B7EFF}" srcOrd="0" destOrd="0" presId="urn:microsoft.com/office/officeart/2005/8/layout/hList1"/>
    <dgm:cxn modelId="{324BFD14-180F-48BC-8DE4-0EF75B8D8300}" type="presParOf" srcId="{22053DF4-7190-474A-9E14-0F63E2A0C60E}" destId="{28F350E4-92E7-469E-B5F8-49AC0D6AE533}" srcOrd="1" destOrd="0" presId="urn:microsoft.com/office/officeart/2005/8/layout/hList1"/>
    <dgm:cxn modelId="{E04D1D65-3597-4E53-A670-205570E575D4}" type="presParOf" srcId="{7DB1834F-688E-4C2E-BA1A-D9B94103F467}" destId="{F5DD260F-0261-4E16-A3F6-7F5A52892486}" srcOrd="1" destOrd="0" presId="urn:microsoft.com/office/officeart/2005/8/layout/hList1"/>
    <dgm:cxn modelId="{2081CE74-C73C-44AB-8046-84B0E9015EE2}" type="presParOf" srcId="{7DB1834F-688E-4C2E-BA1A-D9B94103F467}" destId="{4583BDD6-C388-4F03-92BB-34C4DD647BA8}" srcOrd="2" destOrd="0" presId="urn:microsoft.com/office/officeart/2005/8/layout/hList1"/>
    <dgm:cxn modelId="{BAB2129E-EB5D-4FDA-A4D9-BE899B76FE81}" type="presParOf" srcId="{4583BDD6-C388-4F03-92BB-34C4DD647BA8}" destId="{5BADC755-0DE1-49F8-BAD6-7DEB8AFBF679}" srcOrd="0" destOrd="0" presId="urn:microsoft.com/office/officeart/2005/8/layout/hList1"/>
    <dgm:cxn modelId="{23DB0C2B-C07E-4FF4-96DA-C594924CDA3D}" type="presParOf" srcId="{4583BDD6-C388-4F03-92BB-34C4DD647BA8}" destId="{9F026BDE-EF50-443B-BDE7-B45A12F1265A}" srcOrd="1" destOrd="0" presId="urn:microsoft.com/office/officeart/2005/8/layout/hList1"/>
    <dgm:cxn modelId="{7CDC33A4-F6F1-42EE-B267-8E133CCB5614}" type="presParOf" srcId="{7DB1834F-688E-4C2E-BA1A-D9B94103F467}" destId="{9793362B-D468-47F6-8869-1E5E8624A914}" srcOrd="3" destOrd="0" presId="urn:microsoft.com/office/officeart/2005/8/layout/hList1"/>
    <dgm:cxn modelId="{D03734A9-C2A3-439C-AD73-94FCA87ECD0C}" type="presParOf" srcId="{7DB1834F-688E-4C2E-BA1A-D9B94103F467}" destId="{F1FD634D-EB2E-4C10-90C4-12663380495D}" srcOrd="4" destOrd="0" presId="urn:microsoft.com/office/officeart/2005/8/layout/hList1"/>
    <dgm:cxn modelId="{11639C22-026B-41F6-853D-4A44F2C155EF}" type="presParOf" srcId="{F1FD634D-EB2E-4C10-90C4-12663380495D}" destId="{91B195F5-FB26-45D3-9EFE-FBD44FEB7907}" srcOrd="0" destOrd="0" presId="urn:microsoft.com/office/officeart/2005/8/layout/hList1"/>
    <dgm:cxn modelId="{7F715E6F-7407-419D-BB59-9038956CA583}" type="presParOf" srcId="{F1FD634D-EB2E-4C10-90C4-12663380495D}" destId="{6D10D461-46D3-46AB-B058-7937CF09BE85}" srcOrd="1" destOrd="0" presId="urn:microsoft.com/office/officeart/2005/8/layout/hList1"/>
    <dgm:cxn modelId="{99935C9A-DDE4-431E-AEF2-5D715D9BFDDE}" type="presParOf" srcId="{7DB1834F-688E-4C2E-BA1A-D9B94103F467}" destId="{9654BDAE-EE2D-4E15-80D4-006A4AA7A12A}" srcOrd="5" destOrd="0" presId="urn:microsoft.com/office/officeart/2005/8/layout/hList1"/>
    <dgm:cxn modelId="{8CF0E749-B306-4663-AC30-63E9538FBA55}" type="presParOf" srcId="{7DB1834F-688E-4C2E-BA1A-D9B94103F467}" destId="{0F8B988E-B60F-468F-983B-00B1877EA44E}" srcOrd="6" destOrd="0" presId="urn:microsoft.com/office/officeart/2005/8/layout/hList1"/>
    <dgm:cxn modelId="{BF03841A-3F53-4CB6-8757-2BFD087E251C}" type="presParOf" srcId="{0F8B988E-B60F-468F-983B-00B1877EA44E}" destId="{808A40B7-C59A-4F53-8336-37126739C033}" srcOrd="0" destOrd="0" presId="urn:microsoft.com/office/officeart/2005/8/layout/hList1"/>
    <dgm:cxn modelId="{320338C8-A93B-45B7-9BA4-00324B482230}" type="presParOf" srcId="{0F8B988E-B60F-468F-983B-00B1877EA44E}" destId="{1B570E71-11B4-46C0-9E89-98D94F3BFC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7DCFD-6542-4E0D-9A75-E88E718B7EFF}">
      <dsp:nvSpPr>
        <dsp:cNvPr id="0" name=""/>
        <dsp:cNvSpPr/>
      </dsp:nvSpPr>
      <dsp:spPr>
        <a:xfrm>
          <a:off x="5" y="1057169"/>
          <a:ext cx="1855318" cy="403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Kapacita</a:t>
          </a:r>
          <a:endParaRPr lang="cs-CZ" sz="1800" kern="1200" dirty="0"/>
        </a:p>
      </dsp:txBody>
      <dsp:txXfrm>
        <a:off x="5" y="1057169"/>
        <a:ext cx="1855318" cy="403200"/>
      </dsp:txXfrm>
    </dsp:sp>
    <dsp:sp modelId="{28F350E4-92E7-469E-B5F8-49AC0D6AE533}">
      <dsp:nvSpPr>
        <dsp:cNvPr id="0" name=""/>
        <dsp:cNvSpPr/>
      </dsp:nvSpPr>
      <dsp:spPr>
        <a:xfrm>
          <a:off x="3085" y="1694564"/>
          <a:ext cx="1855318" cy="227065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Celkový počet klientů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Počet klientů, resp. lůžek v pokoji</a:t>
          </a:r>
          <a:endParaRPr lang="cs-CZ" sz="1600" kern="1200" dirty="0"/>
        </a:p>
      </dsp:txBody>
      <dsp:txXfrm>
        <a:off x="3085" y="1694564"/>
        <a:ext cx="1855318" cy="2270655"/>
      </dsp:txXfrm>
    </dsp:sp>
    <dsp:sp modelId="{5BADC755-0DE1-49F8-BAD6-7DEB8AFBF679}">
      <dsp:nvSpPr>
        <dsp:cNvPr id="0" name=""/>
        <dsp:cNvSpPr/>
      </dsp:nvSpPr>
      <dsp:spPr>
        <a:xfrm>
          <a:off x="2088241" y="1057169"/>
          <a:ext cx="1855318" cy="403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Budova</a:t>
          </a:r>
          <a:endParaRPr lang="cs-CZ" sz="1800" kern="1200" dirty="0"/>
        </a:p>
      </dsp:txBody>
      <dsp:txXfrm>
        <a:off x="2088241" y="1057169"/>
        <a:ext cx="1855318" cy="403200"/>
      </dsp:txXfrm>
    </dsp:sp>
    <dsp:sp modelId="{9F026BDE-EF50-443B-BDE7-B45A12F1265A}">
      <dsp:nvSpPr>
        <dsp:cNvPr id="0" name=""/>
        <dsp:cNvSpPr/>
      </dsp:nvSpPr>
      <dsp:spPr>
        <a:xfrm>
          <a:off x="2118148" y="1694564"/>
          <a:ext cx="1855318" cy="227065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Vhodnost prostor pro cílovou skupinu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Vybavení pokoje/domácnosti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Velikost pokojů/domácnosti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Bezbariérovost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Výtah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Dostupnost</a:t>
          </a:r>
          <a:endParaRPr lang="cs-CZ" sz="1400" kern="1200" dirty="0"/>
        </a:p>
      </dsp:txBody>
      <dsp:txXfrm>
        <a:off x="2118148" y="1694564"/>
        <a:ext cx="1855318" cy="2270655"/>
      </dsp:txXfrm>
    </dsp:sp>
    <dsp:sp modelId="{91B195F5-FB26-45D3-9EFE-FBD44FEB7907}">
      <dsp:nvSpPr>
        <dsp:cNvPr id="0" name=""/>
        <dsp:cNvSpPr/>
      </dsp:nvSpPr>
      <dsp:spPr>
        <a:xfrm>
          <a:off x="4248481" y="1057169"/>
          <a:ext cx="1855318" cy="403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Vybavení</a:t>
          </a:r>
          <a:endParaRPr lang="cs-CZ" sz="1800" kern="1200" dirty="0"/>
        </a:p>
      </dsp:txBody>
      <dsp:txXfrm>
        <a:off x="4248481" y="1057169"/>
        <a:ext cx="1855318" cy="403200"/>
      </dsp:txXfrm>
    </dsp:sp>
    <dsp:sp modelId="{6D10D461-46D3-46AB-B058-7937CF09BE85}">
      <dsp:nvSpPr>
        <dsp:cNvPr id="0" name=""/>
        <dsp:cNvSpPr/>
      </dsp:nvSpPr>
      <dsp:spPr>
        <a:xfrm>
          <a:off x="4233212" y="1694564"/>
          <a:ext cx="1855318" cy="227065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Pokoj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Signalizace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Koupelna/toaleta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Hygienické potřeby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Přístup k vybavení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Úklid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Praní</a:t>
          </a:r>
          <a:endParaRPr lang="cs-CZ" sz="1400" kern="1200" dirty="0"/>
        </a:p>
      </dsp:txBody>
      <dsp:txXfrm>
        <a:off x="4233212" y="1694564"/>
        <a:ext cx="1855318" cy="2270655"/>
      </dsp:txXfrm>
    </dsp:sp>
    <dsp:sp modelId="{808A40B7-C59A-4F53-8336-37126739C033}">
      <dsp:nvSpPr>
        <dsp:cNvPr id="0" name=""/>
        <dsp:cNvSpPr/>
      </dsp:nvSpPr>
      <dsp:spPr>
        <a:xfrm>
          <a:off x="6336698" y="724705"/>
          <a:ext cx="1855318" cy="7712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Technicko-provozní vlastnosti</a:t>
          </a:r>
          <a:endParaRPr lang="cs-CZ" sz="1600" kern="1200" dirty="0"/>
        </a:p>
      </dsp:txBody>
      <dsp:txXfrm>
        <a:off x="6336698" y="724705"/>
        <a:ext cx="1855318" cy="771208"/>
      </dsp:txXfrm>
    </dsp:sp>
    <dsp:sp modelId="{1B570E71-11B4-46C0-9E89-98D94F3BFC28}">
      <dsp:nvSpPr>
        <dsp:cNvPr id="0" name=""/>
        <dsp:cNvSpPr/>
      </dsp:nvSpPr>
      <dsp:spPr>
        <a:xfrm>
          <a:off x="6348275" y="1773231"/>
          <a:ext cx="1855318" cy="228843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Teplota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Voda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Odběr elektřiny</a:t>
          </a:r>
          <a:endParaRPr lang="cs-CZ" sz="1600" kern="1200" dirty="0"/>
        </a:p>
      </dsp:txBody>
      <dsp:txXfrm>
        <a:off x="6348275" y="1773231"/>
        <a:ext cx="1855318" cy="2288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EBA178-C84F-4DA1-8699-12B38C0413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14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0E9300E6-DE8C-49FA-AE12-2C8CE043CADA}" type="datetimeFigureOut">
              <a:rPr lang="cs-CZ" smtClean="0"/>
              <a:t>31.8.2016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E6D68D74-0B8A-47B3-83D9-E433DB28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78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8429646-1BE6-4A2F-BBBC-CBF082901B49}" type="datetime1">
              <a:rPr lang="cs-CZ" smtClean="0"/>
              <a:t>31.8.2016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57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15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60" indent="-2836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554" indent="-2269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376" indent="-2269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197" indent="-2269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6019" indent="-2269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840" indent="-2269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662" indent="-2269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484" indent="-2269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DA980A-FEDE-4878-8B7D-BBF542866251}" type="slidenum">
              <a:rPr lang="cs-CZ" altLang="cs-CZ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074F332-6C72-40D8-9049-6DB789506430}" type="datetime1">
              <a:rPr lang="cs-CZ" smtClean="0"/>
              <a:t>31.8.2016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5F867E5-5981-453F-8FF3-C35BAC60EEAD}" type="datetime1">
              <a:rPr lang="cs-CZ" smtClean="0"/>
              <a:t>31.8.2016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94C35FF-DF74-471A-B67A-295DB8DE22DC}" type="datetime1">
              <a:rPr lang="cs-CZ" smtClean="0"/>
              <a:t>31.8.2016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3FE9760-973F-405F-973F-D56FFD6DFF5E}" type="datetime1">
              <a:rPr lang="cs-CZ" smtClean="0"/>
              <a:t>31.8.2016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E5D93-4C83-4BD2-9C3F-4468F4A21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66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F572-066D-4A3E-8E97-E74DFD8B60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12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202DE-230A-4186-9C74-FFC923881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69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63B8-ADF4-4244-841D-E81F00D477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96CC4-44A4-4DD9-8577-CDBD9447B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94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3235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E4EFA-FC9B-48BE-8B3C-FCAB49E10B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09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5A40-808E-47B1-A5D4-0A5594DB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5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8AAF-BB67-4504-B9B0-A3CAC0732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C121-E1C9-4BAA-AB46-598C12BB61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03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3931-33B5-4C0C-BA24-77DB550C33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10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A6E5-45CE-48A4-B550-DB5A2F9B1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1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030F97-5358-4A3D-A0BA-2E67FC3BFE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pruh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SzPct val="13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•"/>
        <a:defRPr sz="2400">
          <a:solidFill>
            <a:schemeClr val="tx1"/>
          </a:solidFill>
          <a:latin typeface="+mn-lt"/>
        </a:defRPr>
      </a:lvl3pPr>
      <a:lvl4pPr marL="1550988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4pPr>
      <a:lvl5pPr marL="1958975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5pPr>
      <a:lvl6pPr marL="24161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6pPr>
      <a:lvl7pPr marL="28733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7pPr>
      <a:lvl8pPr marL="33305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8pPr>
      <a:lvl9pPr marL="37877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139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52" name="Picture 4" descr="uvod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299312" y="2028616"/>
            <a:ext cx="65852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Materiálně-technický standard </a:t>
            </a:r>
            <a:br>
              <a:rPr lang="cs-CZ" sz="3200" b="1" dirty="0" smtClean="0"/>
            </a:br>
            <a:r>
              <a:rPr lang="cs-CZ" sz="3200" b="1" dirty="0" smtClean="0"/>
              <a:t>v sociálních službách</a:t>
            </a:r>
            <a:endParaRPr lang="cs-CZ" sz="2800" b="1" dirty="0" smtClean="0"/>
          </a:p>
          <a:p>
            <a:pPr algn="ctr"/>
            <a:endParaRPr lang="cs-CZ" sz="2400" b="1" dirty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r"/>
            <a:r>
              <a:rPr lang="cs-CZ" b="1" dirty="0" smtClean="0"/>
              <a:t>Seminář </a:t>
            </a:r>
            <a:r>
              <a:rPr lang="cs-CZ" b="1" dirty="0"/>
              <a:t>pro žadatele k 49. výzvě v </a:t>
            </a:r>
            <a:r>
              <a:rPr lang="cs-CZ" b="1" dirty="0" smtClean="0"/>
              <a:t>IROP, Praha</a:t>
            </a:r>
            <a:endParaRPr lang="cs-CZ" b="1" dirty="0"/>
          </a:p>
          <a:p>
            <a:pPr algn="r"/>
            <a:endParaRPr lang="cs-CZ" sz="600" b="1" dirty="0"/>
          </a:p>
          <a:p>
            <a:pPr algn="r"/>
            <a:r>
              <a:rPr lang="cs-CZ" b="1" dirty="0" smtClean="0"/>
              <a:t>7</a:t>
            </a:r>
            <a:r>
              <a:rPr lang="cs-CZ" b="1" dirty="0"/>
              <a:t>. 9. </a:t>
            </a:r>
            <a:r>
              <a:rPr lang="cs-CZ" b="1" dirty="0" smtClean="0"/>
              <a:t>2016</a:t>
            </a:r>
            <a:endParaRPr lang="cs-CZ" b="1" dirty="0"/>
          </a:p>
          <a:p>
            <a:pPr algn="r"/>
            <a:r>
              <a:rPr lang="cs-CZ" b="1" dirty="0" smtClean="0"/>
              <a:t>Eva </a:t>
            </a:r>
            <a:r>
              <a:rPr lang="cs-CZ" b="1" dirty="0" smtClean="0"/>
              <a:t>Capicarová</a:t>
            </a:r>
            <a:endParaRPr lang="cs-CZ" sz="24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5032"/>
            <a:ext cx="7859712" cy="1228998"/>
          </a:xfrm>
        </p:spPr>
        <p:txBody>
          <a:bodyPr/>
          <a:lstStyle/>
          <a:p>
            <a:r>
              <a:rPr lang="cs-CZ" dirty="0" smtClean="0"/>
              <a:t>Budova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52736"/>
            <a:ext cx="8064896" cy="5256584"/>
          </a:xfrm>
        </p:spPr>
        <p:txBody>
          <a:bodyPr/>
          <a:lstStyle/>
          <a:p>
            <a:pPr lvl="0" algn="just"/>
            <a:r>
              <a:rPr lang="cs-CZ" sz="1800" b="1" dirty="0" smtClean="0"/>
              <a:t>Souhlas s užíváním objektu</a:t>
            </a:r>
            <a:endParaRPr lang="cs-CZ" sz="1800" dirty="0" smtClean="0"/>
          </a:p>
          <a:p>
            <a:pPr lvl="1" algn="just"/>
            <a:r>
              <a:rPr lang="cs-CZ" sz="1800" dirty="0"/>
              <a:t>p</a:t>
            </a:r>
            <a:r>
              <a:rPr lang="cs-CZ" sz="1800" dirty="0" smtClean="0"/>
              <a:t>řizpůsobení objektu pro cílovou skupinu  </a:t>
            </a:r>
          </a:p>
          <a:p>
            <a:pPr lvl="1" algn="just"/>
            <a:r>
              <a:rPr lang="cs-CZ" sz="1800" dirty="0" smtClean="0"/>
              <a:t>vhodnost prostředí – občanská vybavenost (v dosahu lékař, obchod)</a:t>
            </a:r>
          </a:p>
          <a:p>
            <a:pPr lvl="0" algn="just"/>
            <a:r>
              <a:rPr lang="cs-CZ" sz="1800" b="1" dirty="0" smtClean="0"/>
              <a:t>Bezbariérovost </a:t>
            </a:r>
          </a:p>
          <a:p>
            <a:pPr lvl="1" algn="just"/>
            <a:r>
              <a:rPr lang="cs-CZ" sz="1800" dirty="0" smtClean="0"/>
              <a:t>dle potřeb klientů a cílové skupiny</a:t>
            </a:r>
          </a:p>
          <a:p>
            <a:pPr lvl="1" algn="just"/>
            <a:r>
              <a:rPr lang="cs-CZ" sz="1800" dirty="0" smtClean="0"/>
              <a:t>bezbariérový vstup do objektu </a:t>
            </a:r>
          </a:p>
          <a:p>
            <a:pPr algn="just"/>
            <a:r>
              <a:rPr lang="cs-CZ" sz="1800" b="1" dirty="0" smtClean="0"/>
              <a:t>Dostupnost </a:t>
            </a:r>
          </a:p>
          <a:p>
            <a:pPr lvl="1" algn="just"/>
            <a:r>
              <a:rPr lang="cs-CZ" sz="1800" dirty="0" smtClean="0"/>
              <a:t>začlenění klientů do společnosti</a:t>
            </a:r>
          </a:p>
          <a:p>
            <a:pPr lvl="1" algn="just"/>
            <a:r>
              <a:rPr lang="cs-CZ" sz="1800" dirty="0" smtClean="0"/>
              <a:t>dostupnost návazných sociálních a dalších služeb</a:t>
            </a:r>
          </a:p>
          <a:p>
            <a:pPr lvl="1" algn="just"/>
            <a:r>
              <a:rPr lang="cs-CZ" sz="1800" dirty="0" smtClean="0"/>
              <a:t>podpora možnosti navázat vztahy v rámci části obce apod.</a:t>
            </a:r>
          </a:p>
          <a:p>
            <a:pPr lvl="1" algn="just"/>
            <a:r>
              <a:rPr lang="cs-CZ" sz="1800" dirty="0" smtClean="0"/>
              <a:t>Zajistiti podmínky pro možnost využití veřejných služeb (bezbariérový automobil)</a:t>
            </a:r>
            <a:endParaRPr lang="cs-CZ" sz="1800" dirty="0"/>
          </a:p>
          <a:p>
            <a:pPr lvl="0"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8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712" cy="1143000"/>
          </a:xfrm>
        </p:spPr>
        <p:txBody>
          <a:bodyPr/>
          <a:lstStyle/>
          <a:p>
            <a:r>
              <a:rPr lang="cs-CZ" dirty="0" smtClean="0"/>
              <a:t>Pokoje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29408"/>
            <a:ext cx="8136904" cy="5328592"/>
          </a:xfrm>
        </p:spPr>
        <p:txBody>
          <a:bodyPr/>
          <a:lstStyle/>
          <a:p>
            <a:pPr lvl="0" algn="just"/>
            <a:r>
              <a:rPr lang="cs-CZ" sz="2000" b="1" dirty="0"/>
              <a:t>Vybavení pokoje/domácnosti </a:t>
            </a:r>
          </a:p>
          <a:p>
            <a:pPr lvl="1" algn="just"/>
            <a:r>
              <a:rPr lang="cs-CZ" sz="2000" dirty="0"/>
              <a:t>Vybavení umožňující </a:t>
            </a:r>
            <a:r>
              <a:rPr lang="cs-CZ" sz="2000" dirty="0" smtClean="0"/>
              <a:t>sedět</a:t>
            </a:r>
            <a:r>
              <a:rPr lang="cs-CZ" sz="2000" dirty="0"/>
              <a:t>, ležet, ukládat si věci běžné denní potřeby a uskutečňovat osobní aktivity u plochy (např. jíst, psát, číst) 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Standard stanoví minimální vybavení: postel, skříň, stůl nebo stolek, židle</a:t>
            </a:r>
          </a:p>
          <a:p>
            <a:pPr lvl="1" algn="just"/>
            <a:r>
              <a:rPr lang="cs-CZ" sz="2000" dirty="0" smtClean="0"/>
              <a:t>Vybavení de </a:t>
            </a:r>
            <a:r>
              <a:rPr lang="cs-CZ" sz="2000" dirty="0"/>
              <a:t>potřeb a možností </a:t>
            </a:r>
            <a:r>
              <a:rPr lang="cs-CZ" sz="2000" dirty="0" smtClean="0"/>
              <a:t>klientů s ohledem na jejich přání</a:t>
            </a:r>
          </a:p>
          <a:p>
            <a:pPr lvl="1" algn="just"/>
            <a:r>
              <a:rPr lang="cs-CZ" sz="2000" dirty="0" smtClean="0"/>
              <a:t>Př. v </a:t>
            </a:r>
            <a:r>
              <a:rPr lang="cs-CZ" sz="2000" dirty="0"/>
              <a:t>chráněném bydlení kuchyňská linka 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Př. v domově pro seniory společenská místnost</a:t>
            </a:r>
          </a:p>
          <a:p>
            <a:pPr marL="457200" lvl="1" indent="0" algn="just">
              <a:buNone/>
            </a:pPr>
            <a:endParaRPr lang="cs-CZ" sz="1050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41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0"/>
            <a:ext cx="7859712" cy="1124744"/>
          </a:xfrm>
        </p:spPr>
        <p:txBody>
          <a:bodyPr/>
          <a:lstStyle/>
          <a:p>
            <a:r>
              <a:rPr lang="cs-CZ" dirty="0" smtClean="0"/>
              <a:t>Budova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980728"/>
            <a:ext cx="7975715" cy="4896544"/>
          </a:xfrm>
        </p:spPr>
        <p:txBody>
          <a:bodyPr/>
          <a:lstStyle/>
          <a:p>
            <a:pPr lvl="0" algn="just"/>
            <a:r>
              <a:rPr lang="cs-CZ" b="1" dirty="0" smtClean="0"/>
              <a:t>Bezbariérovost </a:t>
            </a:r>
          </a:p>
          <a:p>
            <a:pPr lvl="1" algn="just"/>
            <a:r>
              <a:rPr lang="cs-CZ" sz="1800" dirty="0"/>
              <a:t>D</a:t>
            </a:r>
            <a:r>
              <a:rPr lang="cs-CZ" sz="1800" dirty="0" smtClean="0"/>
              <a:t>le </a:t>
            </a:r>
            <a:r>
              <a:rPr lang="cs-CZ" sz="1800" dirty="0"/>
              <a:t>vyhlášky č. 398/2009 Sb., o obecných technických požadavcích zabezpečujících bezbariérové používání staveb</a:t>
            </a:r>
          </a:p>
          <a:p>
            <a:pPr lvl="1" algn="just"/>
            <a:r>
              <a:rPr lang="cs-CZ" sz="1800" dirty="0" smtClean="0"/>
              <a:t>Př. Velikost </a:t>
            </a:r>
            <a:r>
              <a:rPr lang="cs-CZ" sz="1800" dirty="0"/>
              <a:t>vnitřních dveří musí být větší než šířka lůžek používaných v daném zařízení, kvůli přesunu klientů upoutaných na </a:t>
            </a:r>
            <a:r>
              <a:rPr lang="cs-CZ" sz="1800" dirty="0" smtClean="0"/>
              <a:t>lůžko</a:t>
            </a:r>
          </a:p>
          <a:p>
            <a:pPr lvl="1" algn="just"/>
            <a:r>
              <a:rPr lang="cs-CZ" sz="1800" b="1" dirty="0" smtClean="0"/>
              <a:t>MTS dále stanovení zajištění bezbariérovosti v případě, že má sociální služba registrován okruh osob – osoby s tělesným postižením</a:t>
            </a:r>
            <a:endParaRPr lang="cs-CZ" sz="1800" b="1" dirty="0"/>
          </a:p>
          <a:p>
            <a:pPr lvl="0" algn="just"/>
            <a:r>
              <a:rPr lang="cs-CZ" b="1" dirty="0" smtClean="0"/>
              <a:t>Koupelna/toaleta</a:t>
            </a:r>
          </a:p>
          <a:p>
            <a:pPr lvl="1" algn="just"/>
            <a:r>
              <a:rPr lang="cs-CZ" sz="1800" dirty="0"/>
              <a:t>Bezbariérovost, </a:t>
            </a:r>
            <a:r>
              <a:rPr lang="cs-CZ" sz="1800" dirty="0" smtClean="0"/>
              <a:t>uzamykatelná </a:t>
            </a:r>
            <a:r>
              <a:rPr lang="cs-CZ" sz="1800" dirty="0"/>
              <a:t>místnost, možnost nouzového otevření zvenku</a:t>
            </a:r>
          </a:p>
          <a:p>
            <a:pPr lvl="1" algn="just"/>
            <a:r>
              <a:rPr lang="cs-CZ" sz="1800" dirty="0"/>
              <a:t>V případě, že společná koupelna - </a:t>
            </a:r>
            <a:r>
              <a:rPr lang="cs-CZ" sz="1800" b="1" dirty="0"/>
              <a:t>max. pro 6 osob</a:t>
            </a:r>
          </a:p>
          <a:p>
            <a:pPr lvl="0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40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712" cy="1143000"/>
          </a:xfrm>
        </p:spPr>
        <p:txBody>
          <a:bodyPr/>
          <a:lstStyle/>
          <a:p>
            <a:r>
              <a:rPr lang="cs-CZ" dirty="0" smtClean="0"/>
              <a:t>Přístup k vybavení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064896" cy="5040560"/>
          </a:xfrm>
        </p:spPr>
        <p:txBody>
          <a:bodyPr/>
          <a:lstStyle/>
          <a:p>
            <a:pPr lvl="0" algn="just"/>
            <a:r>
              <a:rPr lang="cs-CZ" sz="2000" dirty="0" smtClean="0"/>
              <a:t>K dispozici pračka pro využití klientů, prostor pro sušení prádla</a:t>
            </a:r>
          </a:p>
          <a:p>
            <a:pPr lvl="0" algn="just"/>
            <a:r>
              <a:rPr lang="cs-CZ" sz="2000" dirty="0" smtClean="0"/>
              <a:t>Jídelna – stravování v menším počtu osob (6-8 osob)</a:t>
            </a:r>
          </a:p>
          <a:p>
            <a:pPr lvl="0" algn="just"/>
            <a:r>
              <a:rPr lang="cs-CZ" sz="2000" dirty="0" smtClean="0"/>
              <a:t>K dispozici klientům mikrovlnná trouba, rychlovarná konvice </a:t>
            </a:r>
          </a:p>
          <a:p>
            <a:pPr lvl="0" algn="just"/>
            <a:r>
              <a:rPr lang="cs-CZ" sz="2000" dirty="0" smtClean="0"/>
              <a:t>Místnost pro zázemí zdravotnického personálu, je-li zdravotnická péče zajišťována zaměstnanci sociální služby </a:t>
            </a:r>
            <a:endParaRPr lang="cs-CZ" dirty="0"/>
          </a:p>
          <a:p>
            <a:pPr lvl="0" algn="just"/>
            <a:r>
              <a:rPr lang="cs-CZ" sz="2000" dirty="0"/>
              <a:t>Přístup ke zdrojům </a:t>
            </a:r>
            <a:r>
              <a:rPr lang="cs-CZ" sz="2000" dirty="0" smtClean="0"/>
              <a:t>informací</a:t>
            </a:r>
          </a:p>
          <a:p>
            <a:pPr lvl="1" algn="just"/>
            <a:r>
              <a:rPr lang="cs-CZ" sz="2000" dirty="0" smtClean="0">
                <a:ea typeface="+mn-ea"/>
                <a:cs typeface="+mn-cs"/>
              </a:rPr>
              <a:t>Telefon</a:t>
            </a:r>
          </a:p>
          <a:p>
            <a:pPr lvl="1" algn="just"/>
            <a:r>
              <a:rPr lang="cs-CZ" sz="2000" dirty="0" smtClean="0">
                <a:ea typeface="+mn-ea"/>
                <a:cs typeface="+mn-cs"/>
              </a:rPr>
              <a:t>Přístup k počítači</a:t>
            </a:r>
          </a:p>
          <a:p>
            <a:pPr lvl="1" algn="just"/>
            <a:r>
              <a:rPr lang="cs-CZ" sz="2000" dirty="0" smtClean="0">
                <a:ea typeface="+mn-ea"/>
                <a:cs typeface="+mn-cs"/>
              </a:rPr>
              <a:t>Připojení k internetu</a:t>
            </a:r>
            <a:endParaRPr lang="cs-CZ" sz="2000" dirty="0">
              <a:ea typeface="+mn-ea"/>
              <a:cs typeface="+mn-cs"/>
            </a:endParaRPr>
          </a:p>
          <a:p>
            <a:pPr marL="914400" lvl="2" indent="0" algn="just">
              <a:buNone/>
            </a:pPr>
            <a:endParaRPr lang="cs-CZ" sz="2000" dirty="0" smtClean="0"/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029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859712" cy="1143000"/>
          </a:xfrm>
        </p:spPr>
        <p:txBody>
          <a:bodyPr/>
          <a:lstStyle/>
          <a:p>
            <a:pPr lvl="0"/>
            <a:r>
              <a:rPr lang="cs-CZ" dirty="0"/>
              <a:t>Technicko-provozní </a:t>
            </a:r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8064896" cy="4525963"/>
          </a:xfrm>
        </p:spPr>
        <p:txBody>
          <a:bodyPr/>
          <a:lstStyle/>
          <a:p>
            <a:pPr algn="just"/>
            <a:r>
              <a:rPr lang="cs-CZ" sz="2000" dirty="0" smtClean="0"/>
              <a:t>Klientovi zajistit přístup k topení (regulace dle potřeb)</a:t>
            </a:r>
          </a:p>
          <a:p>
            <a:pPr algn="just"/>
            <a:r>
              <a:rPr lang="cs-CZ" sz="2000" dirty="0" smtClean="0"/>
              <a:t>Minimální </a:t>
            </a:r>
            <a:r>
              <a:rPr lang="cs-CZ" sz="2000" b="1" dirty="0"/>
              <a:t>teplota</a:t>
            </a:r>
            <a:r>
              <a:rPr lang="cs-CZ" sz="2000" dirty="0"/>
              <a:t> v pokoji (prostoru pro klienty</a:t>
            </a:r>
            <a:r>
              <a:rPr lang="cs-CZ" sz="2000" dirty="0" smtClean="0"/>
              <a:t>)</a:t>
            </a:r>
          </a:p>
          <a:p>
            <a:pPr lvl="0" algn="just"/>
            <a:r>
              <a:rPr lang="cs-CZ" sz="2000" b="1" dirty="0" smtClean="0"/>
              <a:t>Voda</a:t>
            </a:r>
            <a:r>
              <a:rPr lang="cs-CZ" sz="2000" dirty="0" smtClean="0"/>
              <a:t> – zajistit přístup pro klienty</a:t>
            </a:r>
            <a:endParaRPr lang="cs-CZ" sz="2000" dirty="0"/>
          </a:p>
          <a:p>
            <a:pPr lvl="0" algn="just"/>
            <a:r>
              <a:rPr lang="cs-CZ" sz="2000" dirty="0"/>
              <a:t>Odběr </a:t>
            </a:r>
            <a:r>
              <a:rPr lang="cs-CZ" sz="2000" b="1" dirty="0" smtClean="0"/>
              <a:t>elektřiny</a:t>
            </a:r>
            <a:r>
              <a:rPr lang="cs-CZ" sz="2000" dirty="0" smtClean="0"/>
              <a:t> – </a:t>
            </a:r>
            <a:r>
              <a:rPr lang="cs-CZ" sz="2000" dirty="0" smtClean="0"/>
              <a:t>přístup k </a:t>
            </a:r>
            <a:r>
              <a:rPr lang="cs-CZ" sz="2000" dirty="0" smtClean="0"/>
              <a:t>elektrické </a:t>
            </a:r>
            <a:r>
              <a:rPr lang="cs-CZ" sz="2000" dirty="0"/>
              <a:t>zásuvce na pokoji</a:t>
            </a:r>
          </a:p>
          <a:p>
            <a:pPr lvl="0" algn="just"/>
            <a:r>
              <a:rPr lang="cs-CZ" sz="2000" dirty="0"/>
              <a:t>Zajistit přístup klientů k oknu, závěsům (možnost větrání, zastínění místnosti)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271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sz="3200" dirty="0">
                <a:solidFill>
                  <a:srgbClr val="0070C0"/>
                </a:solidFill>
              </a:rPr>
              <a:t>Děkuji Vám za pozornost</a:t>
            </a:r>
            <a:endParaRPr lang="cs-CZ" altLang="cs-CZ" sz="3200" dirty="0"/>
          </a:p>
          <a:p>
            <a:endParaRPr lang="cs-CZ" dirty="0"/>
          </a:p>
          <a:p>
            <a:pPr marL="0" indent="0" algn="ctr">
              <a:buFontTx/>
              <a:buNone/>
            </a:pPr>
            <a:endParaRPr lang="cs-CZ" altLang="cs-CZ" dirty="0"/>
          </a:p>
          <a:p>
            <a:pPr marL="0" indent="0" algn="r">
              <a:buFontTx/>
              <a:buNone/>
            </a:pPr>
            <a:r>
              <a:rPr lang="cs-CZ" altLang="cs-CZ" sz="2000" dirty="0"/>
              <a:t>Mgr. </a:t>
            </a:r>
            <a:r>
              <a:rPr lang="cs-CZ" altLang="cs-CZ" sz="2000" dirty="0" smtClean="0"/>
              <a:t>Eva Capicarová</a:t>
            </a:r>
          </a:p>
          <a:p>
            <a:pPr marL="0" indent="0" algn="r">
              <a:buFontTx/>
              <a:buNone/>
            </a:pPr>
            <a:r>
              <a:rPr lang="cs-CZ" altLang="cs-CZ" sz="1800" dirty="0" smtClean="0"/>
              <a:t>oddělení koncepce sociálních služeb</a:t>
            </a:r>
            <a:endParaRPr lang="cs-CZ" altLang="cs-CZ" sz="1800" dirty="0"/>
          </a:p>
          <a:p>
            <a:pPr marL="0" indent="0" algn="r">
              <a:buFontTx/>
              <a:buNone/>
            </a:pPr>
            <a:r>
              <a:rPr lang="cs-CZ" altLang="cs-CZ" sz="1800" dirty="0" smtClean="0"/>
              <a:t>eva.capicarova@mpsv.cz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90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660" y="405267"/>
            <a:ext cx="7859712" cy="1143000"/>
          </a:xfrm>
        </p:spPr>
        <p:txBody>
          <a:bodyPr/>
          <a:lstStyle/>
          <a:p>
            <a:r>
              <a:rPr lang="cs-CZ" dirty="0"/>
              <a:t>Materiálně-technický standard</a:t>
            </a:r>
            <a:br>
              <a:rPr lang="cs-CZ" dirty="0"/>
            </a:br>
            <a:r>
              <a:rPr lang="cs-CZ" dirty="0"/>
              <a:t>v sociálních </a:t>
            </a:r>
            <a:r>
              <a:rPr lang="cs-CZ" dirty="0" smtClean="0"/>
              <a:t>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859712" cy="4669979"/>
          </a:xfrm>
        </p:spPr>
        <p:txBody>
          <a:bodyPr/>
          <a:lstStyle/>
          <a:p>
            <a:pPr algn="just"/>
            <a:r>
              <a:rPr lang="cs-CZ" dirty="0"/>
              <a:t>Doporučený postup č. </a:t>
            </a:r>
            <a:r>
              <a:rPr lang="cs-CZ" dirty="0" smtClean="0"/>
              <a:t>2/2016 Materiálně-technický </a:t>
            </a:r>
            <a:r>
              <a:rPr lang="cs-CZ" dirty="0"/>
              <a:t>standard pro služby sociální péče poskytované pobytovou </a:t>
            </a:r>
            <a:r>
              <a:rPr lang="cs-CZ" dirty="0" smtClean="0"/>
              <a:t>formou</a:t>
            </a:r>
          </a:p>
          <a:p>
            <a:pPr algn="just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www.mpsv.cz/cs/13916</a:t>
            </a:r>
            <a:endParaRPr lang="cs-CZ" dirty="0" smtClean="0"/>
          </a:p>
          <a:p>
            <a:pPr algn="just"/>
            <a:endParaRPr lang="cs-CZ" sz="1800" dirty="0"/>
          </a:p>
          <a:p>
            <a:pPr algn="just"/>
            <a:r>
              <a:rPr lang="cs-CZ" dirty="0" smtClean="0"/>
              <a:t>Součástí novely zákona o sociálních službách </a:t>
            </a:r>
            <a:r>
              <a:rPr lang="cs-CZ" dirty="0" smtClean="0"/>
              <a:t>s </a:t>
            </a:r>
            <a:r>
              <a:rPr lang="cs-CZ" dirty="0" smtClean="0"/>
              <a:t>plánovanou účinnosti od </a:t>
            </a:r>
            <a:r>
              <a:rPr lang="cs-CZ" dirty="0" smtClean="0"/>
              <a:t>2017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součástí prováděcího právního předpisu </a:t>
            </a:r>
          </a:p>
          <a:p>
            <a:pPr lvl="1" algn="just"/>
            <a:r>
              <a:rPr lang="cs-CZ" dirty="0" smtClean="0"/>
              <a:t>nově jako podmínka registrace</a:t>
            </a:r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248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003232" cy="1143000"/>
          </a:xfrm>
        </p:spPr>
        <p:txBody>
          <a:bodyPr/>
          <a:lstStyle/>
          <a:p>
            <a:r>
              <a:rPr lang="cs-CZ" dirty="0" smtClean="0"/>
              <a:t>Registrace sociálních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268760"/>
            <a:ext cx="7848872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i="1" dirty="0" smtClean="0"/>
              <a:t>§ 79 </a:t>
            </a:r>
          </a:p>
          <a:p>
            <a:pPr marL="0" indent="0" algn="just">
              <a:buNone/>
            </a:pPr>
            <a:r>
              <a:rPr lang="cs-CZ" i="1" dirty="0" smtClean="0"/>
              <a:t>(1) Podmínkou registrace je:</a:t>
            </a:r>
          </a:p>
          <a:p>
            <a:pPr marL="0" indent="0" algn="just">
              <a:buNone/>
            </a:pPr>
            <a:r>
              <a:rPr lang="cs-CZ" i="1" dirty="0" smtClean="0"/>
              <a:t>f) zajištění personálních, materiálních a technických podmínek odpovídajících druhu poskytovaných sociálních služeb</a:t>
            </a:r>
          </a:p>
          <a:p>
            <a:pPr marL="0" indent="0" algn="just">
              <a:buNone/>
            </a:pPr>
            <a:endParaRPr lang="cs-CZ" sz="1000" dirty="0"/>
          </a:p>
          <a:p>
            <a:pPr algn="just"/>
            <a:r>
              <a:rPr lang="cs-CZ" dirty="0"/>
              <a:t>Materiálně-technický standard</a:t>
            </a:r>
          </a:p>
          <a:p>
            <a:pPr algn="just"/>
            <a:r>
              <a:rPr lang="cs-CZ" dirty="0"/>
              <a:t>Personální </a:t>
            </a:r>
            <a:r>
              <a:rPr lang="cs-CZ" dirty="0" smtClean="0"/>
              <a:t>standard</a:t>
            </a:r>
          </a:p>
          <a:p>
            <a:pPr marL="0" indent="0" algn="just">
              <a:buNone/>
            </a:pPr>
            <a:endParaRPr lang="cs-CZ" sz="800" dirty="0" smtClean="0"/>
          </a:p>
          <a:p>
            <a:pPr marL="0" indent="0" algn="just">
              <a:buNone/>
            </a:pPr>
            <a:r>
              <a:rPr lang="cs-CZ" dirty="0" smtClean="0"/>
              <a:t>Podmínky standardů vymezeny prováděcím právním předpisem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66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781128"/>
          </a:xfrm>
        </p:spPr>
        <p:txBody>
          <a:bodyPr/>
          <a:lstStyle/>
          <a:p>
            <a:pPr lvl="1" algn="just"/>
            <a:r>
              <a:rPr lang="cs-CZ" dirty="0" smtClean="0"/>
              <a:t>Zabývá </a:t>
            </a:r>
            <a:r>
              <a:rPr lang="cs-CZ" dirty="0"/>
              <a:t>se základní činností </a:t>
            </a:r>
            <a:r>
              <a:rPr lang="cs-CZ" dirty="0" smtClean="0"/>
              <a:t>pobytové formy sociálních služeb – poskytnutí ubytování</a:t>
            </a:r>
          </a:p>
          <a:p>
            <a:pPr lvl="1" algn="just"/>
            <a:r>
              <a:rPr lang="cs-CZ" dirty="0" smtClean="0"/>
              <a:t>Minimální standard – navrhováno jako součást registrační podmínky</a:t>
            </a:r>
          </a:p>
          <a:p>
            <a:pPr lvl="1" algn="just"/>
            <a:r>
              <a:rPr lang="cs-CZ" dirty="0" smtClean="0"/>
              <a:t>Parametry MTS vychází z vybraných norem (př. České technické normy; Vyhláška </a:t>
            </a:r>
            <a:r>
              <a:rPr lang="cs-CZ" dirty="0"/>
              <a:t>o obecných technických požadavcích zabezpečujících bezbariérové užívání </a:t>
            </a:r>
            <a:r>
              <a:rPr lang="cs-CZ" dirty="0" smtClean="0"/>
              <a:t>staveb; kritéria transformace sociálních služeb) – v textu jsou obsaženy odkazy na dokumenty </a:t>
            </a:r>
          </a:p>
          <a:p>
            <a:pPr lvl="1" algn="just"/>
            <a:endParaRPr lang="cs-CZ" dirty="0" smtClean="0"/>
          </a:p>
          <a:p>
            <a:pPr lvl="1"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9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3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1143000"/>
          </a:xfrm>
        </p:spPr>
        <p:txBody>
          <a:bodyPr/>
          <a:lstStyle/>
          <a:p>
            <a:r>
              <a:rPr lang="cs-CZ" altLang="cs-CZ" dirty="0"/>
              <a:t>Základní </a:t>
            </a:r>
            <a:r>
              <a:rPr lang="cs-CZ" altLang="cs-CZ" dirty="0" smtClean="0"/>
              <a:t>parametry</a:t>
            </a:r>
            <a:endParaRPr lang="cs-CZ" altLang="cs-CZ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188450980"/>
              </p:ext>
            </p:extLst>
          </p:nvPr>
        </p:nvGraphicFramePr>
        <p:xfrm>
          <a:off x="827584" y="1412776"/>
          <a:ext cx="82066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Materiálně-technický standard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8003728" cy="4525963"/>
          </a:xfrm>
        </p:spPr>
        <p:txBody>
          <a:bodyPr/>
          <a:lstStyle/>
          <a:p>
            <a:pPr marL="0" indent="0" algn="just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dirty="0"/>
              <a:t>Návrh vypracován pro </a:t>
            </a:r>
            <a:r>
              <a:rPr lang="cs-CZ" b="1" dirty="0"/>
              <a:t>pobytové služby sociální péče</a:t>
            </a:r>
            <a:r>
              <a:rPr lang="cs-CZ" dirty="0"/>
              <a:t>: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defRPr/>
            </a:pPr>
            <a:endParaRPr lang="cs-CZ" dirty="0"/>
          </a:p>
          <a:p>
            <a:pPr algn="just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domovy pro osoby se zdravotním postižením a týdenní stacionáře</a:t>
            </a:r>
          </a:p>
          <a:p>
            <a:pPr marL="0" lvl="0" indent="0" algn="just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cs-CZ" dirty="0"/>
          </a:p>
          <a:p>
            <a:pPr algn="just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domovy pro seniory a domovy se zvláštním režimem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defRPr/>
            </a:pPr>
            <a:endParaRPr lang="cs-CZ" dirty="0"/>
          </a:p>
          <a:p>
            <a:pPr algn="just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chráněné bydlení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62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59712" cy="1143000"/>
          </a:xfrm>
        </p:spPr>
        <p:txBody>
          <a:bodyPr/>
          <a:lstStyle/>
          <a:p>
            <a:r>
              <a:rPr lang="cs-CZ" dirty="0" smtClean="0"/>
              <a:t>Kapacita - </a:t>
            </a:r>
            <a:r>
              <a:rPr lang="cs-CZ" i="1" dirty="0" smtClean="0"/>
              <a:t>Chráněné </a:t>
            </a:r>
            <a:r>
              <a:rPr lang="cs-CZ" i="1" dirty="0"/>
              <a:t>bydlení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712" cy="4968552"/>
          </a:xfrm>
        </p:spPr>
        <p:txBody>
          <a:bodyPr/>
          <a:lstStyle/>
          <a:p>
            <a:r>
              <a:rPr lang="cs-CZ" sz="2000" dirty="0" smtClean="0"/>
              <a:t>Max. 12 klientů v jedné budově</a:t>
            </a:r>
          </a:p>
          <a:p>
            <a:pPr lvl="1"/>
            <a:r>
              <a:rPr lang="cs-CZ" sz="2000" dirty="0" smtClean="0"/>
              <a:t>stavba </a:t>
            </a:r>
            <a:r>
              <a:rPr lang="cs-CZ" sz="2000" dirty="0"/>
              <a:t>musí být v běžné zástavbě (prevence segregace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Rozdělení do domácností</a:t>
            </a:r>
          </a:p>
          <a:p>
            <a:pPr marL="742950" lvl="2" indent="-342900">
              <a:buSzPct val="130000"/>
            </a:pPr>
            <a:r>
              <a:rPr lang="cs-CZ" sz="2000" dirty="0" smtClean="0"/>
              <a:t>max</a:t>
            </a:r>
            <a:r>
              <a:rPr lang="cs-CZ" sz="2000" dirty="0"/>
              <a:t>. 4 klienti v </a:t>
            </a:r>
            <a:r>
              <a:rPr lang="cs-CZ" sz="2000" dirty="0" smtClean="0"/>
              <a:t>domácnosti</a:t>
            </a:r>
            <a:endParaRPr lang="cs-CZ" sz="2000" dirty="0"/>
          </a:p>
          <a:p>
            <a:pPr marL="342900" lvl="1" indent="-342900">
              <a:buSzPct val="130000"/>
              <a:buFontTx/>
              <a:buChar char="•"/>
            </a:pPr>
            <a:r>
              <a:rPr lang="cs-CZ" sz="2000" dirty="0" smtClean="0"/>
              <a:t>Jednolůžkové </a:t>
            </a:r>
            <a:r>
              <a:rPr lang="cs-CZ" sz="2000" dirty="0"/>
              <a:t>pokoje (dvoulůžkové pokoje možné na žádost klienta</a:t>
            </a:r>
            <a:r>
              <a:rPr lang="cs-CZ" sz="2000" dirty="0" smtClean="0"/>
              <a:t>) - cílem </a:t>
            </a:r>
            <a:r>
              <a:rPr lang="cs-CZ" sz="2000" dirty="0"/>
              <a:t>je zajištění soukromí </a:t>
            </a:r>
            <a:r>
              <a:rPr lang="cs-CZ" sz="2000" dirty="0" smtClean="0"/>
              <a:t>klientů</a:t>
            </a:r>
          </a:p>
          <a:p>
            <a:r>
              <a:rPr lang="cs-CZ" sz="2000" dirty="0"/>
              <a:t>Velikost pokojů</a:t>
            </a:r>
          </a:p>
          <a:p>
            <a:pPr lvl="1"/>
            <a:r>
              <a:rPr lang="cs-CZ" sz="2000" dirty="0" smtClean="0"/>
              <a:t>jednolůžkový pokoj: min</a:t>
            </a:r>
            <a:r>
              <a:rPr lang="cs-CZ" sz="2000" dirty="0"/>
              <a:t>. 8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</a:t>
            </a:r>
            <a:r>
              <a:rPr lang="cs-CZ" sz="2000" dirty="0" smtClean="0"/>
              <a:t>min</a:t>
            </a:r>
            <a:r>
              <a:rPr lang="cs-CZ" sz="2000" dirty="0"/>
              <a:t>. 12 m</a:t>
            </a:r>
            <a:r>
              <a:rPr lang="cs-CZ" sz="2000" baseline="30000" dirty="0"/>
              <a:t>2</a:t>
            </a:r>
            <a:endParaRPr lang="cs-CZ" sz="2000" dirty="0"/>
          </a:p>
          <a:p>
            <a:pPr lvl="1"/>
            <a:r>
              <a:rPr lang="cs-CZ" sz="2000" dirty="0"/>
              <a:t>dvoulůžkový </a:t>
            </a:r>
            <a:r>
              <a:rPr lang="cs-CZ" sz="2000" dirty="0" smtClean="0"/>
              <a:t>pokoj: min</a:t>
            </a:r>
            <a:r>
              <a:rPr lang="cs-CZ" sz="2000" dirty="0"/>
              <a:t>. 14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</a:t>
            </a:r>
            <a:r>
              <a:rPr lang="cs-CZ" sz="2000" dirty="0" smtClean="0"/>
              <a:t>min</a:t>
            </a:r>
            <a:r>
              <a:rPr lang="cs-CZ" sz="2000" dirty="0"/>
              <a:t>. 18 m</a:t>
            </a:r>
            <a:r>
              <a:rPr lang="cs-CZ" sz="2000" baseline="30000" dirty="0"/>
              <a:t>2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b="1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endParaRPr lang="cs-CZ" b="1" dirty="0">
              <a:ea typeface="+mn-ea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40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16912" cy="1143000"/>
          </a:xfrm>
        </p:spPr>
        <p:txBody>
          <a:bodyPr/>
          <a:lstStyle/>
          <a:p>
            <a:r>
              <a:rPr lang="cs-CZ" dirty="0"/>
              <a:t>Kapacita </a:t>
            </a:r>
            <a:r>
              <a:rPr lang="cs-CZ" dirty="0" smtClean="0"/>
              <a:t>– </a:t>
            </a:r>
            <a:r>
              <a:rPr lang="cs-CZ" i="1" dirty="0" smtClean="0"/>
              <a:t>DOZP + týdenní stacionáře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7859712" cy="4525963"/>
          </a:xfrm>
        </p:spPr>
        <p:txBody>
          <a:bodyPr/>
          <a:lstStyle/>
          <a:p>
            <a:r>
              <a:rPr lang="cs-CZ" sz="2000" dirty="0"/>
              <a:t>Max. 12 klientů v jedné budově</a:t>
            </a:r>
          </a:p>
          <a:p>
            <a:r>
              <a:rPr lang="cs-CZ" sz="2000" dirty="0"/>
              <a:t>Rozdělení do domácností</a:t>
            </a:r>
          </a:p>
          <a:p>
            <a:pPr marL="742950" lvl="2" indent="-342900">
              <a:buSzPct val="130000"/>
            </a:pPr>
            <a:r>
              <a:rPr lang="cs-CZ" sz="2000" dirty="0"/>
              <a:t>max. </a:t>
            </a:r>
            <a:r>
              <a:rPr lang="cs-CZ" sz="2000" dirty="0" smtClean="0"/>
              <a:t>6 klientů v </a:t>
            </a:r>
            <a:r>
              <a:rPr lang="cs-CZ" sz="2000" dirty="0"/>
              <a:t>domácnosti</a:t>
            </a:r>
          </a:p>
          <a:p>
            <a:r>
              <a:rPr lang="cs-CZ" sz="2000" dirty="0"/>
              <a:t>Jednolůžkové pokoje </a:t>
            </a:r>
            <a:r>
              <a:rPr lang="cs-CZ" sz="2000" dirty="0" smtClean="0"/>
              <a:t>a dvoulůžkové pokoje</a:t>
            </a:r>
          </a:p>
          <a:p>
            <a:r>
              <a:rPr lang="cs-CZ" sz="2000" dirty="0"/>
              <a:t>Velikost pokojů</a:t>
            </a:r>
          </a:p>
          <a:p>
            <a:pPr lvl="1"/>
            <a:r>
              <a:rPr lang="cs-CZ" sz="2000" dirty="0"/>
              <a:t>jednolůžkový pokoj: min. 8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min. 12 </a:t>
            </a:r>
            <a:r>
              <a:rPr lang="cs-CZ" sz="2000" dirty="0" smtClean="0"/>
              <a:t>m</a:t>
            </a:r>
            <a:r>
              <a:rPr lang="cs-CZ" sz="2000" baseline="30000" dirty="0" smtClean="0"/>
              <a:t>2 </a:t>
            </a:r>
            <a:r>
              <a:rPr lang="cs-CZ" sz="2000" dirty="0" smtClean="0"/>
              <a:t> - pro </a:t>
            </a:r>
            <a:r>
              <a:rPr lang="cs-CZ" sz="2000" dirty="0"/>
              <a:t>osoby, které využívají invalidní vozík – nutné zajistit přístup k lůžku ze tří </a:t>
            </a:r>
            <a:r>
              <a:rPr lang="cs-CZ" sz="2000" dirty="0" smtClean="0"/>
              <a:t>stran</a:t>
            </a:r>
            <a:endParaRPr lang="cs-CZ" sz="2000" dirty="0"/>
          </a:p>
          <a:p>
            <a:pPr lvl="1"/>
            <a:r>
              <a:rPr lang="cs-CZ" sz="2000" dirty="0" smtClean="0"/>
              <a:t>dvoulůžkový </a:t>
            </a:r>
            <a:r>
              <a:rPr lang="cs-CZ" sz="2000" dirty="0"/>
              <a:t>pokoj: min. 14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min. 18 m</a:t>
            </a:r>
            <a:r>
              <a:rPr lang="cs-CZ" sz="2000" baseline="30000" dirty="0"/>
              <a:t>2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54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Kapacita – </a:t>
            </a:r>
            <a:r>
              <a:rPr lang="cs-CZ" i="1" dirty="0" smtClean="0"/>
              <a:t>Domovy pro seniory a domovy se zvláštním režimem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72816"/>
            <a:ext cx="7859712" cy="4525963"/>
          </a:xfrm>
        </p:spPr>
        <p:txBody>
          <a:bodyPr/>
          <a:lstStyle/>
          <a:p>
            <a:r>
              <a:rPr lang="cs-CZ" sz="2000" dirty="0" smtClean="0"/>
              <a:t>Jednolůžkové </a:t>
            </a:r>
            <a:r>
              <a:rPr lang="cs-CZ" sz="2000" dirty="0"/>
              <a:t>pokoje a dvoulůžkové pokoje </a:t>
            </a:r>
            <a:endParaRPr lang="cs-CZ" sz="2000" dirty="0" smtClean="0"/>
          </a:p>
          <a:p>
            <a:r>
              <a:rPr lang="cs-CZ" sz="2000" dirty="0"/>
              <a:t>Velikost pokojů</a:t>
            </a:r>
          </a:p>
          <a:p>
            <a:pPr lvl="1"/>
            <a:r>
              <a:rPr lang="cs-CZ" sz="2000" dirty="0"/>
              <a:t>jednolůžkový pokoj: min. 8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min. 12 m</a:t>
            </a:r>
            <a:r>
              <a:rPr lang="cs-CZ" sz="2000" baseline="30000" dirty="0"/>
              <a:t>2</a:t>
            </a:r>
            <a:endParaRPr lang="cs-CZ" sz="2000" dirty="0"/>
          </a:p>
          <a:p>
            <a:pPr lvl="1"/>
            <a:r>
              <a:rPr lang="cs-CZ" sz="2000" dirty="0"/>
              <a:t>dvoulůžkový pokoj: min. 14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min. 18 m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 smtClean="0"/>
              <a:t>Zajištěna </a:t>
            </a:r>
            <a:r>
              <a:rPr lang="cs-CZ" sz="2000" dirty="0"/>
              <a:t>společenská místnost  </a:t>
            </a:r>
            <a:endParaRPr lang="cs-CZ" sz="2000" dirty="0" smtClean="0"/>
          </a:p>
          <a:p>
            <a:r>
              <a:rPr lang="cs-CZ" sz="2000" dirty="0" smtClean="0"/>
              <a:t>Jídelna max. pro 8 osob</a:t>
            </a:r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33291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16DF88254C3545B59238D8405B05E1" ma:contentTypeVersion="0" ma:contentTypeDescription="Vytvoří nový dokument" ma:contentTypeScope="" ma:versionID="220e0d60ca7a86da2f33b822306a576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9DE068-8B44-4637-8681-8DB8769F9BA7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082E61-58D2-4BAF-9731-11E9DA0AB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1D0B94-95DC-4135-825C-4114D08AF2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Office PowerPoint</Application>
  <PresentationFormat>Předvádění na obrazovce (4:3)</PresentationFormat>
  <Paragraphs>156</Paragraphs>
  <Slides>15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 návrh</vt:lpstr>
      <vt:lpstr>Prezentace aplikace PowerPoint</vt:lpstr>
      <vt:lpstr>Materiálně-technický standard v sociálních službách</vt:lpstr>
      <vt:lpstr>Registrace sociálních služeb</vt:lpstr>
      <vt:lpstr>Východiska</vt:lpstr>
      <vt:lpstr>Základní parametry</vt:lpstr>
      <vt:lpstr>Materiálně-technický standard</vt:lpstr>
      <vt:lpstr>Kapacita - Chráněné bydlení </vt:lpstr>
      <vt:lpstr>Kapacita – DOZP + týdenní stacionáře</vt:lpstr>
      <vt:lpstr>Kapacita – Domovy pro seniory a domovy se zvláštním režimem</vt:lpstr>
      <vt:lpstr>Budova</vt:lpstr>
      <vt:lpstr>Pokoje</vt:lpstr>
      <vt:lpstr>Budova</vt:lpstr>
      <vt:lpstr>Přístup k vybavení </vt:lpstr>
      <vt:lpstr>Technicko-provozní vlastnosti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2014-02-11T10:01:54Z</dcterms:created>
  <dcterms:modified xsi:type="dcterms:W3CDTF">2016-08-31T14:52:33Z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0x010100E816DF88254C3545B59238D8405B05E1</vt:lpwstr>
  </property>
</Properties>
</file>