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63" r:id="rId2"/>
    <p:sldId id="314" r:id="rId3"/>
    <p:sldId id="315" r:id="rId4"/>
    <p:sldId id="316" r:id="rId5"/>
    <p:sldId id="281" r:id="rId6"/>
    <p:sldId id="282" r:id="rId7"/>
    <p:sldId id="283" r:id="rId8"/>
    <p:sldId id="284" r:id="rId9"/>
    <p:sldId id="330" r:id="rId10"/>
    <p:sldId id="333" r:id="rId11"/>
    <p:sldId id="334" r:id="rId12"/>
    <p:sldId id="285" r:id="rId13"/>
    <p:sldId id="286" r:id="rId14"/>
    <p:sldId id="287" r:id="rId15"/>
    <p:sldId id="288" r:id="rId16"/>
    <p:sldId id="290" r:id="rId17"/>
    <p:sldId id="291" r:id="rId18"/>
    <p:sldId id="292" r:id="rId19"/>
    <p:sldId id="321" r:id="rId20"/>
    <p:sldId id="295" r:id="rId21"/>
    <p:sldId id="297" r:id="rId22"/>
    <p:sldId id="298" r:id="rId23"/>
    <p:sldId id="322" r:id="rId24"/>
    <p:sldId id="335" r:id="rId25"/>
    <p:sldId id="326" r:id="rId26"/>
    <p:sldId id="327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29" r:id="rId35"/>
    <p:sldId id="313" r:id="rId36"/>
    <p:sldId id="280" r:id="rId3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C"/>
    <a:srgbClr val="3333CC"/>
    <a:srgbClr val="CCCCCC"/>
    <a:srgbClr val="5FA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30" autoAdjust="0"/>
  </p:normalViewPr>
  <p:slideViewPr>
    <p:cSldViewPr snapToGrid="0" snapToObjects="1">
      <p:cViewPr varScale="1">
        <p:scale>
          <a:sx n="83" d="100"/>
          <a:sy n="83" d="100"/>
        </p:scale>
        <p:origin x="-1500" y="-96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335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6223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596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401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709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948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134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524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cs-CZ" sz="1200" dirty="0" smtClean="0">
                <a:solidFill>
                  <a:srgbClr val="FF0000"/>
                </a:solidFill>
              </a:rPr>
              <a:t>Průzkum trhu provedený ve vztahu k hlavním aktivitám projektu</a:t>
            </a:r>
          </a:p>
          <a:p>
            <a:pPr marL="5524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200" dirty="0" smtClean="0">
                <a:solidFill>
                  <a:srgbClr val="FF0000"/>
                </a:solidFill>
              </a:rPr>
              <a:t>průzkum trhu a jeho dokumentace jsou rozděleny do samostatných celků odpovídajících předmětům plnění veřejných zakázek na hlavní aktivity projektu, které žadatel plánuje realizovat</a:t>
            </a:r>
          </a:p>
          <a:p>
            <a:pPr marL="5524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200" dirty="0" smtClean="0">
                <a:solidFill>
                  <a:srgbClr val="FF0000"/>
                </a:solidFill>
              </a:rPr>
              <a:t>Pokud je k datu předložení žádosti některá veřejná zakázka již </a:t>
            </a:r>
            <a:r>
              <a:rPr lang="cs-CZ" sz="1200" b="1" dirty="0" smtClean="0">
                <a:solidFill>
                  <a:srgbClr val="FF0000"/>
                </a:solidFill>
              </a:rPr>
              <a:t>zahájena nebo ukončena</a:t>
            </a:r>
            <a:r>
              <a:rPr lang="cs-CZ" sz="1200" dirty="0" smtClean="0">
                <a:solidFill>
                  <a:srgbClr val="FF0000"/>
                </a:solidFill>
              </a:rPr>
              <a:t>, dokládá žadatel místo průzkumu trhu způsob stanovení předpokládané hodnoty této veřejné zakázky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221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878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11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670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Věcné hodnocení se provádí do 30 pd od ukončení kontroly formálních náležitostí </a:t>
            </a:r>
            <a:br>
              <a:rPr lang="cs-CZ" dirty="0" smtClean="0"/>
            </a:br>
            <a:r>
              <a:rPr lang="cs-CZ" dirty="0" smtClean="0"/>
              <a:t>a přijatelnosti.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Minimální počet bodů, kterých musí projekt dosáhnout je …….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případě, že žádost min. počtu bodů nedosáhne, je vyřazena z administrace.</a:t>
            </a:r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Žadatel je o výsledku informován depeší.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31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6406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5926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571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6086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2456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4650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9031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907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10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24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564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725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633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501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99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Ve finančním plánu projektu jsou nastaveny etapy projektu v minimální délce 3 měsíců. Kvůli </a:t>
            </a:r>
            <a:r>
              <a:rPr lang="cs-CZ" dirty="0" err="1" smtClean="0"/>
              <a:t>ŽoP</a:t>
            </a:r>
            <a:r>
              <a:rPr lang="cs-CZ" dirty="0" smtClean="0"/>
              <a:t>, která se předkládá nejpozději do 20 </a:t>
            </a:r>
            <a:r>
              <a:rPr lang="cs-CZ" dirty="0" err="1" smtClean="0"/>
              <a:t>pd</a:t>
            </a:r>
            <a:r>
              <a:rPr lang="cs-CZ" dirty="0" smtClean="0"/>
              <a:t>. od ukončení etapy projektu.</a:t>
            </a:r>
            <a:r>
              <a:rPr lang="cs-CZ" baseline="0" dirty="0" smtClean="0"/>
              <a:t> 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39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pPr lvl="0"/>
              <a:t>9/6/2016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062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822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  <p:sldLayoutId id="2147483662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sv.cz/cs/19953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Představení </a:t>
            </a:r>
            <a:br>
              <a:rPr lang="cs-CZ" sz="3600" dirty="0"/>
            </a:br>
            <a:r>
              <a:rPr lang="cs-CZ" sz="3600" dirty="0"/>
              <a:t>Centra pro regionální rozvoj </a:t>
            </a:r>
            <a:br>
              <a:rPr lang="cs-CZ" sz="3600" dirty="0"/>
            </a:br>
            <a:r>
              <a:rPr lang="cs-CZ" sz="3600" dirty="0"/>
              <a:t>České republiky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Bohumila Kubíková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8241030" cy="1948180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sz="2400" dirty="0" smtClean="0"/>
              <a:t>Seminář </a:t>
            </a:r>
            <a:r>
              <a:rPr lang="cs-CZ" sz="2400" dirty="0"/>
              <a:t>pro SC </a:t>
            </a:r>
            <a:r>
              <a:rPr lang="cs-CZ" sz="2400" dirty="0" smtClean="0"/>
              <a:t>2.1: Zvýšení </a:t>
            </a:r>
            <a:r>
              <a:rPr lang="cs-CZ" sz="2400" dirty="0"/>
              <a:t>kvality a dostupnosti služeb vedoucí </a:t>
            </a:r>
            <a:r>
              <a:rPr lang="cs-CZ" sz="2400" dirty="0" smtClean="0"/>
              <a:t>k sociální inkluzi</a:t>
            </a:r>
          </a:p>
          <a:p>
            <a:r>
              <a:rPr lang="cs-CZ" sz="2400" dirty="0" smtClean="0"/>
              <a:t>Kolová výzva č. 49: Deinstitucionalizace sociálních služeb </a:t>
            </a:r>
            <a:br>
              <a:rPr lang="cs-CZ" sz="2400" dirty="0" smtClean="0"/>
            </a:br>
            <a:r>
              <a:rPr lang="cs-CZ" sz="2400" dirty="0" smtClean="0"/>
              <a:t>za účelem sociálního začleňování II.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7. 9. 2016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b="1" u="sng" dirty="0" smtClean="0">
                <a:solidFill>
                  <a:srgbClr val="00529C"/>
                </a:solidFill>
              </a:rPr>
              <a:t>I. A) Obecná kritéria přijatelnosti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sz="1600" b="1" u="sng" dirty="0" smtClean="0">
              <a:solidFill>
                <a:srgbClr val="00529C"/>
              </a:solidFill>
            </a:endParaRP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b="1" dirty="0" smtClean="0"/>
              <a:t>Žadatel </a:t>
            </a:r>
            <a:r>
              <a:rPr lang="cs-CZ" sz="1600" b="1" dirty="0"/>
              <a:t>splňuje definici oprávněného příjemce pro příslušný specifický cíl </a:t>
            </a:r>
            <a:r>
              <a:rPr lang="cs-CZ" sz="1600" b="1" dirty="0" smtClean="0"/>
              <a:t>a </a:t>
            </a:r>
            <a:r>
              <a:rPr lang="cs-CZ" sz="1600" b="1" dirty="0"/>
              <a:t>výzvu. </a:t>
            </a:r>
            <a:endParaRPr lang="cs-CZ" sz="1600" b="1" dirty="0" smtClean="0"/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Žadatel je oprávněným příjemcem definovaným Specifickými pravidly pro žadatele </a:t>
            </a:r>
            <a:br>
              <a:rPr lang="cs-CZ" sz="1600" dirty="0" smtClean="0"/>
            </a:br>
            <a:r>
              <a:rPr lang="cs-CZ" sz="1600" dirty="0" smtClean="0"/>
              <a:t>a příjemce.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1600" b="1" dirty="0"/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b="1" dirty="0" smtClean="0"/>
              <a:t>Projekt </a:t>
            </a:r>
            <a:r>
              <a:rPr lang="cs-CZ" sz="1600" b="1" dirty="0"/>
              <a:t>je v souladu s pravidly veřejné podpory. </a:t>
            </a:r>
            <a:endParaRPr lang="cs-CZ" sz="1600" b="1" dirty="0" smtClean="0"/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Výše podpory je nižší nebo rovna výši maximální investiční podpoře v modulu CBA – veřejná podpora.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Žadatel potvrdil čestné prohlášení, že nemá nevypořádané finanční závazky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(</a:t>
            </a:r>
            <a:r>
              <a:rPr lang="cs-CZ" sz="1600" dirty="0"/>
              <a:t>z jiných projektů nebo z rozhodnutí EK k navrácení finančních prostředků).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Žadatel nečerpá na stejnou službu obecného hospodářského zájmu podporu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de </a:t>
            </a:r>
            <a:r>
              <a:rPr lang="cs-CZ" sz="1600" dirty="0"/>
              <a:t>minimis podle nařízení č. 360/2012 o použití článků 107 a 108 SFEU na podporu de minimis udílenou podnikům poskytujícím služby obecného hospodářského zájmu</a:t>
            </a:r>
            <a:r>
              <a:rPr lang="cs-CZ" sz="1600" dirty="0" smtClean="0"/>
              <a:t>.</a:t>
            </a:r>
            <a:endParaRPr lang="cs-CZ" sz="1600" b="1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1600" b="1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16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I. Nenapravitelná </a:t>
            </a:r>
            <a:r>
              <a:rPr lang="cs-CZ" dirty="0"/>
              <a:t>kritéria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6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b="1" dirty="0" smtClean="0"/>
              <a:t>Statutární </a:t>
            </a:r>
            <a:r>
              <a:rPr lang="cs-CZ" sz="1600" b="1" dirty="0"/>
              <a:t>zástupce žadatele je trestně bezúhonný.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Statutární zástupce obce, kraje, organizací zřízených kraji nebo obcemi, organizačních složek státu, PO organizačních složek státu - žádost je podána v předepsané formě přes MS2014+, tj. včetně souhlasu s čestným prohlášením, ze kterého vyplývá bezúhonnost statutárního zástupce žadatele.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Ostatní oprávnění žadatelé - žádost je podána v předepsané formě přes MS2014+, tj. včetně souhlasu s čestným prohlášením plus povinnost předložit výpis z rejstříku trestů všech statutárních zástupců uvedených na záložce subjekty projektu. </a:t>
            </a:r>
            <a:endParaRPr lang="cs-CZ" sz="16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1600" b="1" dirty="0">
              <a:solidFill>
                <a:srgbClr val="00529C"/>
              </a:solidFill>
            </a:endParaRP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b="1" u="sng" dirty="0" smtClean="0">
                <a:solidFill>
                  <a:srgbClr val="00529C"/>
                </a:solidFill>
              </a:rPr>
              <a:t>I. B</a:t>
            </a:r>
            <a:r>
              <a:rPr lang="cs-CZ" sz="1600" b="1" u="sng" dirty="0">
                <a:solidFill>
                  <a:srgbClr val="00529C"/>
                </a:solidFill>
              </a:rPr>
              <a:t>) Specifická kritéria přijatelnosti: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1600" b="1" dirty="0">
              <a:solidFill>
                <a:srgbClr val="00529C"/>
              </a:solidFill>
            </a:endParaRP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b="1" dirty="0" smtClean="0"/>
              <a:t>Poskytované </a:t>
            </a:r>
            <a:r>
              <a:rPr lang="cs-CZ" sz="1600" b="1" dirty="0"/>
              <a:t>služby jsou uvedené v zákoně o sociálních službách.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V kapitole 5 Studie proveditelnosti – Podrobný popis projektu, je uveden popis poskytovaných služeb a jejich vazba na </a:t>
            </a:r>
            <a:r>
              <a:rPr lang="cs-CZ" sz="1600" dirty="0" smtClean="0"/>
              <a:t>Zákon č.  </a:t>
            </a:r>
            <a:r>
              <a:rPr lang="cs-CZ" sz="1600" dirty="0"/>
              <a:t>108/2006 Sb., o sociálních službách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1600" b="1" dirty="0">
              <a:solidFill>
                <a:srgbClr val="00529C"/>
              </a:solidFill>
            </a:endParaRP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b="1" dirty="0" smtClean="0"/>
              <a:t>Projekt </a:t>
            </a:r>
            <a:r>
              <a:rPr lang="cs-CZ" sz="1600" b="1" dirty="0"/>
              <a:t>deinstitucionalizace má transformační plán.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Přílohou žádosti o dotaci je transformační plán, popř. rozvojový </a:t>
            </a:r>
            <a:r>
              <a:rPr lang="cs-CZ" sz="1600" dirty="0" smtClean="0"/>
              <a:t>plán a </a:t>
            </a:r>
            <a:r>
              <a:rPr lang="cs-CZ" sz="1600" dirty="0"/>
              <a:t>doklad o schválení transformačního plánu, popř. rozvojového plánu.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I. Nenapravitelná kritéria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13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306874"/>
            <a:ext cx="7586125" cy="4819290"/>
          </a:xfrm>
        </p:spPr>
        <p:txBody>
          <a:bodyPr>
            <a:normAutofit lnSpcReduction="10000"/>
          </a:bodyPr>
          <a:lstStyle/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sz="1600" dirty="0" smtClean="0"/>
              <a:t>1. </a:t>
            </a:r>
            <a:r>
              <a:rPr lang="cs-CZ" sz="1800" dirty="0" smtClean="0"/>
              <a:t>Žádost </a:t>
            </a:r>
            <a:r>
              <a:rPr lang="cs-CZ" sz="1800" dirty="0"/>
              <a:t>je podána v předepsané formě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600" dirty="0" smtClean="0"/>
              <a:t>Přes MS2014+.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600" dirty="0" smtClean="0"/>
              <a:t>Informace uvedené v žádosti o podporu musí být v souladu s informacemi uvedenými  v přílohách.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600" dirty="0" smtClean="0"/>
              <a:t>Ve </a:t>
            </a:r>
            <a:r>
              <a:rPr lang="cs-CZ" sz="1600" dirty="0"/>
              <a:t>finančním plánu projektu </a:t>
            </a:r>
            <a:r>
              <a:rPr lang="cs-CZ" sz="1600" dirty="0" smtClean="0"/>
              <a:t>musí být nastaveny etapy </a:t>
            </a:r>
            <a:r>
              <a:rPr lang="cs-CZ" sz="1600" dirty="0"/>
              <a:t>projektu v minimální délce </a:t>
            </a:r>
            <a:endParaRPr lang="cs-CZ" sz="1600" dirty="0" smtClean="0"/>
          </a:p>
          <a:p>
            <a:pPr>
              <a:spcBef>
                <a:spcPts val="0"/>
              </a:spcBef>
            </a:pPr>
            <a:r>
              <a:rPr lang="cs-CZ" sz="1600" dirty="0" smtClean="0"/>
              <a:t>       3 </a:t>
            </a:r>
            <a:r>
              <a:rPr lang="cs-CZ" sz="1600" dirty="0"/>
              <a:t>měsíců.</a:t>
            </a:r>
          </a:p>
          <a:p>
            <a:endParaRPr lang="cs-CZ" sz="1600" dirty="0" smtClean="0"/>
          </a:p>
          <a:p>
            <a:pPr marL="0" lvl="1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cs-CZ" sz="1600" dirty="0" smtClean="0"/>
              <a:t>2. </a:t>
            </a:r>
            <a:r>
              <a:rPr lang="cs-CZ" sz="1800" dirty="0" smtClean="0"/>
              <a:t>Žádost </a:t>
            </a:r>
            <a:r>
              <a:rPr lang="cs-CZ" sz="1800" dirty="0"/>
              <a:t>je podepsána oprávněným zástupcem žadatele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600" dirty="0" smtClean="0"/>
              <a:t>Statutární zástupce.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600" dirty="0" smtClean="0"/>
              <a:t>Pověřená osoba na základě plné moci, popř. jím pověřená osoba na základě usnesení  z jednání zastupitelstva.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600" dirty="0" smtClean="0"/>
              <a:t>Doporučený vzor plné moci je přílohou č. 11 Obecných pravidel.</a:t>
            </a:r>
          </a:p>
          <a:p>
            <a:pPr>
              <a:spcBef>
                <a:spcPts val="0"/>
              </a:spcBef>
            </a:pPr>
            <a:endParaRPr lang="cs-CZ" dirty="0" smtClean="0"/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/>
              <a:t>3. Jsou doloženy všechny povinné přílohy a obsahově splňují požadované </a:t>
            </a:r>
            <a:r>
              <a:rPr lang="cs-CZ" sz="1800" dirty="0" smtClean="0"/>
              <a:t>náležitosti</a:t>
            </a:r>
            <a:endParaRPr lang="cs-CZ" sz="1800" dirty="0"/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r>
              <a:rPr lang="cs-CZ" sz="1600" b="1" dirty="0" smtClean="0"/>
              <a:t>1. Plná </a:t>
            </a:r>
            <a:r>
              <a:rPr lang="cs-CZ" sz="1600" b="1" dirty="0"/>
              <a:t>moc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68288" algn="l"/>
              </a:tabLst>
            </a:pPr>
            <a:r>
              <a:rPr lang="cs-CZ" sz="1600" dirty="0" smtClean="0"/>
              <a:t>V </a:t>
            </a:r>
            <a:r>
              <a:rPr lang="cs-CZ" sz="1600" dirty="0"/>
              <a:t>případě přenesení pravomocí na jinou </a:t>
            </a:r>
            <a:r>
              <a:rPr lang="cs-CZ" sz="1600" dirty="0" smtClean="0"/>
              <a:t>osobu, např. při podpisu žádosti o podporu.</a:t>
            </a:r>
            <a:br>
              <a:rPr lang="cs-CZ" sz="1600" dirty="0" smtClean="0"/>
            </a:br>
            <a:r>
              <a:rPr lang="cs-CZ" sz="1600" dirty="0" smtClean="0"/>
              <a:t>Plné </a:t>
            </a:r>
            <a:r>
              <a:rPr lang="cs-CZ" sz="1600" dirty="0"/>
              <a:t>moci jsou uloženy v elektronické podobě v MS2014+. </a:t>
            </a:r>
          </a:p>
          <a:p>
            <a:pPr marL="542925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cs-CZ" sz="20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686800" cy="822325"/>
          </a:xfrm>
        </p:spPr>
        <p:txBody>
          <a:bodyPr>
            <a:noAutofit/>
          </a:bodyPr>
          <a:lstStyle/>
          <a:p>
            <a:r>
              <a:rPr lang="cs-CZ" sz="2900" dirty="0" smtClean="0"/>
              <a:t>II. Napravitelná kritéria - kritéria </a:t>
            </a:r>
            <a:r>
              <a:rPr lang="cs-CZ" sz="2900" dirty="0"/>
              <a:t>formálních </a:t>
            </a:r>
            <a:r>
              <a:rPr lang="cs-CZ" sz="2900" dirty="0" smtClean="0"/>
              <a:t>náležitostí </a:t>
            </a:r>
            <a:endParaRPr lang="cs-CZ" sz="29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78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51329" y="1348740"/>
            <a:ext cx="8404411" cy="3703320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cs-CZ" sz="1800" dirty="0"/>
              <a:t>Jsou doloženy všechny povinné přílohy a obsahově splňují požadované náležitosti</a:t>
            </a:r>
          </a:p>
          <a:p>
            <a:pPr marL="0" lvl="1" indent="0">
              <a:spcBef>
                <a:spcPts val="0"/>
              </a:spcBef>
              <a:buNone/>
            </a:pPr>
            <a:endParaRPr lang="cs-CZ" sz="16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1" dirty="0"/>
              <a:t>2. Doklady o právní subjektivitě </a:t>
            </a:r>
            <a:r>
              <a:rPr lang="cs-CZ" sz="1600" b="1" dirty="0" smtClean="0"/>
              <a:t>žadatele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500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500" b="1" dirty="0"/>
              <a:t>Právní subjektivitu nemusí dokládat: </a:t>
            </a:r>
            <a:r>
              <a:rPr lang="cs-CZ" sz="1500" dirty="0"/>
              <a:t>kraje a jimi zřizované organizace, obce a jimi zřizované organizace, organizační složky státu, příspěvkové organizace organizačních složek </a:t>
            </a:r>
            <a:r>
              <a:rPr lang="cs-CZ" sz="1500" dirty="0" smtClean="0"/>
              <a:t>státu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500" dirty="0" smtClean="0"/>
          </a:p>
          <a:p>
            <a:pPr marL="11112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b="1" dirty="0"/>
              <a:t>Nestátní neziskové organizace: </a:t>
            </a:r>
            <a:r>
              <a:rPr lang="cs-CZ" sz="1500" dirty="0"/>
              <a:t>zakladatelskou smlouvu, zakládací či zřizovací listinu nebo jiný dokument o založení; stanovy, ve kterých musí být </a:t>
            </a:r>
            <a:r>
              <a:rPr lang="cs-CZ" sz="1500" dirty="0" smtClean="0"/>
              <a:t>ustanovení o </a:t>
            </a:r>
            <a:r>
              <a:rPr lang="cs-CZ" sz="1500" dirty="0"/>
              <a:t>vypořádání majetku při zániku organizace, jestliže to nevyplývá ze zákona. </a:t>
            </a:r>
            <a:endParaRPr lang="cs-CZ" sz="1500" dirty="0" smtClean="0"/>
          </a:p>
          <a:p>
            <a:pPr marL="11112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b="1" dirty="0" smtClean="0"/>
              <a:t>Církve</a:t>
            </a:r>
            <a:r>
              <a:rPr lang="cs-CZ" sz="1500" b="1" dirty="0"/>
              <a:t>: </a:t>
            </a:r>
            <a:r>
              <a:rPr lang="cs-CZ" sz="1500" dirty="0"/>
              <a:t>výpis z Rejstříku církví a náboženských </a:t>
            </a:r>
            <a:r>
              <a:rPr lang="cs-CZ" sz="1500" dirty="0" smtClean="0"/>
              <a:t>společností.</a:t>
            </a:r>
          </a:p>
          <a:p>
            <a:pPr marL="11112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b="1" dirty="0" smtClean="0"/>
              <a:t>Církevní </a:t>
            </a:r>
            <a:r>
              <a:rPr lang="cs-CZ" sz="1500" b="1" dirty="0"/>
              <a:t>organizace: </a:t>
            </a:r>
            <a:r>
              <a:rPr lang="cs-CZ" sz="1500" dirty="0"/>
              <a:t>zakladatelskou smlouvu, zakládací či zřizovací listinu nebo jiný </a:t>
            </a:r>
            <a:r>
              <a:rPr lang="cs-CZ" sz="1500" dirty="0" smtClean="0"/>
              <a:t>dokument o založení.</a:t>
            </a:r>
          </a:p>
          <a:p>
            <a:pPr marL="11112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b="1" dirty="0" smtClean="0"/>
              <a:t>Dobrovolné </a:t>
            </a:r>
            <a:r>
              <a:rPr lang="cs-CZ" sz="1500" b="1" dirty="0"/>
              <a:t>svazky obcí: </a:t>
            </a:r>
            <a:r>
              <a:rPr lang="cs-CZ" sz="1500" dirty="0"/>
              <a:t>zakládací smlouvu dobrovolného svazku obcí. </a:t>
            </a:r>
            <a:endParaRPr lang="cs-CZ" sz="1500" dirty="0" smtClean="0"/>
          </a:p>
          <a:p>
            <a:pPr marL="11112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b="1" dirty="0" smtClean="0"/>
              <a:t>Organizace </a:t>
            </a:r>
            <a:r>
              <a:rPr lang="cs-CZ" sz="1500" b="1" dirty="0"/>
              <a:t>zřizované či zakládané dobrovolným svazkem obcí: </a:t>
            </a:r>
            <a:r>
              <a:rPr lang="cs-CZ" sz="1500" dirty="0"/>
              <a:t>zřizovací </a:t>
            </a:r>
            <a:r>
              <a:rPr lang="cs-CZ" sz="1500" dirty="0" smtClean="0"/>
              <a:t>či </a:t>
            </a:r>
            <a:r>
              <a:rPr lang="cs-CZ" sz="1500" dirty="0"/>
              <a:t>zakládací listinu nebo jiný dokument o založení.</a:t>
            </a:r>
          </a:p>
          <a:p>
            <a:pPr marL="11112" lvl="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b="1" dirty="0"/>
              <a:t>Organizace zakládané obcemi nebo kraji: </a:t>
            </a:r>
            <a:r>
              <a:rPr lang="cs-CZ" sz="1500" dirty="0" smtClean="0"/>
              <a:t>zakládací </a:t>
            </a:r>
            <a:r>
              <a:rPr lang="cs-CZ" sz="1500" dirty="0"/>
              <a:t>listinu nebo jiný dokument o založení</a:t>
            </a:r>
            <a:r>
              <a:rPr lang="cs-CZ" sz="1500" dirty="0" smtClean="0"/>
              <a:t>.</a:t>
            </a:r>
            <a:endParaRPr lang="cs-CZ" sz="1400" dirty="0"/>
          </a:p>
          <a:p>
            <a:pPr lvl="0" indent="-274638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sz="1400" dirty="0">
              <a:solidFill>
                <a:srgbClr val="00529C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b="1" dirty="0" smtClean="0"/>
          </a:p>
          <a:p>
            <a:pPr marL="355600" indent="-355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sz="1600" dirty="0" smtClean="0"/>
          </a:p>
          <a:p>
            <a:pPr marL="355600" lvl="0" defTabSz="266700">
              <a:spcBef>
                <a:spcPts val="0"/>
              </a:spcBef>
              <a:spcAft>
                <a:spcPts val="0"/>
              </a:spcAft>
            </a:pPr>
            <a:endParaRPr lang="cs-CZ" sz="1600" dirty="0" smtClean="0"/>
          </a:p>
          <a:p>
            <a:pPr marL="355600" lvl="0" defTabSz="266700">
              <a:spcBef>
                <a:spcPts val="0"/>
              </a:spcBef>
              <a:spcAft>
                <a:spcPts val="0"/>
              </a:spcAft>
            </a:pPr>
            <a:endParaRPr lang="cs-CZ" sz="1600" dirty="0"/>
          </a:p>
          <a:p>
            <a:pPr marL="355600" lvl="0" defTabSz="266700">
              <a:spcBef>
                <a:spcPts val="0"/>
              </a:spcBef>
              <a:spcAft>
                <a:spcPts val="0"/>
              </a:spcAft>
            </a:pPr>
            <a:endParaRPr lang="cs-CZ" sz="1600" dirty="0" smtClean="0"/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cs-CZ" sz="1600" dirty="0"/>
          </a:p>
          <a:p>
            <a:pPr marL="361950" indent="-361950">
              <a:spcBef>
                <a:spcPts val="0"/>
              </a:spcBef>
              <a:spcAft>
                <a:spcPts val="0"/>
              </a:spcAft>
            </a:pPr>
            <a:endParaRPr lang="cs-CZ" sz="1600" i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498540" cy="822325"/>
          </a:xfrm>
        </p:spPr>
        <p:txBody>
          <a:bodyPr>
            <a:noAutofit/>
          </a:bodyPr>
          <a:lstStyle/>
          <a:p>
            <a:r>
              <a:rPr lang="cs-CZ" sz="2900" dirty="0" smtClean="0"/>
              <a:t>II. Napravitelná kritéria - kritéria formálních náležitostí </a:t>
            </a:r>
            <a:endParaRPr lang="cs-CZ" sz="29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457198" y="5372100"/>
            <a:ext cx="8404411" cy="784830"/>
          </a:xfrm>
          <a:prstGeom prst="rect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lvl="0" algn="just">
              <a:spcBef>
                <a:spcPts val="0"/>
              </a:spcBef>
              <a:spcAft>
                <a:spcPts val="0"/>
              </a:spcAft>
            </a:pPr>
            <a:r>
              <a:rPr lang="cs-CZ" sz="1500" b="1" i="1" dirty="0" smtClean="0"/>
              <a:t>Upozornění: „</a:t>
            </a:r>
            <a:r>
              <a:rPr lang="cs-CZ" sz="1500" i="1" dirty="0" smtClean="0"/>
              <a:t>V </a:t>
            </a:r>
            <a:r>
              <a:rPr lang="cs-CZ" sz="1500" i="1" dirty="0"/>
              <a:t>dokumentech musí být ustanovení, které doloží veřejně prospěšnou činnost v jedné z oblastí: podpora nebo ochrana osob se zdravotním postižením a znevýhodněných osob, sociální služby a aktivity sociálního </a:t>
            </a:r>
            <a:r>
              <a:rPr lang="cs-CZ" sz="1500" i="1" dirty="0" smtClean="0"/>
              <a:t>začleňování“.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995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405890"/>
            <a:ext cx="8003231" cy="460719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600" b="1" dirty="0" smtClean="0">
                <a:solidFill>
                  <a:srgbClr val="00529C"/>
                </a:solidFill>
              </a:rPr>
              <a:t> </a:t>
            </a:r>
            <a:r>
              <a:rPr lang="cs-CZ" b="1" dirty="0">
                <a:solidFill>
                  <a:srgbClr val="00529C"/>
                </a:solidFill>
              </a:rPr>
              <a:t>Jsou doloženy všechny povinné přílohy a obsahově splňují požadované náležitosti</a:t>
            </a: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600" dirty="0"/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cs-CZ" sz="1600" b="1" dirty="0"/>
              <a:t>3. Výpis z rejstříku trestů</a:t>
            </a: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500" dirty="0"/>
              <a:t>Dokládají všichni statutární zástupci organizací zakládaných krajem, obcí nebo dobrovolným svazkem obcí, nestátních neziskových organizací, církví a církevních organizací. </a:t>
            </a: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500" dirty="0"/>
              <a:t>Výpis z rejstříku trestů v době podání žádosti nesmí být starší 3 měsíců. </a:t>
            </a:r>
          </a:p>
          <a:p>
            <a:pPr marL="285750" lvl="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600" dirty="0"/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cs-CZ" sz="1600" b="1" dirty="0"/>
              <a:t>4. Dokumentace k zadávacím a výběrovým řízením </a:t>
            </a:r>
          </a:p>
          <a:p>
            <a:pPr marL="285750" lvl="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500" dirty="0"/>
              <a:t>V případě ukončeného výběrového řízení žadatel předkládá pouze uzavřenou smlouvu na plnění zakázky, kterou uplatňuje v projektu</a:t>
            </a:r>
            <a:r>
              <a:rPr lang="cs-CZ" sz="1600" dirty="0" smtClean="0"/>
              <a:t>.</a:t>
            </a:r>
          </a:p>
          <a:p>
            <a:pPr marL="285750" lvl="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600" dirty="0"/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263525" algn="l"/>
              </a:tabLst>
            </a:pPr>
            <a:r>
              <a:rPr lang="cs-CZ" sz="1600" b="1" dirty="0"/>
              <a:t>5. Studie proveditelnosti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Osnova Studie proveditelnosti je přílohou č. 3 Specifických pravidel pro žadatele a příjemce.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Slouží k posouzení realizovatelnosti a potřebnosti projektu.</a:t>
            </a:r>
          </a:p>
          <a:p>
            <a:pPr marL="285750" lvl="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66700" lvl="0" indent="-266700">
              <a:spcBef>
                <a:spcPts val="0"/>
              </a:spcBef>
              <a:spcAft>
                <a:spcPts val="0"/>
              </a:spcAft>
            </a:pPr>
            <a:endParaRPr lang="cs-CZ" sz="1600" dirty="0"/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sz="16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503920" cy="822325"/>
          </a:xfrm>
        </p:spPr>
        <p:txBody>
          <a:bodyPr>
            <a:normAutofit/>
          </a:bodyPr>
          <a:lstStyle/>
          <a:p>
            <a:r>
              <a:rPr lang="cs-CZ" sz="2900" dirty="0" smtClean="0"/>
              <a:t>II. Napravitelná kritéria - kritéria formálních náležitostí </a:t>
            </a:r>
            <a:endParaRPr lang="cs-CZ" sz="29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64777" y="1306874"/>
            <a:ext cx="8122024" cy="2224996"/>
          </a:xfrm>
        </p:spPr>
        <p:txBody>
          <a:bodyPr>
            <a:normAutofit fontScale="92500" lnSpcReduction="10000"/>
          </a:bodyPr>
          <a:lstStyle/>
          <a:p>
            <a:pPr marL="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/>
              <a:t>Jsou doloženy všechny povinné přílohy a obsahově splňují požadované náležitosti</a:t>
            </a: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endParaRPr lang="cs-CZ" sz="1600" dirty="0" smtClean="0"/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263525" algn="l"/>
              </a:tabLst>
            </a:pPr>
            <a:r>
              <a:rPr lang="cs-CZ" sz="1600" b="1" dirty="0" smtClean="0"/>
              <a:t>6. Doklad o prokázání právních vztahů k majetku, který je předmětem projektu </a:t>
            </a: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600" dirty="0" smtClean="0"/>
              <a:t>Výpisy </a:t>
            </a:r>
            <a:r>
              <a:rPr lang="cs-CZ" sz="1600" dirty="0"/>
              <a:t>z katastru nemovitostí, týkajících se projektu (ne starší 3 měsíců k datu podání žádosti o podporu</a:t>
            </a:r>
            <a:r>
              <a:rPr lang="cs-CZ" sz="1600" dirty="0" smtClean="0"/>
              <a:t>).</a:t>
            </a:r>
            <a:endParaRPr lang="cs-CZ" sz="1600" dirty="0"/>
          </a:p>
          <a:p>
            <a:pPr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600" dirty="0"/>
              <a:t>Pokud žadatel není zapsán v KN jako vlastník nebo subjekt s právem hospodaření dokládá listiny, které osvědčují jiné právo  k uvedenému majetku: nájemní smlouvu, smlouvu o </a:t>
            </a:r>
            <a:r>
              <a:rPr lang="cs-CZ" sz="1600" dirty="0" smtClean="0"/>
              <a:t>výpůjčce, smlouvu o smlouvě budoucí </a:t>
            </a:r>
            <a:r>
              <a:rPr lang="cs-CZ" sz="1600" dirty="0"/>
              <a:t>či jiný právní úkon nebo právní akt opravňující žadatele k užívání nemovitosti, která bude předmětem projektu</a:t>
            </a:r>
            <a:r>
              <a:rPr lang="cs-CZ" sz="1600" dirty="0" smtClean="0"/>
              <a:t>.</a:t>
            </a:r>
          </a:p>
          <a:p>
            <a:pPr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63525" algn="l"/>
              </a:tabLst>
            </a:pPr>
            <a:endParaRPr lang="cs-CZ" sz="1600" dirty="0"/>
          </a:p>
          <a:p>
            <a:pPr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63525" algn="l"/>
              </a:tabLst>
            </a:pPr>
            <a:endParaRPr lang="cs-CZ" sz="1600" dirty="0"/>
          </a:p>
          <a:p>
            <a:pPr marL="28575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endParaRPr lang="cs-CZ" sz="1600" dirty="0">
              <a:solidFill>
                <a:srgbClr val="00529C"/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endParaRPr lang="cs-CZ" sz="1600" i="1" dirty="0">
              <a:solidFill>
                <a:srgbClr val="00529C"/>
              </a:solidFill>
            </a:endParaRPr>
          </a:p>
          <a:p>
            <a:pPr marL="342900">
              <a:spcBef>
                <a:spcPts val="0"/>
              </a:spcBef>
              <a:spcAft>
                <a:spcPts val="0"/>
              </a:spcAft>
              <a:tabLst>
                <a:tab pos="447675" algn="l"/>
              </a:tabLst>
            </a:pPr>
            <a:endParaRPr lang="cs-CZ" sz="1600" dirty="0" smtClean="0"/>
          </a:p>
          <a:p>
            <a:pPr marL="361950" indent="-361950">
              <a:spcBef>
                <a:spcPts val="0"/>
              </a:spcBef>
              <a:spcAft>
                <a:spcPts val="0"/>
              </a:spcAft>
            </a:pPr>
            <a:endParaRPr lang="cs-CZ" sz="1600" b="1" dirty="0" smtClean="0"/>
          </a:p>
          <a:p>
            <a:pPr marL="342900" indent="-342900">
              <a:lnSpc>
                <a:spcPct val="110000"/>
              </a:lnSpc>
              <a:spcBef>
                <a:spcPts val="200"/>
              </a:spcBef>
            </a:pPr>
            <a:endParaRPr lang="cs-CZ" sz="1600" b="1" dirty="0"/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endParaRPr lang="cs-CZ" sz="1600" dirty="0"/>
          </a:p>
          <a:p>
            <a:endParaRPr 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526780" cy="822325"/>
          </a:xfrm>
        </p:spPr>
        <p:txBody>
          <a:bodyPr>
            <a:normAutofit/>
          </a:bodyPr>
          <a:lstStyle/>
          <a:p>
            <a:r>
              <a:rPr lang="cs-CZ" sz="2900" dirty="0" smtClean="0"/>
              <a:t>II. Napravitelná </a:t>
            </a:r>
            <a:r>
              <a:rPr lang="cs-CZ" sz="2900" dirty="0"/>
              <a:t>kritéria - kritéria formálních náležitostí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TextovéPole 6"/>
          <p:cNvSpPr txBox="1"/>
          <p:nvPr/>
        </p:nvSpPr>
        <p:spPr>
          <a:xfrm>
            <a:off x="564777" y="3840480"/>
            <a:ext cx="8213463" cy="2332946"/>
          </a:xfrm>
          <a:prstGeom prst="rect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263525" algn="l"/>
              </a:tabLst>
            </a:pPr>
            <a:r>
              <a:rPr lang="cs-CZ" sz="1600" b="1" i="1" dirty="0" smtClean="0"/>
              <a:t>Upozornění: </a:t>
            </a:r>
            <a:r>
              <a:rPr lang="cs-CZ" sz="1600" i="1" dirty="0"/>
              <a:t>„V případě doložení smlouvy o smlouvě budoucí musí žadatel doložit nejpozději do vydání Rozhodnutí/Stanovení výdajů, výpis z KN, kde je zapsán jako vlastník nebo subjekt s právem hospodaření a to formou žádosti o změnu projektu (kap. 16 Obecných pravidel)“.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endParaRPr lang="cs-CZ" sz="1600" i="1" dirty="0"/>
          </a:p>
          <a:p>
            <a:pPr algn="just">
              <a:lnSpc>
                <a:spcPct val="90000"/>
              </a:lnSpc>
              <a:spcBef>
                <a:spcPts val="0"/>
              </a:spcBef>
              <a:tabLst>
                <a:tab pos="263525" algn="l"/>
              </a:tabLst>
            </a:pPr>
            <a:r>
              <a:rPr lang="cs-CZ" sz="1600" b="1" i="1" dirty="0" smtClean="0"/>
              <a:t>Upozornění: </a:t>
            </a:r>
            <a:r>
              <a:rPr lang="cs-CZ" sz="1600" i="1" dirty="0"/>
              <a:t>„Povede-li projekt k technickému zhodnocení pronajatého majetku, je nutné, aby možnost provádět technické zhodnocení na cizím majetku byla uvedena </a:t>
            </a:r>
            <a:r>
              <a:rPr lang="cs-CZ" sz="1600" i="1" u="sng" dirty="0"/>
              <a:t>v nájemní smlouvě či ve smlouvě o výpůjčce majetku</a:t>
            </a:r>
            <a:r>
              <a:rPr lang="cs-CZ" sz="1600" i="1" dirty="0"/>
              <a:t>, a to s podmínkou </a:t>
            </a:r>
            <a:r>
              <a:rPr lang="cs-CZ" sz="1600" i="1" u="sng" dirty="0"/>
              <a:t>zachování výstupů minimálně po dobu udržitelnosti projektu</a:t>
            </a:r>
            <a:r>
              <a:rPr lang="cs-CZ" sz="1600" i="1" dirty="0"/>
              <a:t>. Kopie nájemní smlouvy, či smlouvy o výpůjčce bude doložena jako příloha žádosti o podporu. Majetek lze pronajmout pouze od subjektů, které splňují podmínky oprávněných žadatelů.“</a:t>
            </a:r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5322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78225" y="1306874"/>
            <a:ext cx="8108576" cy="3733756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  <a:tabLst>
                <a:tab pos="447675" algn="l"/>
              </a:tabLst>
            </a:pPr>
            <a:r>
              <a:rPr lang="cs-CZ" sz="1700" dirty="0"/>
              <a:t>Jsou doloženy všechny povinné přílohy a obsahově splňují požadované náležitosti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63525" algn="l"/>
              </a:tabLst>
            </a:pPr>
            <a:endParaRPr lang="cs-CZ" sz="1500" dirty="0"/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263525" algn="l"/>
              </a:tabLst>
            </a:pPr>
            <a:r>
              <a:rPr lang="cs-CZ" sz="1500" b="1" dirty="0" smtClean="0"/>
              <a:t>7. Územní </a:t>
            </a:r>
            <a:r>
              <a:rPr lang="cs-CZ" sz="1500" b="1" dirty="0"/>
              <a:t>rozhodnutí s nabytím právní moci nebo územní souhlas nebo účinná veřejnoprávní smlouva nahrazující územní řízení 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Územní rozhodnutí s nabytím právní moci – pokud se projekt týká stavby. 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Územní souhlas či účinnou veřejnoprávní smlouvu nahrazující územní řízení – pokud stavba nevyžaduje územní rozhodnutí</a:t>
            </a:r>
            <a:r>
              <a:rPr lang="cs-CZ" sz="1500" dirty="0" smtClean="0"/>
              <a:t>.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263525" algn="l"/>
              </a:tabLst>
            </a:pPr>
            <a:endParaRPr lang="cs-CZ" sz="1500" b="1" dirty="0" smtClean="0"/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263525" algn="l"/>
              </a:tabLst>
            </a:pPr>
            <a:r>
              <a:rPr lang="cs-CZ" sz="1500" b="1" dirty="0" smtClean="0"/>
              <a:t>8. Žádost </a:t>
            </a:r>
            <a:r>
              <a:rPr lang="cs-CZ" sz="1500" b="1" dirty="0"/>
              <a:t>o stavební povolení nebo ohlášení, případně stavební povolení nebo souhlas </a:t>
            </a:r>
            <a:r>
              <a:rPr lang="cs-CZ" sz="1500" b="1" dirty="0" smtClean="0"/>
              <a:t/>
            </a:r>
            <a:br>
              <a:rPr lang="cs-CZ" sz="1500" b="1" dirty="0" smtClean="0"/>
            </a:br>
            <a:r>
              <a:rPr lang="cs-CZ" sz="1500" b="1" dirty="0" smtClean="0"/>
              <a:t>s </a:t>
            </a:r>
            <a:r>
              <a:rPr lang="cs-CZ" sz="1500" b="1" dirty="0"/>
              <a:t>provedením ohlášeného stavebního záměru nebo veřejnoprávní smlouvu nahrazující stavební povolení 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Stavební povolení nebo souhlas s provedením ohlášeného stavebního záměru nebo veřejnoprávní smlouvu nahrazující stavební povolení.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Pokud žadatel nebude mít ke dni podání žádosti o podporu k dispozici tyto dokumenty, dokládá: žádost o stavební povolení nebo ohlášení potvrzené stavebním úřadem a </a:t>
            </a:r>
            <a:r>
              <a:rPr lang="cs-CZ" sz="1500" dirty="0" smtClean="0"/>
              <a:t>přílohy, popřípadě žádost o vydání společného územního rozhodnutí a stavebního povolení.</a:t>
            </a:r>
            <a:endParaRPr lang="cs-CZ" sz="1500" dirty="0"/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Žadatel je povinen průběh stavebního řízení popsat v kap. </a:t>
            </a:r>
            <a:r>
              <a:rPr lang="cs-CZ" sz="1500" dirty="0" smtClean="0"/>
              <a:t>16 </a:t>
            </a:r>
            <a:r>
              <a:rPr lang="cs-CZ" sz="1500" dirty="0"/>
              <a:t>Studie proveditelnosti. </a:t>
            </a:r>
          </a:p>
          <a:p>
            <a:pPr marL="266700" algn="just">
              <a:spcBef>
                <a:spcPts val="0"/>
              </a:spcBef>
              <a:spcAft>
                <a:spcPts val="0"/>
              </a:spcAft>
              <a:tabLst>
                <a:tab pos="447675" algn="l"/>
              </a:tabLst>
            </a:pPr>
            <a:endParaRPr lang="cs-CZ" sz="1500" i="1" dirty="0" smtClean="0"/>
          </a:p>
          <a:p>
            <a:pPr marL="361950" indent="-361950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cs-CZ" sz="1500" i="1" dirty="0"/>
          </a:p>
          <a:p>
            <a:pPr marL="361950" indent="-3619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447675" algn="l"/>
              </a:tabLst>
            </a:pPr>
            <a:endParaRPr lang="cs-CZ" sz="1500" i="1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15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526780" cy="822325"/>
          </a:xfrm>
        </p:spPr>
        <p:txBody>
          <a:bodyPr>
            <a:normAutofit/>
          </a:bodyPr>
          <a:lstStyle/>
          <a:p>
            <a:r>
              <a:rPr lang="cs-CZ" sz="2900" dirty="0" smtClean="0"/>
              <a:t>II. Napravitelná </a:t>
            </a:r>
            <a:r>
              <a:rPr lang="cs-CZ" sz="2900" dirty="0"/>
              <a:t>kritéria - kritéria formálních náležitostí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TextovéPole 7"/>
          <p:cNvSpPr txBox="1"/>
          <p:nvPr/>
        </p:nvSpPr>
        <p:spPr>
          <a:xfrm>
            <a:off x="578225" y="5070669"/>
            <a:ext cx="8108576" cy="978729"/>
          </a:xfrm>
          <a:prstGeom prst="rect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spcBef>
                <a:spcPts val="0"/>
              </a:spcBef>
              <a:tabLst>
                <a:tab pos="263525" algn="l"/>
              </a:tabLst>
            </a:pPr>
            <a:r>
              <a:rPr lang="cs-CZ" sz="1500" b="1" i="1" dirty="0" smtClean="0"/>
              <a:t>Upozornění</a:t>
            </a:r>
            <a:r>
              <a:rPr lang="cs-CZ" sz="1500" b="1" i="1" dirty="0"/>
              <a:t>: </a:t>
            </a:r>
            <a:r>
              <a:rPr lang="cs-CZ" sz="1600" i="1" dirty="0"/>
              <a:t>„V případě doložení žádosti o stavební povolení nebo ohlášení nebo žádosti o vydání společného územního rozhodnutí a stavebního povolení, musí být nejpozději do vydání Rozhodnutí/Stanovení výdajů, doloženo stavební povolení nebo ohlášení, nebo společné územní rozhodnutí a stavebního povolení a to formou žádosti o změnu projektu“.</a:t>
            </a:r>
          </a:p>
        </p:txBody>
      </p:sp>
    </p:spTree>
    <p:extLst>
      <p:ext uri="{BB962C8B-B14F-4D97-AF65-F5344CB8AC3E}">
        <p14:creationId xmlns:p14="http://schemas.microsoft.com/office/powerpoint/2010/main" val="120730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1" y="1306874"/>
            <a:ext cx="8229600" cy="481929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cs-CZ" sz="1600" b="1" dirty="0" smtClean="0">
                <a:solidFill>
                  <a:srgbClr val="00529C"/>
                </a:solidFill>
              </a:rPr>
              <a:t> </a:t>
            </a:r>
            <a:r>
              <a:rPr lang="cs-CZ" b="1" dirty="0">
                <a:solidFill>
                  <a:srgbClr val="00529C"/>
                </a:solidFill>
              </a:rPr>
              <a:t>Jsou doloženy všechny povinné přílohy a obsahově splňují požadované </a:t>
            </a:r>
            <a:r>
              <a:rPr lang="cs-CZ" b="1" dirty="0" smtClean="0">
                <a:solidFill>
                  <a:srgbClr val="00529C"/>
                </a:solidFill>
              </a:rPr>
              <a:t>náležitosti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tabLst>
                <a:tab pos="447675" algn="l"/>
              </a:tabLst>
            </a:pPr>
            <a:endParaRPr lang="cs-CZ" sz="1500" b="1" dirty="0">
              <a:solidFill>
                <a:srgbClr val="00529C"/>
              </a:solidFill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tabLst>
                <a:tab pos="263525" algn="l"/>
              </a:tabLst>
            </a:pPr>
            <a:r>
              <a:rPr lang="cs-CZ" sz="1500" b="1" dirty="0"/>
              <a:t>9</a:t>
            </a:r>
            <a:r>
              <a:rPr lang="cs-CZ" sz="1500" b="1" dirty="0" smtClean="0"/>
              <a:t>. </a:t>
            </a:r>
            <a:r>
              <a:rPr lang="cs-CZ" sz="1500" b="1" dirty="0"/>
              <a:t>Projektová dokumentace pro vydání stavebního povolení nebo pro ohlášení stavby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Projektová dokumentace v podrobnosti pro vydání stavebního povolení.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Projektová dokumentace v podrobnosti pro ohlášení stavby, pokud stavba nevyžaduje stavební povolení.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Projektová dokumentace pro provádění stavby, v případě, že již byla zpracována.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endParaRPr lang="cs-CZ" sz="1500" dirty="0"/>
          </a:p>
          <a:p>
            <a:pPr algn="just">
              <a:lnSpc>
                <a:spcPct val="90000"/>
              </a:lnSpc>
              <a:spcBef>
                <a:spcPts val="0"/>
              </a:spcBef>
              <a:tabLst>
                <a:tab pos="263525" algn="l"/>
              </a:tabLst>
            </a:pPr>
            <a:r>
              <a:rPr lang="cs-CZ" sz="1500" b="1" dirty="0" smtClean="0"/>
              <a:t>10. </a:t>
            </a:r>
            <a:r>
              <a:rPr lang="cs-CZ" sz="1500" b="1" dirty="0"/>
              <a:t>Položkový rozpočet stavby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U </a:t>
            </a:r>
            <a:r>
              <a:rPr lang="cs-CZ" sz="1500" u="sng" dirty="0"/>
              <a:t>nezahájených zakázek </a:t>
            </a:r>
            <a:r>
              <a:rPr lang="cs-CZ" sz="1500" dirty="0"/>
              <a:t>na stavební práce dokládá žadatel položkový rozpočet stavby ve formátu </a:t>
            </a:r>
            <a:r>
              <a:rPr lang="cs-CZ" sz="1500" dirty="0" smtClean="0"/>
              <a:t>pdf., </a:t>
            </a:r>
            <a:r>
              <a:rPr lang="cs-CZ" sz="1500" dirty="0"/>
              <a:t>který je součástí příslušného stupně projektové dokumentace</a:t>
            </a:r>
            <a:r>
              <a:rPr lang="cs-CZ" sz="1500" dirty="0" smtClean="0"/>
              <a:t>. Stavební </a:t>
            </a:r>
            <a:r>
              <a:rPr lang="cs-CZ" sz="1500" dirty="0"/>
              <a:t>rozpočet je nutno členit na stavební objekty, popř. dílčí stavební nebo funkční celky (např. SO 01 Hl. stavba, SO 02 Oplocení) tak, aby bylo zřejmé, zda se jedná o hlavní nebo vedlejší aktivitu projektu. </a:t>
            </a:r>
            <a:endParaRPr lang="cs-CZ" sz="1500" dirty="0" smtClean="0"/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 smtClean="0"/>
              <a:t>Ve </a:t>
            </a:r>
            <a:r>
              <a:rPr lang="cs-CZ" sz="1500" u="sng" dirty="0" smtClean="0"/>
              <a:t>stupni připravenosti projektu k realizaci stavby/k zahájení zadávacího nebo výběrového řízení</a:t>
            </a:r>
            <a:r>
              <a:rPr lang="cs-CZ" sz="1500" dirty="0" smtClean="0"/>
              <a:t>, dokládá žadatel položkový rozpočet stavby vypracovaný v rozsahu odpovídajícímu požadavkům vyhlášky č. 230/2012 Sb. Nutno doložit položkový rozpočet ve formátu pdf. a ve formátu </a:t>
            </a:r>
            <a:r>
              <a:rPr lang="cs-CZ" sz="1500" dirty="0" smtClean="0"/>
              <a:t>XML (.esoupis, xc4, Excel VZ). </a:t>
            </a:r>
            <a:endParaRPr lang="cs-CZ" sz="1500" dirty="0" smtClean="0"/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 smtClean="0"/>
              <a:t>V případě </a:t>
            </a:r>
            <a:r>
              <a:rPr lang="cs-CZ" sz="1500" u="sng" dirty="0" smtClean="0"/>
              <a:t>ukončených zadávacích nebo výběrových řízení </a:t>
            </a:r>
            <a:r>
              <a:rPr lang="cs-CZ" sz="1500" dirty="0" smtClean="0"/>
              <a:t>dokládá žadatel vysoutěžený položkový </a:t>
            </a:r>
            <a:r>
              <a:rPr lang="cs-CZ" sz="1500" dirty="0"/>
              <a:t>rozpočet (.esoupis, xc4, Excel VZ). 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tabLst>
                <a:tab pos="263525" algn="l"/>
              </a:tabLst>
            </a:pPr>
            <a:endParaRPr lang="cs-CZ" sz="1500" dirty="0" smtClean="0"/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endParaRPr lang="cs-CZ" sz="1500" dirty="0"/>
          </a:p>
          <a:p>
            <a:pPr marL="361950" indent="-361950" algn="just">
              <a:spcBef>
                <a:spcPts val="200"/>
              </a:spcBef>
              <a:buFont typeface="Courier New" panose="02070309020205020404" pitchFamily="49" charset="0"/>
              <a:buChar char="o"/>
            </a:pPr>
            <a:endParaRPr lang="cs-CZ" sz="2000" i="1" dirty="0"/>
          </a:p>
          <a:p>
            <a:pPr marL="361950" indent="-361950" algn="just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  <a:tabLst>
                <a:tab pos="447675" algn="l"/>
              </a:tabLst>
            </a:pPr>
            <a:endParaRPr lang="cs-CZ" sz="2000" i="1" dirty="0"/>
          </a:p>
          <a:p>
            <a:pPr algn="just"/>
            <a:endParaRPr lang="cs-CZ" sz="2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526780" cy="822325"/>
          </a:xfrm>
        </p:spPr>
        <p:txBody>
          <a:bodyPr>
            <a:normAutofit/>
          </a:bodyPr>
          <a:lstStyle/>
          <a:p>
            <a:r>
              <a:rPr lang="cs-CZ" sz="2900" dirty="0" smtClean="0"/>
              <a:t>II. Napravitelná </a:t>
            </a:r>
            <a:r>
              <a:rPr lang="cs-CZ" sz="2900" dirty="0"/>
              <a:t>kritéria - kritéria formálních náležitostí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07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78225" y="1306874"/>
            <a:ext cx="8108576" cy="481929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b="1" dirty="0" smtClean="0">
                <a:solidFill>
                  <a:srgbClr val="00529C"/>
                </a:solidFill>
              </a:rPr>
              <a:t>Jsou </a:t>
            </a:r>
            <a:r>
              <a:rPr lang="cs-CZ" b="1" dirty="0">
                <a:solidFill>
                  <a:srgbClr val="00529C"/>
                </a:solidFill>
              </a:rPr>
              <a:t>doloženy všechny povinné přílohy a obsahově splňují požadované </a:t>
            </a:r>
            <a:r>
              <a:rPr lang="cs-CZ" b="1" dirty="0" smtClean="0">
                <a:solidFill>
                  <a:srgbClr val="00529C"/>
                </a:solidFill>
              </a:rPr>
              <a:t>náležitosti</a:t>
            </a:r>
            <a:endParaRPr lang="cs-CZ" b="1" dirty="0">
              <a:solidFill>
                <a:srgbClr val="00529C"/>
              </a:solidFill>
            </a:endParaRPr>
          </a:p>
          <a:p>
            <a:pPr marL="0" lvl="1" indent="0" algn="just">
              <a:spcBef>
                <a:spcPts val="200"/>
              </a:spcBef>
              <a:buNone/>
            </a:pPr>
            <a:endParaRPr lang="cs-CZ" sz="1600" b="0" dirty="0">
              <a:solidFill>
                <a:schemeClr val="tx1"/>
              </a:solidFill>
            </a:endParaRPr>
          </a:p>
          <a:p>
            <a:pPr algn="just"/>
            <a:r>
              <a:rPr lang="cs-CZ" sz="1600" b="1" dirty="0" smtClean="0"/>
              <a:t>11. Transformační plán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Žadatel dokládá transformační plán transformujícího se ústavního zařízení, vypracovaný v souladu s požadavky vzoru transformačního plánu zveřejněného na </a:t>
            </a:r>
            <a:r>
              <a:rPr lang="cs-CZ" sz="1500" dirty="0">
                <a:hlinkClick r:id="rId3"/>
              </a:rPr>
              <a:t>http://www.mpsv.cz/</a:t>
            </a:r>
            <a:r>
              <a:rPr lang="cs-CZ" sz="1500" dirty="0" err="1">
                <a:hlinkClick r:id="rId3"/>
              </a:rPr>
              <a:t>cs</a:t>
            </a:r>
            <a:r>
              <a:rPr lang="cs-CZ" sz="1500" dirty="0">
                <a:hlinkClick r:id="rId3"/>
              </a:rPr>
              <a:t>/19953</a:t>
            </a:r>
            <a:r>
              <a:rPr lang="cs-CZ" sz="1500" dirty="0"/>
              <a:t>.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Za transformační plán se považuje i rozvojový plán ve stejném rozsahu jako vzor transformačního plánu, který splňuje kritéria sociálních služeb komunitního charakteru a kritéria transformace a deinstitucionalizace.</a:t>
            </a:r>
          </a:p>
          <a:p>
            <a:pPr algn="just"/>
            <a:r>
              <a:rPr lang="cs-CZ" sz="1600" b="1" dirty="0"/>
              <a:t>12. Doklad o schválení transformačního </a:t>
            </a:r>
            <a:r>
              <a:rPr lang="cs-CZ" sz="1600" b="1" dirty="0" smtClean="0"/>
              <a:t>plánu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Žadatel dokládá doklad o schválení transformačního plánu zřizovatelem transformujícího ústavního zařízení (např. výpis z usnesení zastupitelstva). 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V případě, že se žadatel podílí na deinstitucionalizaci ústavního zařízení dílčí aktivitou (tzn. bude poskytovat pouze část sociálních služeb pro uživatele transformujícího se zařízení), musí být tato aktivita v souladu s transformačním plánem transformujícího se zařízení, jehož plán musí být schválen zřizovatelem a obojí předloženo jako příloha projektu </a:t>
            </a:r>
            <a:endParaRPr lang="cs-CZ" sz="1500" dirty="0" smtClean="0"/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endParaRPr lang="cs-CZ" sz="1500" dirty="0"/>
          </a:p>
          <a:p>
            <a:pPr algn="just">
              <a:lnSpc>
                <a:spcPct val="90000"/>
              </a:lnSpc>
              <a:spcBef>
                <a:spcPts val="0"/>
              </a:spcBef>
              <a:tabLst>
                <a:tab pos="263525" algn="l"/>
              </a:tabLst>
            </a:pPr>
            <a:r>
              <a:rPr lang="cs-CZ" sz="1600" b="1" dirty="0"/>
              <a:t>13. Souhlasné stanovisko subjektu, který vydal strategický plán, komunitní plán nebo krajský střednědobý plán.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 smtClean="0"/>
              <a:t>Vzor stanoviska je uveden v příloze č. 10 Specifických pravidel pro žadatele a příjemce. </a:t>
            </a:r>
            <a:endParaRPr lang="cs-CZ" sz="1500" dirty="0"/>
          </a:p>
          <a:p>
            <a:pPr marL="5524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66700" algn="l"/>
              </a:tabLst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361950" lvl="1" indent="0" algn="just">
              <a:spcBef>
                <a:spcPts val="200"/>
              </a:spcBef>
              <a:buNone/>
            </a:pPr>
            <a:endParaRPr lang="cs-CZ" sz="1800" b="0" dirty="0">
              <a:solidFill>
                <a:schemeClr val="tx1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549640" cy="822325"/>
          </a:xfrm>
        </p:spPr>
        <p:txBody>
          <a:bodyPr>
            <a:normAutofit/>
          </a:bodyPr>
          <a:lstStyle/>
          <a:p>
            <a:r>
              <a:rPr lang="cs-CZ" sz="2900" dirty="0" smtClean="0"/>
              <a:t>II. Napravitelná </a:t>
            </a:r>
            <a:r>
              <a:rPr lang="cs-CZ" sz="2900" dirty="0"/>
              <a:t>kritéria - kritéria formálních náležitostí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3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1" y="1306874"/>
            <a:ext cx="8229600" cy="481929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b="1" dirty="0">
                <a:solidFill>
                  <a:srgbClr val="00529C"/>
                </a:solidFill>
              </a:rPr>
              <a:t>Jsou doloženy všechny povinné přílohy a obsahově splňují požadované náležitosti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s-CZ" sz="1600" b="1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600" b="1" dirty="0" smtClean="0"/>
              <a:t>14. </a:t>
            </a:r>
            <a:r>
              <a:rPr lang="cs-CZ" sz="1600" b="1" dirty="0"/>
              <a:t>Pověřovací akt (PA</a:t>
            </a:r>
            <a:r>
              <a:rPr lang="cs-CZ" sz="1600" b="1" dirty="0" smtClean="0"/>
              <a:t>)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 smtClean="0"/>
              <a:t>Žadatel - poskytovatel sociální služby musí </a:t>
            </a:r>
            <a:r>
              <a:rPr lang="cs-CZ" sz="1600" dirty="0"/>
              <a:t>být jasně pověřen k výkonu služby obecného hospodářského </a:t>
            </a:r>
            <a:r>
              <a:rPr lang="cs-CZ" sz="1600" dirty="0" smtClean="0"/>
              <a:t>zájmu</a:t>
            </a:r>
            <a:r>
              <a:rPr lang="cs-CZ" sz="1600" dirty="0"/>
              <a:t> </a:t>
            </a:r>
            <a:r>
              <a:rPr lang="cs-CZ" sz="1600" dirty="0" smtClean="0"/>
              <a:t>v souladu s Rozhodnutím 2012/21/EU, k jejímuž kvalitnějšímu poskytování čerpá podporu.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cs-CZ" sz="1600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b="1" dirty="0" smtClean="0"/>
              <a:t>a) </a:t>
            </a:r>
            <a:r>
              <a:rPr lang="cs-CZ" sz="1600" dirty="0" smtClean="0"/>
              <a:t>Žadatel </a:t>
            </a:r>
            <a:r>
              <a:rPr lang="cs-CZ" sz="1600" dirty="0"/>
              <a:t>doloží existenci závazku veřejné služby na základě pověření, které musí obsahovat náležitosti dle čl. 4 Rozhodnutí 2012/21/EU</a:t>
            </a:r>
            <a:r>
              <a:rPr lang="cs-CZ" sz="1600" dirty="0" smtClean="0"/>
              <a:t>.</a:t>
            </a:r>
            <a:endParaRPr lang="cs-CZ" sz="1600" dirty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b="1" dirty="0" smtClean="0"/>
              <a:t>b) </a:t>
            </a:r>
            <a:r>
              <a:rPr lang="cs-CZ" sz="1600" dirty="0" smtClean="0"/>
              <a:t>V </a:t>
            </a:r>
            <a:r>
              <a:rPr lang="cs-CZ" sz="1600" dirty="0"/>
              <a:t>případě, že </a:t>
            </a:r>
            <a:r>
              <a:rPr lang="cs-CZ" sz="1600" dirty="0" smtClean="0"/>
              <a:t>žadatel – poskytovatel sociální služby není ke dni podání žádosti o podporu pověřen </a:t>
            </a:r>
            <a:r>
              <a:rPr lang="cs-CZ" sz="1600" dirty="0"/>
              <a:t>v souladu </a:t>
            </a:r>
            <a:r>
              <a:rPr lang="cs-CZ" sz="1600" dirty="0" smtClean="0"/>
              <a:t>s </a:t>
            </a:r>
            <a:r>
              <a:rPr lang="cs-CZ" sz="1600" dirty="0"/>
              <a:t>Rozhodnutím 2012/21/EU, doloží vyjádření </a:t>
            </a:r>
            <a:r>
              <a:rPr lang="cs-CZ" sz="1600" dirty="0" smtClean="0"/>
              <a:t>objednatele </a:t>
            </a:r>
            <a:r>
              <a:rPr lang="cs-CZ" sz="1600" dirty="0"/>
              <a:t>služeb o úmyslu žadatele – poskytovatele </a:t>
            </a:r>
            <a:r>
              <a:rPr lang="cs-CZ" sz="1600" dirty="0" smtClean="0"/>
              <a:t>sociální služby pověřit </a:t>
            </a:r>
            <a:r>
              <a:rPr lang="cs-CZ" sz="1600" dirty="0"/>
              <a:t>výkonem služby obecného hospodářského zájmu. </a:t>
            </a:r>
            <a:endParaRPr lang="cs-CZ" sz="1600" dirty="0" smtClean="0"/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600" dirty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b="1" dirty="0" smtClean="0"/>
              <a:t>Ad b) </a:t>
            </a:r>
            <a:r>
              <a:rPr lang="cs-CZ" sz="1600" dirty="0" smtClean="0"/>
              <a:t>Žadatel – poskytovatel sociální služby </a:t>
            </a:r>
            <a:r>
              <a:rPr lang="cs-CZ" sz="1600" dirty="0"/>
              <a:t>musí být v tomto případě pověřen k výkonu SOHZ nejpozději do 12 měsíců od ukončení realizace projektu, tzn. od </a:t>
            </a:r>
            <a:r>
              <a:rPr lang="cs-CZ" sz="1600" dirty="0" smtClean="0"/>
              <a:t>data nastavení </a:t>
            </a:r>
            <a:r>
              <a:rPr lang="cs-CZ" sz="1600" dirty="0"/>
              <a:t>centrálního stavu „Projekt finančně ukončen ze strany ŘO“, to </a:t>
            </a:r>
            <a:r>
              <a:rPr lang="cs-CZ" sz="1600" dirty="0" smtClean="0"/>
              <a:t>znamená, že </a:t>
            </a:r>
            <a:r>
              <a:rPr lang="cs-CZ" sz="1600" dirty="0"/>
              <a:t>PA doloží nejpozději s první zprávou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o </a:t>
            </a:r>
            <a:r>
              <a:rPr lang="cs-CZ" sz="1600" dirty="0"/>
              <a:t>udržitelnosti projektu. </a:t>
            </a:r>
            <a:endParaRPr lang="cs-CZ" sz="1600" dirty="0" smtClean="0"/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solidFill>
                  <a:srgbClr val="FF0000"/>
                </a:solidFill>
              </a:rPr>
              <a:t>V případě nedoložení PA k výkonu SOHZ se příjemce vystavuje riziku navrácení </a:t>
            </a:r>
            <a:r>
              <a:rPr lang="cs-CZ" sz="1600" b="1" dirty="0" smtClean="0">
                <a:solidFill>
                  <a:srgbClr val="FF0000"/>
                </a:solidFill>
              </a:rPr>
              <a:t>celé dotace</a:t>
            </a:r>
            <a:r>
              <a:rPr lang="cs-CZ" sz="1600" b="1" dirty="0">
                <a:solidFill>
                  <a:srgbClr val="FF0000"/>
                </a:solidFill>
              </a:rPr>
              <a:t>. </a:t>
            </a:r>
            <a:endParaRPr lang="cs-CZ" sz="1600" b="1" dirty="0" smtClean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1600" b="1" dirty="0" smtClean="0"/>
              <a:t>Ad a, b) </a:t>
            </a:r>
            <a:r>
              <a:rPr lang="cs-CZ" sz="1600" dirty="0" smtClean="0"/>
              <a:t>Žadatel – poskytovatel sociální služby nemusí být </a:t>
            </a:r>
            <a:r>
              <a:rPr lang="cs-CZ" sz="1600" dirty="0"/>
              <a:t>pověřen jedním PA, ale několika akty, které na sebe musí navazovat, aby bylo zajištěno kontinuální poskytování sociální služby.</a:t>
            </a:r>
          </a:p>
          <a:p>
            <a:endParaRPr 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538210" cy="822325"/>
          </a:xfrm>
        </p:spPr>
        <p:txBody>
          <a:bodyPr>
            <a:normAutofit/>
          </a:bodyPr>
          <a:lstStyle/>
          <a:p>
            <a:r>
              <a:rPr lang="cs-CZ" sz="2900" dirty="0" smtClean="0"/>
              <a:t>II. Napravitelná </a:t>
            </a:r>
            <a:r>
              <a:rPr lang="cs-CZ" sz="2900" dirty="0"/>
              <a:t>kritéria - kritéria formálních náležitostí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59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0071" y="1306874"/>
            <a:ext cx="8126730" cy="4819290"/>
          </a:xfrm>
        </p:spPr>
        <p:txBody>
          <a:bodyPr>
            <a:normAutofit/>
          </a:bodyPr>
          <a:lstStyle/>
          <a:p>
            <a:pPr lvl="0" algn="just"/>
            <a:r>
              <a:rPr lang="cs-CZ" dirty="0"/>
              <a:t>Státní příspěvková organizace zřízená Zákonem č. 248/2000 Sb., o podpoře regionálního </a:t>
            </a:r>
            <a:r>
              <a:rPr lang="cs-CZ" dirty="0" smtClean="0"/>
              <a:t>rozvoje </a:t>
            </a:r>
            <a:r>
              <a:rPr lang="cs-CZ" dirty="0"/>
              <a:t>a řízená Ministerstvem pro místní rozvoj ČR</a:t>
            </a:r>
          </a:p>
          <a:p>
            <a:pPr marL="454025" lvl="1" indent="-187325"/>
            <a:r>
              <a:rPr lang="cs-CZ" dirty="0"/>
              <a:t>zprostředkující subjekt pro vybrané operační programy </a:t>
            </a:r>
          </a:p>
          <a:p>
            <a:pPr marL="720725" lvl="2" indent="-187325"/>
            <a:r>
              <a:rPr lang="cs-CZ" dirty="0"/>
              <a:t>konzultační a informační činnost</a:t>
            </a:r>
          </a:p>
          <a:p>
            <a:pPr marL="720725" lvl="2" indent="-187325"/>
            <a:r>
              <a:rPr lang="cs-CZ" dirty="0"/>
              <a:t>kontrola a monitoring realizace projektů</a:t>
            </a:r>
          </a:p>
          <a:p>
            <a:pPr marL="720725" lvl="2" indent="-187325"/>
            <a:r>
              <a:rPr lang="cs-CZ" dirty="0"/>
              <a:t>(2014-2020) Integrovaný regionální operační program</a:t>
            </a:r>
          </a:p>
          <a:p>
            <a:pPr marL="720725" lvl="2" indent="-187325"/>
            <a:r>
              <a:rPr lang="cs-CZ" dirty="0"/>
              <a:t>(2007-2013) Integrovaný operační program, OP Technická pomoc</a:t>
            </a:r>
          </a:p>
          <a:p>
            <a:pPr marL="720725" lvl="2" indent="-187325"/>
            <a:r>
              <a:rPr lang="cs-CZ" dirty="0"/>
              <a:t>(2004-2006) Společný regionální operační program, OP JPD2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(1998-2004) předvstupní programy (PHARE, ISPA, SAPARD)</a:t>
            </a:r>
          </a:p>
          <a:p>
            <a:pPr marL="454025" lvl="1" indent="-187325"/>
            <a:r>
              <a:rPr lang="cs-CZ" dirty="0"/>
              <a:t>kontrolní subjekt pro operační programy Cíle 3 (nyní Cíl 2)</a:t>
            </a:r>
          </a:p>
          <a:p>
            <a:pPr marL="454025" lvl="1" indent="-187325"/>
            <a:r>
              <a:rPr lang="cs-CZ" dirty="0"/>
              <a:t>hostitelská organizace pro pracoviště Enterprise Europe Network</a:t>
            </a:r>
          </a:p>
          <a:p>
            <a:pPr marL="720725" lvl="2" indent="-187325"/>
            <a:r>
              <a:rPr lang="cs-CZ" dirty="0"/>
              <a:t>poradenství pro malé a střední </a:t>
            </a:r>
            <a:r>
              <a:rPr lang="cs-CZ" dirty="0" smtClean="0"/>
              <a:t>podnikatele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Centrum pro regionální rozvoj České republiky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92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529C"/>
                </a:solidFill>
              </a:rPr>
              <a:t>Projekt je svým zaměřením v souladu s cíli a podporovanými  aktivitami výzvy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/>
              <a:t>Z popisu </a:t>
            </a:r>
            <a:r>
              <a:rPr lang="cs-CZ" sz="1500" dirty="0" smtClean="0"/>
              <a:t>projektu musí být zřejmé</a:t>
            </a:r>
            <a:r>
              <a:rPr lang="cs-CZ" sz="1500" dirty="0"/>
              <a:t>, že se jedná o projekt </a:t>
            </a:r>
            <a:r>
              <a:rPr lang="cs-CZ" sz="1500" dirty="0" smtClean="0"/>
              <a:t>zaměřený na </a:t>
            </a:r>
            <a:r>
              <a:rPr lang="cs-CZ" sz="1500" dirty="0"/>
              <a:t>deinstitucionalizaci sociálních služeb za účelem sociálního začleňování osob do společnosti, popřípadě na trh </a:t>
            </a:r>
            <a:r>
              <a:rPr lang="cs-CZ" sz="1500" dirty="0" smtClean="0"/>
              <a:t>práce.</a:t>
            </a:r>
            <a:endParaRPr lang="cs-CZ" sz="1500" dirty="0"/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 smtClean="0"/>
              <a:t>Hlavní </a:t>
            </a:r>
            <a:r>
              <a:rPr lang="cs-CZ" sz="1500" dirty="0"/>
              <a:t>a </a:t>
            </a:r>
            <a:r>
              <a:rPr lang="cs-CZ" sz="1500" dirty="0" smtClean="0"/>
              <a:t>vedlejší aktivity projektu musí být v souladu </a:t>
            </a:r>
            <a:r>
              <a:rPr lang="cs-CZ" sz="1500" dirty="0"/>
              <a:t>s podporovanými aktivitami uvedenými ve výzvě.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5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l-PL" b="1" dirty="0">
                <a:solidFill>
                  <a:srgbClr val="00529C"/>
                </a:solidFill>
              </a:rPr>
              <a:t>Projekt je v souladu s podmínkami výzvy 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 smtClean="0"/>
              <a:t>Zahájení/ukončení </a:t>
            </a:r>
            <a:r>
              <a:rPr lang="cs-CZ" sz="1500" dirty="0"/>
              <a:t>realizace projektu v rozmezí 1. 1. 2014 – </a:t>
            </a:r>
            <a:r>
              <a:rPr lang="cs-CZ" sz="1500" dirty="0" smtClean="0"/>
              <a:t>31. 12. 2022.</a:t>
            </a:r>
            <a:endParaRPr lang="cs-CZ" sz="1500" dirty="0"/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 smtClean="0"/>
              <a:t>Cílové skupiny projektu jsou v </a:t>
            </a:r>
            <a:r>
              <a:rPr lang="cs-CZ" sz="1500" dirty="0"/>
              <a:t>souladu s </a:t>
            </a:r>
            <a:r>
              <a:rPr lang="cs-CZ" sz="1500" dirty="0" smtClean="0"/>
              <a:t>výzvou – osoby se zdravotním postižení podle Zákona č. 108/2006 Sb., o sociálních službách. 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 smtClean="0"/>
              <a:t>Žadatel popsal pozitivní dopad </a:t>
            </a:r>
            <a:r>
              <a:rPr lang="cs-CZ" sz="1500" dirty="0"/>
              <a:t>projektu na cílové </a:t>
            </a:r>
            <a:r>
              <a:rPr lang="cs-CZ" sz="1500" dirty="0" smtClean="0"/>
              <a:t>skupiny.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 smtClean="0"/>
              <a:t>Jsou </a:t>
            </a:r>
            <a:r>
              <a:rPr lang="cs-CZ" sz="1500" dirty="0"/>
              <a:t>dodrženy procentní míry podpory z ERDF, SR, žadatel dle </a:t>
            </a:r>
            <a:r>
              <a:rPr lang="cs-CZ" sz="1500" dirty="0" smtClean="0"/>
              <a:t>výzvy.</a:t>
            </a:r>
            <a:endParaRPr lang="cs-CZ" sz="1500" dirty="0"/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500" dirty="0" smtClean="0"/>
              <a:t>Termín </a:t>
            </a:r>
            <a:r>
              <a:rPr lang="pl-PL" sz="1500" dirty="0"/>
              <a:t>ukončení realizace projektu je po datu podání žádosti o </a:t>
            </a:r>
            <a:r>
              <a:rPr lang="pl-PL" sz="1500" dirty="0" smtClean="0"/>
              <a:t>podporu.</a:t>
            </a:r>
            <a:endParaRPr lang="pl-PL" sz="1500" dirty="0"/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 smtClean="0"/>
              <a:t>Projekt </a:t>
            </a:r>
            <a:r>
              <a:rPr lang="cs-CZ" sz="1500" dirty="0"/>
              <a:t>realizován na území ČR mimo území hl. města Prahy</a:t>
            </a:r>
            <a:r>
              <a:rPr lang="cs-CZ" sz="1500" dirty="0" smtClean="0"/>
              <a:t>.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 smtClean="0"/>
              <a:t>Jsou zvoleny všechny relevantní indikátory odpovídající aktivitám projektu. </a:t>
            </a:r>
            <a:endParaRPr lang="pl-PL" sz="1500" dirty="0"/>
          </a:p>
          <a:p>
            <a:pPr algn="just"/>
            <a:endParaRPr lang="pl-PL" sz="1500" b="1" dirty="0" smtClean="0">
              <a:solidFill>
                <a:srgbClr val="00529C"/>
              </a:solidFill>
            </a:endParaRPr>
          </a:p>
          <a:p>
            <a:pPr algn="just"/>
            <a:endParaRPr lang="cs-CZ" sz="1500" b="1" dirty="0">
              <a:solidFill>
                <a:srgbClr val="00529C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900" dirty="0" smtClean="0"/>
              <a:t>II. Napravitelná </a:t>
            </a:r>
            <a:r>
              <a:rPr lang="cs-CZ" sz="2900" dirty="0"/>
              <a:t>kritéria </a:t>
            </a:r>
            <a:r>
              <a:rPr lang="cs-CZ" sz="2900" dirty="0" smtClean="0"/>
              <a:t>– Obecná kritéria </a:t>
            </a:r>
            <a:r>
              <a:rPr lang="cs-CZ" sz="2900" dirty="0"/>
              <a:t>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83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941526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b="1" dirty="0" smtClean="0">
                <a:solidFill>
                  <a:srgbClr val="00529C"/>
                </a:solidFill>
              </a:rPr>
              <a:t>Projekt </a:t>
            </a:r>
            <a:r>
              <a:rPr lang="cs-CZ" b="1" dirty="0">
                <a:solidFill>
                  <a:srgbClr val="00529C"/>
                </a:solidFill>
              </a:rPr>
              <a:t>respektuje minimální a maximální hranici celkových způsobilých výdajů</a:t>
            </a:r>
          </a:p>
          <a:p>
            <a:pPr marL="285750" lvl="2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500" dirty="0"/>
              <a:t>Min. výše celkových způsobilých výdajů: 500 000 Kč – nelze navýšit celkové způsobilé výdaje</a:t>
            </a:r>
          </a:p>
          <a:p>
            <a:pPr marL="285750" lvl="2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500" dirty="0"/>
              <a:t>Max. výše celkových způsobilých výdajů: 90 000 000Kč</a:t>
            </a:r>
          </a:p>
          <a:p>
            <a:pPr marL="0" lvl="4" indent="0" algn="just">
              <a:spcBef>
                <a:spcPts val="0"/>
              </a:spcBef>
              <a:buNone/>
            </a:pPr>
            <a:endParaRPr lang="cs-CZ" sz="1800" b="1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b="1" dirty="0" smtClean="0">
                <a:solidFill>
                  <a:srgbClr val="00529C"/>
                </a:solidFill>
              </a:rPr>
              <a:t>Projekt </a:t>
            </a:r>
            <a:r>
              <a:rPr lang="cs-CZ" b="1" dirty="0">
                <a:solidFill>
                  <a:srgbClr val="00529C"/>
                </a:solidFill>
              </a:rPr>
              <a:t>respektuje limity způsobilých </a:t>
            </a:r>
            <a:r>
              <a:rPr lang="cs-CZ" b="1" dirty="0" smtClean="0">
                <a:solidFill>
                  <a:srgbClr val="00529C"/>
                </a:solidFill>
              </a:rPr>
              <a:t>výdajů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/>
              <a:t>V projektu je dodržen maximální limit 15 % celkových způsobilých </a:t>
            </a:r>
            <a:r>
              <a:rPr lang="cs-CZ" sz="1500" dirty="0" smtClean="0"/>
              <a:t>výdajů na </a:t>
            </a:r>
            <a:r>
              <a:rPr lang="cs-CZ" sz="1500" dirty="0"/>
              <a:t>vedlejší aktivity projektu.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/>
              <a:t>Výdaje za nákup pozemku max. ve výši 10 % celkových způsobilých výdajů projektu.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/>
              <a:t>Osobní náklady manažera projektu jsou kalkulovány max. na jeden přepočtený pracovní úvazek – max. dva pracovníky</a:t>
            </a:r>
            <a:r>
              <a:rPr lang="cs-CZ" sz="1500" dirty="0" smtClean="0"/>
              <a:t>.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5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529C"/>
                </a:solidFill>
              </a:rPr>
              <a:t>Výsledky projektu jsou udržitelné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/>
              <a:t>V kap. </a:t>
            </a:r>
            <a:r>
              <a:rPr lang="cs-CZ" sz="1500" dirty="0" smtClean="0"/>
              <a:t>15 </a:t>
            </a:r>
            <a:r>
              <a:rPr lang="cs-CZ" sz="1500" dirty="0"/>
              <a:t>Studie proveditelnosti je popsáno zajištění udržitelnosti projektu 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/>
              <a:t>Administrativní, finanční, provozní.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/>
              <a:t>Žadatel musí prokázat zajištění udržitelnosti výsledků a zajištění dostatečné kapacity (finanční, personální) pro udržitelnost projektu v rozsahu min. 5 let od ukončení financování.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500" dirty="0"/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dirty="0"/>
          </a:p>
          <a:p>
            <a:pPr marL="576000" lvl="4" indent="-26670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cs-CZ" sz="1800" b="1" dirty="0" smtClean="0"/>
          </a:p>
          <a:p>
            <a:pPr marL="309300" lvl="4" indent="0" algn="just">
              <a:spcBef>
                <a:spcPts val="0"/>
              </a:spcBef>
              <a:buNone/>
            </a:pPr>
            <a:endParaRPr lang="cs-CZ" sz="1800" b="1" dirty="0" smtClean="0"/>
          </a:p>
          <a:p>
            <a:pPr marL="576000" lvl="4" indent="-26670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cs-CZ" sz="1800" b="1" dirty="0" smtClean="0"/>
          </a:p>
          <a:p>
            <a:pPr marL="576000" lvl="4" indent="-266700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cs-CZ" sz="1500" b="1" dirty="0"/>
          </a:p>
          <a:p>
            <a:pPr marL="576000" lvl="4" indent="-266700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cs-CZ" sz="15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5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5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500" b="1" dirty="0" smtClean="0">
              <a:solidFill>
                <a:srgbClr val="00529C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500" b="1" dirty="0" smtClean="0">
              <a:solidFill>
                <a:srgbClr val="00529C"/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sz="1500" b="1" dirty="0" smtClean="0">
              <a:solidFill>
                <a:srgbClr val="00529C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5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900" dirty="0"/>
              <a:t>II. Napravitelná kritéria – Obecná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5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306874"/>
            <a:ext cx="7346095" cy="421762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529C"/>
                </a:solidFill>
              </a:rPr>
              <a:t>Projekt nemá negativní vliv na žádnou z horizontálních priorit IROP (udržitelný rozvoj, rovné příležitosti a zákaz diskriminace, rovnost mužů </a:t>
            </a:r>
            <a:r>
              <a:rPr lang="cs-CZ" b="1" dirty="0" smtClean="0">
                <a:solidFill>
                  <a:srgbClr val="00529C"/>
                </a:solidFill>
              </a:rPr>
              <a:t/>
            </a:r>
            <a:br>
              <a:rPr lang="cs-CZ" b="1" dirty="0" smtClean="0">
                <a:solidFill>
                  <a:srgbClr val="00529C"/>
                </a:solidFill>
              </a:rPr>
            </a:br>
            <a:r>
              <a:rPr lang="cs-CZ" b="1" dirty="0" smtClean="0">
                <a:solidFill>
                  <a:srgbClr val="00529C"/>
                </a:solidFill>
              </a:rPr>
              <a:t>a </a:t>
            </a:r>
            <a:r>
              <a:rPr lang="cs-CZ" b="1" dirty="0">
                <a:solidFill>
                  <a:srgbClr val="00529C"/>
                </a:solidFill>
              </a:rPr>
              <a:t>žen)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 smtClean="0"/>
              <a:t>Projekt musí mít pozitivní </a:t>
            </a:r>
            <a:r>
              <a:rPr lang="cs-CZ" sz="1500" dirty="0"/>
              <a:t>nebo neutrální vliv na horizontální priority.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/>
              <a:t>Udržitelný rozvoj 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 smtClean="0"/>
              <a:t>Rovné </a:t>
            </a:r>
            <a:r>
              <a:rPr lang="cs-CZ" sz="1500" dirty="0"/>
              <a:t>příležitosti a zákaz diskriminace </a:t>
            </a:r>
            <a:endParaRPr lang="cs-CZ" sz="1500" dirty="0" smtClean="0"/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 smtClean="0"/>
              <a:t>Rovnost </a:t>
            </a:r>
            <a:r>
              <a:rPr lang="cs-CZ" sz="1500" dirty="0"/>
              <a:t>mezi muži a ženami </a:t>
            </a:r>
            <a:endParaRPr lang="cs-CZ" sz="1500" dirty="0" smtClean="0"/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 smtClean="0"/>
              <a:t>Soulad informací uvedených ve studii proveditelnosti a v žádosti o podporu. 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5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529C"/>
                </a:solidFill>
              </a:rPr>
              <a:t>Potřebnost realizace projektu je odůvodněná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/>
              <a:t>Žadatel je povinen ve studii proveditelnosti kap. </a:t>
            </a:r>
            <a:r>
              <a:rPr lang="cs-CZ" sz="1500" dirty="0" smtClean="0"/>
              <a:t>5 </a:t>
            </a:r>
            <a:r>
              <a:rPr lang="cs-CZ" sz="1500" dirty="0"/>
              <a:t>zdůvodnit potřebnost realizace projektu ve vztahu k cílovým skupinám.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500" dirty="0" smtClean="0"/>
          </a:p>
          <a:p>
            <a:pPr lvl="0"/>
            <a:endParaRPr lang="cs-CZ" sz="2400" dirty="0">
              <a:solidFill>
                <a:srgbClr val="FF0000"/>
              </a:solidFill>
            </a:endParaRPr>
          </a:p>
          <a:p>
            <a:pPr marL="0" lvl="2" indent="0">
              <a:spcBef>
                <a:spcPts val="0"/>
              </a:spcBef>
              <a:buNone/>
            </a:pPr>
            <a:endParaRPr lang="cs-CZ" sz="1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900" dirty="0"/>
              <a:t>II. Napravitelná kritéria – Obecná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47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306874"/>
            <a:ext cx="7346095" cy="481929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tabLst>
                <a:tab pos="182563" algn="l"/>
              </a:tabLst>
            </a:pPr>
            <a:r>
              <a:rPr lang="cs-CZ" b="1" dirty="0">
                <a:solidFill>
                  <a:srgbClr val="00529C"/>
                </a:solidFill>
              </a:rPr>
              <a:t>Projekt je v souladu s Národní strategií rozvoje sociálních </a:t>
            </a:r>
            <a:r>
              <a:rPr lang="cs-CZ" b="1" dirty="0" smtClean="0">
                <a:solidFill>
                  <a:srgbClr val="00529C"/>
                </a:solidFill>
              </a:rPr>
              <a:t>služeb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cs-CZ" sz="1500" dirty="0" smtClean="0"/>
              <a:t>V </a:t>
            </a:r>
            <a:r>
              <a:rPr lang="cs-CZ" sz="1500" dirty="0"/>
              <a:t>kapitole </a:t>
            </a:r>
            <a:r>
              <a:rPr lang="cs-CZ" sz="1500" dirty="0" smtClean="0"/>
              <a:t>4 </a:t>
            </a:r>
            <a:r>
              <a:rPr lang="cs-CZ" sz="1500" dirty="0"/>
              <a:t>Studie proveditelnosti </a:t>
            </a:r>
            <a:r>
              <a:rPr lang="cs-CZ" sz="1500" dirty="0" smtClean="0"/>
              <a:t>žadatel uvede vazbu </a:t>
            </a:r>
            <a:r>
              <a:rPr lang="cs-CZ" sz="1500" dirty="0"/>
              <a:t>projektu na </a:t>
            </a:r>
            <a:r>
              <a:rPr lang="cs-CZ" sz="1500" dirty="0" smtClean="0"/>
              <a:t>ustanovení aktuální Národní strategie </a:t>
            </a:r>
            <a:r>
              <a:rPr lang="cs-CZ" sz="1500" dirty="0"/>
              <a:t>rozvoje sociálních </a:t>
            </a:r>
            <a:r>
              <a:rPr lang="cs-CZ" sz="1500" dirty="0" smtClean="0"/>
              <a:t>služeb a popíše v čem je projekt v souladu s danou strategií. 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182563" algn="l"/>
              </a:tabLst>
            </a:pPr>
            <a:endParaRPr lang="cs-CZ" sz="2000" b="1" dirty="0">
              <a:solidFill>
                <a:srgbClr val="00529C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182563" algn="l"/>
              </a:tabLst>
            </a:pPr>
            <a:r>
              <a:rPr lang="cs-CZ" b="1" dirty="0">
                <a:solidFill>
                  <a:srgbClr val="00529C"/>
                </a:solidFill>
              </a:rPr>
              <a:t>Projekt je v souladu se strategickým plánem sociálního začleňování </a:t>
            </a:r>
            <a:r>
              <a:rPr lang="cs-CZ" b="1" dirty="0" smtClean="0">
                <a:solidFill>
                  <a:srgbClr val="00529C"/>
                </a:solidFill>
              </a:rPr>
              <a:t>nebo s</a:t>
            </a:r>
            <a:r>
              <a:rPr lang="cs-CZ" b="1" dirty="0">
                <a:solidFill>
                  <a:srgbClr val="00529C"/>
                </a:solidFill>
              </a:rPr>
              <a:t> komunitním plánem nebo s krajským střednědobým plánem </a:t>
            </a:r>
            <a:r>
              <a:rPr lang="cs-CZ" b="1" dirty="0" smtClean="0">
                <a:solidFill>
                  <a:srgbClr val="00529C"/>
                </a:solidFill>
              </a:rPr>
              <a:t>rozvoje sociálních </a:t>
            </a:r>
            <a:r>
              <a:rPr lang="cs-CZ" b="1" dirty="0">
                <a:solidFill>
                  <a:srgbClr val="00529C"/>
                </a:solidFill>
              </a:rPr>
              <a:t>služeb</a:t>
            </a:r>
          </a:p>
          <a:p>
            <a:pPr marL="250825" indent="-250825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cs-CZ" sz="1600" dirty="0"/>
              <a:t>Ověřováno na základě souhlasného stanoviska subjektu, který vydal </a:t>
            </a:r>
            <a:r>
              <a:rPr lang="cs-CZ" sz="1600" dirty="0" smtClean="0"/>
              <a:t>strategický plán sociálního začleňování, </a:t>
            </a:r>
            <a:r>
              <a:rPr lang="cs-CZ" sz="1600" dirty="0"/>
              <a:t>komunitní </a:t>
            </a:r>
            <a:r>
              <a:rPr lang="cs-CZ" sz="1600" dirty="0" smtClean="0"/>
              <a:t>plán nebo </a:t>
            </a:r>
            <a:r>
              <a:rPr lang="cs-CZ" sz="1600" dirty="0"/>
              <a:t>krajský střednědobý </a:t>
            </a:r>
            <a:r>
              <a:rPr lang="cs-CZ" sz="1600" dirty="0" smtClean="0"/>
              <a:t>plán rozvoje sociálních služeb.</a:t>
            </a:r>
            <a:endParaRPr lang="cs-CZ" sz="1600" dirty="0"/>
          </a:p>
          <a:p>
            <a:pPr marL="250825" indent="-250825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cs-CZ" sz="1600" dirty="0"/>
              <a:t>Stanovisko je povinnou přílohou č. 13 žádosti o podporu, vzor </a:t>
            </a:r>
            <a:r>
              <a:rPr lang="cs-CZ" sz="1600" dirty="0" smtClean="0"/>
              <a:t>stanoviska je </a:t>
            </a:r>
            <a:r>
              <a:rPr lang="cs-CZ" sz="1600" dirty="0"/>
              <a:t>uveden v příloze č. 10 Specifických </a:t>
            </a:r>
            <a:r>
              <a:rPr lang="cs-CZ" sz="1600" dirty="0" smtClean="0"/>
              <a:t>pravidel.</a:t>
            </a:r>
            <a:endParaRPr lang="cs-CZ" sz="1600" dirty="0"/>
          </a:p>
          <a:p>
            <a:pPr marL="250825" indent="-250825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2563" algn="l"/>
              </a:tabLst>
            </a:pPr>
            <a:endParaRPr lang="cs-CZ" sz="1900" dirty="0"/>
          </a:p>
          <a:p>
            <a:pPr marL="250825" indent="-250825" algn="just">
              <a:spcBef>
                <a:spcPts val="0"/>
              </a:spcBef>
              <a:spcAft>
                <a:spcPts val="0"/>
              </a:spcAft>
              <a:tabLst>
                <a:tab pos="182563" algn="l"/>
              </a:tabLst>
            </a:pPr>
            <a:endParaRPr lang="cs-CZ" sz="1900" b="1" dirty="0" smtClean="0">
              <a:solidFill>
                <a:srgbClr val="00529C"/>
              </a:solidFill>
            </a:endParaRPr>
          </a:p>
          <a:p>
            <a:pPr marL="250825" indent="-250825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2563" algn="l"/>
              </a:tabLst>
            </a:pPr>
            <a:endParaRPr lang="cs-CZ" sz="1900" b="1" dirty="0">
              <a:solidFill>
                <a:srgbClr val="00529C"/>
              </a:solidFill>
            </a:endParaRPr>
          </a:p>
          <a:p>
            <a:pPr marL="250825" indent="-250825" algn="just">
              <a:spcBef>
                <a:spcPts val="0"/>
              </a:spcBef>
              <a:spcAft>
                <a:spcPts val="0"/>
              </a:spcAft>
              <a:tabLst>
                <a:tab pos="182563" algn="l"/>
              </a:tabLst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900" dirty="0"/>
              <a:t>II. Napravitelná kritéria – </a:t>
            </a:r>
            <a:r>
              <a:rPr lang="cs-CZ" sz="2900" dirty="0" smtClean="0"/>
              <a:t>Specifická </a:t>
            </a:r>
            <a:r>
              <a:rPr lang="cs-CZ" sz="2900" dirty="0"/>
              <a:t>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38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tabLst>
                <a:tab pos="182563" algn="l"/>
              </a:tabLst>
            </a:pPr>
            <a:r>
              <a:rPr lang="cs-CZ" b="1" dirty="0">
                <a:solidFill>
                  <a:srgbClr val="00529C"/>
                </a:solidFill>
              </a:rPr>
              <a:t>Projekt je v souladu s Kritérii sociálních služeb komunitního charakteru a kritérií procesu transformace a deinstitucionalizace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500" dirty="0"/>
              <a:t>Projekt je v souladu s Kritérii sociálních služeb uvedených v příloze </a:t>
            </a:r>
            <a:r>
              <a:rPr lang="cs-CZ" sz="1500" dirty="0" smtClean="0"/>
              <a:t>č</a:t>
            </a:r>
            <a:r>
              <a:rPr lang="cs-CZ" sz="1500" dirty="0"/>
              <a:t>. 4 Specifických pravidel</a:t>
            </a:r>
            <a:r>
              <a:rPr lang="cs-CZ" sz="1500" dirty="0" smtClean="0"/>
              <a:t>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cs-CZ" sz="15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182563" algn="l"/>
              </a:tabLst>
            </a:pPr>
            <a:r>
              <a:rPr lang="cs-CZ" b="1" dirty="0">
                <a:solidFill>
                  <a:srgbClr val="00529C"/>
                </a:solidFill>
              </a:rPr>
              <a:t>Žadatel má zajištěnou administrativní, finanční a provozní kapacitu k realizaci a udržitelnosti projektu </a:t>
            </a:r>
            <a:endParaRPr lang="cs-CZ" b="1" dirty="0" smtClean="0">
              <a:solidFill>
                <a:srgbClr val="00529C"/>
              </a:solidFill>
            </a:endParaRPr>
          </a:p>
          <a:p>
            <a:pPr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cs-CZ" sz="1500" dirty="0"/>
              <a:t>Žadatel ve Studii proveditelnosti kap. </a:t>
            </a:r>
            <a:r>
              <a:rPr lang="cs-CZ" sz="1500" dirty="0" smtClean="0"/>
              <a:t>6 </a:t>
            </a:r>
            <a:r>
              <a:rPr lang="cs-CZ" sz="1500" dirty="0"/>
              <a:t>Management projektu a řízení lidských zdrojů popíše administrativní kapacitu k realizaci a udržitelnosti projektu. </a:t>
            </a:r>
          </a:p>
          <a:p>
            <a:pPr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cs-CZ" sz="1500" dirty="0"/>
              <a:t>V kap. </a:t>
            </a:r>
            <a:r>
              <a:rPr lang="cs-CZ" sz="1500" dirty="0" smtClean="0"/>
              <a:t>10 </a:t>
            </a:r>
            <a:r>
              <a:rPr lang="cs-CZ" sz="1500" dirty="0"/>
              <a:t>Připravenost projektu k realizaci/kap. </a:t>
            </a:r>
            <a:r>
              <a:rPr lang="cs-CZ" sz="1500" dirty="0" smtClean="0"/>
              <a:t>15 </a:t>
            </a:r>
            <a:r>
              <a:rPr lang="cs-CZ" sz="1500" dirty="0"/>
              <a:t>Závěrečné hodnocení efektivity a udržitelnosti projektu popíše finanční kapacitu k </a:t>
            </a:r>
            <a:r>
              <a:rPr lang="cs-CZ" sz="1500" dirty="0" smtClean="0"/>
              <a:t>realizaci a </a:t>
            </a:r>
            <a:r>
              <a:rPr lang="cs-CZ" sz="1500" dirty="0"/>
              <a:t>udržitelnosti projektu. </a:t>
            </a:r>
          </a:p>
          <a:p>
            <a:pPr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cs-CZ" sz="1500" dirty="0"/>
              <a:t>V kap. </a:t>
            </a:r>
            <a:r>
              <a:rPr lang="cs-CZ" sz="1500" dirty="0" smtClean="0"/>
              <a:t>7. </a:t>
            </a:r>
            <a:r>
              <a:rPr lang="cs-CZ" sz="1500" dirty="0"/>
              <a:t>Technické a technologické řešení projektu/kap. </a:t>
            </a:r>
            <a:r>
              <a:rPr lang="cs-CZ" sz="1500" dirty="0" smtClean="0"/>
              <a:t>8 Dlouhodobý majetek popíše </a:t>
            </a:r>
            <a:r>
              <a:rPr lang="cs-CZ" sz="1500" dirty="0"/>
              <a:t>provozní kapacitu k </a:t>
            </a:r>
            <a:r>
              <a:rPr lang="cs-CZ" sz="1500" dirty="0" smtClean="0"/>
              <a:t>realizaci a </a:t>
            </a:r>
            <a:r>
              <a:rPr lang="cs-CZ" sz="1500" dirty="0"/>
              <a:t>udržitelnosti projektu.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182563" algn="l"/>
              </a:tabLst>
            </a:pPr>
            <a:endParaRPr lang="cs-CZ" b="1" dirty="0" smtClean="0">
              <a:solidFill>
                <a:srgbClr val="00529C"/>
              </a:solidFill>
            </a:endParaRPr>
          </a:p>
          <a:p>
            <a:pPr marL="250825" indent="-250825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2563" algn="l"/>
              </a:tabLst>
            </a:pPr>
            <a:endParaRPr lang="cs-CZ" sz="1900" dirty="0"/>
          </a:p>
          <a:p>
            <a:pPr marL="250825" indent="-250825" algn="just">
              <a:spcBef>
                <a:spcPts val="0"/>
              </a:spcBef>
              <a:spcAft>
                <a:spcPts val="0"/>
              </a:spcAft>
              <a:tabLst>
                <a:tab pos="182563" algn="l"/>
              </a:tabLst>
            </a:pPr>
            <a:endParaRPr lang="cs-CZ" sz="1900" b="1" dirty="0" smtClean="0">
              <a:solidFill>
                <a:srgbClr val="00529C"/>
              </a:solidFill>
            </a:endParaRPr>
          </a:p>
          <a:p>
            <a:pPr marL="250825" indent="-250825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2563" algn="l"/>
              </a:tabLst>
            </a:pPr>
            <a:endParaRPr lang="cs-CZ" sz="1900" b="1" dirty="0">
              <a:solidFill>
                <a:srgbClr val="00529C"/>
              </a:solidFill>
            </a:endParaRPr>
          </a:p>
          <a:p>
            <a:pPr marL="250825" indent="-250825" algn="just">
              <a:spcBef>
                <a:spcPts val="0"/>
              </a:spcBef>
              <a:spcAft>
                <a:spcPts val="0"/>
              </a:spcAft>
              <a:tabLst>
                <a:tab pos="182563" algn="l"/>
              </a:tabLst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900" dirty="0"/>
              <a:t>II. Napravitelná kritéria – </a:t>
            </a:r>
            <a:r>
              <a:rPr lang="cs-CZ" sz="2900" dirty="0" smtClean="0"/>
              <a:t>Specifická </a:t>
            </a:r>
            <a:r>
              <a:rPr lang="cs-CZ" sz="2900" dirty="0"/>
              <a:t>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306873"/>
            <a:ext cx="7875237" cy="5049475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529C"/>
                </a:solidFill>
              </a:rPr>
              <a:t>Výdaje na hlavní aktivity v rozpočtu projektu odpovídají tržním </a:t>
            </a:r>
            <a:r>
              <a:rPr lang="cs-CZ" b="1" dirty="0" smtClean="0">
                <a:solidFill>
                  <a:srgbClr val="00529C"/>
                </a:solidFill>
              </a:rPr>
              <a:t>cenám</a:t>
            </a:r>
            <a:endParaRPr lang="cs-CZ" b="1" dirty="0">
              <a:solidFill>
                <a:srgbClr val="00529C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1500" dirty="0"/>
              <a:t>Žadatel je povinen doložit způsob stanovení cen do rozpočtu </a:t>
            </a:r>
            <a:r>
              <a:rPr lang="cs-CZ" sz="1500" dirty="0" smtClean="0"/>
              <a:t>projektu k </a:t>
            </a:r>
            <a:r>
              <a:rPr lang="cs-CZ" sz="1500" dirty="0"/>
              <a:t>hlavním aktivitám projektu, vyjímaje stavebních prací, které jsou součástí položkového rozpočtu stavby za účelem zjištění předpokládané výše způsobilých výdajů</a:t>
            </a:r>
            <a:r>
              <a:rPr lang="cs-CZ" sz="1500" dirty="0" smtClean="0"/>
              <a:t>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15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529C"/>
                </a:solidFill>
              </a:rPr>
              <a:t>Ceny do rozpočtu se dokládají k :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500" u="sng" dirty="0"/>
              <a:t>Nezahájeným zakázkám: </a:t>
            </a:r>
            <a:r>
              <a:rPr lang="cs-CZ" sz="1500" dirty="0"/>
              <a:t>způsob stanovení cen do rozpočtu nebo způsob </a:t>
            </a:r>
            <a:r>
              <a:rPr lang="cs-CZ" sz="1500" dirty="0" smtClean="0"/>
              <a:t>stanovení předpokládané </a:t>
            </a:r>
            <a:r>
              <a:rPr lang="cs-CZ" sz="1500" dirty="0"/>
              <a:t>hodnoty VZ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500" u="sng" dirty="0"/>
              <a:t>Zahájeným zakázkám: </a:t>
            </a:r>
            <a:r>
              <a:rPr lang="cs-CZ" sz="1500" dirty="0"/>
              <a:t>způsob stanovení předpokládané hodnoty </a:t>
            </a:r>
            <a:r>
              <a:rPr lang="cs-CZ" sz="1500" dirty="0" smtClean="0"/>
              <a:t>VZ.</a:t>
            </a:r>
            <a:endParaRPr lang="cs-CZ" sz="1500" dirty="0"/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500" u="sng" dirty="0"/>
              <a:t>Ukončeným zakázkám: </a:t>
            </a:r>
            <a:r>
              <a:rPr lang="cs-CZ" sz="1500" dirty="0"/>
              <a:t>způsob stanovení předpokládané hodnoty </a:t>
            </a:r>
            <a:r>
              <a:rPr lang="cs-CZ" sz="1500" dirty="0" smtClean="0"/>
              <a:t>VZ a </a:t>
            </a:r>
            <a:r>
              <a:rPr lang="cs-CZ" sz="1500" dirty="0"/>
              <a:t>smlouva na plnění </a:t>
            </a:r>
            <a:r>
              <a:rPr lang="cs-CZ" sz="1500" dirty="0" smtClean="0"/>
              <a:t>zakázky.</a:t>
            </a:r>
            <a:endParaRPr lang="cs-CZ" sz="1500" dirty="0"/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500" u="sng" dirty="0"/>
              <a:t>Přímým nákupům od 100 tis. Kč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/>
              <a:t>Stanovení cen do rozpočtu musí být rozděleno do samostatných celků </a:t>
            </a:r>
            <a:r>
              <a:rPr lang="cs-CZ" sz="1500" dirty="0" smtClean="0"/>
              <a:t>odpovídajících předmětům </a:t>
            </a:r>
            <a:r>
              <a:rPr lang="cs-CZ" sz="1500" dirty="0"/>
              <a:t>plnění VZ.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/>
              <a:t>Zdrojová data nesmí být starší 6 měsíců před datem podání </a:t>
            </a:r>
            <a:r>
              <a:rPr lang="cs-CZ" sz="1500" dirty="0" smtClean="0"/>
              <a:t>žádosti o </a:t>
            </a:r>
            <a:r>
              <a:rPr lang="cs-CZ" sz="1500" dirty="0"/>
              <a:t>podporu. 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/>
              <a:t>Žadatel k žádosti o podporu nedokládá podklady, ze kterých vycházel při stanovení ceny do rozpočtu, musí je mít však k dispozici a na případnou výzvu tyto doklady doložit. </a:t>
            </a:r>
          </a:p>
          <a:p>
            <a:pPr algn="just"/>
            <a:endParaRPr lang="cs-CZ" b="1" dirty="0" smtClean="0">
              <a:solidFill>
                <a:srgbClr val="00529C"/>
              </a:solidFill>
            </a:endParaRPr>
          </a:p>
          <a:p>
            <a:pPr algn="just"/>
            <a:endParaRPr lang="cs-CZ" b="1" dirty="0">
              <a:solidFill>
                <a:srgbClr val="00529C"/>
              </a:solidFill>
            </a:endParaRPr>
          </a:p>
          <a:p>
            <a:pPr algn="just"/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900" dirty="0"/>
              <a:t>II. Napravitelná kritéria – Specifická</a:t>
            </a:r>
            <a:r>
              <a:rPr lang="cs-CZ" sz="2900" dirty="0" smtClean="0"/>
              <a:t> </a:t>
            </a:r>
            <a:r>
              <a:rPr lang="cs-CZ" sz="2900" dirty="0"/>
              <a:t>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0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306873"/>
            <a:ext cx="7875237" cy="4943007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529C"/>
                </a:solidFill>
              </a:rPr>
              <a:t>Minimálně 85 % způsobilých výdajů projektu je zaměřeno na hlavní aktivity projektu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 smtClean="0"/>
              <a:t>Žadatel v kap. 17 studie proveditelnosti uvede podrobný položkový rozpočet způsobilých výdajů projektu a u každé položky uvede, zda se jedná o hlavní  či vedlejší aktivitu.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6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529C"/>
                </a:solidFill>
              </a:rPr>
              <a:t>Cílové hodnoty indikátorů odpovídají cílům projektu.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/>
              <a:t>Žadatel v žádosti o podporu a ve studii proveditelnosti kap. </a:t>
            </a:r>
            <a:r>
              <a:rPr lang="cs-CZ" sz="1500" dirty="0" smtClean="0"/>
              <a:t>9 </a:t>
            </a:r>
            <a:r>
              <a:rPr lang="cs-CZ" sz="1500" dirty="0"/>
              <a:t>Výstupy projektu uvede indikátory projektu, jejich hodnoty a způsob jejich výpočtu v souladu  s přílohou č. 2 Specifických </a:t>
            </a:r>
            <a:r>
              <a:rPr lang="cs-CZ" sz="1500" dirty="0" smtClean="0"/>
              <a:t>pravidel – Metodické listy indikátorů.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6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529C"/>
                </a:solidFill>
              </a:rPr>
              <a:t>V hodnocení eCBA/finanční analýze projekt dosáhne minimálně stanovené hodnoty ukazatelů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/>
              <a:t>V případě, že celkové způsobilé výdaje projektu budou vyšší než 5 mil. Kč.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/>
              <a:t>Kritérium: čistá současná hodnota projektu v rámci finanční analýzy (FNPV) </a:t>
            </a:r>
            <a:br>
              <a:rPr lang="cs-CZ" sz="1500" dirty="0"/>
            </a:br>
            <a:r>
              <a:rPr lang="cs-CZ" sz="1500" dirty="0"/>
              <a:t>je nižší než 0.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2100" b="1" dirty="0">
              <a:solidFill>
                <a:srgbClr val="00529C"/>
              </a:solidFill>
            </a:endParaRP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100" b="1" dirty="0" smtClean="0">
              <a:solidFill>
                <a:srgbClr val="00529C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2100" b="1" dirty="0" smtClean="0">
              <a:solidFill>
                <a:srgbClr val="00529C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2100" b="1" dirty="0" smtClean="0">
              <a:solidFill>
                <a:srgbClr val="00529C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900" dirty="0"/>
              <a:t>II. Napravitelná kritéria – Specifická</a:t>
            </a:r>
            <a:r>
              <a:rPr lang="cs-CZ" sz="2900" dirty="0" smtClean="0"/>
              <a:t> </a:t>
            </a:r>
            <a:r>
              <a:rPr lang="cs-CZ" sz="2900" dirty="0"/>
              <a:t>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0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Věcné hodnocení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2" name="TextovéPole 1"/>
          <p:cNvSpPr txBox="1"/>
          <p:nvPr/>
        </p:nvSpPr>
        <p:spPr>
          <a:xfrm>
            <a:off x="548640" y="5822576"/>
            <a:ext cx="835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Minimální počet bodů, kterého musí žádost ve věcném hodnocení dosáhnout, je 35 z 55. </a:t>
            </a: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698462"/>
              </p:ext>
            </p:extLst>
          </p:nvPr>
        </p:nvGraphicFramePr>
        <p:xfrm>
          <a:off x="548640" y="1084262"/>
          <a:ext cx="8355330" cy="47383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332739"/>
                <a:gridCol w="5022591"/>
              </a:tblGrid>
              <a:tr h="1958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Název </a:t>
                      </a:r>
                      <a:r>
                        <a:rPr lang="cs-CZ" sz="1200" b="1" dirty="0" smtClean="0">
                          <a:effectLst/>
                        </a:rPr>
                        <a:t>kritéria</a:t>
                      </a:r>
                      <a:r>
                        <a:rPr lang="cs-CZ" sz="1200" b="1" dirty="0">
                          <a:effectLst/>
                        </a:rPr>
                        <a:t> </a:t>
                      </a:r>
                      <a:endParaRPr lang="cs-CZ" sz="12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</a:rPr>
                        <a:t>Hodnocení </a:t>
                      </a:r>
                      <a:r>
                        <a:rPr lang="cs-CZ" sz="1200" b="1" dirty="0">
                          <a:effectLst/>
                        </a:rPr>
                        <a:t>(bodovací škála</a:t>
                      </a:r>
                      <a:r>
                        <a:rPr lang="cs-CZ" sz="1200" b="1" dirty="0" smtClean="0">
                          <a:effectLst/>
                        </a:rPr>
                        <a:t>)</a:t>
                      </a:r>
                      <a:r>
                        <a:rPr lang="cs-CZ" sz="1200" b="1" dirty="0">
                          <a:effectLst/>
                        </a:rPr>
                        <a:t> </a:t>
                      </a:r>
                      <a:endParaRPr lang="cs-CZ" sz="12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692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</a:rPr>
                        <a:t>Harmon</a:t>
                      </a:r>
                      <a:r>
                        <a:rPr lang="cs-CZ" sz="1200" b="1" dirty="0" smtClean="0">
                          <a:effectLst/>
                        </a:rPr>
                        <a:t>og</a:t>
                      </a:r>
                      <a:r>
                        <a:rPr lang="en-GB" sz="1200" b="1" dirty="0" smtClean="0">
                          <a:effectLst/>
                        </a:rPr>
                        <a:t>ram </a:t>
                      </a:r>
                      <a:r>
                        <a:rPr lang="en-GB" sz="1200" b="1" dirty="0">
                          <a:effectLst/>
                        </a:rPr>
                        <a:t>realizace </a:t>
                      </a:r>
                      <a:r>
                        <a:rPr lang="cs-CZ" sz="1200" b="1" dirty="0" smtClean="0">
                          <a:effectLst/>
                        </a:rPr>
                        <a:t> </a:t>
                      </a:r>
                      <a:r>
                        <a:rPr lang="en-GB" sz="1200" b="1" dirty="0" smtClean="0">
                          <a:effectLst/>
                        </a:rPr>
                        <a:t>projektu </a:t>
                      </a:r>
                      <a:r>
                        <a:rPr lang="en-GB" sz="1200" b="1" dirty="0">
                          <a:effectLst/>
                        </a:rPr>
                        <a:t>je reálný a proveditelný.</a:t>
                      </a:r>
                      <a:endParaRPr lang="cs-CZ" sz="12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 bodů - Harmonogram realizace je reálný a proveditelný.</a:t>
                      </a:r>
                      <a:endParaRPr lang="cs-CZ" sz="1200" dirty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0 bodů – Harmonogram realizace projektu není reálný a proveditelný.</a:t>
                      </a:r>
                      <a:endParaRPr lang="cs-CZ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692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V projektu je jasně vymezena cílová skupina transformace.</a:t>
                      </a:r>
                      <a:endParaRPr lang="cs-CZ" sz="12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10 bodů -   V projektu je jasně vymezená cílová skupina transformace.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 bodů - V projektu není jasně vymezena </a:t>
                      </a:r>
                      <a:r>
                        <a:rPr lang="en-GB" sz="1200" dirty="0">
                          <a:effectLst/>
                        </a:rPr>
                        <a:t>cílová</a:t>
                      </a:r>
                      <a:r>
                        <a:rPr lang="cs-CZ" sz="1200" dirty="0">
                          <a:effectLst/>
                        </a:rPr>
                        <a:t> skupina transformace.</a:t>
                      </a:r>
                      <a:endParaRPr lang="cs-CZ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08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V projektu je popsán pozitivní dopad plánovaných aktivit na začleňování cílové skupiny do společnosti.</a:t>
                      </a:r>
                      <a:endParaRPr lang="cs-CZ" sz="12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10 bodů - </a:t>
                      </a:r>
                      <a:r>
                        <a:rPr lang="en-GB" sz="1200" dirty="0">
                          <a:effectLst/>
                        </a:rPr>
                        <a:t>V projektu</a:t>
                      </a:r>
                      <a:r>
                        <a:rPr lang="cs-CZ" sz="1200" dirty="0">
                          <a:effectLst/>
                        </a:rPr>
                        <a:t> je popsán pozitivní dopad plánovaných aktivit na začleňování cílové skupiny do společnosti.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 bodů - </a:t>
                      </a:r>
                      <a:r>
                        <a:rPr lang="en-GB" sz="1200" dirty="0">
                          <a:effectLst/>
                        </a:rPr>
                        <a:t>V projektu</a:t>
                      </a:r>
                      <a:r>
                        <a:rPr lang="cs-CZ" sz="1200" dirty="0">
                          <a:effectLst/>
                        </a:rPr>
                        <a:t> není popsán pozitivní dopad plánovaných aktivit na začleňování cílové skupiny do společnosti.</a:t>
                      </a:r>
                      <a:endParaRPr lang="cs-CZ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08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V transformačním plánu jsou popsány aktivity, které vedou k začleňování uživatelů do společnosti, případně na trh práce.</a:t>
                      </a:r>
                      <a:endParaRPr lang="cs-CZ" sz="12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10 bodů - V transformačním plánu jsou popsány aktivity, které vedou k začleňování uživatelů do společnosti, případně na trh práce.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 bodu - V transformačním plánu nejsou popsány aktivity, které vedou k začleňování uživatelů do společnosti, případně na trh práce.</a:t>
                      </a:r>
                      <a:endParaRPr lang="cs-CZ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465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Projekt vede ke kompletnímu uzavření ústavu.</a:t>
                      </a:r>
                      <a:endParaRPr lang="cs-CZ" sz="12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10 bodů - Po ukončení realizace projektu bude ústav uzavřen.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 bodů - V transformačním plánu zařízení je v dalších krocích počítáno s kompletním uzavřením ústavu</a:t>
                      </a:r>
                      <a:r>
                        <a:rPr lang="cs-CZ" sz="1200" dirty="0" smtClean="0">
                          <a:effectLst/>
                        </a:rPr>
                        <a:t>.</a:t>
                      </a: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4043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V projektu jsou uvedena hlavní rizika v realizační fázi i ve fázi udržitelnosti a způsoby jejich eliminace.</a:t>
                      </a:r>
                      <a:endParaRPr lang="cs-CZ" sz="12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 bodů - V projektu jsou uvedena hlavní rizika v realizační fázi i ve fázi udržitelnosti a jsou uvedeny způsoby jejich eliminace.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 body - V projektu jsou hlavní rizika v realizační fázi i ve fázi udržitelnosti, ale nejsou uvedeny způsoby jejich eliminace.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 bodů - V projektu nejsou uvedena hlavní rizika v realizační fázi i ve fázi udržitelnosti a nejsou uvedeny způsoby jejich eliminace.</a:t>
                      </a:r>
                      <a:endParaRPr lang="cs-CZ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23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1084263"/>
            <a:ext cx="8229600" cy="854367"/>
          </a:xfrm>
        </p:spPr>
        <p:txBody>
          <a:bodyPr>
            <a:noAutofit/>
          </a:bodyPr>
          <a:lstStyle/>
          <a:p>
            <a:pPr marL="0" lvl="1" indent="0" defTabSz="44450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800" dirty="0"/>
              <a:t>P</a:t>
            </a:r>
            <a:r>
              <a:rPr lang="cs-CZ" sz="1800" dirty="0" smtClean="0"/>
              <a:t>rovádí CRR.</a:t>
            </a:r>
          </a:p>
          <a:p>
            <a:pPr marL="0" lvl="1" indent="0" defTabSz="44450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800" b="0" dirty="0" smtClean="0">
                <a:solidFill>
                  <a:schemeClr val="tx1"/>
                </a:solidFill>
              </a:rPr>
              <a:t>Pro </a:t>
            </a:r>
            <a:r>
              <a:rPr lang="cs-CZ" sz="1800" b="0" dirty="0">
                <a:solidFill>
                  <a:schemeClr val="tx1"/>
                </a:solidFill>
              </a:rPr>
              <a:t>projekty, které prošly úspěšně </a:t>
            </a:r>
            <a:r>
              <a:rPr lang="cs-CZ" sz="1800" b="0" dirty="0" smtClean="0">
                <a:solidFill>
                  <a:schemeClr val="tx1"/>
                </a:solidFill>
              </a:rPr>
              <a:t>hodnocením.</a:t>
            </a:r>
          </a:p>
          <a:p>
            <a:pPr marL="0" lvl="1" indent="0" defTabSz="44450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800" b="0" dirty="0" smtClean="0">
                <a:solidFill>
                  <a:schemeClr val="tx1"/>
                </a:solidFill>
              </a:rPr>
              <a:t>Na </a:t>
            </a:r>
            <a:r>
              <a:rPr lang="cs-CZ" sz="1800" b="0" dirty="0">
                <a:solidFill>
                  <a:schemeClr val="tx1"/>
                </a:solidFill>
              </a:rPr>
              <a:t>základě jejího výsledku provede </a:t>
            </a:r>
            <a:r>
              <a:rPr lang="cs-CZ" sz="1800" b="0" dirty="0" smtClean="0">
                <a:solidFill>
                  <a:schemeClr val="tx1"/>
                </a:solidFill>
              </a:rPr>
              <a:t>CRR u </a:t>
            </a:r>
            <a:r>
              <a:rPr lang="cs-CZ" sz="1800" b="0" dirty="0">
                <a:solidFill>
                  <a:schemeClr val="tx1"/>
                </a:solidFill>
              </a:rPr>
              <a:t>vybraných projektů ex-ante  </a:t>
            </a:r>
            <a:r>
              <a:rPr lang="cs-CZ" sz="1800" b="0" dirty="0" smtClean="0">
                <a:solidFill>
                  <a:schemeClr val="tx1"/>
                </a:solidFill>
              </a:rPr>
              <a:t>kontrolu. </a:t>
            </a:r>
            <a:r>
              <a:rPr lang="cs-CZ" sz="1800" dirty="0" smtClean="0"/>
              <a:t>Ověřují se rizika:</a:t>
            </a:r>
          </a:p>
          <a:p>
            <a:pPr marL="898525" lvl="2" indent="-187325">
              <a:buNone/>
            </a:pPr>
            <a:endParaRPr lang="cs-CZ" sz="1800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Ex-ante analýza rizik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229498"/>
              </p:ext>
            </p:extLst>
          </p:nvPr>
        </p:nvGraphicFramePr>
        <p:xfrm>
          <a:off x="683568" y="2396349"/>
          <a:ext cx="7797492" cy="3168000"/>
        </p:xfrm>
        <a:graphic>
          <a:graphicData uri="http://schemas.openxmlformats.org/drawingml/2006/table">
            <a:tbl>
              <a:tblPr firstRow="1" firstCol="1" bandRow="1"/>
              <a:tblGrid>
                <a:gridCol w="7797492"/>
              </a:tblGrid>
              <a:tr h="288000">
                <a:tc>
                  <a:txBody>
                    <a:bodyPr/>
                    <a:lstStyle/>
                    <a:p>
                      <a:pPr marL="1454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Kritéria ex-ante analýzy rizik </a:t>
                      </a:r>
                      <a:endParaRPr lang="cs-CZ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14541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+mn-lt"/>
                          <a:ea typeface="MS Mincho"/>
                          <a:cs typeface="Times New Roman"/>
                        </a:rPr>
                        <a:t>Riziko nedosažení výstupů a realizace projektu v předloženém harmonogramu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14541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+mn-lt"/>
                          <a:ea typeface="MS Mincho"/>
                          <a:cs typeface="Times New Roman"/>
                        </a:rPr>
                        <a:t>Riziko nesouladu realizace projektu s Podmínkami právního aktu a dalšími závaznými postupy a pokyny pro příjemce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14541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Riziko nedodržení podmínek zadávacího řízení podle platného zákona o veřejných zakázkách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Riziko vzniku nezpůsobilých výdajů při realizaci projektu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Riziko vzniku dvojího financování projektu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Riziko nenaplnění udržitelnosti projektu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Riziko nedosažení plánovaných indikátorů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Riziko podvodu a korupčního jednání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Riziko nehospodárnosti a neefektivnosti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Riziko nedovolené veřejné podpory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4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1" indent="0" algn="just">
              <a:spcBef>
                <a:spcPts val="0"/>
              </a:spcBef>
              <a:buNone/>
            </a:pPr>
            <a:r>
              <a:rPr lang="cs-CZ" sz="1800" dirty="0" smtClean="0"/>
              <a:t>Provádí se na základě výsledků ex-ante analýzy rizik</a:t>
            </a:r>
          </a:p>
          <a:p>
            <a:pPr marL="285750" lvl="1" indent="-285750" algn="just">
              <a:spcBef>
                <a:spcPts val="0"/>
              </a:spcBef>
            </a:pPr>
            <a:r>
              <a:rPr lang="cs-CZ" sz="1800" b="0" dirty="0" smtClean="0">
                <a:solidFill>
                  <a:schemeClr val="tx1"/>
                </a:solidFill>
              </a:rPr>
              <a:t>Zahrnuje oblasti, které ex-ante analýza rizik vyhodnotila jako rizikové.</a:t>
            </a:r>
          </a:p>
          <a:p>
            <a:pPr marL="285750" lvl="1" indent="-285750" algn="just">
              <a:spcBef>
                <a:spcPts val="0"/>
              </a:spcBef>
            </a:pPr>
            <a:r>
              <a:rPr lang="cs-CZ" sz="1800" b="0" dirty="0" smtClean="0">
                <a:solidFill>
                  <a:schemeClr val="tx1"/>
                </a:solidFill>
              </a:rPr>
              <a:t>Na základě výsledků ex-ante kontroly je možné požadovat po žadatelích doplnění, úpravy nebo dodatečné informace, nesmí to však mít vliv na předchozí fáze hodnocení. </a:t>
            </a:r>
          </a:p>
          <a:p>
            <a:pPr marL="0" lvl="1" indent="0" algn="just">
              <a:spcBef>
                <a:spcPts val="0"/>
              </a:spcBef>
              <a:buNone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0" lvl="1" indent="0" algn="just">
              <a:spcBef>
                <a:spcPts val="0"/>
              </a:spcBef>
              <a:buNone/>
            </a:pPr>
            <a:endParaRPr lang="cs-CZ" sz="1800" b="0" dirty="0" smtClean="0">
              <a:solidFill>
                <a:srgbClr val="FF0000"/>
              </a:solidFill>
            </a:endParaRPr>
          </a:p>
          <a:p>
            <a:pPr marL="0" lvl="1" indent="0" algn="just">
              <a:spcBef>
                <a:spcPts val="0"/>
              </a:spcBef>
              <a:buNone/>
            </a:pPr>
            <a:r>
              <a:rPr lang="cs-CZ" sz="1800" dirty="0" smtClean="0"/>
              <a:t>Možné krácení výdajů na základě výsledku kontroly</a:t>
            </a:r>
          </a:p>
          <a:p>
            <a:pPr marL="285750" lvl="2" indent="-285750" algn="just">
              <a:spcBef>
                <a:spcPts val="0"/>
              </a:spcBef>
            </a:pPr>
            <a:r>
              <a:rPr lang="cs-CZ" sz="1800" dirty="0"/>
              <a:t>V</a:t>
            </a:r>
            <a:r>
              <a:rPr lang="cs-CZ" sz="1800" dirty="0" smtClean="0"/>
              <a:t>e způsobilých výdajích jsou zahrnuty  výdaje na nezpůsobilé aktivity.</a:t>
            </a:r>
          </a:p>
          <a:p>
            <a:pPr marL="285750" lvl="2" indent="-285750" algn="just">
              <a:spcBef>
                <a:spcPts val="0"/>
              </a:spcBef>
            </a:pPr>
            <a:r>
              <a:rPr lang="cs-CZ" sz="1800" dirty="0"/>
              <a:t>A</a:t>
            </a:r>
            <a:r>
              <a:rPr lang="cs-CZ" sz="1800" dirty="0" smtClean="0"/>
              <a:t>ktivity, které mohly být nebo již byly realizovány na základě chybně provedeného výběrového řízení.</a:t>
            </a:r>
          </a:p>
          <a:p>
            <a:pPr marL="285750" lvl="2" indent="-285750" algn="just">
              <a:spcBef>
                <a:spcPts val="0"/>
              </a:spcBef>
            </a:pPr>
            <a:r>
              <a:rPr lang="cs-CZ" sz="1800" dirty="0"/>
              <a:t>V</a:t>
            </a:r>
            <a:r>
              <a:rPr lang="cs-CZ" sz="1800" dirty="0" smtClean="0"/>
              <a:t>ýdaje nebyly vynaloženy v souladu se zásadami 3E.</a:t>
            </a:r>
          </a:p>
          <a:p>
            <a:pPr marL="0" lvl="2" indent="0" algn="just">
              <a:spcBef>
                <a:spcPts val="0"/>
              </a:spcBef>
              <a:buNone/>
            </a:pPr>
            <a:endParaRPr lang="cs-CZ" sz="1800" b="1" dirty="0" smtClean="0"/>
          </a:p>
          <a:p>
            <a:pPr marL="0" lvl="2" indent="0" algn="just">
              <a:spcBef>
                <a:spcPts val="0"/>
              </a:spcBef>
              <a:buNone/>
            </a:pPr>
            <a:r>
              <a:rPr lang="cs-CZ" sz="1800" b="1" dirty="0" smtClean="0">
                <a:solidFill>
                  <a:srgbClr val="FF0000"/>
                </a:solidFill>
              </a:rPr>
              <a:t>Ex-ante kontrola probíhá v režimu veřejnosprávní kontroly. </a:t>
            </a:r>
            <a:endParaRPr lang="cs-CZ" sz="1800" b="1" dirty="0" smtClean="0"/>
          </a:p>
          <a:p>
            <a:pPr marL="0" lvl="2" indent="0" algn="just">
              <a:spcBef>
                <a:spcPts val="0"/>
              </a:spcBef>
              <a:buNone/>
              <a:tabLst>
                <a:tab pos="88900" algn="l"/>
              </a:tabLst>
            </a:pPr>
            <a:r>
              <a:rPr lang="cs-CZ" sz="1400" b="1" i="1" dirty="0" smtClean="0">
                <a:solidFill>
                  <a:srgbClr val="00529C"/>
                </a:solidFill>
              </a:rPr>
              <a:t>Upozornění!</a:t>
            </a:r>
          </a:p>
          <a:p>
            <a:pPr marL="0" lvl="2" indent="0" algn="just">
              <a:spcBef>
                <a:spcPts val="0"/>
              </a:spcBef>
              <a:buNone/>
            </a:pPr>
            <a:r>
              <a:rPr lang="cs-CZ" sz="1400" i="1" dirty="0" smtClean="0">
                <a:solidFill>
                  <a:srgbClr val="00529C"/>
                </a:solidFill>
              </a:rPr>
              <a:t>Projekt může být vyřazen z procesu hodnocení, pokud ex-ante kontrola zjistí porušení podmínek stanovených výzvou.</a:t>
            </a:r>
          </a:p>
          <a:p>
            <a:pPr marL="898525" lvl="2" indent="-187325">
              <a:spcBef>
                <a:spcPts val="0"/>
              </a:spcBef>
            </a:pPr>
            <a:endParaRPr lang="cs-CZ" dirty="0" smtClean="0"/>
          </a:p>
          <a:p>
            <a:pPr marL="898525" lvl="2" indent="-187325">
              <a:spcBef>
                <a:spcPts val="0"/>
              </a:spcBef>
              <a:buNone/>
            </a:pPr>
            <a:endParaRPr lang="cs-CZ" dirty="0" smtClean="0"/>
          </a:p>
          <a:p>
            <a:pPr>
              <a:spcBef>
                <a:spcPts val="0"/>
              </a:spcBef>
            </a:pPr>
            <a:endParaRPr lang="en-US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Ex-ante kontrola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47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/>
              <a:t>Konzultace před vyhlášením výzvy</a:t>
            </a:r>
          </a:p>
          <a:p>
            <a:pPr marL="454025" lvl="1" indent="-187325"/>
            <a:r>
              <a:rPr lang="cs-CZ" dirty="0" smtClean="0"/>
              <a:t>Příjem žádostí </a:t>
            </a:r>
            <a:r>
              <a:rPr lang="cs-CZ" dirty="0"/>
              <a:t>o podporu</a:t>
            </a:r>
          </a:p>
          <a:p>
            <a:pPr marL="454025" lvl="1" indent="-187325"/>
            <a:r>
              <a:rPr lang="cs-CZ" dirty="0" smtClean="0"/>
              <a:t>Hodnocení žádostí </a:t>
            </a:r>
            <a:r>
              <a:rPr lang="cs-CZ" dirty="0"/>
              <a:t>o podporu</a:t>
            </a:r>
          </a:p>
          <a:p>
            <a:pPr marL="454025" lvl="1" indent="-187325"/>
            <a:r>
              <a:rPr lang="cs-CZ" dirty="0" smtClean="0"/>
              <a:t>Administrace změn v projektech</a:t>
            </a:r>
            <a:endParaRPr lang="cs-CZ" dirty="0"/>
          </a:p>
          <a:p>
            <a:pPr marL="454025" lvl="1" indent="-187325"/>
            <a:r>
              <a:rPr lang="cs-CZ" dirty="0" smtClean="0"/>
              <a:t>Administrativní </a:t>
            </a:r>
            <a:r>
              <a:rPr lang="cs-CZ" dirty="0"/>
              <a:t>ověření </a:t>
            </a:r>
            <a:r>
              <a:rPr lang="cs-CZ" dirty="0" smtClean="0"/>
              <a:t>zpráv </a:t>
            </a:r>
            <a:r>
              <a:rPr lang="cs-CZ" dirty="0"/>
              <a:t>o realizaci/zpráv o udržitelnosti</a:t>
            </a:r>
          </a:p>
          <a:p>
            <a:pPr marL="454025" lvl="1" indent="-187325"/>
            <a:r>
              <a:rPr lang="cs-CZ" dirty="0" smtClean="0"/>
              <a:t>Provádění kontrol </a:t>
            </a:r>
            <a:r>
              <a:rPr lang="cs-CZ" dirty="0"/>
              <a:t>na místě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Role CRR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66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 smtClean="0"/>
              <a:t>Provádí ŘO IROP na základě informací od vedení CRR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Podkladem pro výběr je:</a:t>
            </a:r>
          </a:p>
          <a:p>
            <a:pPr marL="285750" lvl="1" indent="-285750" algn="just">
              <a:spcBef>
                <a:spcPts val="0"/>
              </a:spcBef>
            </a:pPr>
            <a:r>
              <a:rPr lang="cs-CZ" sz="1800" b="0" dirty="0" smtClean="0">
                <a:solidFill>
                  <a:schemeClr val="tx1"/>
                </a:solidFill>
              </a:rPr>
              <a:t>zápis, podepsaný ředitelem CRR, který deklaruje, že hodnocení </a:t>
            </a:r>
            <a:br>
              <a:rPr lang="cs-CZ" sz="1800" b="0" dirty="0" smtClean="0">
                <a:solidFill>
                  <a:schemeClr val="tx1"/>
                </a:solidFill>
              </a:rPr>
            </a:br>
            <a:r>
              <a:rPr lang="cs-CZ" sz="1800" b="0" dirty="0" smtClean="0">
                <a:solidFill>
                  <a:schemeClr val="tx1"/>
                </a:solidFill>
              </a:rPr>
              <a:t>a kontroly projektů proběhly podle stanovených postupů,</a:t>
            </a:r>
          </a:p>
          <a:p>
            <a:pPr marL="285750" lvl="1" indent="-285750" algn="just">
              <a:spcBef>
                <a:spcPts val="0"/>
              </a:spcBef>
            </a:pPr>
            <a:r>
              <a:rPr lang="cs-CZ" sz="1800" b="0" dirty="0" smtClean="0">
                <a:solidFill>
                  <a:schemeClr val="tx1"/>
                </a:solidFill>
              </a:rPr>
              <a:t>seznam všech projektů, které prošly hodnocením, v rozdělení </a:t>
            </a:r>
            <a:br>
              <a:rPr lang="cs-CZ" sz="1800" b="0" dirty="0" smtClean="0">
                <a:solidFill>
                  <a:schemeClr val="tx1"/>
                </a:solidFill>
              </a:rPr>
            </a:br>
            <a:r>
              <a:rPr lang="cs-CZ" sz="1800" b="0" dirty="0" smtClean="0">
                <a:solidFill>
                  <a:schemeClr val="tx1"/>
                </a:solidFill>
              </a:rPr>
              <a:t>na projekty doporučené a nedoporučené k financování,</a:t>
            </a:r>
          </a:p>
          <a:p>
            <a:pPr marL="285750" lvl="1" indent="-285750" algn="just">
              <a:spcBef>
                <a:spcPts val="0"/>
              </a:spcBef>
            </a:pPr>
            <a:r>
              <a:rPr lang="cs-CZ" sz="1800" b="0" dirty="0" smtClean="0">
                <a:solidFill>
                  <a:schemeClr val="tx1"/>
                </a:solidFill>
              </a:rPr>
              <a:t>seznam náhradních projektů.</a:t>
            </a:r>
          </a:p>
          <a:p>
            <a:pPr marL="0" lvl="1" indent="0" algn="just">
              <a:spcBef>
                <a:spcPts val="0"/>
              </a:spcBef>
              <a:buNone/>
            </a:pPr>
            <a:endParaRPr lang="cs-CZ" sz="1800" b="0" i="1" dirty="0">
              <a:solidFill>
                <a:schemeClr val="tx1"/>
              </a:solidFill>
            </a:endParaRPr>
          </a:p>
          <a:p>
            <a:pPr marL="0" lvl="1" indent="0" algn="just" defTabSz="266700">
              <a:spcBef>
                <a:spcPts val="0"/>
              </a:spcBef>
              <a:buNone/>
            </a:pPr>
            <a:r>
              <a:rPr lang="cs-CZ" sz="1800" dirty="0" smtClean="0">
                <a:solidFill>
                  <a:srgbClr val="FF0000"/>
                </a:solidFill>
              </a:rPr>
              <a:t>Ve fázi výběru projektů není možné měnit hodnocení žádostí o podporu.</a:t>
            </a:r>
          </a:p>
          <a:p>
            <a:pPr marL="0" lvl="1" indent="0" algn="just" defTabSz="266700">
              <a:spcBef>
                <a:spcPts val="0"/>
              </a:spcBef>
              <a:buNone/>
            </a:pPr>
            <a:endParaRPr lang="cs-CZ" sz="1800" dirty="0" smtClean="0">
              <a:solidFill>
                <a:srgbClr val="FF0000"/>
              </a:solidFill>
            </a:endParaRPr>
          </a:p>
          <a:p>
            <a:pPr marL="285750" lvl="1" indent="-285750" algn="just" defTabSz="266700">
              <a:spcBef>
                <a:spcPts val="0"/>
              </a:spcBef>
            </a:pPr>
            <a:r>
              <a:rPr lang="cs-CZ" sz="1800" b="0" dirty="0" smtClean="0">
                <a:solidFill>
                  <a:schemeClr val="tx1"/>
                </a:solidFill>
              </a:rPr>
              <a:t>V kolových výzvách jsou projekty seřazeny dle počtu dosažených bodů od nejvyššího po nejnižší. </a:t>
            </a:r>
          </a:p>
          <a:p>
            <a:pPr marL="285750" lvl="1" indent="-285750" algn="just" defTabSz="266700">
              <a:spcBef>
                <a:spcPts val="0"/>
              </a:spcBef>
            </a:pPr>
            <a:r>
              <a:rPr lang="cs-CZ" sz="1800" b="0" dirty="0" smtClean="0">
                <a:solidFill>
                  <a:schemeClr val="tx1"/>
                </a:solidFill>
              </a:rPr>
              <a:t>Projekty se stejným počtem bodů jsou seřazeny dle data a času podání žádosti o podporu v MS2014+.</a:t>
            </a:r>
          </a:p>
          <a:p>
            <a:pPr marL="285750" lvl="1" indent="-285750" algn="just" defTabSz="266700">
              <a:spcBef>
                <a:spcPts val="0"/>
              </a:spcBef>
            </a:pPr>
            <a:r>
              <a:rPr lang="cs-CZ" sz="1800" b="0" dirty="0" smtClean="0">
                <a:solidFill>
                  <a:schemeClr val="tx1"/>
                </a:solidFill>
              </a:rPr>
              <a:t>Počet podpořených projektů je limitován výší alokace na výzvu, ostatní projekty mohou být zařazeny na seznam náhradních projektů.</a:t>
            </a:r>
          </a:p>
          <a:p>
            <a:pPr marL="266700" lvl="1" indent="0" algn="just">
              <a:buNone/>
            </a:pPr>
            <a:endParaRPr lang="cs-CZ" dirty="0" smtClean="0"/>
          </a:p>
          <a:p>
            <a:pPr marL="898525" lvl="2" indent="-187325" algn="just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Výběr projektů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8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6700" lvl="1" indent="0">
              <a:buNone/>
            </a:pPr>
            <a:endParaRPr lang="cs-CZ" dirty="0" smtClean="0"/>
          </a:p>
          <a:p>
            <a:pPr marL="266700" lvl="1" indent="0">
              <a:buNone/>
            </a:pPr>
            <a:r>
              <a:rPr lang="cs-CZ" dirty="0" smtClean="0"/>
              <a:t>Právní akt upravuje minimálně tyto oblasti:</a:t>
            </a:r>
            <a:endParaRPr lang="cs-CZ" dirty="0"/>
          </a:p>
          <a:p>
            <a:pPr marL="454025" lvl="1" indent="-187325"/>
            <a:r>
              <a:rPr lang="cs-CZ" b="0" dirty="0" smtClean="0">
                <a:solidFill>
                  <a:schemeClr val="tx1"/>
                </a:solidFill>
              </a:rPr>
              <a:t>informace o příjemci;</a:t>
            </a:r>
          </a:p>
          <a:p>
            <a:pPr marL="454025" lvl="1" indent="-187325"/>
            <a:r>
              <a:rPr lang="cs-CZ" b="0" dirty="0" smtClean="0">
                <a:solidFill>
                  <a:schemeClr val="tx1"/>
                </a:solidFill>
              </a:rPr>
              <a:t>informace o projektu;</a:t>
            </a:r>
          </a:p>
          <a:p>
            <a:pPr marL="454025" lvl="1" indent="-187325"/>
            <a:r>
              <a:rPr lang="cs-CZ" b="0" dirty="0" smtClean="0">
                <a:solidFill>
                  <a:schemeClr val="tx1"/>
                </a:solidFill>
              </a:rPr>
              <a:t>povinnosti a práva příjemce;</a:t>
            </a:r>
          </a:p>
          <a:p>
            <a:pPr marL="454025" lvl="1" indent="-187325"/>
            <a:r>
              <a:rPr lang="cs-CZ" b="0" dirty="0" smtClean="0">
                <a:solidFill>
                  <a:schemeClr val="tx1"/>
                </a:solidFill>
              </a:rPr>
              <a:t>povinnosti a práva ŘO IROP;</a:t>
            </a:r>
          </a:p>
          <a:p>
            <a:pPr marL="454025" lvl="1" indent="-187325"/>
            <a:r>
              <a:rPr lang="cs-CZ" b="0" dirty="0" smtClean="0">
                <a:solidFill>
                  <a:schemeClr val="tx1"/>
                </a:solidFill>
              </a:rPr>
              <a:t>sankce za neplnění povinností.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Vydání právního aktu – Registrace akce </a:t>
            </a:r>
            <a:br>
              <a:rPr lang="cs-CZ" dirty="0" smtClean="0"/>
            </a:br>
            <a:r>
              <a:rPr lang="cs-CZ" dirty="0" smtClean="0"/>
              <a:t>a Rozhodnutí o poskytnutí dotace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7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6375" y="1084263"/>
            <a:ext cx="7848343" cy="5194617"/>
          </a:xfrm>
        </p:spPr>
        <p:txBody>
          <a:bodyPr>
            <a:noAutofit/>
          </a:bodyPr>
          <a:lstStyle/>
          <a:p>
            <a:pPr marL="0" lvl="1" indent="0" algn="just">
              <a:spcBef>
                <a:spcPts val="0"/>
              </a:spcBef>
              <a:buNone/>
            </a:pPr>
            <a:r>
              <a:rPr lang="cs-CZ" sz="1800" dirty="0" smtClean="0"/>
              <a:t>Žadatel může podat žádost o přezkum hodnocení v každé části hodnocení žádosti, ve které neuspěl</a:t>
            </a:r>
            <a:r>
              <a:rPr lang="cs-CZ" sz="1800" dirty="0"/>
              <a:t>:</a:t>
            </a:r>
            <a:endParaRPr lang="cs-CZ" sz="1800" dirty="0" smtClean="0"/>
          </a:p>
          <a:p>
            <a:pPr marL="342900" lvl="1" indent="-342900" algn="just" defTabSz="355600">
              <a:spcBef>
                <a:spcPts val="0"/>
              </a:spcBef>
            </a:pPr>
            <a:r>
              <a:rPr lang="cs-CZ" sz="1800" b="0" dirty="0">
                <a:solidFill>
                  <a:schemeClr val="tx1"/>
                </a:solidFill>
              </a:rPr>
              <a:t>p</a:t>
            </a:r>
            <a:r>
              <a:rPr lang="cs-CZ" sz="1800" b="0" dirty="0" smtClean="0">
                <a:solidFill>
                  <a:schemeClr val="tx1"/>
                </a:solidFill>
              </a:rPr>
              <a:t>o kontrole přijatelnosti a formálních náležitostí,</a:t>
            </a:r>
          </a:p>
          <a:p>
            <a:pPr marL="342900" lvl="1" indent="-342900" algn="just" defTabSz="355600">
              <a:spcBef>
                <a:spcPts val="0"/>
              </a:spcBef>
            </a:pPr>
            <a:r>
              <a:rPr lang="cs-CZ" sz="1800" b="0" dirty="0">
                <a:solidFill>
                  <a:schemeClr val="tx1"/>
                </a:solidFill>
              </a:rPr>
              <a:t>p</a:t>
            </a:r>
            <a:r>
              <a:rPr lang="cs-CZ" sz="1800" b="0" dirty="0" smtClean="0">
                <a:solidFill>
                  <a:schemeClr val="tx1"/>
                </a:solidFill>
              </a:rPr>
              <a:t>o věcném hodnocení.</a:t>
            </a:r>
          </a:p>
          <a:p>
            <a:pPr marL="342900" lvl="1" indent="-342900" algn="just" defTabSz="355600">
              <a:spcBef>
                <a:spcPts val="0"/>
              </a:spcBef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0" lvl="1" indent="0" algn="just">
              <a:spcBef>
                <a:spcPts val="0"/>
              </a:spcBef>
              <a:buNone/>
            </a:pPr>
            <a:r>
              <a:rPr lang="cs-CZ" sz="1800" dirty="0" smtClean="0"/>
              <a:t>Podává se do 15 kalendářních dnů ode dne doručení výsledku - depeše,  a to:</a:t>
            </a:r>
          </a:p>
          <a:p>
            <a:pPr marL="342900" lvl="2" indent="-342900" algn="just">
              <a:spcBef>
                <a:spcPts val="0"/>
              </a:spcBef>
            </a:pPr>
            <a:r>
              <a:rPr lang="cs-CZ" sz="1800" dirty="0" smtClean="0"/>
              <a:t>elektronicky v MS2014+,</a:t>
            </a:r>
          </a:p>
          <a:p>
            <a:pPr marL="342900" lvl="2" indent="-342900" algn="just">
              <a:spcBef>
                <a:spcPts val="0"/>
              </a:spcBef>
            </a:pPr>
            <a:r>
              <a:rPr lang="cs-CZ" sz="1800" dirty="0" smtClean="0"/>
              <a:t>Písemně prostřednictvím formuláře, zveřejněného na webových stránkách </a:t>
            </a:r>
            <a:r>
              <a:rPr lang="pl-PL" sz="1800" u="sng" dirty="0">
                <a:solidFill>
                  <a:schemeClr val="tx2"/>
                </a:solidFill>
              </a:rPr>
              <a:t>http://www.dotaceeu.cz/cs/Microsites/IROP/Dokumenty </a:t>
            </a:r>
            <a:r>
              <a:rPr lang="pl-PL" sz="1800" dirty="0"/>
              <a:t>na adresu </a:t>
            </a:r>
            <a:r>
              <a:rPr lang="pl-PL" sz="1800" dirty="0" smtClean="0"/>
              <a:t>CRR.</a:t>
            </a:r>
          </a:p>
          <a:p>
            <a:pPr marL="0" lvl="2" indent="0" algn="just">
              <a:spcBef>
                <a:spcPts val="0"/>
              </a:spcBef>
              <a:buNone/>
            </a:pPr>
            <a:endParaRPr lang="pl-PL" sz="1800" dirty="0"/>
          </a:p>
          <a:p>
            <a:pPr marL="0" lvl="2" indent="0" algn="just">
              <a:spcBef>
                <a:spcPts val="0"/>
              </a:spcBef>
              <a:buNone/>
            </a:pPr>
            <a:r>
              <a:rPr lang="pl-PL" sz="1800" b="1" dirty="0" smtClean="0">
                <a:solidFill>
                  <a:srgbClr val="FF0000"/>
                </a:solidFill>
              </a:rPr>
              <a:t>Žádost o přezkum každé části hodnocení lze podat pouze jednou.</a:t>
            </a:r>
            <a:endParaRPr lang="cs-CZ" sz="1800" b="1" dirty="0" smtClean="0">
              <a:solidFill>
                <a:srgbClr val="FF0000"/>
              </a:solidFill>
            </a:endParaRPr>
          </a:p>
          <a:p>
            <a:pPr marL="0" lvl="2" indent="0" algn="just">
              <a:spcBef>
                <a:spcPts val="0"/>
              </a:spcBef>
              <a:buNone/>
            </a:pPr>
            <a:endParaRPr lang="cs-CZ" sz="1800" dirty="0" smtClean="0"/>
          </a:p>
          <a:p>
            <a:pPr marL="0" lvl="1" indent="0" algn="just">
              <a:spcBef>
                <a:spcPts val="0"/>
              </a:spcBef>
              <a:buNone/>
            </a:pPr>
            <a:r>
              <a:rPr lang="cs-CZ" sz="1800" dirty="0" smtClean="0"/>
              <a:t>Přezkumné řízení provádí ŘO IROP:</a:t>
            </a:r>
            <a:endParaRPr lang="cs-CZ" sz="1800" dirty="0"/>
          </a:p>
          <a:p>
            <a:pPr marL="342900" lvl="1" indent="-342900" algn="just">
              <a:spcBef>
                <a:spcPts val="0"/>
              </a:spcBef>
            </a:pPr>
            <a:r>
              <a:rPr lang="cs-CZ" sz="1800" b="0" dirty="0" smtClean="0">
                <a:solidFill>
                  <a:schemeClr val="tx1"/>
                </a:solidFill>
              </a:rPr>
              <a:t>do 30 kalendářních dní od doručení žádosti o přezkum (ve složitějších případech do 60 kalendářních dní).</a:t>
            </a:r>
          </a:p>
          <a:p>
            <a:pPr marL="0" lvl="1" indent="0" algn="just">
              <a:spcBef>
                <a:spcPts val="0"/>
              </a:spcBef>
              <a:buNone/>
            </a:pPr>
            <a:r>
              <a:rPr lang="cs-CZ" sz="1800" dirty="0" smtClean="0"/>
              <a:t>Na základě výsledku přezkumného řízení:</a:t>
            </a:r>
          </a:p>
          <a:p>
            <a:pPr marL="342900" lvl="2" indent="-342900" algn="just" defTabSz="266700">
              <a:spcBef>
                <a:spcPts val="0"/>
              </a:spcBef>
            </a:pPr>
            <a:r>
              <a:rPr lang="cs-CZ" sz="1800" dirty="0" smtClean="0"/>
              <a:t>Je založeno nové hodnocení kritérií, u kterých projekt neuspěl.</a:t>
            </a:r>
          </a:p>
          <a:p>
            <a:pPr marL="342900" lvl="2" indent="-342900" algn="just" defTabSz="266700">
              <a:spcBef>
                <a:spcPts val="0"/>
              </a:spcBef>
            </a:pPr>
            <a:r>
              <a:rPr lang="cs-CZ" sz="1800" dirty="0"/>
              <a:t>Ž</a:t>
            </a:r>
            <a:r>
              <a:rPr lang="cs-CZ" sz="1800" dirty="0" smtClean="0"/>
              <a:t>ádost je vyřazena z dalšího procesu hodnocení.</a:t>
            </a:r>
          </a:p>
          <a:p>
            <a:pPr marL="454025" lvl="1" indent="-187325">
              <a:spcBef>
                <a:spcPts val="0"/>
              </a:spcBef>
            </a:pPr>
            <a:endParaRPr lang="cs-CZ" sz="1800" dirty="0" smtClean="0"/>
          </a:p>
          <a:p>
            <a:pPr marL="898525" lvl="2" indent="-187325">
              <a:spcBef>
                <a:spcPts val="0"/>
              </a:spcBef>
            </a:pPr>
            <a:endParaRPr lang="cs-CZ" sz="1800" dirty="0" smtClean="0"/>
          </a:p>
          <a:p>
            <a:pPr marL="898525" lvl="2" indent="-187325">
              <a:spcBef>
                <a:spcPts val="0"/>
              </a:spcBef>
              <a:buNone/>
            </a:pPr>
            <a:endParaRPr lang="cs-CZ" sz="1800" dirty="0" smtClean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Žádost o přezkum výsledku hodnocení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67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1" indent="0" algn="just">
              <a:spcBef>
                <a:spcPts val="0"/>
              </a:spcBef>
              <a:buNone/>
            </a:pPr>
            <a:r>
              <a:rPr lang="cs-CZ" sz="1800" dirty="0"/>
              <a:t>Může iniciovat žadatel/příjemce, CRR, ŘO IROP</a:t>
            </a:r>
            <a:r>
              <a:rPr lang="cs-CZ" sz="1800" dirty="0" smtClean="0"/>
              <a:t>.</a:t>
            </a:r>
          </a:p>
          <a:p>
            <a:pPr marL="0" lvl="1" indent="0" algn="just">
              <a:spcBef>
                <a:spcPts val="0"/>
              </a:spcBef>
              <a:buNone/>
            </a:pPr>
            <a:endParaRPr lang="cs-CZ" sz="1800" dirty="0"/>
          </a:p>
          <a:p>
            <a:pPr marL="285750" lvl="1" indent="-285750" algn="just" defTabSz="4445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812800" algn="l"/>
              </a:tabLst>
            </a:pPr>
            <a:r>
              <a:rPr lang="cs-CZ" sz="1800" b="0" dirty="0">
                <a:solidFill>
                  <a:schemeClr val="tx1"/>
                </a:solidFill>
              </a:rPr>
              <a:t>Žadatel má povinnost oznámit CRR změny, které v průběhu realizace a udržitelnosti projektu nastanou.</a:t>
            </a:r>
          </a:p>
          <a:p>
            <a:pPr marL="285750" lvl="1" indent="-285750" algn="just" defTabSz="444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</a:rPr>
              <a:t>O</a:t>
            </a:r>
            <a:r>
              <a:rPr lang="cs-CZ" sz="1800" b="0" dirty="0" smtClean="0">
                <a:solidFill>
                  <a:schemeClr val="tx1"/>
                </a:solidFill>
              </a:rPr>
              <a:t>známení provádí žadatel/příjemce prostřednictvím MS2014+ na záložce </a:t>
            </a:r>
            <a:r>
              <a:rPr lang="cs-CZ" sz="1800" b="0" u="sng" dirty="0" smtClean="0">
                <a:solidFill>
                  <a:schemeClr val="tx1"/>
                </a:solidFill>
              </a:rPr>
              <a:t>Žádost o změnu.</a:t>
            </a:r>
          </a:p>
          <a:p>
            <a:pPr marL="285750" lvl="1" indent="-285750" algn="just" defTabSz="444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Pokud je iniciátorem změny ŘO IROP nebo CRR informují příjemce </a:t>
            </a:r>
            <a:r>
              <a:rPr lang="cs-CZ" sz="1800" b="0" u="sng" dirty="0" smtClean="0">
                <a:solidFill>
                  <a:schemeClr val="tx1"/>
                </a:solidFill>
              </a:rPr>
              <a:t>depeší </a:t>
            </a:r>
            <a:br>
              <a:rPr lang="cs-CZ" sz="1800" b="0" u="sng" dirty="0" smtClean="0">
                <a:solidFill>
                  <a:schemeClr val="tx1"/>
                </a:solidFill>
              </a:rPr>
            </a:br>
            <a:r>
              <a:rPr lang="cs-CZ" sz="1800" b="0" u="sng" dirty="0" smtClean="0">
                <a:solidFill>
                  <a:schemeClr val="tx1"/>
                </a:solidFill>
              </a:rPr>
              <a:t>o zahájení změnového řízení. </a:t>
            </a:r>
          </a:p>
          <a:p>
            <a:pPr marL="285750" lvl="1" indent="-285750" algn="just" defTabSz="444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</a:rPr>
              <a:t>ŘO IROP </a:t>
            </a:r>
            <a:r>
              <a:rPr lang="cs-CZ" sz="1800" b="0" dirty="0" smtClean="0">
                <a:solidFill>
                  <a:schemeClr val="tx1"/>
                </a:solidFill>
              </a:rPr>
              <a:t>a CRR zahájí změnové řízení v případě, že </a:t>
            </a:r>
            <a:r>
              <a:rPr lang="cs-CZ" sz="1800" b="0" u="sng" dirty="0" smtClean="0">
                <a:solidFill>
                  <a:schemeClr val="tx1"/>
                </a:solidFill>
              </a:rPr>
              <a:t>změna projektu bude </a:t>
            </a:r>
            <a:br>
              <a:rPr lang="cs-CZ" sz="1800" b="0" u="sng" dirty="0" smtClean="0">
                <a:solidFill>
                  <a:schemeClr val="tx1"/>
                </a:solidFill>
              </a:rPr>
            </a:br>
            <a:r>
              <a:rPr lang="cs-CZ" sz="1800" b="0" u="sng" dirty="0" smtClean="0">
                <a:solidFill>
                  <a:schemeClr val="tx1"/>
                </a:solidFill>
              </a:rPr>
              <a:t>v zájmu příjemce nebo po zjištění formální chyby. </a:t>
            </a:r>
          </a:p>
          <a:p>
            <a:pPr marL="285750" lvl="1" indent="-285750" algn="just" defTabSz="4445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800" b="0" u="sng" dirty="0">
              <a:solidFill>
                <a:schemeClr val="tx1"/>
              </a:solidFill>
            </a:endParaRPr>
          </a:p>
          <a:p>
            <a:pPr marL="0" lvl="1" indent="0" algn="just" defTabSz="444500">
              <a:spcBef>
                <a:spcPts val="0"/>
              </a:spcBef>
              <a:buNone/>
            </a:pPr>
            <a:r>
              <a:rPr lang="cs-CZ" sz="1800" dirty="0" smtClean="0">
                <a:solidFill>
                  <a:srgbClr val="FF0000"/>
                </a:solidFill>
              </a:rPr>
              <a:t>Neplánované změny je příjemce povinen oznámit neprodleně, jakmile změna nastane</a:t>
            </a:r>
            <a:r>
              <a:rPr lang="cs-CZ" sz="1800" b="0" dirty="0" smtClean="0">
                <a:solidFill>
                  <a:srgbClr val="FF0000"/>
                </a:solidFill>
              </a:rPr>
              <a:t>.</a:t>
            </a:r>
            <a:r>
              <a:rPr lang="cs-CZ" sz="1800" b="0" dirty="0" smtClean="0">
                <a:solidFill>
                  <a:schemeClr val="tx1"/>
                </a:solidFill>
              </a:rPr>
              <a:t> </a:t>
            </a:r>
          </a:p>
          <a:p>
            <a:pPr marL="285750" lvl="1" indent="-285750" algn="just" defTabSz="4445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254000" lvl="2" indent="0" algn="just" defTabSz="266700">
              <a:spcBef>
                <a:spcPts val="0"/>
              </a:spcBef>
              <a:buNone/>
            </a:pPr>
            <a:endParaRPr lang="cs-CZ" sz="1800" dirty="0" smtClean="0"/>
          </a:p>
          <a:p>
            <a:pPr marL="454025" lvl="1" indent="-187325">
              <a:spcBef>
                <a:spcPts val="0"/>
              </a:spcBef>
            </a:pPr>
            <a:endParaRPr lang="cs-CZ" sz="1800" dirty="0" smtClean="0"/>
          </a:p>
          <a:p>
            <a:pPr marL="898525" lvl="2" indent="-187325">
              <a:spcBef>
                <a:spcPts val="0"/>
              </a:spcBef>
            </a:pPr>
            <a:endParaRPr lang="cs-CZ" sz="1800" dirty="0" smtClean="0"/>
          </a:p>
          <a:p>
            <a:pPr marL="898525" lvl="2" indent="-187325">
              <a:spcBef>
                <a:spcPts val="0"/>
              </a:spcBef>
              <a:buNone/>
            </a:pPr>
            <a:endParaRPr lang="cs-CZ" sz="1800" dirty="0" smtClean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Změny v projektech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51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just">
              <a:spcBef>
                <a:spcPts val="0"/>
              </a:spcBef>
              <a:buNone/>
            </a:pPr>
            <a:r>
              <a:rPr lang="cs-CZ" sz="1800" dirty="0"/>
              <a:t>Druhy </a:t>
            </a:r>
            <a:r>
              <a:rPr lang="cs-CZ" sz="1800" dirty="0" smtClean="0"/>
              <a:t>změn</a:t>
            </a:r>
          </a:p>
          <a:p>
            <a:pPr marL="0" lvl="1" indent="0" algn="just">
              <a:spcBef>
                <a:spcPts val="0"/>
              </a:spcBef>
              <a:buNone/>
            </a:pPr>
            <a:endParaRPr lang="cs-CZ" sz="1800" dirty="0"/>
          </a:p>
          <a:p>
            <a:pPr marL="0" lvl="2" indent="0" algn="just" defTabSz="444500">
              <a:spcBef>
                <a:spcPts val="0"/>
              </a:spcBef>
              <a:buNone/>
            </a:pPr>
            <a:r>
              <a:rPr lang="cs-CZ" sz="1800" dirty="0" smtClean="0"/>
              <a:t>A) Změnové </a:t>
            </a:r>
            <a:r>
              <a:rPr lang="cs-CZ" sz="1800" dirty="0"/>
              <a:t>řízení je zahájeno </a:t>
            </a:r>
            <a:r>
              <a:rPr lang="cs-CZ" sz="1800" b="1" dirty="0"/>
              <a:t>před schválením prvního právního </a:t>
            </a:r>
            <a:r>
              <a:rPr lang="cs-CZ" sz="1800" b="1" dirty="0" smtClean="0"/>
              <a:t>aktu </a:t>
            </a:r>
            <a:r>
              <a:rPr lang="cs-CZ" sz="1800" dirty="0" smtClean="0"/>
              <a:t>– </a:t>
            </a:r>
            <a:r>
              <a:rPr lang="cs-CZ" sz="1800" dirty="0"/>
              <a:t>o změně rozhoduje CRR </a:t>
            </a:r>
            <a:r>
              <a:rPr lang="cs-CZ" sz="1800" i="1" dirty="0"/>
              <a:t>(např. doložení výpisu z katastru nemovitostí, pravomocného stavebního povolení nebo souhlasu s provedením ohlášeného stavebního záměru</a:t>
            </a:r>
            <a:r>
              <a:rPr lang="cs-CZ" sz="1800" i="1" dirty="0" smtClean="0"/>
              <a:t>).</a:t>
            </a:r>
          </a:p>
          <a:p>
            <a:pPr marL="0" lvl="2" indent="0" algn="just" defTabSz="444500">
              <a:spcBef>
                <a:spcPts val="0"/>
              </a:spcBef>
              <a:buNone/>
            </a:pPr>
            <a:endParaRPr lang="cs-CZ" sz="1800" i="1" dirty="0" smtClean="0"/>
          </a:p>
          <a:p>
            <a:pPr marL="0" lvl="2" indent="0" algn="just" defTabSz="444500">
              <a:spcBef>
                <a:spcPts val="0"/>
              </a:spcBef>
              <a:buNone/>
            </a:pPr>
            <a:r>
              <a:rPr lang="cs-CZ" sz="1800" i="1" dirty="0" smtClean="0"/>
              <a:t>B) </a:t>
            </a:r>
            <a:r>
              <a:rPr lang="cs-CZ" sz="1800" dirty="0" smtClean="0"/>
              <a:t>Změnové </a:t>
            </a:r>
            <a:r>
              <a:rPr lang="cs-CZ" sz="1800" dirty="0"/>
              <a:t>řízení je zahájeno </a:t>
            </a:r>
            <a:r>
              <a:rPr lang="cs-CZ" sz="1800" b="1" dirty="0"/>
              <a:t>po schválení prvního právního aktu</a:t>
            </a:r>
          </a:p>
          <a:p>
            <a:pPr marL="285750" lvl="2" indent="-285750" algn="just" defTabSz="444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1" dirty="0"/>
              <a:t>Změny, které nezakládají změnu právního aktu </a:t>
            </a:r>
            <a:r>
              <a:rPr lang="cs-CZ" sz="1800" dirty="0"/>
              <a:t>–  o změně rozhoduje </a:t>
            </a:r>
            <a:r>
              <a:rPr lang="cs-CZ" sz="1800" dirty="0" smtClean="0"/>
              <a:t>CRR (změny v </a:t>
            </a:r>
            <a:r>
              <a:rPr lang="cs-CZ" sz="1800" dirty="0"/>
              <a:t>projektovém týmu, změna čísla účtu, zadání nových výběrových a zadávacích řízení).</a:t>
            </a:r>
          </a:p>
          <a:p>
            <a:pPr marL="285750" lvl="2" indent="-285750" algn="just" defTabSz="444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1" dirty="0"/>
              <a:t>Změny, které zakládají změnu právního aktu </a:t>
            </a:r>
            <a:r>
              <a:rPr lang="cs-CZ" sz="1800" dirty="0"/>
              <a:t>– o změně rozhoduje ŘO IROP (změny termínů naplnění indikátorů, změny termínů ukončení realizace projektu, změna poměru investičních a neinvestičních výdajů</a:t>
            </a:r>
            <a:r>
              <a:rPr lang="cs-CZ" sz="1800" dirty="0" smtClean="0"/>
              <a:t>).</a:t>
            </a:r>
            <a:endParaRPr lang="cs-CZ" sz="1800" dirty="0"/>
          </a:p>
          <a:p>
            <a:pPr marL="254000" lvl="2" indent="0" algn="just" defTabSz="266700">
              <a:spcBef>
                <a:spcPts val="0"/>
              </a:spcBef>
              <a:buNone/>
            </a:pPr>
            <a:endParaRPr lang="cs-CZ" sz="1800" dirty="0"/>
          </a:p>
          <a:p>
            <a:pPr marL="454025" lvl="1" indent="-187325">
              <a:spcBef>
                <a:spcPts val="0"/>
              </a:spcBef>
            </a:pPr>
            <a:endParaRPr lang="cs-CZ" sz="1800" dirty="0"/>
          </a:p>
          <a:p>
            <a:pPr marL="898525" lvl="2" indent="-187325">
              <a:spcBef>
                <a:spcPts val="0"/>
              </a:spcBef>
            </a:pPr>
            <a:endParaRPr lang="cs-CZ" sz="1800" dirty="0"/>
          </a:p>
          <a:p>
            <a:pPr marL="898525" lvl="2" indent="-187325">
              <a:spcBef>
                <a:spcPts val="0"/>
              </a:spcBef>
              <a:buNone/>
            </a:pPr>
            <a:endParaRPr lang="cs-CZ" sz="1800" dirty="0"/>
          </a:p>
          <a:p>
            <a:pPr>
              <a:spcBef>
                <a:spcPts val="0"/>
              </a:spcBef>
            </a:pPr>
            <a:endParaRPr lang="en-US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v projektech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36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774612"/>
          </a:xfrm>
        </p:spPr>
        <p:txBody>
          <a:bodyPr>
            <a:normAutofit/>
          </a:bodyPr>
          <a:lstStyle/>
          <a:p>
            <a:pPr marL="0" lvl="1" indent="0" algn="just">
              <a:spcBef>
                <a:spcPts val="0"/>
              </a:spcBef>
              <a:buNone/>
            </a:pPr>
            <a:r>
              <a:rPr lang="cs-CZ" sz="1800" dirty="0" smtClean="0"/>
              <a:t>Monitorování postupu projektů se uskutečňuje prostřednictvím:</a:t>
            </a:r>
          </a:p>
          <a:p>
            <a:pPr marL="0" lvl="1" indent="0" algn="just">
              <a:spcBef>
                <a:spcPts val="0"/>
              </a:spcBef>
              <a:buNone/>
            </a:pPr>
            <a:r>
              <a:rPr lang="cs-CZ" sz="1800" dirty="0" smtClean="0"/>
              <a:t>Průběžných/závěrečných Zpráv o realizaci („ZoR“):</a:t>
            </a:r>
          </a:p>
          <a:p>
            <a:pPr marL="285750" lvl="2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800" dirty="0" smtClean="0"/>
              <a:t>sledovaným obdobím je příslušná etapa,</a:t>
            </a:r>
          </a:p>
          <a:p>
            <a:pPr marL="285750" lvl="2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800" dirty="0" smtClean="0"/>
              <a:t>předkládá se po ukončení etapy spolu se žádostí o platbu (ex-post financování),</a:t>
            </a:r>
          </a:p>
          <a:p>
            <a:pPr marL="285750" lvl="2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800" dirty="0"/>
              <a:t>p</a:t>
            </a:r>
            <a:r>
              <a:rPr lang="pl-PL" sz="1800" dirty="0" smtClean="0"/>
              <a:t>růběžnou ani závěrečnou zprávu o realizaci nelze podat před datem schválení právního aktu.</a:t>
            </a:r>
          </a:p>
          <a:p>
            <a:pPr marL="0" lvl="2" indent="0" algn="just">
              <a:spcBef>
                <a:spcPts val="0"/>
              </a:spcBef>
              <a:buNone/>
            </a:pPr>
            <a:endParaRPr lang="cs-CZ" sz="1800" dirty="0" smtClean="0"/>
          </a:p>
          <a:p>
            <a:pPr marL="0" lvl="1" indent="0" algn="just">
              <a:spcBef>
                <a:spcPts val="0"/>
              </a:spcBef>
              <a:buNone/>
            </a:pPr>
            <a:r>
              <a:rPr lang="cs-CZ" sz="1800" dirty="0" smtClean="0"/>
              <a:t>Průběžných/závěrečných Zpráv o udržitelnosti („</a:t>
            </a:r>
            <a:r>
              <a:rPr lang="cs-CZ" sz="1800" dirty="0" err="1" smtClean="0"/>
              <a:t>ZoU</a:t>
            </a:r>
            <a:r>
              <a:rPr lang="cs-CZ" sz="1800" dirty="0" smtClean="0"/>
              <a:t>“):</a:t>
            </a:r>
          </a:p>
          <a:p>
            <a:pPr marL="285750" lvl="2" indent="-285750" algn="just">
              <a:spcBef>
                <a:spcPts val="0"/>
              </a:spcBef>
            </a:pPr>
            <a:r>
              <a:rPr lang="cs-CZ" sz="1800" dirty="0" smtClean="0"/>
              <a:t>monitoring období udržitelnosti,</a:t>
            </a:r>
          </a:p>
          <a:p>
            <a:pPr marL="285750" lvl="2" indent="-285750" algn="just">
              <a:spcBef>
                <a:spcPts val="0"/>
              </a:spcBef>
            </a:pPr>
            <a:r>
              <a:rPr lang="cs-CZ" sz="1800" dirty="0"/>
              <a:t>z</a:t>
            </a:r>
            <a:r>
              <a:rPr lang="cs-CZ" sz="1800" dirty="0" smtClean="0"/>
              <a:t>právy příjemce podává elektronicky v MS2014+,</a:t>
            </a:r>
          </a:p>
          <a:p>
            <a:pPr marL="285750" lvl="2" indent="-285750" algn="just">
              <a:spcBef>
                <a:spcPts val="0"/>
              </a:spcBef>
            </a:pPr>
            <a:r>
              <a:rPr lang="cs-CZ" sz="1800" dirty="0"/>
              <a:t>h</a:t>
            </a:r>
            <a:r>
              <a:rPr lang="cs-CZ" sz="1800" dirty="0" smtClean="0"/>
              <a:t>armonogram jejich podání se příjemci zobrazuje v MS2014+ po datu schválení právního aktu. </a:t>
            </a:r>
          </a:p>
          <a:p>
            <a:pPr marL="0" lvl="2" indent="0" algn="just">
              <a:spcBef>
                <a:spcPts val="0"/>
              </a:spcBef>
              <a:buNone/>
            </a:pPr>
            <a:endParaRPr lang="cs-CZ" sz="1800" dirty="0" smtClean="0"/>
          </a:p>
          <a:p>
            <a:pPr marL="0" lvl="1" indent="0" algn="just">
              <a:spcBef>
                <a:spcPts val="0"/>
              </a:spcBef>
              <a:buNone/>
            </a:pPr>
            <a:r>
              <a:rPr lang="cs-CZ" sz="1800" dirty="0" smtClean="0"/>
              <a:t>Další zprávu je možné podat až po schválení předchozích zpráv.</a:t>
            </a:r>
          </a:p>
          <a:p>
            <a:pPr marL="0" lvl="1" indent="0" algn="just">
              <a:spcBef>
                <a:spcPts val="0"/>
              </a:spcBef>
              <a:buNone/>
            </a:pPr>
            <a:r>
              <a:rPr lang="cs-CZ" sz="1800" dirty="0" smtClean="0"/>
              <a:t>Zprávy je možné podat až po uzavření změnových řízení.</a:t>
            </a:r>
          </a:p>
          <a:p>
            <a:pPr marL="0" lvl="1" indent="0" algn="just">
              <a:spcBef>
                <a:spcPts val="0"/>
              </a:spcBef>
              <a:buNone/>
            </a:pPr>
            <a:r>
              <a:rPr lang="cs-CZ" sz="1800" dirty="0" smtClean="0"/>
              <a:t>Provádí se kontrola formálních náležitostí a věcného obsahu zpráv.</a:t>
            </a:r>
          </a:p>
          <a:p>
            <a:pPr marL="454025" lvl="1" indent="-187325">
              <a:spcBef>
                <a:spcPts val="0"/>
              </a:spcBef>
            </a:pPr>
            <a:endParaRPr lang="cs-CZ" sz="1800" dirty="0" smtClean="0"/>
          </a:p>
          <a:p>
            <a:pPr marL="898525" lvl="2" indent="-187325">
              <a:spcBef>
                <a:spcPts val="0"/>
              </a:spcBef>
              <a:buNone/>
            </a:pPr>
            <a:endParaRPr lang="cs-CZ" sz="1800" dirty="0" smtClean="0"/>
          </a:p>
          <a:p>
            <a:pPr marL="898525" lvl="2" indent="-187325">
              <a:spcBef>
                <a:spcPts val="0"/>
              </a:spcBef>
            </a:pPr>
            <a:endParaRPr lang="cs-CZ" sz="1800" dirty="0" smtClean="0"/>
          </a:p>
          <a:p>
            <a:pPr marL="898525" lvl="2" indent="-187325">
              <a:spcBef>
                <a:spcPts val="0"/>
              </a:spcBef>
              <a:buNone/>
            </a:pPr>
            <a:endParaRPr lang="cs-CZ" sz="1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Monitorování realizace projektů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39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295834" y="5085005"/>
            <a:ext cx="691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Ing. Bohumila Kubíková </a:t>
            </a:r>
            <a:endParaRPr lang="cs-CZ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56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Příjem a hodnocení žádostí </a:t>
            </a:r>
            <a:br>
              <a:rPr lang="cs-CZ" dirty="0" smtClean="0"/>
            </a:br>
            <a:r>
              <a:rPr lang="cs-CZ" dirty="0" smtClean="0"/>
              <a:t>o podporu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Bohumila Kubíková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7. 9. 2016</a:t>
            </a:r>
            <a:endParaRPr lang="en-US" dirty="0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685800" y="3022600"/>
            <a:ext cx="8241030" cy="22694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Font typeface="Arial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4025" indent="-187325" algn="l" defTabSz="457200" rtl="0" eaLnBrk="1" latinLnBrk="0" hangingPunct="1">
              <a:lnSpc>
                <a:spcPct val="100000"/>
              </a:lnSpc>
              <a:spcBef>
                <a:spcPts val="1680"/>
              </a:spcBef>
              <a:spcAft>
                <a:spcPts val="0"/>
              </a:spcAft>
              <a:buFont typeface="Arial"/>
              <a:buChar char="•"/>
              <a:defRPr sz="2000" b="1" kern="1200">
                <a:solidFill>
                  <a:srgbClr val="00529C"/>
                </a:solidFill>
                <a:latin typeface="+mn-lt"/>
                <a:ea typeface="+mn-ea"/>
                <a:cs typeface="+mn-cs"/>
              </a:defRPr>
            </a:lvl2pPr>
            <a:lvl3pPr marL="720725" indent="-187325" algn="l" defTabSz="457200" rtl="0" eaLnBrk="1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187325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4125" indent="-173038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2400" dirty="0"/>
          </a:p>
          <a:p>
            <a:r>
              <a:rPr lang="cs-CZ" sz="2600" dirty="0"/>
              <a:t>Seminář pro SC 2.1: Zvýšení kvality a dostupnosti služeb vedoucí k sociální inkluzi</a:t>
            </a:r>
          </a:p>
          <a:p>
            <a:r>
              <a:rPr lang="cs-CZ" sz="2600" dirty="0"/>
              <a:t>Kolová výzva č. 49: Deinstitucionalizace sociálních služeb </a:t>
            </a:r>
            <a:br>
              <a:rPr lang="cs-CZ" sz="2600" dirty="0"/>
            </a:br>
            <a:r>
              <a:rPr lang="cs-CZ" sz="2600" dirty="0"/>
              <a:t>za účelem sociálního začleňování </a:t>
            </a:r>
            <a:r>
              <a:rPr lang="cs-CZ" sz="2600" dirty="0" smtClean="0"/>
              <a:t>II.</a:t>
            </a:r>
            <a:endParaRPr lang="cs-CZ" sz="26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42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dirty="0" smtClean="0"/>
              <a:t>Podání žádostí pouze přes MS2014+</a:t>
            </a:r>
          </a:p>
          <a:p>
            <a:pPr marL="454025" lvl="1" indent="-187325"/>
            <a:r>
              <a:rPr lang="cs-CZ" dirty="0" smtClean="0"/>
              <a:t>Automatická registrace žádosti</a:t>
            </a:r>
          </a:p>
          <a:p>
            <a:pPr marL="454025" lvl="1" indent="-187325"/>
            <a:r>
              <a:rPr lang="cs-CZ" dirty="0" smtClean="0"/>
              <a:t>Automatické předložení na příslušné krajské oddělení CRR</a:t>
            </a:r>
          </a:p>
          <a:p>
            <a:pPr marL="454025" lvl="1" indent="-187325" algn="just"/>
            <a:r>
              <a:rPr lang="cs-CZ" dirty="0" smtClean="0"/>
              <a:t>Žadatel bude depeší informován o přidělených manažerech projektu, kteří budou mít na starosti další administraci projektu      a komunikaci se žadatelem (v některých případech může probíhat administrace projektu na jiném krajském oddělení CRR, než je sídlo žadatele).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Příjem žádostí o podporu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02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žádostí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Obrázek 1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1304926"/>
            <a:ext cx="6498073" cy="4139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959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dirty="0" smtClean="0"/>
              <a:t>Probíhá na příslušném krajském oddělení CRR</a:t>
            </a:r>
          </a:p>
          <a:p>
            <a:pPr marL="454025" lvl="1" indent="-187325"/>
            <a:r>
              <a:rPr lang="cs-CZ" dirty="0" smtClean="0"/>
              <a:t>Fáze hodnocení (provádí CRR)</a:t>
            </a:r>
          </a:p>
          <a:p>
            <a:pPr marL="898525" lvl="2" indent="-187325"/>
            <a:r>
              <a:rPr lang="cs-CZ" sz="1800" dirty="0" smtClean="0"/>
              <a:t>kontrola přijatelnosti a kontrola formálních náležitostí</a:t>
            </a:r>
          </a:p>
          <a:p>
            <a:pPr marL="898525" lvl="2" indent="-187325"/>
            <a:r>
              <a:rPr lang="cs-CZ" sz="1800" dirty="0" smtClean="0"/>
              <a:t>ex-ante analýza rizik</a:t>
            </a:r>
          </a:p>
          <a:p>
            <a:pPr marL="898525" lvl="2" indent="-187325"/>
            <a:r>
              <a:rPr lang="cs-CZ" sz="1800" dirty="0" smtClean="0"/>
              <a:t>ex-ante kontrola</a:t>
            </a:r>
          </a:p>
          <a:p>
            <a:pPr marL="454025" lvl="1" indent="-187325"/>
            <a:r>
              <a:rPr lang="cs-CZ" dirty="0" smtClean="0"/>
              <a:t>Fáze výběru projektů (provádí ŘO IROP)</a:t>
            </a:r>
          </a:p>
          <a:p>
            <a:pPr marL="898525" lvl="2" indent="-187325"/>
            <a:r>
              <a:rPr lang="cs-CZ" sz="1800" dirty="0" smtClean="0"/>
              <a:t>výběr projektu</a:t>
            </a:r>
          </a:p>
          <a:p>
            <a:pPr marL="898525" lvl="2" indent="-187325"/>
            <a:r>
              <a:rPr lang="cs-CZ" sz="1800" dirty="0" smtClean="0"/>
              <a:t>příprava a vydání právního aktu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žádostí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54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6101" y="1306874"/>
            <a:ext cx="7820659" cy="4819290"/>
          </a:xfrm>
        </p:spPr>
        <p:txBody>
          <a:bodyPr>
            <a:noAutofit/>
          </a:bodyPr>
          <a:lstStyle/>
          <a:p>
            <a:pPr marL="361950" lvl="1" indent="-276225" algn="just" defTabSz="266700">
              <a:spcBef>
                <a:spcPts val="0"/>
              </a:spcBef>
            </a:pPr>
            <a:r>
              <a:rPr lang="cs-CZ" sz="1800" b="0" dirty="0"/>
              <a:t>Provedena </a:t>
            </a:r>
            <a:r>
              <a:rPr lang="cs-CZ" sz="1800" dirty="0"/>
              <a:t>do 24 </a:t>
            </a:r>
            <a:r>
              <a:rPr lang="cs-CZ" sz="1800" dirty="0" err="1"/>
              <a:t>pd</a:t>
            </a:r>
            <a:r>
              <a:rPr lang="cs-CZ" sz="1800" dirty="0"/>
              <a:t> </a:t>
            </a:r>
            <a:r>
              <a:rPr lang="cs-CZ" sz="1800" b="0" dirty="0"/>
              <a:t>od konečného termínu pro podání projektů v kolové výzvě.</a:t>
            </a:r>
          </a:p>
          <a:p>
            <a:pPr marL="361950" lvl="1" indent="-276225" algn="just" defTabSz="266700">
              <a:spcBef>
                <a:spcPts val="0"/>
              </a:spcBef>
            </a:pPr>
            <a:r>
              <a:rPr lang="cs-CZ" sz="1800" b="0" dirty="0"/>
              <a:t>Hodnocení probíhá </a:t>
            </a:r>
            <a:r>
              <a:rPr lang="cs-CZ" sz="1800" dirty="0"/>
              <a:t>elektronicky v MS2014+, </a:t>
            </a:r>
            <a:r>
              <a:rPr lang="cs-CZ" sz="1800" b="0" dirty="0"/>
              <a:t>kontrolu provádí CRR.</a:t>
            </a:r>
          </a:p>
          <a:p>
            <a:pPr marL="361950" lvl="1" indent="-276225" algn="just" defTabSz="266700">
              <a:spcBef>
                <a:spcPts val="0"/>
              </a:spcBef>
            </a:pPr>
            <a:r>
              <a:rPr lang="cs-CZ" sz="1800" b="0" dirty="0"/>
              <a:t>Všechna </a:t>
            </a:r>
            <a:r>
              <a:rPr lang="cs-CZ" sz="1800" dirty="0"/>
              <a:t>kritéria jsou eliminační </a:t>
            </a:r>
            <a:r>
              <a:rPr lang="cs-CZ" sz="1800" b="0" dirty="0"/>
              <a:t>(vždy odpověď „ANO“ x „NE“). </a:t>
            </a:r>
          </a:p>
          <a:p>
            <a:pPr marL="361950" lvl="1" indent="-276225" algn="just" defTabSz="266700">
              <a:spcBef>
                <a:spcPts val="0"/>
              </a:spcBef>
            </a:pPr>
            <a:r>
              <a:rPr lang="cs-CZ" sz="1800" b="0" dirty="0"/>
              <a:t>U kontroly přijatelnosti jsou kritéria vyhodnocována také možností „</a:t>
            </a:r>
            <a:r>
              <a:rPr lang="cs-CZ" sz="1800" dirty="0"/>
              <a:t>nehodnoceno“ </a:t>
            </a:r>
            <a:r>
              <a:rPr lang="cs-CZ" sz="1800" b="0" dirty="0"/>
              <a:t>a „</a:t>
            </a:r>
            <a:r>
              <a:rPr lang="cs-CZ" sz="1800" dirty="0"/>
              <a:t>nerelevantní“.</a:t>
            </a:r>
          </a:p>
          <a:p>
            <a:pPr marL="361950" lvl="1" indent="-276225" algn="just" defTabSz="266700">
              <a:spcBef>
                <a:spcPts val="0"/>
              </a:spcBef>
            </a:pPr>
            <a:r>
              <a:rPr lang="cs-CZ" sz="1800" b="0" dirty="0"/>
              <a:t>Výsledkem hodnocení je </a:t>
            </a:r>
            <a:r>
              <a:rPr lang="cs-CZ" sz="1800" dirty="0"/>
              <a:t>vyhověl x nevyhověl.</a:t>
            </a:r>
          </a:p>
          <a:p>
            <a:pPr marL="361950" lvl="1" indent="-276225" algn="just" defTabSz="266700">
              <a:spcBef>
                <a:spcPts val="0"/>
              </a:spcBef>
            </a:pPr>
            <a:r>
              <a:rPr lang="cs-CZ" sz="1800" b="0" dirty="0"/>
              <a:t>Při kontrole přijatelnosti musí být splněna všechna kritéria stanovená výzvou (obecná i specifická) – v případě nesplnění jakéhokoliv kritéria </a:t>
            </a:r>
            <a:r>
              <a:rPr lang="cs-CZ" sz="1800" dirty="0"/>
              <a:t>je žádost vyloučena z dalšího procesu hodnocení</a:t>
            </a:r>
            <a:r>
              <a:rPr lang="cs-CZ" sz="1800" b="0" dirty="0"/>
              <a:t>. </a:t>
            </a:r>
            <a:endParaRPr lang="cs-CZ" sz="1800" b="0" dirty="0" smtClean="0"/>
          </a:p>
          <a:p>
            <a:pPr marL="361950" lvl="1" indent="-276225" algn="just" defTabSz="266700">
              <a:spcBef>
                <a:spcPts val="0"/>
              </a:spcBef>
            </a:pPr>
            <a:r>
              <a:rPr lang="cs-CZ" sz="1800" b="0" dirty="0" smtClean="0"/>
              <a:t>O </a:t>
            </a:r>
            <a:r>
              <a:rPr lang="cs-CZ" sz="1800" b="0" dirty="0"/>
              <a:t>vyloučení je žadatel informován změnou stavu žádosti v </a:t>
            </a:r>
            <a:r>
              <a:rPr lang="cs-CZ" sz="1800" dirty="0"/>
              <a:t>MS2014+ a depeší</a:t>
            </a:r>
            <a:r>
              <a:rPr lang="cs-CZ" sz="1800" b="0" dirty="0"/>
              <a:t>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Kontrola přijatelnosti 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4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51329" y="1306874"/>
            <a:ext cx="8135471" cy="4819290"/>
          </a:xfrm>
        </p:spPr>
        <p:txBody>
          <a:bodyPr/>
          <a:lstStyle/>
          <a:p>
            <a:pPr marL="361950" lvl="1" indent="-276225" algn="just" defTabSz="266700">
              <a:spcBef>
                <a:spcPts val="0"/>
              </a:spcBef>
            </a:pPr>
            <a:r>
              <a:rPr lang="cs-CZ" sz="1800" dirty="0">
                <a:solidFill>
                  <a:srgbClr val="FF0000"/>
                </a:solidFill>
              </a:rPr>
              <a:t>Nově napravitelná a nenapravitelná kritéria přijatelnosti</a:t>
            </a:r>
            <a:r>
              <a:rPr lang="cs-CZ" sz="1800" dirty="0" smtClean="0">
                <a:solidFill>
                  <a:srgbClr val="FF0000"/>
                </a:solidFill>
              </a:rPr>
              <a:t>.</a:t>
            </a:r>
          </a:p>
          <a:p>
            <a:pPr marL="361950" lvl="1" indent="-276225" algn="just" defTabSz="266700">
              <a:spcBef>
                <a:spcPts val="0"/>
              </a:spcBef>
            </a:pPr>
            <a:r>
              <a:rPr lang="cs-CZ" sz="1800" dirty="0" smtClean="0">
                <a:solidFill>
                  <a:srgbClr val="FF0000"/>
                </a:solidFill>
              </a:rPr>
              <a:t>Rozdělení kritérií je stanoveno Specifickými pravidly pro žadatele a příjemce</a:t>
            </a:r>
            <a:endParaRPr lang="cs-CZ" sz="1800" dirty="0">
              <a:solidFill>
                <a:srgbClr val="FF0000"/>
              </a:solidFill>
            </a:endParaRPr>
          </a:p>
          <a:p>
            <a:pPr marL="361950" lvl="1" indent="-276225" algn="just" defTabSz="266700">
              <a:spcBef>
                <a:spcPts val="0"/>
              </a:spcBef>
            </a:pPr>
            <a:endParaRPr lang="cs-CZ" sz="1800" b="0" dirty="0"/>
          </a:p>
          <a:p>
            <a:pPr marL="371475" lvl="1" indent="-285750" algn="just" defTabSz="2667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Hodnocení probíhá v </a:t>
            </a:r>
            <a:r>
              <a:rPr lang="cs-CZ" sz="1800" dirty="0" smtClean="0"/>
              <a:t>blocích</a:t>
            </a:r>
          </a:p>
          <a:p>
            <a:pPr marL="715963" lvl="1" indent="-354013" algn="just" defTabSz="266700">
              <a:spcBef>
                <a:spcPts val="0"/>
              </a:spcBef>
              <a:buNone/>
            </a:pPr>
            <a:r>
              <a:rPr lang="cs-CZ" sz="1800" b="0" dirty="0" smtClean="0"/>
              <a:t>1</a:t>
            </a:r>
            <a:r>
              <a:rPr lang="cs-CZ" sz="1800" b="0" dirty="0"/>
              <a:t>) </a:t>
            </a:r>
            <a:r>
              <a:rPr lang="cs-CZ" sz="1800" b="0" dirty="0" smtClean="0"/>
              <a:t>  Nenapravitelná kritéria – kritéria přijatelnosti určená Specifickými pravidly</a:t>
            </a:r>
            <a:endParaRPr lang="cs-CZ" sz="1800" b="0" dirty="0"/>
          </a:p>
          <a:p>
            <a:pPr marL="715963" lvl="1" indent="-363538" algn="just" defTabSz="266700">
              <a:spcBef>
                <a:spcPts val="0"/>
              </a:spcBef>
              <a:buNone/>
              <a:tabLst>
                <a:tab pos="715963" algn="l"/>
              </a:tabLst>
            </a:pPr>
            <a:r>
              <a:rPr lang="cs-CZ" sz="1800" b="0" dirty="0" smtClean="0"/>
              <a:t>2) Napravitelná kritéria – všechna kritéria formálních náležitostí a kritéria přijatelnosti určená Specifickými pravidly</a:t>
            </a:r>
            <a:endParaRPr lang="cs-CZ" sz="1800" b="0" dirty="0"/>
          </a:p>
          <a:p>
            <a:pPr marL="352425" lvl="1" indent="0" algn="just" defTabSz="266700">
              <a:spcBef>
                <a:spcPts val="0"/>
              </a:spcBef>
              <a:buNone/>
            </a:pPr>
            <a:endParaRPr lang="cs-CZ" sz="1800" b="0" dirty="0"/>
          </a:p>
          <a:p>
            <a:pPr marL="361950" lvl="1" indent="-276225" algn="just" defTabSz="266700">
              <a:spcBef>
                <a:spcPts val="0"/>
              </a:spcBef>
            </a:pPr>
            <a:r>
              <a:rPr lang="cs-CZ" sz="1800" b="0" dirty="0"/>
              <a:t>Pokud žádost o podporu nesplní byť jedno nenapravitelné kritérium přijatelnosti, je vyřazena z procesu hodnocení a </a:t>
            </a:r>
            <a:r>
              <a:rPr lang="cs-CZ" sz="1800" b="0" dirty="0" smtClean="0"/>
              <a:t>napravitelná </a:t>
            </a:r>
            <a:r>
              <a:rPr lang="cs-CZ" sz="1800" b="0" dirty="0"/>
              <a:t>kritéria se již nehodnotí. </a:t>
            </a:r>
          </a:p>
          <a:p>
            <a:pPr marL="361950" lvl="1" indent="-276225" algn="just" defTabSz="266700">
              <a:spcBef>
                <a:spcPts val="0"/>
              </a:spcBef>
            </a:pPr>
            <a:r>
              <a:rPr lang="cs-CZ" sz="1800" b="0" dirty="0"/>
              <a:t>Pokud </a:t>
            </a:r>
            <a:r>
              <a:rPr lang="cs-CZ" sz="1800" b="0" dirty="0" smtClean="0"/>
              <a:t>žadatel nesplnil napravitelné kritérium je </a:t>
            </a:r>
            <a:r>
              <a:rPr lang="cs-CZ" sz="1800" dirty="0"/>
              <a:t>možné žadatele vyzvat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k </a:t>
            </a:r>
            <a:r>
              <a:rPr lang="cs-CZ" sz="1800" dirty="0"/>
              <a:t>doplnění (max. dvakrát),</a:t>
            </a:r>
            <a:r>
              <a:rPr lang="cs-CZ" sz="1800" b="0" dirty="0"/>
              <a:t> na doložení </a:t>
            </a:r>
            <a:r>
              <a:rPr lang="cs-CZ" sz="1800" b="0" dirty="0" smtClean="0"/>
              <a:t>je stanovena lhůta 5 pracovních dnů. </a:t>
            </a:r>
            <a:endParaRPr lang="cs-CZ" sz="1800" dirty="0"/>
          </a:p>
          <a:p>
            <a:pPr marL="361950" lvl="1" indent="-276225" algn="just" defTabSz="266700">
              <a:spcBef>
                <a:spcPts val="0"/>
              </a:spcBef>
            </a:pPr>
            <a:r>
              <a:rPr lang="cs-CZ" sz="1800" b="0" dirty="0"/>
              <a:t>Výzvy k </a:t>
            </a:r>
            <a:r>
              <a:rPr lang="cs-CZ" sz="1800" b="0" dirty="0" smtClean="0"/>
              <a:t>doplnění jsou </a:t>
            </a:r>
            <a:r>
              <a:rPr lang="cs-CZ" sz="1800" b="0" dirty="0"/>
              <a:t>žadateli zasílány formou </a:t>
            </a:r>
            <a:r>
              <a:rPr lang="cs-CZ" sz="1800" b="0" dirty="0" smtClean="0"/>
              <a:t>depeší v </a:t>
            </a:r>
            <a:r>
              <a:rPr lang="cs-CZ" sz="1800" b="0" dirty="0"/>
              <a:t>MS2014+. 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Kontrola přijatelnosti a formálních náležitostí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99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1462</TotalTime>
  <Words>3466</Words>
  <Application>Microsoft Office PowerPoint</Application>
  <PresentationFormat>Předvádění na obrazovce (4:3)</PresentationFormat>
  <Paragraphs>521</Paragraphs>
  <Slides>36</Slides>
  <Notes>27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sablona_centrum_2016</vt:lpstr>
      <vt:lpstr>Představení  Centra pro regionální rozvoj  České republiky</vt:lpstr>
      <vt:lpstr>Centrum pro regionální rozvoj České republiky</vt:lpstr>
      <vt:lpstr>Role CRR</vt:lpstr>
      <vt:lpstr>Příjem a hodnocení žádostí  o podporu</vt:lpstr>
      <vt:lpstr>Příjem žádostí o podporu</vt:lpstr>
      <vt:lpstr>Hodnocení žádostí</vt:lpstr>
      <vt:lpstr>Hodnocení žádostí</vt:lpstr>
      <vt:lpstr>Kontrola přijatelnosti a formálních náležitostí</vt:lpstr>
      <vt:lpstr>Kontrola přijatelnosti a formálních náležitostí</vt:lpstr>
      <vt:lpstr>I. Nenapravitelná kritéria</vt:lpstr>
      <vt:lpstr>I. Nenapravitelná kritéria</vt:lpstr>
      <vt:lpstr>II. Napravitelná kritéria - kritéria formálních náležitostí </vt:lpstr>
      <vt:lpstr>II. Napravitelná kritéria - kritéria formálních náležitostí </vt:lpstr>
      <vt:lpstr>II. Napravitelná kritéria - kritéria formálních náležitostí </vt:lpstr>
      <vt:lpstr>II. Napravitelná kritéria - kritéria formálních náležitostí </vt:lpstr>
      <vt:lpstr>II. Napravitelná kritéria - kritéria formálních náležitostí </vt:lpstr>
      <vt:lpstr>II. Napravitelná kritéria - kritéria formálních náležitostí </vt:lpstr>
      <vt:lpstr>II. Napravitelná kritéria - kritéria formálních náležitostí </vt:lpstr>
      <vt:lpstr>II. Napravitelná kritéria - kritéria formálních náležitostí </vt:lpstr>
      <vt:lpstr>II. Napravitelná kritéria – Obecná kritéria přijatelnosti</vt:lpstr>
      <vt:lpstr>II. Napravitelná kritéria – Obecná kritéria přijatelnosti</vt:lpstr>
      <vt:lpstr>II. Napravitelná kritéria – Obecná kritéria přijatelnosti</vt:lpstr>
      <vt:lpstr>II. Napravitelná kritéria – Specifická kritéria přijatelnosti</vt:lpstr>
      <vt:lpstr>II. Napravitelná kritéria – Specifická kritéria přijatelnosti</vt:lpstr>
      <vt:lpstr>II. Napravitelná kritéria – Specifická kritéria přijatelnosti</vt:lpstr>
      <vt:lpstr>II. Napravitelná kritéria – Specifická kritéria přijatelnosti</vt:lpstr>
      <vt:lpstr>Věcné hodnocení </vt:lpstr>
      <vt:lpstr>Ex-ante analýza rizik</vt:lpstr>
      <vt:lpstr>Ex-ante kontrola</vt:lpstr>
      <vt:lpstr>Výběr projektů</vt:lpstr>
      <vt:lpstr>Vydání právního aktu – Registrace akce  a Rozhodnutí o poskytnutí dotace</vt:lpstr>
      <vt:lpstr>Žádost o přezkum výsledku hodnocení</vt:lpstr>
      <vt:lpstr>Změny v projektech</vt:lpstr>
      <vt:lpstr>Změny v projektech</vt:lpstr>
      <vt:lpstr>Monitorování realizace projektů</vt:lpstr>
      <vt:lpstr>Děkuji za pozornost.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IROP a role Centra pro regionální rozvoj jako organizace na podporu regionální politiky vlády, služby obcím</dc:title>
  <dc:creator>Kubíková Bohumila</dc:creator>
  <cp:lastModifiedBy>Kubíková Bohumila</cp:lastModifiedBy>
  <cp:revision>175</cp:revision>
  <cp:lastPrinted>2016-06-09T05:10:29Z</cp:lastPrinted>
  <dcterms:created xsi:type="dcterms:W3CDTF">2016-06-05T17:39:08Z</dcterms:created>
  <dcterms:modified xsi:type="dcterms:W3CDTF">2016-09-06T17:18:14Z</dcterms:modified>
</cp:coreProperties>
</file>