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0" r:id="rId2"/>
    <p:sldId id="263" r:id="rId3"/>
    <p:sldId id="271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76" r:id="rId12"/>
    <p:sldId id="291" r:id="rId13"/>
    <p:sldId id="277" r:id="rId14"/>
    <p:sldId id="278" r:id="rId15"/>
    <p:sldId id="289" r:id="rId16"/>
    <p:sldId id="290" r:id="rId17"/>
    <p:sldId id="279" r:id="rId18"/>
    <p:sldId id="287" r:id="rId19"/>
    <p:sldId id="293" r:id="rId20"/>
    <p:sldId id="294" r:id="rId2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kopalíková Lenka" initials="SL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CCCC"/>
    <a:srgbClr val="5FA4E5"/>
    <a:srgbClr val="005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0629" autoAdjust="0"/>
  </p:normalViewPr>
  <p:slideViewPr>
    <p:cSldViewPr snapToGrid="0" snapToObjects="1">
      <p:cViewPr>
        <p:scale>
          <a:sx n="100" d="100"/>
          <a:sy n="100" d="100"/>
        </p:scale>
        <p:origin x="-1944" y="-462"/>
      </p:cViewPr>
      <p:guideLst>
        <p:guide orient="horz" pos="3382"/>
        <p:guide pos="48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-3150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Systém MS2014+ je napojen na mnoho dalších systémů. Komunikuje s účetním systémem řídícího orgánu, s účetním systémem Ministerstva financí  (Viola) i se systémem Auditního orgánu (IS AO).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V MS2014+ probíhá ověřování dat v Registru de </a:t>
            </a:r>
            <a:r>
              <a:rPr lang="cs-CZ" dirty="0" err="1"/>
              <a:t>minimis</a:t>
            </a:r>
            <a:r>
              <a:rPr lang="cs-CZ" dirty="0"/>
              <a:t> a rovněž vkládání dat oprávněnými osobami do Registru de </a:t>
            </a:r>
            <a:r>
              <a:rPr lang="cs-CZ" dirty="0" err="1" smtClean="0"/>
              <a:t>minimis</a:t>
            </a:r>
            <a:endParaRPr lang="cs-CZ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Systém SFC je systém Evropské komise, která je přes rozhraní MS2014+ a SFC informovaná o aktuálním stavu čerpání OP.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IS </a:t>
            </a:r>
            <a:r>
              <a:rPr lang="cs-CZ" dirty="0"/>
              <a:t>ESF14+ – informační systém evropského sociálního fondu – údaje o podpořených osobách na projektech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IS NIMS – systém o nesrovnalostech na projektech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err="1"/>
              <a:t>Arachne</a:t>
            </a:r>
            <a:r>
              <a:rPr lang="cs-CZ" dirty="0"/>
              <a:t> – kontrola propojených osob, umožňuje rozkrývat vztahy plynoucí z ekonomicky spjatého okolí prověřovaného subjektu v České a Slovenské republice.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IS Cedr III. -  centrální registr dotací - </a:t>
            </a:r>
            <a:r>
              <a:rPr lang="cs-CZ" dirty="0" smtClean="0"/>
              <a:t>informace </a:t>
            </a:r>
            <a:r>
              <a:rPr lang="cs-CZ" dirty="0"/>
              <a:t>o poskytnutých účelových dotacích ze státního rozpočtu.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err="1"/>
              <a:t>Dotinfo</a:t>
            </a:r>
            <a:r>
              <a:rPr lang="cs-CZ" dirty="0"/>
              <a:t> EDS -  dokumenty a údaje, které jsou rozhodné pro poskytování dotací a návratných finančních výpomocí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Datový sklad pro MS2014+ - </a:t>
            </a:r>
            <a:r>
              <a:rPr lang="pt-BR" dirty="0"/>
              <a:t>rozhraní pro extrakci a přenos dat</a:t>
            </a:r>
            <a:r>
              <a:rPr lang="cs-CZ" dirty="0"/>
              <a:t>, poskytuje jak přehledné statistiky a analýzy ,použitelné pro operativní řízení, tak i velkou většinu výkazů, sestav a přehledů pro potřeby ŘO, NOK a dalších subjektů.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35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5082"/>
            <a:ext cx="7772400" cy="1997296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86972"/>
            <a:ext cx="6400800" cy="57020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5FA4E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subtitle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5800" y="3309620"/>
            <a:ext cx="6632575" cy="1452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56851" y="6356350"/>
            <a:ext cx="2006600" cy="369888"/>
          </a:xfrm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pPr lvl="0"/>
            <a:r>
              <a:rPr lang="en-US" dirty="0" smtClean="0"/>
              <a:t>16/12/14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2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8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5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9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341" y="1264906"/>
            <a:ext cx="7383470" cy="147002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61280" y="5840002"/>
            <a:ext cx="3312170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Centrum pro regionální rozvoj České republiky</a:t>
            </a: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3591250" y="5840002"/>
            <a:ext cx="246494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b="0" dirty="0" smtClean="0">
                <a:solidFill>
                  <a:schemeClr val="bg1"/>
                </a:solidFill>
              </a:rPr>
              <a:t>Vinohradská 46, 120 00  Praha 2</a:t>
            </a: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6140450" y="5840002"/>
            <a:ext cx="174740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b="0" dirty="0" smtClean="0">
                <a:solidFill>
                  <a:schemeClr val="bg1"/>
                </a:solidFill>
              </a:rPr>
              <a:t>tel.: +420 221 580 201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8048299" y="5828841"/>
            <a:ext cx="1000451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b="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www.crr.cz</a:t>
            </a:r>
            <a:endParaRPr lang="cs-CZ" sz="1300" b="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2310"/>
            <a:ext cx="8229600" cy="822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374" y="1306873"/>
            <a:ext cx="7675766" cy="4806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7451" y="6356350"/>
            <a:ext cx="5292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60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seu.mssf.cz/help/TescoSwElevatedTrustToolCZ.msi" TargetMode="External"/><Relationship Id="rId2" Type="http://schemas.openxmlformats.org/officeDocument/2006/relationships/hyperlink" Target="http://www.microsoft.com/getsilverligh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dotaceeu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852" y="715082"/>
            <a:ext cx="8987148" cy="199729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500" dirty="0"/>
              <a:t/>
            </a:r>
            <a:br>
              <a:rPr lang="cs-CZ" sz="3500" dirty="0"/>
            </a:br>
            <a:r>
              <a:rPr lang="cs-CZ" sz="4000" dirty="0"/>
              <a:t>Představení portálu MS2014+ </a:t>
            </a:r>
            <a:br>
              <a:rPr lang="cs-CZ" sz="4000" dirty="0"/>
            </a:br>
            <a:r>
              <a:rPr lang="cs-CZ" sz="4000" dirty="0"/>
              <a:t>a IS KP14+</a:t>
            </a:r>
            <a:r>
              <a:rPr lang="cs-CZ" sz="3500" dirty="0" smtClean="0"/>
              <a:t/>
            </a:r>
            <a:br>
              <a:rPr lang="cs-CZ" sz="3500" dirty="0" smtClean="0"/>
            </a:br>
            <a:endParaRPr lang="en-US" sz="3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4581525"/>
            <a:ext cx="7781925" cy="1375649"/>
          </a:xfrm>
        </p:spPr>
        <p:txBody>
          <a:bodyPr>
            <a:normAutofit/>
          </a:bodyPr>
          <a:lstStyle/>
          <a:p>
            <a:pPr algn="ctr"/>
            <a:r>
              <a:rPr lang="cs-CZ" sz="1600" dirty="0" smtClean="0">
                <a:solidFill>
                  <a:schemeClr val="bg1"/>
                </a:solidFill>
              </a:rPr>
              <a:t>Mgr. Dominika Mikulášová</a:t>
            </a:r>
          </a:p>
          <a:p>
            <a:pPr algn="ctr"/>
            <a:r>
              <a:rPr lang="cs-CZ" sz="1600" dirty="0" smtClean="0">
                <a:solidFill>
                  <a:schemeClr val="bg1"/>
                </a:solidFill>
              </a:rPr>
              <a:t>Centrum pro regionální rozvoj České republiky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56851" y="6356350"/>
            <a:ext cx="3815074" cy="369888"/>
          </a:xfrm>
        </p:spPr>
        <p:txBody>
          <a:bodyPr>
            <a:normAutofit/>
          </a:bodyPr>
          <a:lstStyle/>
          <a:p>
            <a:r>
              <a:rPr lang="cs-CZ" sz="130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cs-CZ" sz="13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cs-CZ" sz="1300" dirty="0" smtClean="0">
                <a:solidFill>
                  <a:schemeClr val="bg1">
                    <a:lumMod val="50000"/>
                  </a:schemeClr>
                </a:solidFill>
              </a:rPr>
              <a:t>listopadu</a:t>
            </a:r>
            <a:r>
              <a:rPr lang="cs-CZ" sz="13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300" dirty="0" smtClean="0">
                <a:solidFill>
                  <a:schemeClr val="bg1">
                    <a:lumMod val="50000"/>
                  </a:schemeClr>
                </a:solidFill>
              </a:rPr>
              <a:t>2015</a:t>
            </a:r>
            <a:endParaRPr lang="en-US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-1257300" y="1019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65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/>
              <a:t>Základní </a:t>
            </a:r>
            <a:r>
              <a:rPr lang="cs-CZ" sz="2800" dirty="0" smtClean="0"/>
              <a:t>ovládání </a:t>
            </a:r>
            <a:r>
              <a:rPr lang="cs-CZ" sz="2800" dirty="0"/>
              <a:t>– komponenta </a:t>
            </a:r>
            <a:r>
              <a:rPr lang="cs-CZ" sz="2800" dirty="0" smtClean="0"/>
              <a:t>„Detail“</a:t>
            </a:r>
            <a:endParaRPr lang="cs-CZ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Komponenty „</a:t>
            </a:r>
            <a:r>
              <a:rPr lang="cs-CZ" sz="1800" b="1" dirty="0" smtClean="0"/>
              <a:t>Detailu</a:t>
            </a:r>
            <a:r>
              <a:rPr lang="cs-CZ" sz="1800" dirty="0" smtClean="0"/>
              <a:t>“ se skládají z různých polí, dle druhu vkládaných dat (text, číslo, datum apod.).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Můžou to být pole editovatelná, needitovatelná či povinná, které jsou barevně odlišena.</a:t>
            </a:r>
          </a:p>
          <a:p>
            <a:r>
              <a:rPr lang="cs-CZ" sz="1800" dirty="0" smtClean="0"/>
              <a:t>(</a:t>
            </a:r>
            <a:r>
              <a:rPr lang="cs-CZ" sz="1800" b="1" dirty="0" smtClean="0">
                <a:uFill>
                  <a:solidFill>
                    <a:srgbClr val="FFFF00"/>
                  </a:solidFill>
                </a:uFill>
              </a:rPr>
              <a:t>povinná pole</a:t>
            </a:r>
            <a:r>
              <a:rPr lang="cs-CZ" sz="1800" dirty="0" smtClean="0"/>
              <a:t> jsou podbarvena žlutou barvou)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Každé datumové pole obsahuje nástroj „rozbalovací kalendář“ pro výběr konkrétního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Výběr z číselníku je realizován pomocí vyskakovacích oken.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Popisová pole je možné zobrazit v samostatném okně pro přehlednost celého textu.</a:t>
            </a:r>
            <a:endParaRPr lang="cs-CZ" sz="18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" y="1368329"/>
            <a:ext cx="4154424" cy="227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" y="3820364"/>
            <a:ext cx="4271010" cy="187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 descr="IROP-MMR-CRR – kop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6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1" y="1306874"/>
            <a:ext cx="8229600" cy="4819290"/>
          </a:xfrm>
        </p:spPr>
        <p:txBody>
          <a:bodyPr>
            <a:normAutofit fontScale="925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Žadatel vyplňuje jednotlivé úlohy přímo v okně internetového prohlížeče. </a:t>
            </a: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Pro </a:t>
            </a:r>
            <a:r>
              <a:rPr lang="cs-CZ" dirty="0"/>
              <a:t>bezproblémový chod doporučujeme </a:t>
            </a:r>
            <a:r>
              <a:rPr lang="cs-CZ" b="1" dirty="0"/>
              <a:t>nejnovější verzi prohlížeče Internet </a:t>
            </a:r>
            <a:r>
              <a:rPr lang="cs-CZ" b="1" dirty="0" smtClean="0"/>
              <a:t>Explorer</a:t>
            </a:r>
            <a:r>
              <a:rPr lang="cs-CZ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Veškeré úlohy i v době udržitelnosti projektu je nutné podávat přes MS2014</a:t>
            </a:r>
            <a:r>
              <a:rPr lang="cs-CZ" dirty="0" smtClean="0"/>
              <a:t>+ a elektronicky podepsat.</a:t>
            </a: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K </a:t>
            </a:r>
            <a:r>
              <a:rPr lang="cs-CZ" dirty="0"/>
              <a:t>podepsání úloh je vyžadován kvalifikovaný elektronický podpis. Aby bylo možné úlohy podepsat, je nutné mít na počítači nainstalovanou aplikaci </a:t>
            </a:r>
            <a:r>
              <a:rPr lang="cs-CZ" dirty="0">
                <a:hlinkClick r:id="rId2"/>
              </a:rPr>
              <a:t>MS </a:t>
            </a:r>
            <a:r>
              <a:rPr lang="cs-CZ" dirty="0" err="1">
                <a:hlinkClick r:id="rId2"/>
              </a:rPr>
              <a:t>Silverlight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/>
              <a:t>a balíček </a:t>
            </a:r>
            <a:r>
              <a:rPr lang="cs-CZ" dirty="0" err="1">
                <a:solidFill>
                  <a:srgbClr val="FF0000"/>
                </a:solidFill>
                <a:hlinkClick r:id="rId3"/>
              </a:rPr>
              <a:t>TescoSW</a:t>
            </a:r>
            <a:r>
              <a:rPr lang="cs-CZ" dirty="0">
                <a:solidFill>
                  <a:srgbClr val="FF0000"/>
                </a:solidFill>
                <a:hlinkClick r:id="rId3"/>
              </a:rPr>
              <a:t> </a:t>
            </a:r>
            <a:r>
              <a:rPr lang="cs-CZ" dirty="0" err="1">
                <a:solidFill>
                  <a:srgbClr val="FF0000"/>
                </a:solidFill>
                <a:hlinkClick r:id="rId3"/>
              </a:rPr>
              <a:t>Elevated</a:t>
            </a:r>
            <a:r>
              <a:rPr lang="cs-CZ" dirty="0">
                <a:solidFill>
                  <a:srgbClr val="FF0000"/>
                </a:solidFill>
                <a:hlinkClick r:id="rId3"/>
              </a:rPr>
              <a:t> </a:t>
            </a:r>
            <a:r>
              <a:rPr lang="cs-CZ" dirty="0" err="1">
                <a:solidFill>
                  <a:srgbClr val="FF0000"/>
                </a:solidFill>
                <a:hlinkClick r:id="rId3"/>
              </a:rPr>
              <a:t>TrustTool</a:t>
            </a:r>
            <a:r>
              <a:rPr lang="cs-CZ" dirty="0"/>
              <a:t>, který slouží pro přístup k podpisovým certifikátům.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Instalační balíčky naleznete </a:t>
            </a:r>
            <a:r>
              <a:rPr lang="cs-CZ" dirty="0"/>
              <a:t>v MS2014+ na záložce HW a SW požadavky</a:t>
            </a:r>
            <a:r>
              <a:rPr lang="cs-CZ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Princip práce s certifikáty je upřesněn ve FAQ MS2014+, část FAQ Elektronický podpis</a:t>
            </a:r>
            <a:r>
              <a:rPr lang="cs-CZ" dirty="0" smtClean="0"/>
              <a:t>.</a:t>
            </a:r>
          </a:p>
          <a:p>
            <a:pPr algn="just"/>
            <a:endParaRPr lang="cs-CZ" dirty="0"/>
          </a:p>
          <a:p>
            <a:pPr marL="914400" lvl="1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sz="1800" b="0" dirty="0">
                <a:solidFill>
                  <a:schemeClr val="tx1"/>
                </a:solidFill>
              </a:rPr>
              <a:t>Certifikát </a:t>
            </a:r>
            <a:r>
              <a:rPr lang="cs-CZ" sz="1800" dirty="0">
                <a:solidFill>
                  <a:schemeClr val="tx1"/>
                </a:solidFill>
              </a:rPr>
              <a:t>musí být vydaný akreditovaným poskytovatelem </a:t>
            </a:r>
            <a:r>
              <a:rPr lang="cs-CZ" sz="1800" b="0" dirty="0">
                <a:solidFill>
                  <a:schemeClr val="tx1"/>
                </a:solidFill>
              </a:rPr>
              <a:t>certifikačních služeb dle zákona č. 227/2000 Sb., o elektronickém podpisu, v platném znění, tzn. musí být vydaný některou z podporovaných certifikačních autorit (</a:t>
            </a:r>
            <a:r>
              <a:rPr lang="cs-CZ" sz="1800" b="0" dirty="0" err="1">
                <a:solidFill>
                  <a:schemeClr val="tx1"/>
                </a:solidFill>
              </a:rPr>
              <a:t>Postsignum</a:t>
            </a:r>
            <a:r>
              <a:rPr lang="cs-CZ" sz="1800" b="0" dirty="0">
                <a:solidFill>
                  <a:schemeClr val="tx1"/>
                </a:solidFill>
              </a:rPr>
              <a:t>, I.CA, </a:t>
            </a:r>
            <a:r>
              <a:rPr lang="cs-CZ" sz="1800" b="0" dirty="0" err="1">
                <a:solidFill>
                  <a:schemeClr val="tx1"/>
                </a:solidFill>
              </a:rPr>
              <a:t>eIdentity</a:t>
            </a:r>
            <a:r>
              <a:rPr lang="cs-CZ" sz="1800" b="0" dirty="0">
                <a:solidFill>
                  <a:schemeClr val="tx1"/>
                </a:solidFill>
              </a:rPr>
              <a:t>).</a:t>
            </a:r>
          </a:p>
          <a:p>
            <a:pPr marL="914400" lvl="1" indent="-28575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b="0" dirty="0">
                <a:solidFill>
                  <a:schemeClr val="tx1"/>
                </a:solidFill>
              </a:rPr>
              <a:t>Certifikát si zajišťují a obnovují uživatelé MS2014+ na vlastní náklady u akreditovaného </a:t>
            </a:r>
            <a:r>
              <a:rPr lang="cs-CZ" sz="1800" b="0" dirty="0" smtClean="0">
                <a:solidFill>
                  <a:schemeClr val="tx1"/>
                </a:solidFill>
              </a:rPr>
              <a:t>poskytovatele</a:t>
            </a:r>
            <a:endParaRPr lang="cs-CZ" sz="1800" b="0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/>
              <a:t>MS2014+ </a:t>
            </a:r>
            <a:r>
              <a:rPr lang="cs-CZ" sz="2800" dirty="0"/>
              <a:t>Hlavní změny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8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79343" y="962025"/>
            <a:ext cx="7700425" cy="5164139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Při zpracování Žádosti o podporu jsou umožněny </a:t>
            </a:r>
            <a:r>
              <a:rPr lang="cs-CZ" b="1" dirty="0" smtClean="0"/>
              <a:t>2 typy podání </a:t>
            </a:r>
            <a:r>
              <a:rPr lang="cs-CZ" dirty="0" smtClean="0"/>
              <a:t>(záložka Identifikace operace):</a:t>
            </a:r>
          </a:p>
          <a:p>
            <a:pPr marL="971550" lvl="1" indent="-342900" algn="just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Automatické podání</a:t>
            </a:r>
            <a:r>
              <a:rPr lang="cs-CZ" sz="1800" b="0" dirty="0" smtClean="0">
                <a:solidFill>
                  <a:schemeClr val="tx1"/>
                </a:solidFill>
              </a:rPr>
              <a:t>  - žádost je odeslána automaticky po podpisu signatářem (případně posledním signatářem)</a:t>
            </a:r>
          </a:p>
          <a:p>
            <a:pPr marL="971550" lvl="1" indent="-342900" algn="just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Ruční podání</a:t>
            </a:r>
            <a:r>
              <a:rPr lang="cs-CZ" sz="1800" b="0" dirty="0" smtClean="0">
                <a:solidFill>
                  <a:schemeClr val="tx1"/>
                </a:solidFill>
              </a:rPr>
              <a:t> – žádost je odeslána na ŘO/ZS až na základě aktivní volby žadatele po podpisu Žádosti o podporu</a:t>
            </a:r>
          </a:p>
          <a:p>
            <a:pPr lvl="1" indent="0" algn="just">
              <a:buNone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971550" lvl="1" indent="-342900" algn="just">
              <a:buFont typeface="Arial" panose="020B0604020202020204" pitchFamily="34" charset="0"/>
              <a:buChar char="•"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b="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b="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b="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cs-CZ" sz="1200" b="0" dirty="0" smtClean="0">
              <a:solidFill>
                <a:schemeClr val="tx1"/>
              </a:solidFill>
            </a:endParaRPr>
          </a:p>
          <a:p>
            <a:pPr lvl="1" indent="0" algn="just">
              <a:buNone/>
            </a:pPr>
            <a:endParaRPr lang="cs-CZ" sz="1400" b="0" dirty="0" smtClean="0">
              <a:solidFill>
                <a:schemeClr val="tx1"/>
              </a:solidFill>
            </a:endParaRPr>
          </a:p>
          <a:p>
            <a:pPr lvl="1" indent="0" algn="just">
              <a:buNone/>
            </a:pPr>
            <a:endParaRPr lang="cs-CZ" sz="1800" b="0" dirty="0">
              <a:solidFill>
                <a:schemeClr val="tx1"/>
              </a:solidFill>
            </a:endParaRPr>
          </a:p>
          <a:p>
            <a:pPr marL="971550" lvl="1" indent="-342900" algn="just">
              <a:buFont typeface="Wingdings" panose="05000000000000000000" pitchFamily="2" charset="2"/>
              <a:buChar char="v"/>
            </a:pPr>
            <a:endParaRPr lang="cs-CZ" sz="1800" b="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/>
              <a:t>Elektronické podání žádosti o podporu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3" t="38050" r="38506" b="46016"/>
          <a:stretch/>
        </p:blipFill>
        <p:spPr bwMode="auto">
          <a:xfrm>
            <a:off x="1743075" y="3819521"/>
            <a:ext cx="5860764" cy="119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4952999" y="4414835"/>
            <a:ext cx="2047875" cy="49530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7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Projekt </a:t>
            </a:r>
            <a:r>
              <a:rPr lang="cs-CZ" u="sng" dirty="0"/>
              <a:t>musí být elektronicky </a:t>
            </a:r>
            <a:r>
              <a:rPr lang="cs-CZ" u="sng" dirty="0" smtClean="0"/>
              <a:t>podepsán</a:t>
            </a:r>
            <a:r>
              <a:rPr lang="cs-CZ" dirty="0" smtClean="0"/>
              <a:t> signatářem tj. </a:t>
            </a:r>
            <a:r>
              <a:rPr lang="cs-CZ" dirty="0"/>
              <a:t>statutárním zástupcem </a:t>
            </a:r>
            <a:r>
              <a:rPr lang="cs-CZ" dirty="0" smtClean="0"/>
              <a:t>nebo zmocněncem - </a:t>
            </a:r>
            <a:r>
              <a:rPr lang="cs-CZ" dirty="0"/>
              <a:t>osobou pověřenou na základě plné moci</a:t>
            </a:r>
            <a:r>
              <a:rPr lang="cs-CZ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Pokud </a:t>
            </a:r>
            <a:r>
              <a:rPr lang="cs-CZ" dirty="0"/>
              <a:t>je </a:t>
            </a:r>
            <a:r>
              <a:rPr lang="cs-CZ" b="1" dirty="0" smtClean="0"/>
              <a:t>statutární zástupce registrovaným uživatelem </a:t>
            </a:r>
            <a:r>
              <a:rPr lang="cs-CZ" b="1" dirty="0"/>
              <a:t>v </a:t>
            </a:r>
            <a:r>
              <a:rPr lang="cs-CZ" b="1" dirty="0" smtClean="0"/>
              <a:t>MS2014</a:t>
            </a:r>
            <a:r>
              <a:rPr lang="cs-CZ" b="1" dirty="0"/>
              <a:t>+ </a:t>
            </a:r>
            <a:r>
              <a:rPr lang="cs-CZ" dirty="0"/>
              <a:t>a má zřízen </a:t>
            </a:r>
            <a:r>
              <a:rPr lang="cs-CZ" dirty="0" smtClean="0"/>
              <a:t>kvalifikovaný elektronický </a:t>
            </a:r>
            <a:r>
              <a:rPr lang="cs-CZ" dirty="0"/>
              <a:t>podpis </a:t>
            </a:r>
            <a:r>
              <a:rPr lang="cs-CZ" dirty="0" smtClean="0"/>
              <a:t>musí být uveden na příslušném projektu na </a:t>
            </a:r>
            <a:r>
              <a:rPr lang="cs-CZ" dirty="0"/>
              <a:t>záložce </a:t>
            </a:r>
            <a:r>
              <a:rPr lang="cs-CZ" b="1" dirty="0">
                <a:solidFill>
                  <a:srgbClr val="00529C"/>
                </a:solidFill>
              </a:rPr>
              <a:t>Přístup k projektu</a:t>
            </a:r>
            <a:r>
              <a:rPr lang="cs-CZ" dirty="0"/>
              <a:t> jako </a:t>
            </a:r>
            <a:r>
              <a:rPr lang="cs-CZ" dirty="0" smtClean="0"/>
              <a:t>signatář. </a:t>
            </a:r>
            <a:r>
              <a:rPr lang="cs-CZ" dirty="0"/>
              <a:t>P</a:t>
            </a:r>
            <a:r>
              <a:rPr lang="cs-CZ" dirty="0" smtClean="0"/>
              <a:t>ak vloží </a:t>
            </a:r>
            <a:r>
              <a:rPr lang="cs-CZ" dirty="0"/>
              <a:t>podpis po finalizaci projektové žádosti na záložce Podpis žádosti (zcela dole v levém menu</a:t>
            </a:r>
            <a:r>
              <a:rPr lang="cs-CZ" dirty="0" smtClean="0"/>
              <a:t>).</a:t>
            </a: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Pokud </a:t>
            </a:r>
            <a:r>
              <a:rPr lang="cs-CZ" dirty="0" smtClean="0"/>
              <a:t> </a:t>
            </a:r>
            <a:r>
              <a:rPr lang="cs-CZ" b="1" dirty="0" smtClean="0"/>
              <a:t>statutární zástupce není registrován v MS2014+ </a:t>
            </a:r>
            <a:r>
              <a:rPr lang="cs-CZ" dirty="0" smtClean="0"/>
              <a:t>pak projekt </a:t>
            </a:r>
            <a:r>
              <a:rPr lang="cs-CZ" b="1" dirty="0"/>
              <a:t>podepisuje </a:t>
            </a:r>
            <a:r>
              <a:rPr lang="cs-CZ" b="1" dirty="0" smtClean="0"/>
              <a:t>zmocněnec. 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endParaRPr lang="cs-CZ" dirty="0" smtClean="0"/>
          </a:p>
          <a:p>
            <a:pPr marL="971550" lvl="1" indent="-342900" algn="just"/>
            <a:r>
              <a:rPr lang="cs-CZ" sz="1800" b="0" u="sng" dirty="0">
                <a:solidFill>
                  <a:schemeClr val="tx1"/>
                </a:solidFill>
              </a:rPr>
              <a:t>Zmocněnec</a:t>
            </a:r>
            <a:r>
              <a:rPr lang="cs-CZ" sz="1800" b="0" dirty="0">
                <a:solidFill>
                  <a:schemeClr val="tx1"/>
                </a:solidFill>
              </a:rPr>
              <a:t> musí být uveden na záložce </a:t>
            </a:r>
            <a:r>
              <a:rPr lang="cs-CZ" sz="1800" dirty="0"/>
              <a:t>Přístup k projektu</a:t>
            </a:r>
            <a:r>
              <a:rPr lang="cs-CZ" sz="1800" b="0" dirty="0">
                <a:solidFill>
                  <a:schemeClr val="tx1"/>
                </a:solidFill>
              </a:rPr>
              <a:t>  s rolí signatáře. </a:t>
            </a:r>
          </a:p>
          <a:p>
            <a:pPr marL="971550" lvl="1" indent="-342900" algn="just"/>
            <a:r>
              <a:rPr lang="cs-CZ" sz="1800" b="0" u="sng" dirty="0">
                <a:solidFill>
                  <a:schemeClr val="tx1"/>
                </a:solidFill>
              </a:rPr>
              <a:t>Zmocnitel</a:t>
            </a:r>
            <a:r>
              <a:rPr lang="cs-CZ" sz="1800" b="0" dirty="0">
                <a:solidFill>
                  <a:schemeClr val="tx1"/>
                </a:solidFill>
              </a:rPr>
              <a:t> musí být uveden na záložce </a:t>
            </a:r>
            <a:r>
              <a:rPr lang="cs-CZ" sz="1800" dirty="0"/>
              <a:t>Přístup k projektu</a:t>
            </a:r>
            <a:r>
              <a:rPr lang="cs-CZ" sz="1800" b="0" dirty="0">
                <a:solidFill>
                  <a:schemeClr val="tx1"/>
                </a:solidFill>
              </a:rPr>
              <a:t> s rolí signatář bez registrace v IS KP14+. Přes tlačítko Nový záznam se daná možnost označí, vyplní se datum narození a jméno. Záznam se uloží. Po uložení se v tabulce Správci projektu zobrazí další záznam, který má zelenou fajfku ve sloupci Signatář bez registrace v IS KP14+.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u="sng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/>
              <a:t>Plná moc (I.)</a:t>
            </a:r>
            <a:endParaRPr lang="cs-CZ" sz="2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u="sng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/>
              <a:t>Plná moc (II.)</a:t>
            </a:r>
            <a:endParaRPr lang="cs-CZ" sz="2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4" y="4076700"/>
            <a:ext cx="704150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727451" y="1084263"/>
            <a:ext cx="7797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27452" y="1084263"/>
            <a:ext cx="788314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Po založení přístupu se následně na záložce </a:t>
            </a:r>
            <a:r>
              <a:rPr lang="cs-CZ" b="1" dirty="0">
                <a:solidFill>
                  <a:srgbClr val="00529C"/>
                </a:solidFill>
              </a:rPr>
              <a:t>Plné </a:t>
            </a:r>
            <a:r>
              <a:rPr lang="cs-CZ" b="1" dirty="0" smtClean="0">
                <a:solidFill>
                  <a:srgbClr val="00529C"/>
                </a:solidFill>
              </a:rPr>
              <a:t>moci</a:t>
            </a:r>
            <a:r>
              <a:rPr lang="cs-CZ" dirty="0" smtClean="0"/>
              <a:t> založí záznam plné moci:  </a:t>
            </a:r>
          </a:p>
          <a:p>
            <a:pPr marL="342900" lvl="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dirty="0" smtClean="0"/>
              <a:t>vyplní se typ </a:t>
            </a:r>
            <a:r>
              <a:rPr lang="cs-CZ" dirty="0"/>
              <a:t>plné moci: </a:t>
            </a:r>
            <a:r>
              <a:rPr lang="cs-CZ" b="1" dirty="0" smtClean="0"/>
              <a:t>papírová</a:t>
            </a:r>
            <a:r>
              <a:rPr lang="cs-CZ" dirty="0" smtClean="0"/>
              <a:t>, zmocněnec (výběr z číselníku), </a:t>
            </a:r>
            <a:r>
              <a:rPr lang="cs-CZ" dirty="0"/>
              <a:t>datum platnosti plné </a:t>
            </a:r>
            <a:r>
              <a:rPr lang="cs-CZ" dirty="0" smtClean="0"/>
              <a:t>moci, </a:t>
            </a:r>
            <a:r>
              <a:rPr lang="cs-CZ" b="1" dirty="0" smtClean="0"/>
              <a:t>v</a:t>
            </a:r>
            <a:r>
              <a:rPr lang="cs-CZ" b="1" dirty="0"/>
              <a:t> poli </a:t>
            </a:r>
            <a:r>
              <a:rPr lang="cs-CZ" b="1" dirty="0" smtClean="0"/>
              <a:t>Zmocnitel </a:t>
            </a:r>
            <a:r>
              <a:rPr lang="cs-CZ" b="1" dirty="0"/>
              <a:t>neregistrovaný v </a:t>
            </a:r>
            <a:r>
              <a:rPr lang="cs-CZ" b="1" dirty="0" smtClean="0"/>
              <a:t>IS KP14+</a:t>
            </a:r>
            <a:r>
              <a:rPr lang="cs-CZ" dirty="0" smtClean="0"/>
              <a:t> se vybere </a:t>
            </a:r>
            <a:r>
              <a:rPr lang="cs-CZ" dirty="0"/>
              <a:t>(kliknutím na čtvereček vedle šedivého pole) </a:t>
            </a:r>
            <a:r>
              <a:rPr lang="cs-CZ" dirty="0" smtClean="0"/>
              <a:t>jméno </a:t>
            </a:r>
            <a:r>
              <a:rPr lang="cs-CZ" dirty="0"/>
              <a:t>statutárního </a:t>
            </a:r>
            <a:r>
              <a:rPr lang="cs-CZ" dirty="0" smtClean="0"/>
              <a:t>zástupce.</a:t>
            </a:r>
          </a:p>
          <a:p>
            <a:pPr marL="342900" lvl="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dirty="0" smtClean="0"/>
              <a:t>Soubor naskenované plné moci se vloží přes tlačítko </a:t>
            </a:r>
            <a:r>
              <a:rPr lang="cs-CZ" b="1" dirty="0" smtClean="0"/>
              <a:t>Připojit</a:t>
            </a:r>
            <a:r>
              <a:rPr lang="cs-CZ" dirty="0" smtClean="0"/>
              <a:t>. </a:t>
            </a:r>
          </a:p>
          <a:p>
            <a:pPr marL="342900" lvl="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dirty="0" smtClean="0"/>
              <a:t>Nutno </a:t>
            </a:r>
            <a:r>
              <a:rPr lang="cs-CZ" dirty="0"/>
              <a:t>vybrat </a:t>
            </a:r>
            <a:r>
              <a:rPr lang="cs-CZ" b="1" dirty="0"/>
              <a:t>předmět zmocnění </a:t>
            </a:r>
            <a:r>
              <a:rPr lang="cs-CZ" dirty="0"/>
              <a:t>(tlačítko zcela </a:t>
            </a:r>
            <a:r>
              <a:rPr lang="cs-CZ" dirty="0" smtClean="0"/>
              <a:t>dole) - </a:t>
            </a:r>
            <a:r>
              <a:rPr lang="cs-CZ" dirty="0"/>
              <a:t>pro jaké dokumenty má zmocněnec právo podepisovat </a:t>
            </a:r>
            <a:r>
              <a:rPr lang="cs-CZ" dirty="0" smtClean="0"/>
              <a:t>. Po </a:t>
            </a:r>
            <a:r>
              <a:rPr lang="cs-CZ" dirty="0"/>
              <a:t>výběru </a:t>
            </a:r>
            <a:r>
              <a:rPr lang="cs-CZ" dirty="0" smtClean="0"/>
              <a:t>záznam uložte.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dirty="0" smtClean="0"/>
              <a:t>Pak se kliknutím </a:t>
            </a:r>
            <a:r>
              <a:rPr lang="cs-CZ" dirty="0"/>
              <a:t>na ikonu pečetě </a:t>
            </a:r>
            <a:r>
              <a:rPr lang="cs-CZ" dirty="0" smtClean="0"/>
              <a:t>u plné moci vloží </a:t>
            </a:r>
            <a:r>
              <a:rPr lang="cs-CZ" b="1" dirty="0"/>
              <a:t>elektronický podpis</a:t>
            </a:r>
            <a:r>
              <a:rPr lang="cs-CZ" dirty="0"/>
              <a:t>. Elektronický podpis v tomto případě přikládá zmocněnec. </a:t>
            </a:r>
          </a:p>
          <a:p>
            <a:pPr lvl="0"/>
            <a:endParaRPr lang="cs-CZ" dirty="0"/>
          </a:p>
          <a:p>
            <a:endParaRPr lang="cs-CZ" dirty="0"/>
          </a:p>
        </p:txBody>
      </p:sp>
      <p:pic>
        <p:nvPicPr>
          <p:cNvPr id="10" name="Obrázek 9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5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27451" y="1154474"/>
            <a:ext cx="7700425" cy="481929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Záložka </a:t>
            </a:r>
            <a:r>
              <a:rPr lang="cs-CZ" b="1" dirty="0"/>
              <a:t>Přístup k projektu</a:t>
            </a:r>
            <a:r>
              <a:rPr lang="cs-CZ" dirty="0"/>
              <a:t> slouží k přidělení/odebrání rolí v rámci </a:t>
            </a:r>
            <a:r>
              <a:rPr lang="cs-CZ" dirty="0" smtClean="0"/>
              <a:t>dané </a:t>
            </a:r>
            <a:r>
              <a:rPr lang="cs-CZ" dirty="0"/>
              <a:t>žádosti  o podporu konkrétním uživatelům.</a:t>
            </a:r>
          </a:p>
          <a:p>
            <a:pPr algn="just"/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Role </a:t>
            </a:r>
            <a:r>
              <a:rPr lang="cs-CZ" b="1" dirty="0"/>
              <a:t>Správce přístupů</a:t>
            </a:r>
            <a:r>
              <a:rPr lang="cs-CZ" dirty="0"/>
              <a:t> přidělena automaticky zakladateli projektové žádosti.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pouze s touto rolí lze přidávat/odebírat další uživatele:</a:t>
            </a:r>
          </a:p>
          <a:p>
            <a:endParaRPr lang="cs-CZ" sz="4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Na </a:t>
            </a:r>
            <a:r>
              <a:rPr lang="cs-CZ" dirty="0"/>
              <a:t>projektu mohou figurovat až dva uživatelé s rolí Správce přístupů (zakladatel projektu a „zástupce“).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</a:rPr>
              <a:t>Pozor!!! </a:t>
            </a:r>
            <a:r>
              <a:rPr lang="cs-CZ" dirty="0"/>
              <a:t>Žadatel by měl vždy přístup do </a:t>
            </a:r>
            <a:r>
              <a:rPr lang="cs-CZ" dirty="0" smtClean="0"/>
              <a:t>IS KP14+ </a:t>
            </a:r>
            <a:r>
              <a:rPr lang="cs-CZ" dirty="0"/>
              <a:t>s rolí správce přístupů.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/>
              <a:t>Role v IS KP14+ </a:t>
            </a:r>
            <a:r>
              <a:rPr lang="cs-CZ" sz="2800" dirty="0" smtClean="0"/>
              <a:t>(I.)</a:t>
            </a:r>
            <a:endParaRPr lang="cs-CZ" sz="2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3719"/>
            <a:ext cx="8058150" cy="69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2" t="58225"/>
          <a:stretch/>
        </p:blipFill>
        <p:spPr bwMode="auto">
          <a:xfrm>
            <a:off x="1852612" y="3419474"/>
            <a:ext cx="5267325" cy="106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 descr="IROP-MMR-CRR – kop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0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27451" y="1154474"/>
            <a:ext cx="7700425" cy="481929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u="sng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>
              <a:solidFill>
                <a:schemeClr val="tx1"/>
              </a:solidFill>
            </a:endParaRPr>
          </a:p>
          <a:p>
            <a:endParaRPr lang="cs-CZ" dirty="0" smtClean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/>
              <a:t>Role v IS KP14+ </a:t>
            </a:r>
            <a:r>
              <a:rPr lang="cs-CZ" sz="2800" dirty="0" smtClean="0"/>
              <a:t>(</a:t>
            </a:r>
            <a:r>
              <a:rPr lang="cs-CZ" sz="2800" dirty="0"/>
              <a:t>II</a:t>
            </a:r>
            <a:r>
              <a:rPr lang="cs-CZ" sz="2800" dirty="0" smtClean="0"/>
              <a:t>.)</a:t>
            </a:r>
            <a:endParaRPr lang="cs-CZ" sz="2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ovéPole 7"/>
          <p:cNvSpPr txBox="1"/>
          <p:nvPr/>
        </p:nvSpPr>
        <p:spPr>
          <a:xfrm>
            <a:off x="727451" y="1084263"/>
            <a:ext cx="779742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Základní role:</a:t>
            </a:r>
          </a:p>
          <a:p>
            <a:pPr algn="just">
              <a:tabLst>
                <a:tab pos="895350" algn="l"/>
                <a:tab pos="1257300" algn="l"/>
              </a:tabLst>
            </a:pPr>
            <a:r>
              <a:rPr lang="cs-CZ" dirty="0"/>
              <a:t>		- Role </a:t>
            </a:r>
            <a:r>
              <a:rPr lang="cs-CZ" b="1" dirty="0"/>
              <a:t>Čtenář</a:t>
            </a:r>
            <a:r>
              <a:rPr lang="cs-CZ" dirty="0"/>
              <a:t> - projektová žádost zobrazena k náhledu</a:t>
            </a:r>
          </a:p>
          <a:p>
            <a:pPr algn="just">
              <a:tabLst>
                <a:tab pos="895350" algn="l"/>
                <a:tab pos="1257300" algn="l"/>
              </a:tabLst>
            </a:pPr>
            <a:r>
              <a:rPr lang="cs-CZ" dirty="0"/>
              <a:t>		- Role </a:t>
            </a:r>
            <a:r>
              <a:rPr lang="cs-CZ" b="1" dirty="0"/>
              <a:t>Editor</a:t>
            </a:r>
            <a:r>
              <a:rPr lang="cs-CZ" dirty="0"/>
              <a:t> – možnost zápisu změn v projektové žádosti </a:t>
            </a:r>
          </a:p>
          <a:p>
            <a:pPr algn="just">
              <a:tabLst>
                <a:tab pos="895350" algn="l"/>
                <a:tab pos="1257300" algn="l"/>
              </a:tabLst>
            </a:pPr>
            <a:r>
              <a:rPr lang="cs-CZ" b="1" dirty="0"/>
              <a:t>		</a:t>
            </a:r>
            <a:r>
              <a:rPr lang="cs-CZ" dirty="0"/>
              <a:t>- Role </a:t>
            </a:r>
            <a:r>
              <a:rPr lang="cs-CZ" b="1" dirty="0"/>
              <a:t>Signatář projektu </a:t>
            </a:r>
            <a:r>
              <a:rPr lang="cs-CZ" dirty="0"/>
              <a:t>– umožňuje podepisovat předem 				definované úkony v dané žádosti (projektovou žádost, žádost 			o změnu, zprávu o realizaci apod.).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Musí být alespoň jeden signatář, pokud jich je více, podepisují dle předem daného pořadí</a:t>
            </a:r>
            <a:r>
              <a:rPr lang="cs-CZ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ctr"/>
            <a:r>
              <a:rPr lang="cs-CZ" dirty="0" err="1"/>
              <a:t>Nasdílený</a:t>
            </a:r>
            <a:r>
              <a:rPr lang="cs-CZ" dirty="0"/>
              <a:t> projekt je nutné přijmout/odmítnout, u signatáře probíhá přijetí automaticky.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3563828"/>
            <a:ext cx="62103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1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86375" y="962025"/>
            <a:ext cx="7700425" cy="5164139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Informace </a:t>
            </a:r>
            <a:r>
              <a:rPr lang="cs-CZ" dirty="0"/>
              <a:t>o stavu projektu včetně výsledků hodnocení projektu se žadatel/příjemce dozví pouze přes </a:t>
            </a:r>
            <a:r>
              <a:rPr lang="cs-CZ" dirty="0" smtClean="0"/>
              <a:t>MS2014+ i právní </a:t>
            </a:r>
            <a:r>
              <a:rPr lang="cs-CZ" dirty="0"/>
              <a:t>akt Rozhodnutí </a:t>
            </a:r>
            <a:r>
              <a:rPr lang="cs-CZ" dirty="0" smtClean="0"/>
              <a:t>o </a:t>
            </a:r>
            <a:r>
              <a:rPr lang="cs-CZ" dirty="0"/>
              <a:t>poskytnutí dotace včetně podmínek bude příjemci </a:t>
            </a:r>
            <a:r>
              <a:rPr lang="cs-CZ" dirty="0" smtClean="0"/>
              <a:t>zpřístupněn jen v MS2014+.</a:t>
            </a: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V MS2014+ doporučujeme využít notifikací, které upozorní uživatele např. na změnu stavu projektu, přijatou depeši a další události.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Nastavení  proveďte v </a:t>
            </a:r>
            <a:r>
              <a:rPr lang="cs-CZ" b="1" dirty="0" smtClean="0"/>
              <a:t>Profilu uživatele </a:t>
            </a:r>
            <a:r>
              <a:rPr lang="cs-CZ" dirty="0" smtClean="0"/>
              <a:t>na záložce</a:t>
            </a:r>
            <a:r>
              <a:rPr lang="cs-CZ" b="1" dirty="0" smtClean="0"/>
              <a:t> Kontaktní údaje</a:t>
            </a:r>
            <a:r>
              <a:rPr lang="cs-CZ" dirty="0" smtClean="0"/>
              <a:t>. Vložte svůj pracovní e-mail či mobilní telefon popř. oba záznamy. Zatrhněte </a:t>
            </a:r>
            <a:r>
              <a:rPr lang="cs-CZ" dirty="0" err="1" smtClean="0"/>
              <a:t>checkbox</a:t>
            </a:r>
            <a:r>
              <a:rPr lang="cs-CZ" dirty="0" smtClean="0"/>
              <a:t> Platnost! Záznam uložte.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529C"/>
                </a:solidFill>
              </a:rPr>
              <a:t>Přijaté depeše </a:t>
            </a:r>
            <a:r>
              <a:rPr lang="cs-CZ" dirty="0" smtClean="0"/>
              <a:t>se zobrazují hned po přihlášení.  Na systémové depeše neodpovídejte!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/>
              <a:t>Komunikace přes </a:t>
            </a:r>
            <a:r>
              <a:rPr lang="cs-CZ" sz="2800" dirty="0" smtClean="0"/>
              <a:t>MS2014+  (I.)</a:t>
            </a:r>
            <a:endParaRPr lang="cs-CZ" sz="2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4559488"/>
            <a:ext cx="7048500" cy="144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6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86375" y="962025"/>
            <a:ext cx="7700425" cy="5164139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/>
              <a:t>Komunikace přes </a:t>
            </a:r>
            <a:r>
              <a:rPr lang="cs-CZ" sz="2800" dirty="0" smtClean="0"/>
              <a:t>MS2014+ (II.)</a:t>
            </a:r>
            <a:endParaRPr lang="cs-CZ" sz="2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07" y="1573833"/>
            <a:ext cx="2311062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114675" y="1438275"/>
            <a:ext cx="53721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Pokud přijde depeše, která se vztahuje ke konkrétnímu projektu, pak přijde kromě nástěnky uživatele také </a:t>
            </a:r>
            <a:r>
              <a:rPr lang="cs-CZ" b="1" dirty="0"/>
              <a:t>přímo na </a:t>
            </a:r>
            <a:r>
              <a:rPr lang="cs-CZ" b="1" dirty="0" smtClean="0"/>
              <a:t>projekt </a:t>
            </a:r>
            <a:r>
              <a:rPr lang="cs-CZ" dirty="0" smtClean="0"/>
              <a:t>(objekt).</a:t>
            </a: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V levém menu je možno zkontrolovat všechny příchozí depeše, či je možno vytvořit novou depeši.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Nová depeše odesílaná z projektu přijde z IS KP14+ do systému CSSF14+ </a:t>
            </a:r>
            <a:r>
              <a:rPr lang="cs-CZ" b="1" dirty="0"/>
              <a:t>manažerovi </a:t>
            </a:r>
            <a:r>
              <a:rPr lang="cs-CZ" b="1" dirty="0" smtClean="0"/>
              <a:t>projektu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3574256"/>
            <a:ext cx="5705475" cy="237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 descr="IROP-MMR-CRR – kop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8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Přílohy ke Specifickým pravidlům pro žadatele a příjemce k jednotlivým výzvám: </a:t>
            </a:r>
            <a:r>
              <a:rPr lang="cs-CZ" b="1" dirty="0" smtClean="0"/>
              <a:t>POSTUP PRO PODÁNÍ ŽÁDOSTI O PODPORU V MS2014+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Přílohy k obecným pravidlům IROP: Postup pro zpracování CBA v MS2014+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/>
              <a:t>Edukační videa </a:t>
            </a:r>
            <a:r>
              <a:rPr lang="cs-CZ" dirty="0" smtClean="0"/>
              <a:t>na portálu </a:t>
            </a:r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dotaceeu.cz</a:t>
            </a:r>
            <a:r>
              <a:rPr lang="cs-CZ" dirty="0" smtClean="0"/>
              <a:t> - ke shlédnutí jednotlivé díly: </a:t>
            </a:r>
          </a:p>
          <a:p>
            <a:pPr marL="540000" indent="-285750" algn="just"/>
            <a:r>
              <a:rPr lang="cs-CZ" dirty="0" smtClean="0"/>
              <a:t> 1. Představujeme IS KP14+, </a:t>
            </a:r>
          </a:p>
          <a:p>
            <a:pPr marL="540000" indent="-285750" algn="just"/>
            <a:r>
              <a:rPr lang="cs-CZ" dirty="0" smtClean="0"/>
              <a:t> 2. Jak založit žádost, </a:t>
            </a:r>
          </a:p>
          <a:p>
            <a:pPr marL="540000" indent="-285750" algn="just"/>
            <a:r>
              <a:rPr lang="cs-CZ" dirty="0" smtClean="0"/>
              <a:t> 3. Vyplnění žádosti I,</a:t>
            </a:r>
          </a:p>
          <a:p>
            <a:pPr marL="540000" indent="-285750" algn="just"/>
            <a:r>
              <a:rPr lang="cs-CZ" dirty="0" smtClean="0"/>
              <a:t> 4. Vyplnění žádosti II</a:t>
            </a:r>
            <a:r>
              <a:rPr lang="cs-CZ" dirty="0"/>
              <a:t>,</a:t>
            </a:r>
            <a:endParaRPr lang="cs-CZ" dirty="0" smtClean="0"/>
          </a:p>
          <a:p>
            <a:pPr marL="540000" indent="-285750" algn="just"/>
            <a:r>
              <a:rPr lang="cs-CZ" dirty="0" smtClean="0"/>
              <a:t> 5. Zprávy </a:t>
            </a:r>
            <a:r>
              <a:rPr lang="cs-CZ" smtClean="0"/>
              <a:t>o realizaci </a:t>
            </a:r>
            <a:r>
              <a:rPr lang="cs-CZ" dirty="0" smtClean="0"/>
              <a:t>projektu.</a:t>
            </a:r>
          </a:p>
          <a:p>
            <a:pPr marL="285750" indent="-285750" algn="just"/>
            <a:endParaRPr lang="cs-CZ" dirty="0" smtClean="0"/>
          </a:p>
          <a:p>
            <a:pPr indent="-285750" algn="just"/>
            <a:r>
              <a:rPr lang="cs-CZ" dirty="0" smtClean="0"/>
              <a:t>Případné chyby v systému posílat na kontaktní osoby Centra v jednotlivých krajích. Vždy musí být doložen </a:t>
            </a:r>
            <a:r>
              <a:rPr lang="cs-CZ" dirty="0" err="1" smtClean="0"/>
              <a:t>Print</a:t>
            </a:r>
            <a:r>
              <a:rPr lang="cs-CZ" dirty="0" smtClean="0"/>
              <a:t> </a:t>
            </a:r>
            <a:r>
              <a:rPr lang="cs-CZ" dirty="0" err="1" smtClean="0"/>
              <a:t>Screen</a:t>
            </a:r>
            <a:r>
              <a:rPr lang="cs-CZ" dirty="0" smtClean="0"/>
              <a:t> chybové hlášky při kontrole a dané záložky, kde se chyba vyskytuje. </a:t>
            </a:r>
          </a:p>
          <a:p>
            <a:pPr marL="360000">
              <a:buFont typeface="Wingdings" pitchFamily="2" charset="2"/>
              <a:buChar char="ü"/>
            </a:pP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/>
              <a:t>Postupy pro vyplnění žádosti v MS2014+</a:t>
            </a:r>
            <a:endParaRPr lang="cs-CZ" sz="2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6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600" y="1304926"/>
            <a:ext cx="7909975" cy="4821238"/>
          </a:xfrm>
        </p:spPr>
        <p:txBody>
          <a:bodyPr>
            <a:norm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Webová aplikace pro žadatele o podporu z Evropských strukturálních                    a investičních fondů (ESIF) v období 2014-2020.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Zajišťuje také správu a administraci projektů, správu monitorovacího období          a správu číselníků ESIF.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lvl="0" algn="just"/>
            <a:endParaRPr lang="cs-CZ" dirty="0"/>
          </a:p>
          <a:p>
            <a:pPr lvl="0" algn="just"/>
            <a:endParaRPr lang="cs-CZ" dirty="0" smtClean="0"/>
          </a:p>
          <a:p>
            <a:pPr lvl="0" algn="just"/>
            <a:endParaRPr lang="cs-CZ" dirty="0"/>
          </a:p>
          <a:p>
            <a:pPr lvl="0" algn="just"/>
            <a:endParaRPr lang="cs-CZ" dirty="0" smtClean="0"/>
          </a:p>
          <a:p>
            <a:pPr lvl="0" algn="just"/>
            <a:endParaRPr lang="cs-CZ" dirty="0"/>
          </a:p>
          <a:p>
            <a:pPr lvl="0" algn="just"/>
            <a:endParaRPr lang="cs-CZ" dirty="0" smtClean="0"/>
          </a:p>
          <a:p>
            <a:pPr marL="266700" lvl="1" indent="0">
              <a:buNone/>
            </a:pPr>
            <a:endParaRPr lang="cs-CZ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71476"/>
            <a:ext cx="8229600" cy="933450"/>
          </a:xfrm>
        </p:spPr>
        <p:txBody>
          <a:bodyPr>
            <a:noAutofit/>
          </a:bodyPr>
          <a:lstStyle/>
          <a:p>
            <a:pPr algn="ctr"/>
            <a:r>
              <a:rPr lang="cs-CZ" sz="2800" dirty="0" smtClean="0"/>
              <a:t>Portál MS2014+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pic>
        <p:nvPicPr>
          <p:cNvPr id="8" name="Obrázek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12545" y="2733674"/>
            <a:ext cx="6376035" cy="322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za pozornost.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Obrázek 4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1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600" y="1304926"/>
            <a:ext cx="7909975" cy="4821238"/>
          </a:xfrm>
        </p:spPr>
        <p:txBody>
          <a:bodyPr>
            <a:normAutofit/>
          </a:bodyPr>
          <a:lstStyle/>
          <a:p>
            <a:pPr algn="ctr"/>
            <a:r>
              <a:rPr lang="cs-CZ" sz="2000" b="1" dirty="0"/>
              <a:t>Portál nově zajišťuje veškerou komunikaci mezi žadatelem a CRR.</a:t>
            </a:r>
          </a:p>
          <a:p>
            <a:pPr algn="ctr"/>
            <a:endParaRPr lang="cs-CZ" sz="2000" b="1" dirty="0"/>
          </a:p>
          <a:p>
            <a:pPr lvl="0" algn="just">
              <a:spcBef>
                <a:spcPts val="200"/>
              </a:spcBef>
            </a:pPr>
            <a:r>
              <a:rPr lang="cs-CZ" dirty="0"/>
              <a:t>Prostřednictvím MS2014+ probíhá podání: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dirty="0"/>
              <a:t>žádosti o podporu,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dirty="0"/>
              <a:t>informace o pokroku v realizaci,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dirty="0"/>
              <a:t>žádosti o platbu a zprávy o realizaci,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b="1" dirty="0"/>
              <a:t>nově žádosti o změnu,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b="1" dirty="0"/>
              <a:t>nově hlášení o udržitelnosti projektu.</a:t>
            </a:r>
          </a:p>
          <a:p>
            <a:pPr marL="285750" indent="-285750">
              <a:spcBef>
                <a:spcPts val="200"/>
              </a:spcBef>
            </a:pPr>
            <a:endParaRPr lang="cs-CZ" dirty="0"/>
          </a:p>
          <a:p>
            <a:pPr marL="266700" lvl="1" indent="0" algn="ctr">
              <a:buNone/>
            </a:pPr>
            <a:r>
              <a:rPr lang="cs-CZ" dirty="0"/>
              <a:t>Podání všech úloh je pouze elektronické prostřednictvím MS2014+. </a:t>
            </a:r>
          </a:p>
          <a:p>
            <a:pPr marL="266700" lvl="1" indent="0" algn="ctr">
              <a:spcBef>
                <a:spcPts val="0"/>
              </a:spcBef>
              <a:buNone/>
            </a:pPr>
            <a:r>
              <a:rPr lang="cs-CZ" dirty="0">
                <a:solidFill>
                  <a:srgbClr val="FF0000"/>
                </a:solidFill>
              </a:rPr>
              <a:t>!!!Pozor!!! </a:t>
            </a:r>
          </a:p>
          <a:p>
            <a:pPr marL="266700" lvl="1" indent="0" algn="ctr">
              <a:spcBef>
                <a:spcPts val="0"/>
              </a:spcBef>
              <a:buNone/>
            </a:pPr>
            <a:r>
              <a:rPr lang="cs-CZ" dirty="0"/>
              <a:t>Není třeba zasílat papírově poštou/odevzdávat na krajské pracoviště CRR.</a:t>
            </a:r>
          </a:p>
          <a:p>
            <a:pPr marL="266700" lvl="1" indent="0">
              <a:buNone/>
            </a:pPr>
            <a:endParaRPr lang="cs-CZ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71476"/>
            <a:ext cx="8229600" cy="933450"/>
          </a:xfrm>
        </p:spPr>
        <p:txBody>
          <a:bodyPr>
            <a:noAutofit/>
          </a:bodyPr>
          <a:lstStyle/>
          <a:p>
            <a:pPr algn="ctr"/>
            <a:r>
              <a:rPr lang="cs-CZ" sz="2800" dirty="0" smtClean="0"/>
              <a:t>Portál MS2014+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6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 smtClean="0"/>
              <a:t>Registrace do portálu IS KP14+ (I.)</a:t>
            </a:r>
            <a:endParaRPr lang="cs-CZ" sz="2800" dirty="0"/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idx="1"/>
          </p:nvPr>
        </p:nvSpPr>
        <p:spPr>
          <a:xfrm>
            <a:off x="306577" y="1194226"/>
            <a:ext cx="4262247" cy="639762"/>
          </a:xfrm>
        </p:spPr>
        <p:txBody>
          <a:bodyPr>
            <a:normAutofit/>
          </a:bodyPr>
          <a:lstStyle/>
          <a:p>
            <a:r>
              <a:rPr lang="cs-CZ" sz="1700" dirty="0"/>
              <a:t>Registrační formulář - </a:t>
            </a:r>
            <a:r>
              <a:rPr lang="cs-CZ" sz="1700" dirty="0">
                <a:hlinkClick r:id="rId2"/>
              </a:rPr>
              <a:t>https://mseu.mssf.cz/</a:t>
            </a:r>
            <a:endParaRPr lang="cs-CZ" sz="17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578" y="2015219"/>
            <a:ext cx="4262247" cy="379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ástupný symbol pro obsah 15"/>
          <p:cNvSpPr>
            <a:spLocks noGrp="1"/>
          </p:cNvSpPr>
          <p:nvPr>
            <p:ph sz="quarter" idx="4"/>
          </p:nvPr>
        </p:nvSpPr>
        <p:spPr>
          <a:xfrm>
            <a:off x="4645025" y="1507067"/>
            <a:ext cx="4041775" cy="4619096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Pro přístup do portálu IS KP14+ je nutné provést registraci přes tlačítko „</a:t>
            </a:r>
            <a:r>
              <a:rPr lang="cs-CZ" sz="1800" b="1" dirty="0" smtClean="0"/>
              <a:t>Registrace</a:t>
            </a:r>
            <a:r>
              <a:rPr lang="cs-CZ" sz="1800" dirty="0" smtClean="0"/>
              <a:t>“ na úvodní obrazovce.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Uživatel vyplní všechna povinná pole </a:t>
            </a:r>
            <a:r>
              <a:rPr lang="cs-CZ" sz="1800" b="1" dirty="0" smtClean="0">
                <a:uFill>
                  <a:solidFill>
                    <a:srgbClr val="FFFF00"/>
                  </a:solidFill>
                </a:uFill>
              </a:rPr>
              <a:t>podbarvena žlutou barvou.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uFill>
                  <a:solidFill>
                    <a:srgbClr val="FFFF00"/>
                  </a:solidFill>
                </a:uFill>
              </a:rPr>
              <a:t>Je nutné vyplnit e-mailovou adresu a mobilní telefon </a:t>
            </a:r>
            <a:r>
              <a:rPr lang="cs-CZ" sz="1800" b="1" dirty="0" smtClean="0">
                <a:uFill>
                  <a:solidFill>
                    <a:srgbClr val="FFFF00"/>
                  </a:solidFill>
                </a:uFill>
              </a:rPr>
              <a:t>PODLE SKUTEČNOSTI.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uFill>
                  <a:solidFill>
                    <a:srgbClr val="FFFF00"/>
                  </a:solidFill>
                </a:uFill>
              </a:rPr>
              <a:t>Po vyplnění registračních údajů, klikne uživatel na tlačítko „</a:t>
            </a:r>
            <a:r>
              <a:rPr lang="cs-CZ" sz="1800" b="1" dirty="0" smtClean="0">
                <a:uFill>
                  <a:solidFill>
                    <a:srgbClr val="FFFF00"/>
                  </a:solidFill>
                </a:uFill>
              </a:rPr>
              <a:t>Odeslat registrační údaje</a:t>
            </a:r>
            <a:r>
              <a:rPr lang="cs-CZ" sz="1800" dirty="0" smtClean="0">
                <a:uFill>
                  <a:solidFill>
                    <a:srgbClr val="FFFF00"/>
                  </a:solidFill>
                </a:uFill>
              </a:rPr>
              <a:t>“.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uFill>
                  <a:solidFill>
                    <a:srgbClr val="FFFF00"/>
                  </a:solidFill>
                </a:uFill>
              </a:rPr>
              <a:t>V případe problému s registrací, může uživatel využít formulář pod registračním formulářem.</a:t>
            </a:r>
          </a:p>
          <a:p>
            <a:r>
              <a:rPr lang="cs-CZ" sz="1800" dirty="0" smtClean="0">
                <a:uFill>
                  <a:solidFill>
                    <a:srgbClr val="FFFF00"/>
                  </a:solidFill>
                </a:uFill>
              </a:rPr>
              <a:t>(zde svůj problém popíše a zašle odpovědnému pracovníkovi, který se jím začne zabývat)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u="sng" dirty="0">
              <a:uFill>
                <a:solidFill>
                  <a:srgbClr val="FFFF00"/>
                </a:solidFill>
              </a:uFill>
            </a:endParaRPr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Obrázek 7" descr="IROP-MMR-CRR – kop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0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/>
              <a:t>Registrace do portálu </a:t>
            </a:r>
            <a:r>
              <a:rPr lang="cs-CZ" sz="2800" dirty="0" smtClean="0"/>
              <a:t>IS KP14+ (II.)</a:t>
            </a:r>
            <a:endParaRPr lang="cs-CZ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Po odeslání registračních údajů systém zašle na zadané telefonní číslo </a:t>
            </a:r>
            <a:r>
              <a:rPr lang="cs-CZ" sz="1800" b="1" dirty="0" smtClean="0"/>
              <a:t>SMS</a:t>
            </a:r>
            <a:r>
              <a:rPr lang="cs-CZ" sz="1800" dirty="0" smtClean="0"/>
              <a:t> </a:t>
            </a:r>
            <a:r>
              <a:rPr lang="cs-CZ" sz="1800" b="1" dirty="0" smtClean="0"/>
              <a:t>s aktivačním klíčem</a:t>
            </a:r>
            <a:r>
              <a:rPr lang="cs-CZ" sz="1800" dirty="0" smtClean="0"/>
              <a:t> a zobrazí v registračním formuláři nové pole „</a:t>
            </a:r>
            <a:r>
              <a:rPr lang="cs-CZ" sz="1800" b="1" dirty="0" smtClean="0"/>
              <a:t>Aktivační klíč</a:t>
            </a:r>
            <a:r>
              <a:rPr lang="cs-CZ" sz="1800" dirty="0" smtClean="0"/>
              <a:t>“.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Po úspěšném odeslání aktivačního klíče se uživateli zobrazí oznámení o ověření mobilního telefonu a o zaslání </a:t>
            </a:r>
            <a:r>
              <a:rPr lang="cs-CZ" sz="1800" b="1" dirty="0" smtClean="0"/>
              <a:t>e-mailu s aktivačním URL</a:t>
            </a:r>
            <a:r>
              <a:rPr lang="cs-CZ" sz="1800" dirty="0" smtClean="0"/>
              <a:t> odkazem k dokončení registrace.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Po kliknutí na odkaz bude uživatel přesměrován na portál IS KP14+.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Po vytvoření uživatelského účtu bude uživateli zaslán nový e-mail </a:t>
            </a:r>
            <a:r>
              <a:rPr lang="cs-CZ" sz="1800" b="1" dirty="0" smtClean="0"/>
              <a:t>s přihlašovacím jménem.</a:t>
            </a:r>
            <a:endParaRPr lang="cs-CZ" sz="1800" b="1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5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3" y="2469621"/>
            <a:ext cx="4227195" cy="158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600200"/>
            <a:ext cx="408622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16" y="4202196"/>
            <a:ext cx="4273391" cy="181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 descr="IROP-MMR-CRR – kopi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8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/>
              <a:t>Přihlášení uživatele do portálu IS KP14+</a:t>
            </a:r>
            <a:endParaRPr lang="cs-CZ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 smtClean="0"/>
              <a:t>Uživatel vyplní na úvodní obrazovce přihlašovací údaje: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800" dirty="0"/>
          </a:p>
          <a:p>
            <a:r>
              <a:rPr lang="cs-CZ" sz="1800" b="1" u="sng" dirty="0" smtClean="0"/>
              <a:t>Přihlašovací jméno</a:t>
            </a:r>
            <a:r>
              <a:rPr lang="cs-CZ" sz="1800" dirty="0" smtClean="0"/>
              <a:t> – vygenerováno systémem a zasláno uživateli v e-mailu.</a:t>
            </a:r>
          </a:p>
          <a:p>
            <a:r>
              <a:rPr lang="cs-CZ" sz="1800" b="1" u="sng" dirty="0" smtClean="0"/>
              <a:t>Heslo</a:t>
            </a:r>
            <a:r>
              <a:rPr lang="cs-CZ" sz="1800" dirty="0" smtClean="0"/>
              <a:t> – zadáno při registraci.</a:t>
            </a:r>
          </a:p>
          <a:p>
            <a:endParaRPr lang="cs-CZ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V případe, že uživatel zapomene heslo, klikne na odkaz „</a:t>
            </a:r>
            <a:r>
              <a:rPr lang="cs-CZ" sz="1800" b="1" dirty="0" smtClean="0"/>
              <a:t>Zapomenuté heslo?</a:t>
            </a:r>
            <a:r>
              <a:rPr lang="cs-CZ" sz="1800" dirty="0" smtClean="0"/>
              <a:t>“.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800" dirty="0" smtClean="0"/>
          </a:p>
          <a:p>
            <a:r>
              <a:rPr lang="cs-CZ" sz="1800" dirty="0" smtClean="0"/>
              <a:t>(zobrazí se formulář, kde se zadá uživatelské jméno a mobilní telefon stejný jako při registraci, na který mu následně přídě nový aktivační kód a po ověření tohoto aktivačního kódu systém zobrazí pole pro změnu hesla)</a:t>
            </a:r>
            <a:endParaRPr lang="cs-CZ" sz="18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730102"/>
            <a:ext cx="3348990" cy="410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7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/>
              <a:t>Základní ovládání portálu IS KP14+</a:t>
            </a:r>
            <a:endParaRPr lang="cs-CZ" sz="280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352954"/>
          </a:xfrm>
        </p:spPr>
        <p:txBody>
          <a:bodyPr>
            <a:normAutofit lnSpcReduction="10000"/>
          </a:bodyPr>
          <a:lstStyle/>
          <a:p>
            <a:r>
              <a:rPr lang="cs-CZ" sz="1800" dirty="0" smtClean="0"/>
              <a:t>Formuláře a jejich prvky</a:t>
            </a:r>
            <a:endParaRPr lang="cs-CZ" sz="1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989362"/>
            <a:ext cx="4040188" cy="344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>
          <a:xfrm>
            <a:off x="4645025" y="1535113"/>
            <a:ext cx="4041775" cy="459105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Aplikace „komunikuje“ s uživatelem prostřednictvím formulářů, uživatel může mít vždy otevřen pouze jeden formulář.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K danému formuláři se pak vztahují příslušné nabídky menu.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Formulář může obsahovat dva základní prvky: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800" dirty="0"/>
          </a:p>
          <a:p>
            <a:r>
              <a:rPr lang="cs-CZ" sz="1800" b="1" u="sng" dirty="0" smtClean="0"/>
              <a:t>Seznam</a:t>
            </a:r>
            <a:r>
              <a:rPr lang="cs-CZ" sz="1800" dirty="0" smtClean="0"/>
              <a:t> – tabulka s několika sloupci obsahující seznam záznamů,</a:t>
            </a:r>
          </a:p>
          <a:p>
            <a:r>
              <a:rPr lang="cs-CZ" sz="1800" b="1" u="sng" dirty="0" smtClean="0"/>
              <a:t>Detail</a:t>
            </a:r>
            <a:r>
              <a:rPr lang="cs-CZ" sz="1800" dirty="0" smtClean="0"/>
              <a:t> – jednotlivá pole, tlačítka s dostupnými funkcemi.</a:t>
            </a:r>
            <a:endParaRPr lang="cs-CZ" sz="18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Obrázek 7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3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/>
              <a:t>Základní ovládání – komponenta „Seznam“ (I.)</a:t>
            </a:r>
            <a:endParaRPr lang="cs-CZ" sz="2800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Komponenta „</a:t>
            </a:r>
            <a:r>
              <a:rPr lang="cs-CZ" sz="1800" b="1" dirty="0" smtClean="0"/>
              <a:t>Seznam</a:t>
            </a:r>
            <a:r>
              <a:rPr lang="cs-CZ" sz="1800" dirty="0" smtClean="0"/>
              <a:t>“ se skládá z částí: </a:t>
            </a:r>
            <a:r>
              <a:rPr lang="cs-CZ" sz="1800" dirty="0" smtClean="0">
                <a:solidFill>
                  <a:srgbClr val="00529C"/>
                </a:solidFill>
              </a:rPr>
              <a:t>Záhlaví, Filtrovací řádek, Nalezené záznamy a informace, Součtový řádek, Zápatí.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Kliknutím na záhlaví sloupce lze záznamy třídit vzestupně nebo sestupně.</a:t>
            </a: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Do filtrovacího řádku může uživatel vepsat podmínku a následně z nabídky vybrat operátor, se kterým má být podmínka aplikována.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V zápatí jsou ovládací šipky pro listování v seznamu.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V součtovém řádku lze vybrat matematickou operaci pro zobrazení celkové hodnoty.</a:t>
            </a:r>
            <a:endParaRPr lang="cs-CZ" sz="180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7" y="1463004"/>
            <a:ext cx="4038600" cy="112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29" y="2641259"/>
            <a:ext cx="3982212" cy="249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7" y="5235053"/>
            <a:ext cx="4284536" cy="78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 descr="IROP-MMR-CRR – kopi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7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/>
              <a:t>Základní </a:t>
            </a:r>
            <a:r>
              <a:rPr lang="cs-CZ" sz="2800" dirty="0" smtClean="0"/>
              <a:t>ovládání </a:t>
            </a:r>
            <a:r>
              <a:rPr lang="cs-CZ" sz="2800" dirty="0"/>
              <a:t>– komponenta „Seznam</a:t>
            </a:r>
            <a:r>
              <a:rPr lang="cs-CZ" sz="2800" dirty="0" smtClean="0"/>
              <a:t>“ (II.)</a:t>
            </a:r>
            <a:endParaRPr lang="cs-CZ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Každý seznam má v plném režimu editace automaticky povoleny následující akce:</a:t>
            </a:r>
          </a:p>
          <a:p>
            <a:r>
              <a:rPr lang="cs-CZ" sz="1800" dirty="0" smtClean="0">
                <a:solidFill>
                  <a:srgbClr val="00529C"/>
                </a:solidFill>
              </a:rPr>
              <a:t>Nový záznam, Smazat záznam, Uložit a Storno</a:t>
            </a:r>
            <a:r>
              <a:rPr lang="cs-CZ" sz="1800" dirty="0" smtClean="0"/>
              <a:t> (pro zrušení změn).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Aplikace umožňuje hromadný výběr dat přesunem hodnot z levého seznamu do seznamu pravého.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Výběr hodnot se provede označením požadovaných záznamů a kliknutím na šipku směrem vpravo.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Pokud je potřeba nějaké záznamy výběru odebrat, stejným způsobem se záznamy označí a odeberou šipkou vlevo.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20" r="40880" b="56233"/>
          <a:stretch/>
        </p:blipFill>
        <p:spPr bwMode="auto">
          <a:xfrm>
            <a:off x="313261" y="1600200"/>
            <a:ext cx="4097247" cy="26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29" y="2156883"/>
            <a:ext cx="4080510" cy="385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 descr="IROP-MMR-CRR – kop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1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1340</TotalTime>
  <Words>1410</Words>
  <Application>Microsoft Office PowerPoint</Application>
  <PresentationFormat>Předvádění na obrazovce (4:3)</PresentationFormat>
  <Paragraphs>201</Paragraphs>
  <Slides>20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CRR template</vt:lpstr>
      <vt:lpstr> Představení portálu MS2014+  a IS KP14+ </vt:lpstr>
      <vt:lpstr>Portál MS2014+</vt:lpstr>
      <vt:lpstr>Portál MS2014+</vt:lpstr>
      <vt:lpstr>Registrace do portálu IS KP14+ (I.)</vt:lpstr>
      <vt:lpstr>Registrace do portálu IS KP14+ (II.)</vt:lpstr>
      <vt:lpstr>Přihlášení uživatele do portálu IS KP14+</vt:lpstr>
      <vt:lpstr>Základní ovládání portálu IS KP14+</vt:lpstr>
      <vt:lpstr>Základní ovládání – komponenta „Seznam“ (I.)</vt:lpstr>
      <vt:lpstr>Základní ovládání – komponenta „Seznam“ (II.)</vt:lpstr>
      <vt:lpstr>Základní ovládání – komponenta „Detail“</vt:lpstr>
      <vt:lpstr>MS2014+ Hlavní změny</vt:lpstr>
      <vt:lpstr>Elektronické podání žádosti o podporu</vt:lpstr>
      <vt:lpstr>Plná moc (I.)</vt:lpstr>
      <vt:lpstr>Plná moc (II.)</vt:lpstr>
      <vt:lpstr>Role v IS KP14+ (I.)</vt:lpstr>
      <vt:lpstr>Role v IS KP14+ (II.)</vt:lpstr>
      <vt:lpstr>Komunikace přes MS2014+  (I.)</vt:lpstr>
      <vt:lpstr>Komunikace přes MS2014+ (II.)</vt:lpstr>
      <vt:lpstr>Postupy pro vyplnění žádosti v MS2014+</vt:lpstr>
      <vt:lpstr>Děkuji za pozornost.</vt:lpstr>
    </vt:vector>
  </TitlesOfParts>
  <Company>CRR ČR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Centrum pro regionální rozvoj ČR</dc:creator>
  <cp:lastModifiedBy>Mikulášová Dominika</cp:lastModifiedBy>
  <cp:revision>157</cp:revision>
  <cp:lastPrinted>2015-10-20T13:25:54Z</cp:lastPrinted>
  <dcterms:created xsi:type="dcterms:W3CDTF">2014-09-16T20:50:40Z</dcterms:created>
  <dcterms:modified xsi:type="dcterms:W3CDTF">2015-10-27T08:25:39Z</dcterms:modified>
</cp:coreProperties>
</file>