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60" r:id="rId2"/>
    <p:sldId id="261" r:id="rId3"/>
    <p:sldId id="286" r:id="rId4"/>
    <p:sldId id="284" r:id="rId5"/>
    <p:sldId id="285" r:id="rId6"/>
    <p:sldId id="265" r:id="rId7"/>
    <p:sldId id="264" r:id="rId8"/>
    <p:sldId id="266" r:id="rId9"/>
    <p:sldId id="267" r:id="rId10"/>
    <p:sldId id="287" r:id="rId11"/>
    <p:sldId id="269" r:id="rId12"/>
    <p:sldId id="291" r:id="rId13"/>
    <p:sldId id="270" r:id="rId14"/>
    <p:sldId id="271" r:id="rId15"/>
    <p:sldId id="297" r:id="rId16"/>
    <p:sldId id="272" r:id="rId17"/>
    <p:sldId id="273" r:id="rId18"/>
    <p:sldId id="294" r:id="rId19"/>
    <p:sldId id="274" r:id="rId20"/>
    <p:sldId id="276" r:id="rId21"/>
    <p:sldId id="278" r:id="rId22"/>
    <p:sldId id="279" r:id="rId23"/>
    <p:sldId id="282" r:id="rId24"/>
    <p:sldId id="280" r:id="rId25"/>
    <p:sldId id="281" r:id="rId26"/>
    <p:sldId id="262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2">
          <p15:clr>
            <a:srgbClr val="A4A3A4"/>
          </p15:clr>
        </p15:guide>
        <p15:guide id="2" pos="4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 autoAdjust="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62" y="72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 smtClean="0"/>
              <a:t>16/12/14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161280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3591250" y="5840002"/>
            <a:ext cx="246494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Vinohradská 46, 120 00  Praha 2</a:t>
            </a: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614045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tel.: +420 221 580 201</a:t>
            </a:r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8048299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3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dotaceeu.cz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Představení </a:t>
            </a:r>
            <a:br>
              <a:rPr lang="cs-CZ" dirty="0" smtClean="0"/>
            </a:br>
            <a:r>
              <a:rPr lang="cs-CZ" dirty="0" smtClean="0"/>
              <a:t>Centra pro regionální rozvoj </a:t>
            </a:r>
            <a:br>
              <a:rPr lang="cs-CZ" dirty="0" smtClean="0"/>
            </a:br>
            <a:r>
              <a:rPr lang="cs-CZ" dirty="0" smtClean="0"/>
              <a:t>České republiky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 </a:t>
            </a: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 smtClean="0"/>
              <a:t>Seminář pro SC 2.3 Rozvoj infrastruktury pro poskytování zdravotních služeb a péče o zdraví</a:t>
            </a:r>
          </a:p>
          <a:p>
            <a:r>
              <a:rPr lang="cs-CZ" dirty="0" smtClean="0"/>
              <a:t>Průběžná výzva č. 5 VYSOCE SPECIALIZOVANÁ PÉČE V OBLASTECH ONKOGYNEKOLOGIE A PERINATOLOGIE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/>
              <a:t>3. 11. 2015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65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 algn="just"/>
            <a:r>
              <a:rPr lang="cs-CZ" dirty="0" smtClean="0"/>
              <a:t>Jsou doloženy všechny povinné přílohy a obsahově splňují požadované náležitosti</a:t>
            </a:r>
          </a:p>
          <a:p>
            <a:pPr marL="898525" lvl="2" indent="-187325" algn="just"/>
            <a:r>
              <a:rPr lang="cs-CZ" b="1" dirty="0" smtClean="0"/>
              <a:t>Projektová dokumentace pro provedení stavby nebo pro ohlášení stavby</a:t>
            </a:r>
          </a:p>
          <a:p>
            <a:pPr marL="898525" lvl="2" indent="-187325" algn="just"/>
            <a:r>
              <a:rPr lang="cs-CZ" b="1" dirty="0" smtClean="0"/>
              <a:t>Podklady pro hodnocení projektu </a:t>
            </a:r>
            <a:r>
              <a:rPr lang="cs-CZ" dirty="0" smtClean="0"/>
              <a:t>– vyplnit podle vzoru v příloze č. 3</a:t>
            </a:r>
          </a:p>
          <a:p>
            <a:pPr marL="898525" lvl="2" indent="-187325" algn="just"/>
            <a:r>
              <a:rPr lang="cs-CZ" b="1" dirty="0" smtClean="0"/>
              <a:t>Stanovisko Přístrojové komise Ministerstva zdravotnictví ČR </a:t>
            </a:r>
            <a:r>
              <a:rPr lang="cs-CZ" dirty="0" smtClean="0"/>
              <a:t>– vždy u přístrojů s pořizovací cenou vyšší než 5 mil. Kč bez DPH</a:t>
            </a:r>
          </a:p>
          <a:p>
            <a:pPr marL="898525" lvl="2" indent="-187325" algn="just"/>
            <a:r>
              <a:rPr lang="cs-CZ" b="1" dirty="0" smtClean="0"/>
              <a:t>Čestné prohlášení o úhradách z veřejného zdravotní pojištění</a:t>
            </a:r>
          </a:p>
          <a:p>
            <a:pPr marL="898525" lvl="2" indent="-187325" algn="just"/>
            <a:r>
              <a:rPr lang="cs-CZ" b="1" dirty="0" smtClean="0"/>
              <a:t>Výpis z rejstříku trestů – </a:t>
            </a:r>
            <a:r>
              <a:rPr lang="cs-CZ" dirty="0" smtClean="0"/>
              <a:t>statutární zástupci u organizací zakládaných kraji a obchodních společností</a:t>
            </a:r>
          </a:p>
          <a:p>
            <a:pPr marL="898525" lvl="2" indent="-187325" algn="just"/>
            <a:r>
              <a:rPr lang="cs-CZ" b="1" dirty="0" smtClean="0"/>
              <a:t>Doklady k právní subjektivitě žadatele </a:t>
            </a:r>
            <a:r>
              <a:rPr lang="cs-CZ" dirty="0" smtClean="0"/>
              <a:t>– pouze obchodní společnosti výpisem z obchodního rejstříku</a:t>
            </a:r>
          </a:p>
          <a:p>
            <a:pPr marL="898525" lvl="2" indent="-187325" algn="just"/>
            <a:r>
              <a:rPr lang="cs-CZ" b="1" dirty="0" smtClean="0"/>
              <a:t>Průzkum trhu </a:t>
            </a:r>
            <a:r>
              <a:rPr lang="cs-CZ" dirty="0" smtClean="0"/>
              <a:t>– na pořizované přístrojové vybavení, způsob stanovení ceny</a:t>
            </a:r>
          </a:p>
          <a:p>
            <a:pPr marL="898525" lvl="2" indent="-187325" algn="just"/>
            <a:r>
              <a:rPr lang="cs-CZ" b="1" dirty="0" smtClean="0"/>
              <a:t>Pověřovací akt </a:t>
            </a:r>
            <a:r>
              <a:rPr lang="cs-CZ" dirty="0" smtClean="0"/>
              <a:t>– na výkon služby obecného hospodářského zájmu</a:t>
            </a:r>
            <a:endParaRPr lang="cs-CZ" b="1" dirty="0" smtClean="0"/>
          </a:p>
          <a:p>
            <a:pPr marL="898525" lvl="2" indent="-187325" algn="just"/>
            <a:endParaRPr lang="cs-CZ" b="1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Kritéria formálních náležitostí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0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 algn="just"/>
            <a:r>
              <a:rPr lang="cs-CZ" dirty="0" smtClean="0"/>
              <a:t>Projekt je svým zaměřením v souladu s cíli a podporovanými aktivitami výzvy</a:t>
            </a:r>
          </a:p>
          <a:p>
            <a:pPr marL="898525" lvl="2" indent="-187325" algn="just"/>
            <a:r>
              <a:rPr lang="cs-CZ" dirty="0" smtClean="0"/>
              <a:t>Projekt je zaměřen na pořízení přístrojového vybavení a technologií podle standardu vybavenosti center vysoce specializované intenzivní péče v </a:t>
            </a:r>
            <a:r>
              <a:rPr lang="cs-CZ" dirty="0" err="1" smtClean="0"/>
              <a:t>perinatologii</a:t>
            </a:r>
            <a:r>
              <a:rPr lang="cs-CZ" dirty="0" smtClean="0"/>
              <a:t> nebo center vysoce specializované zdravotní péče v </a:t>
            </a:r>
            <a:r>
              <a:rPr lang="cs-CZ" dirty="0" err="1" smtClean="0"/>
              <a:t>onkogynekologii</a:t>
            </a: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Obecná kritéria přijatelnosti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Projekt je v souladu s podmínkami výzvy</a:t>
            </a:r>
          </a:p>
          <a:p>
            <a:pPr marL="898525" lvl="2" indent="-187325"/>
            <a:r>
              <a:rPr lang="cs-CZ" dirty="0" smtClean="0"/>
              <a:t>zahájení/ukončení realizace projektu (24. 9. 2015/31</a:t>
            </a:r>
            <a:r>
              <a:rPr lang="cs-CZ" dirty="0"/>
              <a:t>. </a:t>
            </a:r>
            <a:r>
              <a:rPr lang="cs-CZ" dirty="0" smtClean="0"/>
              <a:t>12. 2019)</a:t>
            </a:r>
          </a:p>
          <a:p>
            <a:pPr marL="898525" lvl="2" indent="-187325"/>
            <a:r>
              <a:rPr lang="cs-CZ" dirty="0" smtClean="0"/>
              <a:t>popis cílových skupin a dopady projektu na tyto skupiny – pacienti vysoce specializované péče</a:t>
            </a:r>
          </a:p>
          <a:p>
            <a:pPr marL="898525" lvl="2" indent="-187325"/>
            <a:r>
              <a:rPr lang="cs-CZ" dirty="0" smtClean="0"/>
              <a:t>termín ukončení realizace projektu je po datu podání žádosti o podporu</a:t>
            </a:r>
          </a:p>
          <a:p>
            <a:pPr marL="898525" lvl="2" indent="-187325"/>
            <a:r>
              <a:rPr lang="cs-CZ" dirty="0" smtClean="0"/>
              <a:t>projekt nesmí vytvářet příjmy dle čl. 61 a čl. 65 Obecného nařízení (poplatky od uživatelů); platí zvláštní pravidla vyplývající z předpisů k veřejné podpoře</a:t>
            </a:r>
          </a:p>
          <a:p>
            <a:pPr marL="898525" lvl="2" indent="-187325"/>
            <a:r>
              <a:rPr lang="cs-CZ" dirty="0" smtClean="0"/>
              <a:t>zvolené indikátory </a:t>
            </a:r>
          </a:p>
          <a:p>
            <a:pPr marL="1354138" lvl="3" indent="-187325">
              <a:buFont typeface="Courier New" pitchFamily="49" charset="0"/>
              <a:buChar char="o"/>
            </a:pPr>
            <a:r>
              <a:rPr lang="cs-CZ" dirty="0" smtClean="0"/>
              <a:t>Podpořená pracoviště zdravotní péče</a:t>
            </a:r>
          </a:p>
          <a:p>
            <a:pPr marL="1354138" lvl="3" indent="-187325">
              <a:buFont typeface="Courier New" pitchFamily="49" charset="0"/>
              <a:buChar char="o"/>
            </a:pPr>
            <a:r>
              <a:rPr lang="cs-CZ" dirty="0" smtClean="0"/>
              <a:t>Kapacity modernizované vysoce specializované a návazné péče</a:t>
            </a:r>
          </a:p>
          <a:p>
            <a:pPr marL="898525" lvl="2" indent="-187325">
              <a:buFont typeface="Wingdings" pitchFamily="2" charset="2"/>
              <a:buChar char="§"/>
            </a:pPr>
            <a:r>
              <a:rPr lang="cs-CZ" dirty="0" smtClean="0"/>
              <a:t>území realizace – celá Česká republika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Obecná kritéria přijatelnosti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93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4025" lvl="1" indent="-187325"/>
            <a:r>
              <a:rPr lang="cs-CZ" sz="2200" dirty="0"/>
              <a:t>Žadatel splňuje definici oprávněného příjemce </a:t>
            </a:r>
          </a:p>
          <a:p>
            <a:pPr marL="898525" lvl="2" indent="-187325" algn="just"/>
            <a:r>
              <a:rPr lang="cs-CZ" dirty="0"/>
              <a:t>výzva určena pro </a:t>
            </a:r>
            <a:r>
              <a:rPr lang="cs-CZ" dirty="0" smtClean="0"/>
              <a:t>vybraná centra vysoce specializované intenzivní zdravotní péče v </a:t>
            </a:r>
            <a:r>
              <a:rPr lang="cs-CZ" dirty="0" err="1" smtClean="0"/>
              <a:t>onkogynekologii</a:t>
            </a:r>
            <a:r>
              <a:rPr lang="cs-CZ" dirty="0" smtClean="0"/>
              <a:t> a vybraná centra vysoce specializované intenzivní zdravotní péče v </a:t>
            </a:r>
            <a:r>
              <a:rPr lang="cs-CZ" dirty="0" err="1" smtClean="0"/>
              <a:t>perinatologii</a:t>
            </a:r>
            <a:r>
              <a:rPr lang="cs-CZ" dirty="0" smtClean="0"/>
              <a:t>. </a:t>
            </a:r>
            <a:r>
              <a:rPr lang="pl-PL" dirty="0"/>
              <a:t>Seznam </a:t>
            </a:r>
            <a:r>
              <a:rPr lang="pl-PL" dirty="0" smtClean="0"/>
              <a:t>je </a:t>
            </a:r>
            <a:r>
              <a:rPr lang="pl-PL" dirty="0"/>
              <a:t>uveden v </a:t>
            </a:r>
            <a:r>
              <a:rPr lang="pl-PL" dirty="0" smtClean="0"/>
              <a:t>Specifických pravidlech.</a:t>
            </a:r>
            <a:endParaRPr lang="cs-CZ" dirty="0"/>
          </a:p>
          <a:p>
            <a:pPr marL="454025" lvl="1" indent="-187325" algn="just"/>
            <a:r>
              <a:rPr lang="cs-CZ" dirty="0" smtClean="0"/>
              <a:t>Projekt respektuje minimální a maximální hranici celkových způsobilých výdajů</a:t>
            </a:r>
          </a:p>
          <a:p>
            <a:pPr marL="898525" lvl="2" indent="-187325"/>
            <a:r>
              <a:rPr lang="cs-CZ" dirty="0" smtClean="0"/>
              <a:t>max. výše celkových způsobilých výdajů  </a:t>
            </a:r>
          </a:p>
          <a:p>
            <a:pPr marL="1798638" lvl="4" indent="-187325"/>
            <a:r>
              <a:rPr lang="cs-CZ" b="1" dirty="0" smtClean="0"/>
              <a:t>60 mil. Kč </a:t>
            </a:r>
            <a:r>
              <a:rPr lang="cs-CZ" dirty="0" smtClean="0"/>
              <a:t>u </a:t>
            </a:r>
            <a:r>
              <a:rPr lang="cs-CZ" dirty="0" err="1" smtClean="0"/>
              <a:t>onkogynekologie</a:t>
            </a:r>
            <a:r>
              <a:rPr lang="cs-CZ" b="1" dirty="0" smtClean="0"/>
              <a:t> </a:t>
            </a:r>
          </a:p>
          <a:p>
            <a:pPr marL="1798638" lvl="4" indent="-187325"/>
            <a:r>
              <a:rPr lang="cs-CZ" b="1" dirty="0" smtClean="0"/>
              <a:t>70 mil. Kč </a:t>
            </a:r>
            <a:r>
              <a:rPr lang="cs-CZ" dirty="0" smtClean="0"/>
              <a:t>u </a:t>
            </a:r>
            <a:r>
              <a:rPr lang="cs-CZ" dirty="0" err="1" smtClean="0"/>
              <a:t>perinatologie</a:t>
            </a:r>
            <a:endParaRPr lang="cs-CZ" b="1" dirty="0" smtClean="0"/>
          </a:p>
          <a:p>
            <a:pPr marL="454025" lvl="1" indent="-187325"/>
            <a:r>
              <a:rPr lang="cs-CZ" dirty="0" smtClean="0"/>
              <a:t>Projekt respektuje limity způsobilých výdajů, pokud jsou stanoveny</a:t>
            </a:r>
          </a:p>
          <a:p>
            <a:pPr marL="898525" lvl="2" indent="-187325"/>
            <a:r>
              <a:rPr lang="cs-CZ" dirty="0" smtClean="0"/>
              <a:t>maximální limit 15 % celkových způsobilých výdajů na vedlejší aktivity projektu</a:t>
            </a:r>
          </a:p>
          <a:p>
            <a:pPr marL="898525" lvl="2" indent="-187325"/>
            <a:r>
              <a:rPr lang="cs-CZ" dirty="0" smtClean="0"/>
              <a:t>maximální limit 10 tis. na povinnou publicitu</a:t>
            </a:r>
          </a:p>
          <a:p>
            <a:pPr marL="454025" lvl="1" indent="-187325"/>
            <a:r>
              <a:rPr lang="cs-CZ" dirty="0" smtClean="0"/>
              <a:t>Výsledky projektu jsou udržitelné</a:t>
            </a:r>
            <a:endParaRPr lang="cs-CZ" sz="1400" dirty="0" smtClean="0"/>
          </a:p>
          <a:p>
            <a:pPr marL="898525" lvl="2" indent="-187325"/>
            <a:r>
              <a:rPr lang="cs-CZ" dirty="0" smtClean="0"/>
              <a:t>popsat, jakým způsobem je zajištěna udržitelnost projektu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Obecná kritéria přijatelnosti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972006"/>
          </a:xfrm>
        </p:spPr>
        <p:txBody>
          <a:bodyPr>
            <a:normAutofit/>
          </a:bodyPr>
          <a:lstStyle/>
          <a:p>
            <a:pPr marL="454025" lvl="1" indent="-187325" algn="just"/>
            <a:r>
              <a:rPr lang="cs-CZ" dirty="0"/>
              <a:t>Projekt nemá negativní vliv na žádnou z horizontálních priorit IROP (udržitelný rozvoj, rovné příležitosti a zákaz diskriminace, rovnost mužů a žen) </a:t>
            </a:r>
          </a:p>
          <a:p>
            <a:pPr marL="898525" lvl="2" indent="-187325" algn="just"/>
            <a:r>
              <a:rPr lang="cs-CZ" dirty="0"/>
              <a:t>projekt musí mít pozitivní/neutrální vliv na horizontální priority, žadatel popíše   v MS2014+</a:t>
            </a:r>
          </a:p>
          <a:p>
            <a:pPr marL="454025" lvl="1" indent="-187325"/>
            <a:r>
              <a:rPr lang="pl-PL" dirty="0" smtClean="0"/>
              <a:t>Potřebnost realizace projektu je odůvodněná</a:t>
            </a:r>
            <a:endParaRPr lang="cs-CZ" dirty="0" smtClean="0"/>
          </a:p>
          <a:p>
            <a:pPr marL="898525" lvl="2" indent="-187325" algn="just"/>
            <a:r>
              <a:rPr lang="cs-CZ" dirty="0" smtClean="0"/>
              <a:t>zdůvodnění </a:t>
            </a:r>
            <a:r>
              <a:rPr lang="cs-CZ" dirty="0"/>
              <a:t>potřebnosti </a:t>
            </a:r>
            <a:r>
              <a:rPr lang="cs-CZ" dirty="0" smtClean="0"/>
              <a:t>požadované investice v kap. 4 Podkladů pro hodnocení žádosti o podporu</a:t>
            </a:r>
            <a:endParaRPr lang="cs-CZ" dirty="0"/>
          </a:p>
          <a:p>
            <a:pPr marL="454025" lvl="1" indent="-187325"/>
            <a:r>
              <a:rPr lang="pl-PL" dirty="0" smtClean="0"/>
              <a:t>Projekt je v souladu s pravidly veřejné podpory</a:t>
            </a:r>
          </a:p>
          <a:p>
            <a:pPr marL="898525" lvl="2" indent="-187325"/>
            <a:r>
              <a:rPr lang="cs-CZ" dirty="0" smtClean="0"/>
              <a:t>ve formě vyrovnávací platby za závazek veřejné služby udělené určitým podnikům pověřeným poskytováním služeb obecného hospodářského zájmu</a:t>
            </a:r>
          </a:p>
          <a:p>
            <a:pPr marL="898525" lvl="2" indent="-187325"/>
            <a:r>
              <a:rPr lang="cs-CZ" dirty="0" smtClean="0"/>
              <a:t>Výše vyrovnávací platby ≤ čisté náklady SOHZ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Obecná kritéria přijatelnosti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972006"/>
          </a:xfrm>
        </p:spPr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Statutární zástupce žadatele je trestně bezúhonný </a:t>
            </a:r>
          </a:p>
          <a:p>
            <a:pPr marL="898525" lvl="2" indent="-187325"/>
            <a:r>
              <a:rPr lang="cs-CZ" dirty="0" smtClean="0"/>
              <a:t>Statutární zástupce u organizací zakládaných kraji a obchodních společností - žádost je podána v předepsané formě přes MS2014+, tj. včetně souhlasu s čestným prohlášením </a:t>
            </a:r>
            <a:r>
              <a:rPr lang="cs-CZ" b="1" dirty="0" smtClean="0"/>
              <a:t>plus povinnost předložit výpis z rejstříku trestů všech statutárních zástupců</a:t>
            </a:r>
            <a:endParaRPr lang="cs-CZ" dirty="0" smtClean="0"/>
          </a:p>
          <a:p>
            <a:pPr marL="898525" lvl="2" indent="-187325"/>
            <a:r>
              <a:rPr lang="cs-CZ" dirty="0" smtClean="0"/>
              <a:t>Ostatní oprávnění žadatelé - žádost je podána v předepsané formě přes MS2014+, tj. včetně souhlasu s čestným prohlášením, ze kterého vyplývá bezúhonnost statutárního zástupce žadatele</a:t>
            </a:r>
            <a:endParaRPr lang="en-US" dirty="0" smtClean="0"/>
          </a:p>
          <a:p>
            <a:pPr marL="898525" lvl="2" indent="-187325">
              <a:buNone/>
            </a:pPr>
            <a:endParaRPr lang="cs-CZ" b="1" i="1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Obecná kritéria přijatelnosti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 algn="just"/>
            <a:r>
              <a:rPr lang="cs-CZ" dirty="0" smtClean="0"/>
              <a:t>Poskytovatel péče je pracovištěm vysoce specializované péče podle zákona č. 372/2011 Sb., o zdravotních službách, v oboru </a:t>
            </a:r>
            <a:r>
              <a:rPr lang="cs-CZ" dirty="0" err="1" smtClean="0"/>
              <a:t>perinatologie</a:t>
            </a:r>
            <a:r>
              <a:rPr lang="cs-CZ" dirty="0" smtClean="0"/>
              <a:t> nebo </a:t>
            </a:r>
            <a:r>
              <a:rPr lang="cs-CZ" dirty="0" err="1" smtClean="0"/>
              <a:t>onkogynekologie</a:t>
            </a:r>
            <a:r>
              <a:rPr lang="cs-CZ" dirty="0" smtClean="0"/>
              <a:t> a je uvedený ve Věstníku </a:t>
            </a:r>
            <a:r>
              <a:rPr lang="cs-CZ" dirty="0" err="1" smtClean="0"/>
              <a:t>MZd</a:t>
            </a:r>
            <a:r>
              <a:rPr lang="cs-CZ" dirty="0" smtClean="0"/>
              <a:t>, definujícím síť specializovaných pracovišť.</a:t>
            </a:r>
            <a:endParaRPr lang="pl-PL" dirty="0" smtClean="0"/>
          </a:p>
          <a:p>
            <a:pPr marL="898525" lvl="2" indent="-187325" algn="just"/>
            <a:r>
              <a:rPr lang="pl-PL" dirty="0" smtClean="0"/>
              <a:t>Žadatel je uveden v příslušném Věstníku Ministerstva zdravotnictví částka 3/2013, 3/2014, 11/2015, 7/2013, 2/2014.</a:t>
            </a:r>
          </a:p>
          <a:p>
            <a:pPr marL="454025" lvl="1" indent="-187325" algn="just"/>
            <a:r>
              <a:rPr lang="cs-CZ" dirty="0" smtClean="0"/>
              <a:t>Je doložen souhlas přístrojové komise pro přístroje, u kterých vzniká povinnost schválení.</a:t>
            </a:r>
          </a:p>
          <a:p>
            <a:pPr marL="898525" lvl="2" indent="-187325" algn="just"/>
            <a:r>
              <a:rPr lang="cs-CZ" dirty="0" smtClean="0"/>
              <a:t>Pouze u přístrojů s pořizovací cenou vyšší než 5 mil. Kč bez DPH. Seznam přístrojů je uveden v kap. 5 Podkladů pro hodnocení.</a:t>
            </a:r>
          </a:p>
          <a:p>
            <a:pPr marL="898525" lvl="2" indent="-187325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Specifická kritéria přijatelnosti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6375" y="1247775"/>
            <a:ext cx="7700425" cy="5031105"/>
          </a:xfrm>
        </p:spPr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Žadatel má zajištěnou administrativní, finanční a provozní kapacitu k realizaci a udržitelnosti projektu.</a:t>
            </a:r>
          </a:p>
          <a:p>
            <a:pPr marL="898525" lvl="2" indent="-187325"/>
            <a:r>
              <a:rPr lang="cs-CZ" dirty="0" smtClean="0"/>
              <a:t>V kap. 4 Podkladů pro hodnocení uvést, jak je zajištěna administrativní, finanční a provozní kapacita k realizaci a udržitelnosti projektu. </a:t>
            </a:r>
          </a:p>
          <a:p>
            <a:pPr marL="454025" lvl="1" indent="-187325"/>
            <a:r>
              <a:rPr lang="cs-CZ" dirty="0" smtClean="0"/>
              <a:t>Výdaje na hlavní aktivity v rozpočtu projektu odpovídají tržním cenám.</a:t>
            </a:r>
          </a:p>
          <a:p>
            <a:pPr marL="898525" lvl="2" indent="-187325"/>
            <a:r>
              <a:rPr lang="cs-CZ" dirty="0" smtClean="0"/>
              <a:t>každá položka rozpočtu projektu, vztažená k hlavní aktivitě projektu musí být přiřazena k některé veřejné zakázce a musí být proveden průzkum trhu (kap. 5 Podkladů pro hodnocení)</a:t>
            </a:r>
          </a:p>
          <a:p>
            <a:pPr marL="898525" lvl="2" indent="-187325"/>
            <a:r>
              <a:rPr lang="cs-CZ" dirty="0" smtClean="0"/>
              <a:t>výsledky provedených průzkumů trhu se opírají o reálné podklady</a:t>
            </a:r>
          </a:p>
          <a:p>
            <a:pPr marL="898525" lvl="2" indent="-187325"/>
            <a:r>
              <a:rPr lang="cs-CZ" dirty="0" smtClean="0"/>
              <a:t>uvedení popisu mechanismu odvození jednotlivých cenových položek v rozpočtu projektu ve vztahu k provedeným průzkumům trhu </a:t>
            </a:r>
          </a:p>
          <a:p>
            <a:pPr marL="898525" lvl="2" indent="-187325">
              <a:buNone/>
            </a:pPr>
            <a:endParaRPr lang="pl-PL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Specifická kritéria přijatelnosti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 algn="just"/>
            <a:r>
              <a:rPr lang="cs-CZ" dirty="0" smtClean="0"/>
              <a:t>V hodnocení </a:t>
            </a:r>
            <a:r>
              <a:rPr lang="cs-CZ" dirty="0" err="1" smtClean="0"/>
              <a:t>eCBA</a:t>
            </a:r>
            <a:r>
              <a:rPr lang="cs-CZ" dirty="0" smtClean="0"/>
              <a:t> /finanční analýze projekt dosáhne minimálně hodnoty ukazatelů, stanovené ve výzvě.</a:t>
            </a:r>
          </a:p>
          <a:p>
            <a:pPr marL="898525" lvl="2" indent="-187325" algn="just"/>
            <a:r>
              <a:rPr lang="cs-CZ" dirty="0" smtClean="0"/>
              <a:t>čistá současná hodnota vychází nižší než 0</a:t>
            </a:r>
            <a:endParaRPr lang="pl-PL" dirty="0" smtClean="0"/>
          </a:p>
          <a:p>
            <a:pPr marL="898525" lvl="2" indent="-187325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Specifická kritéria přijatelnosti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96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provádí CRR</a:t>
            </a:r>
          </a:p>
          <a:p>
            <a:pPr marL="454025" lvl="1" indent="-187325"/>
            <a:r>
              <a:rPr lang="cs-CZ" dirty="0" smtClean="0"/>
              <a:t>ověřují se zejména rizika</a:t>
            </a:r>
          </a:p>
          <a:p>
            <a:pPr marL="898525" lvl="2" indent="-187325"/>
            <a:r>
              <a:rPr lang="cs-CZ" dirty="0" smtClean="0"/>
              <a:t>nezpůsobilosti výdajů</a:t>
            </a:r>
          </a:p>
          <a:p>
            <a:pPr marL="898525" lvl="2" indent="-187325"/>
            <a:r>
              <a:rPr lang="cs-CZ" dirty="0" smtClean="0"/>
              <a:t>dvojího financování</a:t>
            </a:r>
          </a:p>
          <a:p>
            <a:pPr marL="898525" lvl="2" indent="-187325"/>
            <a:r>
              <a:rPr lang="cs-CZ" dirty="0" smtClean="0"/>
              <a:t>ve veřejných zakázkách</a:t>
            </a:r>
          </a:p>
          <a:p>
            <a:pPr marL="898525" lvl="2" indent="-187325"/>
            <a:r>
              <a:rPr lang="cs-CZ" dirty="0" smtClean="0"/>
              <a:t>udržitelnosti projektu</a:t>
            </a:r>
          </a:p>
          <a:p>
            <a:pPr marL="898525" lvl="2" indent="-187325"/>
            <a:r>
              <a:rPr lang="cs-CZ" dirty="0" smtClean="0"/>
              <a:t>nedovolené veřejné podpory</a:t>
            </a:r>
          </a:p>
          <a:p>
            <a:pPr marL="898525" lvl="2" indent="-187325"/>
            <a:r>
              <a:rPr lang="cs-CZ" dirty="0" smtClean="0"/>
              <a:t>nedosažení výstupů a realizace projektu podle předloženého harmonogramu</a:t>
            </a:r>
          </a:p>
          <a:p>
            <a:pPr marL="898525" lvl="2" indent="-187325"/>
            <a:r>
              <a:rPr lang="cs-CZ" dirty="0" smtClean="0"/>
              <a:t>podvodu a korupčního jednání</a:t>
            </a:r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Ex-ante analýza rizik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cs-CZ" dirty="0"/>
              <a:t>Státní příspěvková organizace zřízená Zákonem č. 248/2000 Sb., o podpoře regionálního rozvoje, a řízená Ministerstvem pro místní rozvoj ČR</a:t>
            </a:r>
          </a:p>
          <a:p>
            <a:pPr marL="454025" lvl="1" indent="-187325"/>
            <a:r>
              <a:rPr lang="cs-CZ" dirty="0"/>
              <a:t>zprostředkující subjekt pro vybrané operační programy </a:t>
            </a:r>
          </a:p>
          <a:p>
            <a:pPr marL="720725" lvl="2" indent="-187325"/>
            <a:r>
              <a:rPr lang="cs-CZ" dirty="0"/>
              <a:t>konzultační a informační činnost</a:t>
            </a:r>
          </a:p>
          <a:p>
            <a:pPr marL="720725" lvl="2" indent="-187325"/>
            <a:r>
              <a:rPr lang="cs-CZ" dirty="0"/>
              <a:t>kontrola a monitoring realizace projektů</a:t>
            </a:r>
          </a:p>
          <a:p>
            <a:pPr marL="720725" lvl="2" indent="-187325"/>
            <a:r>
              <a:rPr lang="cs-CZ" dirty="0"/>
              <a:t>(2014-2020) Integrovaný regionální operační program</a:t>
            </a:r>
          </a:p>
          <a:p>
            <a:pPr marL="720725" lvl="2" indent="-187325"/>
            <a:r>
              <a:rPr lang="cs-CZ" dirty="0"/>
              <a:t>(2007-2013) Integrovaný operační program, OP Technická pomoc</a:t>
            </a:r>
          </a:p>
          <a:p>
            <a:pPr marL="720725" lvl="2" indent="-187325"/>
            <a:r>
              <a:rPr lang="cs-CZ" dirty="0"/>
              <a:t>(2004-2006) Společný regionální operační program, OP JPD2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(1998-2004) předvstupní programy (PHARE, ISPA, SAPARD)</a:t>
            </a:r>
          </a:p>
          <a:p>
            <a:pPr marL="454025" lvl="1" indent="-187325"/>
            <a:r>
              <a:rPr lang="cs-CZ" dirty="0"/>
              <a:t>kontrolní subjekt pro operační programy Cíle 3 (nyní Cíl 2)</a:t>
            </a:r>
          </a:p>
          <a:p>
            <a:pPr marL="454025" lvl="1" indent="-187325"/>
            <a:r>
              <a:rPr lang="cs-CZ" dirty="0"/>
              <a:t>hostitelská organizace pro pracoviště </a:t>
            </a:r>
            <a:r>
              <a:rPr lang="cs-CZ" dirty="0" err="1"/>
              <a:t>Enterprise</a:t>
            </a:r>
            <a:r>
              <a:rPr lang="cs-CZ" dirty="0"/>
              <a:t> </a:t>
            </a:r>
            <a:r>
              <a:rPr lang="cs-CZ" dirty="0" err="1"/>
              <a:t>Europe</a:t>
            </a:r>
            <a:r>
              <a:rPr lang="cs-CZ" dirty="0"/>
              <a:t> Network</a:t>
            </a:r>
          </a:p>
          <a:p>
            <a:pPr marL="720725" lvl="2" indent="-187325"/>
            <a:r>
              <a:rPr lang="cs-CZ" dirty="0"/>
              <a:t>poradenství pro malé a střední podnikatele</a:t>
            </a:r>
            <a:endParaRPr lang="en-US" dirty="0"/>
          </a:p>
          <a:p>
            <a:pPr marL="454025" lvl="1" indent="-187325"/>
            <a:r>
              <a:rPr lang="cs-CZ" dirty="0"/>
              <a:t>správa Regionálního informačního servisu (RIS) a Mapového serveru</a:t>
            </a:r>
          </a:p>
          <a:p>
            <a:pPr marL="720725" lvl="2" indent="-187325"/>
            <a:r>
              <a:rPr lang="cs-CZ" dirty="0"/>
              <a:t>rozsáhlá pravidelně aktualizovaná databáze regionálních dat a jejich zobrazení v mapě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Centrum pro regionální rozvoj České republiky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na základě výsledků ex-ante analýzy rizik</a:t>
            </a:r>
          </a:p>
          <a:p>
            <a:pPr marL="454025" lvl="1" indent="-187325"/>
            <a:r>
              <a:rPr lang="cs-CZ" dirty="0" smtClean="0"/>
              <a:t>forma</a:t>
            </a:r>
          </a:p>
          <a:p>
            <a:pPr marL="898525" lvl="2" indent="-187325"/>
            <a:r>
              <a:rPr lang="cs-CZ" dirty="0" smtClean="0"/>
              <a:t>administrativního ověření – </a:t>
            </a:r>
            <a:r>
              <a:rPr lang="cs-CZ" dirty="0" err="1" smtClean="0"/>
              <a:t>ověření</a:t>
            </a:r>
            <a:r>
              <a:rPr lang="cs-CZ" dirty="0" smtClean="0"/>
              <a:t> na základě předložených dokladů</a:t>
            </a:r>
          </a:p>
          <a:p>
            <a:pPr marL="898525" lvl="2" indent="-187325"/>
            <a:r>
              <a:rPr lang="cs-CZ" dirty="0" smtClean="0"/>
              <a:t>kontroly na místě – </a:t>
            </a:r>
            <a:r>
              <a:rPr lang="cs-CZ" dirty="0" err="1" smtClean="0"/>
              <a:t>veřejnosprávní</a:t>
            </a:r>
            <a:r>
              <a:rPr lang="cs-CZ" dirty="0" smtClean="0"/>
              <a:t> kontrola</a:t>
            </a:r>
          </a:p>
          <a:p>
            <a:pPr marL="454025" lvl="1" indent="-187325"/>
            <a:r>
              <a:rPr lang="cs-CZ" dirty="0" smtClean="0"/>
              <a:t>možné krácení výdajů na základě výsledku kontroly</a:t>
            </a:r>
          </a:p>
          <a:p>
            <a:pPr marL="898525" lvl="2" indent="-187325"/>
            <a:r>
              <a:rPr lang="cs-CZ" dirty="0" smtClean="0"/>
              <a:t>ve způsobilých výdajích zahrnuty nezpůsobilé aktivity</a:t>
            </a:r>
          </a:p>
          <a:p>
            <a:pPr marL="898525" lvl="2" indent="-187325"/>
            <a:r>
              <a:rPr lang="cs-CZ" dirty="0" smtClean="0"/>
              <a:t>aktivity, které mohly být nebo již byly realizovány na základě chybně provedeného výběrového řízení</a:t>
            </a:r>
          </a:p>
          <a:p>
            <a:pPr marL="898525" lvl="2" indent="-187325"/>
            <a:r>
              <a:rPr lang="cs-CZ" dirty="0" smtClean="0"/>
              <a:t>výdaje nebyly vynaloženy v souladu se zásadami 3E</a:t>
            </a:r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Ex-ante kontrola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provádí ŘO IROP na základě výsledků hodnocení provedeného CRR</a:t>
            </a:r>
          </a:p>
          <a:p>
            <a:pPr marL="454025" lvl="1" indent="-187325"/>
            <a:r>
              <a:rPr lang="cs-CZ" dirty="0" smtClean="0"/>
              <a:t>ŘO IROP znovu nehodnotí</a:t>
            </a:r>
          </a:p>
          <a:p>
            <a:pPr marL="454025" lvl="1" indent="-187325"/>
            <a:endParaRPr lang="cs-CZ" dirty="0" smtClean="0"/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Výběr projektů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informace o příjemci</a:t>
            </a:r>
          </a:p>
          <a:p>
            <a:pPr marL="454025" lvl="1" indent="-187325"/>
            <a:r>
              <a:rPr lang="cs-CZ" dirty="0" smtClean="0"/>
              <a:t>informace o projektu</a:t>
            </a:r>
          </a:p>
          <a:p>
            <a:pPr marL="454025" lvl="1" indent="-187325"/>
            <a:r>
              <a:rPr lang="cs-CZ" dirty="0" smtClean="0"/>
              <a:t>povinnosti a práva příjemce</a:t>
            </a:r>
          </a:p>
          <a:p>
            <a:pPr marL="454025" lvl="1" indent="-187325"/>
            <a:r>
              <a:rPr lang="cs-CZ" dirty="0" smtClean="0"/>
              <a:t>povinnosti a práva ŘO IROP</a:t>
            </a:r>
          </a:p>
          <a:p>
            <a:pPr marL="454025" lvl="1" indent="-187325"/>
            <a:r>
              <a:rPr lang="cs-CZ" dirty="0" smtClean="0"/>
              <a:t>sankce za neplnění povinností</a:t>
            </a:r>
          </a:p>
          <a:p>
            <a:pPr marL="454025" lvl="1" indent="-187325"/>
            <a:endParaRPr lang="cs-CZ" dirty="0" smtClean="0"/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Vydání právního aktu – Registrace akce a Rozhodnutí o poskytnutí dotace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 algn="just"/>
            <a:r>
              <a:rPr lang="cs-CZ" dirty="0" smtClean="0"/>
              <a:t>Žadatel může podat žádost o přezkum hodnocení v každé části hodnocení žádosti, ve které neuspěl.</a:t>
            </a:r>
          </a:p>
          <a:p>
            <a:pPr marL="454025" lvl="1" indent="-187325" algn="just"/>
            <a:r>
              <a:rPr lang="cs-CZ" dirty="0" smtClean="0"/>
              <a:t>Podává se do 14 kalendářních dnů ode dne doručení výsledku,       a to:</a:t>
            </a:r>
          </a:p>
          <a:p>
            <a:pPr marL="898525" lvl="2" indent="-187325"/>
            <a:r>
              <a:rPr lang="cs-CZ" dirty="0" smtClean="0"/>
              <a:t>elektronicky v MS2014+</a:t>
            </a:r>
          </a:p>
          <a:p>
            <a:pPr marL="898525" lvl="2" indent="-187325"/>
            <a:r>
              <a:rPr lang="cs-CZ" dirty="0" smtClean="0"/>
              <a:t>prostřednictvím odkazu na webových stránkách </a:t>
            </a:r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dotaceeu.cz</a:t>
            </a:r>
            <a:endParaRPr lang="cs-CZ" dirty="0" smtClean="0"/>
          </a:p>
          <a:p>
            <a:pPr marL="898525" lvl="2" indent="-187325"/>
            <a:r>
              <a:rPr lang="cs-CZ" dirty="0" smtClean="0"/>
              <a:t>písemně prostřednictvím formuláře uvedeného na webových stránkách </a:t>
            </a:r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dotaceeu.cz</a:t>
            </a:r>
            <a:endParaRPr lang="cs-CZ" dirty="0" smtClean="0"/>
          </a:p>
          <a:p>
            <a:pPr marL="454025" lvl="1" indent="-187325"/>
            <a:r>
              <a:rPr lang="cs-CZ" dirty="0" smtClean="0"/>
              <a:t>Přezkumné řízení provádí ŘO IROP.</a:t>
            </a:r>
          </a:p>
          <a:p>
            <a:pPr marL="454025" lvl="1" indent="-187325"/>
            <a:r>
              <a:rPr lang="cs-CZ" dirty="0" smtClean="0"/>
              <a:t>Na základě výsledku přezkumného řízení </a:t>
            </a:r>
          </a:p>
          <a:p>
            <a:pPr marL="898525" lvl="2" indent="-187325"/>
            <a:r>
              <a:rPr lang="cs-CZ" dirty="0" smtClean="0"/>
              <a:t>žádost postoupí do další fáze hodnocení</a:t>
            </a:r>
          </a:p>
          <a:p>
            <a:pPr marL="898525" lvl="2" indent="-187325"/>
            <a:r>
              <a:rPr lang="cs-CZ" dirty="0" smtClean="0"/>
              <a:t>žádost je vyřazena z dalšího procesu hodnocení</a:t>
            </a:r>
          </a:p>
          <a:p>
            <a:pPr marL="454025" lvl="1" indent="-187325"/>
            <a:endParaRPr lang="cs-CZ" dirty="0" smtClean="0"/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Žádost o přezkum výsledku hodnocení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Zpráva o realizaci (</a:t>
            </a:r>
            <a:r>
              <a:rPr lang="cs-CZ" dirty="0" err="1" smtClean="0"/>
              <a:t>ZoR</a:t>
            </a:r>
            <a:r>
              <a:rPr lang="cs-CZ" dirty="0" smtClean="0"/>
              <a:t>)</a:t>
            </a:r>
          </a:p>
          <a:p>
            <a:pPr marL="898525" lvl="2" indent="-187325"/>
            <a:r>
              <a:rPr lang="pl-PL" dirty="0" smtClean="0"/>
              <a:t>sledované období je příslušná etapa, předkládá se po ukončení etapy, spolu se žádostí o platbu – jedná se o ex-post financování (</a:t>
            </a:r>
            <a:r>
              <a:rPr lang="cs-CZ" dirty="0" smtClean="0"/>
              <a:t>Příspěvkové organizace </a:t>
            </a:r>
            <a:r>
              <a:rPr lang="cs-CZ" dirty="0" err="1" smtClean="0"/>
              <a:t>MZd</a:t>
            </a:r>
            <a:r>
              <a:rPr lang="cs-CZ" dirty="0" smtClean="0"/>
              <a:t> hradí výdaje na realizaci projektu ze své kapitoly státního rozpočtu, ve které jsou finanční prostředky na  národní veřejné zdroje a předfinancování prostředků ze zdrojů SF </a:t>
            </a:r>
            <a:r>
              <a:rPr lang="cs-CZ" dirty="0" err="1" smtClean="0"/>
              <a:t>narozpočtovány</a:t>
            </a:r>
            <a:r>
              <a:rPr lang="cs-CZ" dirty="0" smtClean="0"/>
              <a:t>)</a:t>
            </a:r>
          </a:p>
          <a:p>
            <a:pPr marL="454025" lvl="1" indent="-187325"/>
            <a:r>
              <a:rPr lang="cs-CZ" dirty="0" smtClean="0"/>
              <a:t>Zpráva o udržitelnosti</a:t>
            </a:r>
          </a:p>
          <a:p>
            <a:pPr marL="898525" lvl="2" indent="-187325"/>
            <a:r>
              <a:rPr lang="cs-CZ" dirty="0" smtClean="0"/>
              <a:t>monitoring období udržitelnosti</a:t>
            </a:r>
          </a:p>
          <a:p>
            <a:pPr marL="454025" lvl="1" indent="-187325"/>
            <a:r>
              <a:rPr lang="cs-CZ" dirty="0" smtClean="0"/>
              <a:t>Je možné podat až po schválení předchozích zpráv.</a:t>
            </a:r>
          </a:p>
          <a:p>
            <a:pPr marL="454025" lvl="1" indent="-187325"/>
            <a:r>
              <a:rPr lang="cs-CZ" dirty="0" smtClean="0"/>
              <a:t>Je možné podat až po uzavření změnových řízení.</a:t>
            </a:r>
          </a:p>
          <a:p>
            <a:pPr marL="454025" lvl="1" indent="-187325"/>
            <a:r>
              <a:rPr lang="cs-CZ" dirty="0" smtClean="0"/>
              <a:t>Kontrola formálních náležitostí a věcného obsahu zpráv.</a:t>
            </a:r>
          </a:p>
          <a:p>
            <a:pPr marL="898525" lvl="2" indent="-187325">
              <a:buNone/>
            </a:pPr>
            <a:endParaRPr lang="cs-CZ" dirty="0" smtClean="0"/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Monitorování realizace projektů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může iniciovat žadatel, příjemce, CRR, ŘO IROP</a:t>
            </a:r>
          </a:p>
          <a:p>
            <a:pPr marL="454025" lvl="1" indent="-187325"/>
            <a:r>
              <a:rPr lang="cs-CZ" dirty="0" smtClean="0"/>
              <a:t>druhy změn</a:t>
            </a:r>
          </a:p>
          <a:p>
            <a:pPr marL="898525" lvl="2" indent="-187325" algn="just"/>
            <a:r>
              <a:rPr lang="cs-CZ" dirty="0" smtClean="0"/>
              <a:t>změny </a:t>
            </a:r>
            <a:r>
              <a:rPr lang="cs-CZ" b="1" dirty="0" smtClean="0"/>
              <a:t>před schválením prvního Rozhodnutí </a:t>
            </a:r>
            <a:r>
              <a:rPr lang="cs-CZ" dirty="0" smtClean="0"/>
              <a:t>– </a:t>
            </a:r>
            <a:r>
              <a:rPr lang="cs-CZ" b="1" dirty="0" smtClean="0"/>
              <a:t>o změně rozhoduje CRR</a:t>
            </a:r>
          </a:p>
          <a:p>
            <a:pPr marL="898525" lvl="2" indent="-187325" algn="just"/>
            <a:r>
              <a:rPr lang="cs-CZ" dirty="0" smtClean="0"/>
              <a:t>změny </a:t>
            </a:r>
            <a:r>
              <a:rPr lang="cs-CZ" b="1" dirty="0" smtClean="0"/>
              <a:t>po schválení prvního Rozhodnutí</a:t>
            </a:r>
            <a:r>
              <a:rPr lang="cs-CZ" dirty="0" smtClean="0"/>
              <a:t>, které nemění údaje na Rozhodnutí –   </a:t>
            </a:r>
            <a:r>
              <a:rPr lang="cs-CZ" b="1" dirty="0" smtClean="0"/>
              <a:t>o změně rozhoduje CRR</a:t>
            </a:r>
          </a:p>
          <a:p>
            <a:pPr marL="898525" lvl="2" indent="-187325" algn="just"/>
            <a:r>
              <a:rPr lang="cs-CZ" dirty="0" smtClean="0"/>
              <a:t>změny </a:t>
            </a:r>
            <a:r>
              <a:rPr lang="cs-CZ" b="1" dirty="0" smtClean="0"/>
              <a:t>po schválení prvního Rozhodnutí</a:t>
            </a:r>
            <a:r>
              <a:rPr lang="cs-CZ" dirty="0" smtClean="0"/>
              <a:t>, které mění údaje na Rozhodnutí –        </a:t>
            </a:r>
            <a:r>
              <a:rPr lang="cs-CZ" b="1" dirty="0" smtClean="0"/>
              <a:t>o změně rozhoduje ŘO IROP</a:t>
            </a:r>
          </a:p>
          <a:p>
            <a:pPr marL="454025" lvl="1" indent="-187325"/>
            <a:endParaRPr lang="cs-CZ" dirty="0" smtClean="0"/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Změny v projektech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Děkuji</a:t>
            </a:r>
            <a:r>
              <a:rPr lang="en-US" dirty="0" smtClean="0"/>
              <a:t> </a:t>
            </a:r>
            <a:r>
              <a:rPr lang="cs-CZ" dirty="0" smtClean="0"/>
              <a:t>Vám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pozornost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38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/>
              <a:t>Konzultace před vyhlášením výzvy</a:t>
            </a:r>
          </a:p>
          <a:p>
            <a:pPr marL="454025" lvl="1" indent="-187325"/>
            <a:r>
              <a:rPr lang="cs-CZ" dirty="0" smtClean="0"/>
              <a:t>Příjem žádostí </a:t>
            </a:r>
            <a:r>
              <a:rPr lang="cs-CZ" dirty="0"/>
              <a:t>o podporu</a:t>
            </a:r>
          </a:p>
          <a:p>
            <a:pPr marL="454025" lvl="1" indent="-187325"/>
            <a:r>
              <a:rPr lang="cs-CZ" dirty="0" smtClean="0"/>
              <a:t>Hodnocení žádostí </a:t>
            </a:r>
            <a:r>
              <a:rPr lang="cs-CZ" dirty="0"/>
              <a:t>o podporu</a:t>
            </a:r>
          </a:p>
          <a:p>
            <a:pPr marL="454025" lvl="1" indent="-187325"/>
            <a:r>
              <a:rPr lang="cs-CZ" dirty="0" smtClean="0"/>
              <a:t>Administrace změn v projektech</a:t>
            </a:r>
            <a:endParaRPr lang="cs-CZ" dirty="0"/>
          </a:p>
          <a:p>
            <a:pPr marL="454025" lvl="1" indent="-187325"/>
            <a:r>
              <a:rPr lang="cs-CZ" dirty="0" smtClean="0"/>
              <a:t>Administrativní </a:t>
            </a:r>
            <a:r>
              <a:rPr lang="cs-CZ" dirty="0"/>
              <a:t>ověření </a:t>
            </a:r>
            <a:r>
              <a:rPr lang="cs-CZ" dirty="0" smtClean="0"/>
              <a:t>zpráv </a:t>
            </a:r>
            <a:r>
              <a:rPr lang="cs-CZ" dirty="0"/>
              <a:t>o realizaci/zpráv o udržitelnosti</a:t>
            </a:r>
          </a:p>
          <a:p>
            <a:pPr marL="454025" lvl="1" indent="-187325"/>
            <a:r>
              <a:rPr lang="cs-CZ" dirty="0" smtClean="0"/>
              <a:t>Provádění kontrol </a:t>
            </a:r>
            <a:r>
              <a:rPr lang="cs-CZ" dirty="0"/>
              <a:t>na místě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Role CRR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92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Příjem a hodnocení žádostí </a:t>
            </a:r>
            <a:br>
              <a:rPr lang="cs-CZ" dirty="0" smtClean="0"/>
            </a:br>
            <a:r>
              <a:rPr lang="cs-CZ" dirty="0" smtClean="0"/>
              <a:t>o podporu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 smtClean="0"/>
              <a:t>Seminář pro SC 2.3 Rozvoj infrastruktury pro poskytování zdravotních služeb a péče o zdraví</a:t>
            </a:r>
          </a:p>
          <a:p>
            <a:r>
              <a:rPr lang="cs-CZ" dirty="0" smtClean="0"/>
              <a:t>Průběžná výzva č. 5 VYSOCE SPECIALIZOVANÁ PÉČE V OBLASTECH ONKOGYNEKOLOGIE A PERINATOLOGIE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/>
              <a:t>3. 11. 2015</a:t>
            </a:r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8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-187325"/>
            <a:r>
              <a:rPr lang="cs-CZ" dirty="0" smtClean="0"/>
              <a:t>Podání žádostí POUZE přes MS2014+</a:t>
            </a:r>
          </a:p>
          <a:p>
            <a:pPr marL="454025" lvl="1" indent="-187325"/>
            <a:r>
              <a:rPr lang="cs-CZ" dirty="0" smtClean="0"/>
              <a:t>Automatická registrace žádosti</a:t>
            </a:r>
          </a:p>
          <a:p>
            <a:pPr marL="454025" lvl="1" indent="-187325"/>
            <a:r>
              <a:rPr lang="cs-CZ" dirty="0" smtClean="0"/>
              <a:t>Automatické předložení na příslušné krajské oddělení CRR </a:t>
            </a:r>
          </a:p>
          <a:p>
            <a:pPr marL="454025" lvl="1" indent="-187325" algn="just"/>
            <a:r>
              <a:rPr lang="cs-CZ" dirty="0" smtClean="0"/>
              <a:t>Žadatel bude depeší informován o přidělených manažerech projektu, kteří budou mít na starosti další administraci projektu      a komunikaci se žadatelem. Tato výzva bude administrována na Oddělení administrace OSS v Praze.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Příjem žádostí o podporu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57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žádostí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  <p:pic>
        <p:nvPicPr>
          <p:cNvPr id="8" name="Obrázek 1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75" y="1304926"/>
            <a:ext cx="6498073" cy="41399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-187325"/>
            <a:r>
              <a:rPr lang="cs-CZ" dirty="0" smtClean="0"/>
              <a:t>Probíhá na příslušném krajském oddělení CRR</a:t>
            </a:r>
          </a:p>
          <a:p>
            <a:pPr marL="454025" lvl="1" indent="-187325"/>
            <a:r>
              <a:rPr lang="cs-CZ" dirty="0" smtClean="0"/>
              <a:t>Fáze hodnocení (provádí CRR)</a:t>
            </a:r>
          </a:p>
          <a:p>
            <a:pPr marL="898525" lvl="2" indent="-187325"/>
            <a:r>
              <a:rPr lang="cs-CZ" dirty="0" smtClean="0"/>
              <a:t>kontrola přijatelnosti a kontrola formálních náležitostí</a:t>
            </a:r>
          </a:p>
          <a:p>
            <a:pPr marL="898525" lvl="2" indent="-187325"/>
            <a:r>
              <a:rPr lang="cs-CZ" dirty="0" smtClean="0"/>
              <a:t>ex-ante analýza rizik</a:t>
            </a:r>
          </a:p>
          <a:p>
            <a:pPr marL="898525" lvl="2" indent="-187325"/>
            <a:r>
              <a:rPr lang="cs-CZ" dirty="0" smtClean="0"/>
              <a:t>ex-ante kontrola</a:t>
            </a:r>
          </a:p>
          <a:p>
            <a:pPr marL="454025" lvl="1" indent="-187325"/>
            <a:r>
              <a:rPr lang="cs-CZ" dirty="0" smtClean="0"/>
              <a:t>Fáze výběru projektů (provádí ŘO IROP)</a:t>
            </a:r>
          </a:p>
          <a:p>
            <a:pPr marL="898525" lvl="2" indent="-187325"/>
            <a:r>
              <a:rPr lang="cs-CZ" dirty="0" smtClean="0"/>
              <a:t>výběr projektu</a:t>
            </a:r>
          </a:p>
          <a:p>
            <a:pPr marL="898525" lvl="2" indent="-187325"/>
            <a:r>
              <a:rPr lang="cs-CZ" dirty="0" smtClean="0"/>
              <a:t>příprava a vydání právního aktu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žádostí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4025" lvl="1" indent="-187325"/>
            <a:r>
              <a:rPr lang="cs-CZ" dirty="0" smtClean="0"/>
              <a:t>provedena do 20 </a:t>
            </a:r>
            <a:r>
              <a:rPr lang="cs-CZ" dirty="0" err="1" smtClean="0"/>
              <a:t>pd</a:t>
            </a:r>
            <a:r>
              <a:rPr lang="cs-CZ" dirty="0" smtClean="0"/>
              <a:t> od podání žádosti</a:t>
            </a:r>
          </a:p>
          <a:p>
            <a:pPr marL="454025" lvl="1" indent="-187325"/>
            <a:r>
              <a:rPr lang="cs-CZ" dirty="0" smtClean="0"/>
              <a:t>probíhá elektronicky v MS2014+, kontrolu provádí CRR</a:t>
            </a:r>
          </a:p>
          <a:p>
            <a:pPr marL="454025" lvl="1" indent="-187325"/>
            <a:r>
              <a:rPr lang="cs-CZ" dirty="0" smtClean="0"/>
              <a:t>eliminační kritéria (vždy odpověď „ANO“ x „NE“)</a:t>
            </a:r>
          </a:p>
          <a:p>
            <a:pPr marL="454025" lvl="1" indent="-187325" algn="just"/>
            <a:r>
              <a:rPr lang="cs-CZ" dirty="0" smtClean="0"/>
              <a:t>v rámci přijatelnosti musí být splněna všechna kritéria stanovená výzvou (obecná i specifická) – v případě nesplnění jakéhokoliv kritéria je žádost vyloučena z dalšího hodnocení</a:t>
            </a:r>
          </a:p>
          <a:p>
            <a:pPr marL="454025" lvl="1" indent="-187325" algn="just"/>
            <a:r>
              <a:rPr lang="cs-CZ" dirty="0" smtClean="0"/>
              <a:t>pokud nelze v rámci kontroly přijatelnosti kritérium vyhodnotit, nebo jsou v žádosti uvedeny rozporné údaje, je možné žadatele vyzvat </a:t>
            </a:r>
            <a:br>
              <a:rPr lang="cs-CZ" dirty="0" smtClean="0"/>
            </a:br>
            <a:r>
              <a:rPr lang="cs-CZ" dirty="0" smtClean="0"/>
              <a:t>k upřesnění (max. dvakrát)</a:t>
            </a:r>
          </a:p>
          <a:p>
            <a:pPr marL="454025" lvl="1" indent="-187325" algn="just"/>
            <a:r>
              <a:rPr lang="cs-CZ" dirty="0" smtClean="0"/>
              <a:t>v rámci kontroly formálních náležitostí lze vyzvat k doložení (max. dvakrát)</a:t>
            </a:r>
          </a:p>
          <a:p>
            <a:pPr marL="454025" lvl="1" indent="-187325" algn="just"/>
            <a:r>
              <a:rPr lang="cs-CZ" dirty="0" smtClean="0"/>
              <a:t>výzvy k </a:t>
            </a:r>
            <a:r>
              <a:rPr lang="cs-CZ" dirty="0" smtClean="0"/>
              <a:t>doplnění/upřesnění </a:t>
            </a:r>
            <a:r>
              <a:rPr lang="cs-CZ" dirty="0" smtClean="0"/>
              <a:t>jsou žadateli zasílány formou depeší </a:t>
            </a:r>
            <a:br>
              <a:rPr lang="cs-CZ" dirty="0" smtClean="0"/>
            </a:br>
            <a:r>
              <a:rPr lang="cs-CZ" dirty="0" smtClean="0"/>
              <a:t>v MS2014+</a:t>
            </a:r>
          </a:p>
          <a:p>
            <a:pPr marL="454025" lvl="1" indent="-187325"/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Kontrola přijatelnosti a formálních náležitostí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4025" lvl="1" indent="-187325"/>
            <a:r>
              <a:rPr lang="cs-CZ" dirty="0" smtClean="0"/>
              <a:t>Žádost je podána v předepsané formě</a:t>
            </a:r>
          </a:p>
          <a:p>
            <a:pPr marL="898525" lvl="2" indent="-187325"/>
            <a:r>
              <a:rPr lang="cs-CZ" dirty="0" smtClean="0"/>
              <a:t>přes MS2014+</a:t>
            </a:r>
          </a:p>
          <a:p>
            <a:pPr marL="898525" lvl="2" indent="-187325"/>
            <a:r>
              <a:rPr lang="cs-CZ" dirty="0" smtClean="0"/>
              <a:t>ve finančním plánu jsou nastaveny etapy projektu v minimální délce 3 měsíců</a:t>
            </a:r>
          </a:p>
          <a:p>
            <a:pPr marL="454025" lvl="1" indent="-187325"/>
            <a:r>
              <a:rPr lang="cs-CZ" dirty="0" smtClean="0"/>
              <a:t>Žádost je podepsána oprávněným zástupcem žadatele</a:t>
            </a:r>
          </a:p>
          <a:p>
            <a:pPr marL="898525" lvl="2" indent="-187325"/>
            <a:r>
              <a:rPr lang="cs-CZ" dirty="0" smtClean="0"/>
              <a:t>statutární zástupce, popř. jím pověřená osoba na základě plné moci</a:t>
            </a:r>
          </a:p>
          <a:p>
            <a:pPr marL="454025" lvl="1" indent="-187325"/>
            <a:r>
              <a:rPr lang="cs-CZ" dirty="0" smtClean="0"/>
              <a:t>Jsou doloženy všechny povinné přílohy a obsahově splňují požadované náležitosti</a:t>
            </a:r>
          </a:p>
          <a:p>
            <a:pPr marL="898525" lvl="2" indent="-187325"/>
            <a:r>
              <a:rPr lang="cs-CZ" b="1" dirty="0" smtClean="0"/>
              <a:t>Plná moc </a:t>
            </a:r>
            <a:r>
              <a:rPr lang="cs-CZ" dirty="0" smtClean="0"/>
              <a:t>– v případě přenesení pravomocí na jinou osobu; plné moci jsou uloženy v elektronické podobě v MS2014+</a:t>
            </a:r>
            <a:endParaRPr lang="cs-CZ" b="1" dirty="0" smtClean="0"/>
          </a:p>
          <a:p>
            <a:pPr marL="898525" lvl="2" indent="-187325"/>
            <a:r>
              <a:rPr lang="cs-CZ" b="1" dirty="0" smtClean="0"/>
              <a:t>Dokumentace k zadávacím a výběrovým řízením </a:t>
            </a:r>
            <a:r>
              <a:rPr lang="cs-CZ" dirty="0" smtClean="0"/>
              <a:t>– postup k předkládání dokumentace je uveden v kap. 5 Obecných pravidel</a:t>
            </a:r>
            <a:endParaRPr lang="cs-CZ" b="1" dirty="0" smtClean="0"/>
          </a:p>
          <a:p>
            <a:pPr marL="898525" lvl="2" indent="-187325" algn="just"/>
            <a:r>
              <a:rPr lang="cs-CZ" b="1" dirty="0" smtClean="0"/>
              <a:t>Stavební povolení s nabytím právní moci nebo ohlášení, případně souhlas s provedením ohlášeného stavebního záměru nebo veřejnoprávní smlouva nahrazující stavební povolení </a:t>
            </a:r>
            <a:r>
              <a:rPr lang="cs-CZ" dirty="0" smtClean="0"/>
              <a:t>– nelze podat žádost o podporu se žádostí o stavební povolení</a:t>
            </a:r>
            <a:endParaRPr lang="cs-CZ" b="1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Kritéria formálních náležitostí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1038</TotalTime>
  <Words>1536</Words>
  <Application>Microsoft Office PowerPoint</Application>
  <PresentationFormat>Předvádění na obrazovce (4:3)</PresentationFormat>
  <Paragraphs>214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Calibri</vt:lpstr>
      <vt:lpstr>Courier New</vt:lpstr>
      <vt:lpstr>Wingdings</vt:lpstr>
      <vt:lpstr>CRR template</vt:lpstr>
      <vt:lpstr>Představení  Centra pro regionální rozvoj  České republiky</vt:lpstr>
      <vt:lpstr>Centrum pro regionální rozvoj České republiky</vt:lpstr>
      <vt:lpstr>Role CRR</vt:lpstr>
      <vt:lpstr>Příjem a hodnocení žádostí  o podporu</vt:lpstr>
      <vt:lpstr>Příjem žádostí o podporu</vt:lpstr>
      <vt:lpstr>Hodnocení žádostí</vt:lpstr>
      <vt:lpstr>Hodnocení žádostí</vt:lpstr>
      <vt:lpstr>Kontrola přijatelnosti a formálních náležitostí</vt:lpstr>
      <vt:lpstr>Kritéria formálních náležitostí</vt:lpstr>
      <vt:lpstr>Kritéria formálních náležitostí</vt:lpstr>
      <vt:lpstr>Obecná kritéria přijatelnosti</vt:lpstr>
      <vt:lpstr>Obecná kritéria přijatelnosti</vt:lpstr>
      <vt:lpstr>Obecná kritéria přijatelnosti</vt:lpstr>
      <vt:lpstr>Obecná kritéria přijatelnosti</vt:lpstr>
      <vt:lpstr>Obecná kritéria přijatelnosti</vt:lpstr>
      <vt:lpstr>Specifická kritéria přijatelnosti</vt:lpstr>
      <vt:lpstr>Specifická kritéria přijatelnosti</vt:lpstr>
      <vt:lpstr>Specifická kritéria přijatelnosti</vt:lpstr>
      <vt:lpstr>Ex-ante analýza rizik</vt:lpstr>
      <vt:lpstr>Ex-ante kontrola</vt:lpstr>
      <vt:lpstr>Výběr projektů</vt:lpstr>
      <vt:lpstr>Vydání právního aktu – Registrace akce a Rozhodnutí o poskytnutí dotace</vt:lpstr>
      <vt:lpstr>Žádost o přezkum výsledku hodnocení</vt:lpstr>
      <vt:lpstr>Monitorování realizace projektů</vt:lpstr>
      <vt:lpstr>Změny v projektech</vt:lpstr>
      <vt:lpstr>Děkuji Vám za pozornost.</vt:lpstr>
    </vt:vector>
  </TitlesOfParts>
  <Company>CRR ČR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Centrum pro regionální rozvoj ČR</dc:creator>
  <cp:lastModifiedBy>Bodie66</cp:lastModifiedBy>
  <cp:revision>90</cp:revision>
  <dcterms:created xsi:type="dcterms:W3CDTF">2014-09-16T20:50:40Z</dcterms:created>
  <dcterms:modified xsi:type="dcterms:W3CDTF">2015-11-03T00:19:27Z</dcterms:modified>
</cp:coreProperties>
</file>