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349" r:id="rId2"/>
    <p:sldId id="334" r:id="rId3"/>
    <p:sldId id="351" r:id="rId4"/>
    <p:sldId id="367" r:id="rId5"/>
    <p:sldId id="333" r:id="rId6"/>
    <p:sldId id="354" r:id="rId7"/>
    <p:sldId id="355" r:id="rId8"/>
    <p:sldId id="356" r:id="rId9"/>
    <p:sldId id="358" r:id="rId10"/>
    <p:sldId id="368" r:id="rId11"/>
    <p:sldId id="353" r:id="rId12"/>
    <p:sldId id="369" r:id="rId13"/>
    <p:sldId id="265" r:id="rId14"/>
    <p:sldId id="264" r:id="rId15"/>
    <p:sldId id="266" r:id="rId16"/>
    <p:sldId id="313" r:id="rId17"/>
    <p:sldId id="297" r:id="rId18"/>
    <p:sldId id="319" r:id="rId19"/>
    <p:sldId id="335" r:id="rId20"/>
    <p:sldId id="373" r:id="rId21"/>
    <p:sldId id="311" r:id="rId22"/>
    <p:sldId id="336" r:id="rId23"/>
    <p:sldId id="312" r:id="rId24"/>
    <p:sldId id="317" r:id="rId25"/>
    <p:sldId id="370" r:id="rId26"/>
    <p:sldId id="318" r:id="rId27"/>
    <p:sldId id="374" r:id="rId28"/>
    <p:sldId id="302" r:id="rId29"/>
    <p:sldId id="301" r:id="rId30"/>
    <p:sldId id="322" r:id="rId31"/>
    <p:sldId id="372" r:id="rId32"/>
    <p:sldId id="304" r:id="rId33"/>
    <p:sldId id="303" r:id="rId34"/>
    <p:sldId id="320" r:id="rId35"/>
    <p:sldId id="315" r:id="rId36"/>
    <p:sldId id="323" r:id="rId37"/>
    <p:sldId id="377" r:id="rId38"/>
    <p:sldId id="324" r:id="rId39"/>
    <p:sldId id="325" r:id="rId40"/>
    <p:sldId id="328" r:id="rId41"/>
    <p:sldId id="364" r:id="rId42"/>
    <p:sldId id="327" r:id="rId43"/>
    <p:sldId id="365" r:id="rId44"/>
    <p:sldId id="329" r:id="rId45"/>
    <p:sldId id="330" r:id="rId46"/>
    <p:sldId id="376" r:id="rId47"/>
    <p:sldId id="375" r:id="rId48"/>
    <p:sldId id="360" r:id="rId49"/>
    <p:sldId id="361" r:id="rId50"/>
    <p:sldId id="274" r:id="rId51"/>
    <p:sldId id="276" r:id="rId52"/>
    <p:sldId id="278" r:id="rId53"/>
    <p:sldId id="279" r:id="rId54"/>
    <p:sldId id="282" r:id="rId55"/>
    <p:sldId id="281" r:id="rId56"/>
    <p:sldId id="280" r:id="rId57"/>
    <p:sldId id="371" r:id="rId58"/>
    <p:sldId id="362" r:id="rId5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82">
          <p15:clr>
            <a:srgbClr val="A4A3A4"/>
          </p15:clr>
        </p15:guide>
        <p15:guide id="2" pos="4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5252" autoAdjust="0"/>
  </p:normalViewPr>
  <p:slideViewPr>
    <p:cSldViewPr snapToGrid="0" snapToObjects="1">
      <p:cViewPr>
        <p:scale>
          <a:sx n="70" d="100"/>
          <a:sy n="70" d="100"/>
        </p:scale>
        <p:origin x="-1362" y="-102"/>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10/19/2016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10/19/2016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54165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26</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27</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05471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20</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21</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22</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23</a:t>
            </a:fld>
            <a:endParaRPr lang="en-US" dirty="0"/>
          </a:p>
        </p:txBody>
      </p:sp>
    </p:spTree>
    <p:extLst>
      <p:ext uri="{BB962C8B-B14F-4D97-AF65-F5344CB8AC3E}">
        <p14:creationId xmlns:p14="http://schemas.microsoft.com/office/powerpoint/2010/main" val="15927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24</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25</a:t>
            </a:fld>
            <a:endParaRPr lang="en-US" dirty="0"/>
          </a:p>
        </p:txBody>
      </p:sp>
    </p:spTree>
    <p:extLst>
      <p:ext uri="{BB962C8B-B14F-4D97-AF65-F5344CB8AC3E}">
        <p14:creationId xmlns:p14="http://schemas.microsoft.com/office/powerpoint/2010/main" val="1189613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zemnidimenze.cz/"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otaceeu.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fontScale="90000"/>
          </a:bodyPr>
          <a:lstStyle/>
          <a:p>
            <a:pPr algn="ctr"/>
            <a:r>
              <a:rPr lang="cs-CZ" dirty="0" smtClean="0"/>
              <a:t>Představení Centra pro regionální rozvoj České republiky</a:t>
            </a:r>
            <a:endParaRPr lang="en-US" sz="27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56</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a:t>
            </a:r>
            <a:r>
              <a:rPr lang="cs-CZ" sz="2000" b="1" dirty="0" smtClean="0">
                <a:effectLst>
                  <a:outerShdw blurRad="38100" dist="38100" dir="2700000" algn="tl">
                    <a:srgbClr val="000000">
                      <a:alpha val="43137"/>
                    </a:srgbClr>
                  </a:outerShdw>
                </a:effectLst>
              </a:rPr>
              <a:t>pro zájmové, neformální a celoživotní vzdělávání</a:t>
            </a:r>
            <a:endParaRPr lang="cs-CZ" sz="2000" b="1" dirty="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5</a:t>
            </a:r>
            <a:r>
              <a:rPr lang="cs-CZ" sz="2000" b="1" u="sng" dirty="0" smtClean="0">
                <a:effectLst>
                  <a:outerShdw blurRad="38100" dist="38100" dir="2700000" algn="tl">
                    <a:srgbClr val="000000">
                      <a:alpha val="43137"/>
                    </a:srgbClr>
                  </a:outerShdw>
                </a:effectLst>
              </a:rPr>
              <a:t>7</a:t>
            </a:r>
            <a:endParaRPr lang="cs-CZ" sz="2000" b="1" u="sng" dirty="0">
              <a:effectLst>
                <a:outerShdw blurRad="38100" dist="38100" dir="2700000" algn="tl">
                  <a:srgbClr val="000000">
                    <a:alpha val="43137"/>
                  </a:srgbClr>
                </a:outerShdw>
              </a:effectLst>
            </a:endParaRPr>
          </a:p>
          <a:p>
            <a:r>
              <a:rPr lang="cs-CZ" sz="2000" b="1" dirty="0">
                <a:effectLst>
                  <a:outerShdw blurRad="38100" dist="38100" dir="2700000" algn="tl">
                    <a:srgbClr val="000000">
                      <a:alpha val="43137"/>
                    </a:srgbClr>
                  </a:outerShdw>
                </a:effectLst>
              </a:rPr>
              <a:t>Infrastruktura pro zájmové, neformální a celoživotní vzdělávání </a:t>
            </a:r>
            <a:r>
              <a:rPr lang="cs-CZ" sz="2000" b="1" dirty="0" smtClean="0">
                <a:effectLst>
                  <a:outerShdw blurRad="38100" dist="38100" dir="2700000" algn="tl">
                    <a:srgbClr val="000000">
                      <a:alpha val="43137"/>
                    </a:srgbClr>
                  </a:outerShdw>
                </a:effectLst>
              </a:rPr>
              <a:t>(SVL)</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19. 10. 2016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40528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a:bodyPr>
          <a:lstStyle/>
          <a:p>
            <a:pPr algn="ctr"/>
            <a:r>
              <a:rPr lang="cs-CZ" dirty="0" smtClean="0"/>
              <a:t>Příjem a hodnocení žádostí o podporu v IROP</a:t>
            </a:r>
            <a:endParaRPr lang="en-US" sz="27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a:effectLst>
                  <a:outerShdw blurRad="38100" dist="38100" dir="2700000" algn="tl">
                    <a:srgbClr val="000000">
                      <a:alpha val="43137"/>
                    </a:srgbClr>
                  </a:outerShdw>
                </a:effectLst>
              </a:rPr>
              <a:t>Kolová výzva č. 56</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pro zájmové, neformální a celoživotní vzdělávání</a:t>
            </a:r>
          </a:p>
          <a:p>
            <a:r>
              <a:rPr lang="cs-CZ" sz="2000" b="1" u="sng" dirty="0">
                <a:effectLst>
                  <a:outerShdw blurRad="38100" dist="38100" dir="2700000" algn="tl">
                    <a:srgbClr val="000000">
                      <a:alpha val="43137"/>
                    </a:srgbClr>
                  </a:outerShdw>
                </a:effectLst>
              </a:rPr>
              <a:t>Kolová výzva č. 57</a:t>
            </a:r>
          </a:p>
          <a:p>
            <a:r>
              <a:rPr lang="cs-CZ" sz="2000" b="1" dirty="0">
                <a:effectLst>
                  <a:outerShdw blurRad="38100" dist="38100" dir="2700000" algn="tl">
                    <a:srgbClr val="000000">
                      <a:alpha val="43137"/>
                    </a:srgbClr>
                  </a:outerShdw>
                </a:effectLst>
              </a:rPr>
              <a:t>Infrastruktura pro zájmové, neformální a celoživotní vzdělávání (SVL)</a:t>
            </a:r>
          </a:p>
        </p:txBody>
      </p:sp>
      <p:sp>
        <p:nvSpPr>
          <p:cNvPr id="5" name="Text Placeholder 4"/>
          <p:cNvSpPr>
            <a:spLocks noGrp="1"/>
          </p:cNvSpPr>
          <p:nvPr>
            <p:ph type="body" sz="quarter" idx="12"/>
          </p:nvPr>
        </p:nvSpPr>
        <p:spPr/>
        <p:txBody>
          <a:bodyPr/>
          <a:lstStyle/>
          <a:p>
            <a:r>
              <a:rPr lang="cs-CZ" dirty="0" smtClean="0"/>
              <a:t>19. 10. 2016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80892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r>
              <a:rPr lang="cs-CZ" dirty="0" smtClean="0">
                <a:solidFill>
                  <a:schemeClr val="tx1"/>
                </a:solidFill>
              </a:rPr>
              <a:t>Podání žádostí POUZE přes MS2014+, prostřednictvím IS KP14+          </a:t>
            </a:r>
            <a:r>
              <a:rPr lang="cs-CZ" b="0" dirty="0" smtClean="0">
                <a:solidFill>
                  <a:schemeClr val="tx1"/>
                </a:solidFill>
              </a:rPr>
              <a:t>(v případě výzvy č. 56 a 57 bude příjem žádostí spuštěn od 18. 11. 2016 od 14.00 hod.; žádosti o podporu je možné v IS KP14+ již připravovat).</a:t>
            </a:r>
          </a:p>
          <a:p>
            <a:pPr marL="454025" lvl="1" indent="-187325"/>
            <a:r>
              <a:rPr lang="cs-CZ" dirty="0" smtClean="0">
                <a:solidFill>
                  <a:schemeClr val="tx1"/>
                </a:solidFill>
              </a:rPr>
              <a:t>Automatická registrace žádosti po podpisu statutárního zástupce/oprávněné osoby </a:t>
            </a:r>
            <a:r>
              <a:rPr lang="cs-CZ" b="0" dirty="0" smtClean="0">
                <a:solidFill>
                  <a:schemeClr val="tx1"/>
                </a:solidFill>
              </a:rPr>
              <a:t>(v případě tzv. „ručního podání“ je nutné žádost o podporu po podpisu ještě odeslat k registraci).</a:t>
            </a:r>
          </a:p>
          <a:p>
            <a:pPr marL="454025" lvl="1" indent="-187325"/>
            <a:r>
              <a:rPr lang="cs-CZ" dirty="0" smtClean="0">
                <a:solidFill>
                  <a:schemeClr val="tx1"/>
                </a:solidFill>
              </a:rPr>
              <a:t>Automatické předložení na příslušné krajské oddělení Centra a přidělení registračního čísla.</a:t>
            </a:r>
          </a:p>
          <a:p>
            <a:pPr marL="454025" lvl="1" indent="-187325" algn="just"/>
            <a:r>
              <a:rPr lang="cs-CZ" dirty="0" smtClean="0">
                <a:solidFill>
                  <a:schemeClr val="tx1"/>
                </a:solidFill>
              </a:rPr>
              <a:t>Žadatel bude depeší informován o přidělených manažerech projektu, kteří budou mít na starosti další administraci projektu a komunikaci se žadatelem</a:t>
            </a:r>
            <a:r>
              <a:rPr lang="cs-CZ" b="0" dirty="0" smtClean="0">
                <a:solidFill>
                  <a:schemeClr val="tx1"/>
                </a:solidFill>
              </a:rPr>
              <a:t> (administrace projektu bude probíhat na krajském oddělení Centra, dle místa realizace projektu, s výjimkou samotného hodnocení žádosti o podporu).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44705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r>
              <a:rPr lang="cs-CZ" sz="1900" dirty="0"/>
              <a:t>Žadatel je o průběhu hodnocení své Žádosti o podporu informován z následujících </a:t>
            </a:r>
            <a:r>
              <a:rPr lang="cs-CZ" sz="1900" dirty="0" smtClean="0"/>
              <a:t>zdrojů </a:t>
            </a:r>
            <a:r>
              <a:rPr lang="cs-CZ" sz="1900" i="1" dirty="0" smtClean="0"/>
              <a:t>(pozn. hodnocení u kolové výzvy začíná až po ukončení příjmu žádostí)</a:t>
            </a:r>
            <a:r>
              <a:rPr lang="cs-CZ" sz="1900" dirty="0" smtClean="0"/>
              <a:t>:</a:t>
            </a:r>
            <a:endParaRPr lang="cs-CZ" sz="1900" dirty="0"/>
          </a:p>
          <a:p>
            <a:pPr marL="285750" indent="-285750">
              <a:buFont typeface="Arial" panose="020B0604020202020204" pitchFamily="34" charset="0"/>
              <a:buChar char="•"/>
            </a:pPr>
            <a:r>
              <a:rPr lang="cs-CZ" sz="1900" dirty="0" smtClean="0"/>
              <a:t>depeše zasílané </a:t>
            </a:r>
            <a:r>
              <a:rPr lang="cs-CZ" sz="1900" dirty="0"/>
              <a:t>žadateli prostřednictvím MS2014</a:t>
            </a:r>
            <a:r>
              <a:rPr lang="cs-CZ" sz="1900" dirty="0" smtClean="0"/>
              <a:t>+ (ISKP14+): systémové depeše, depeše od manažera projektu, od schvalovatele, od specialisty na administraci veřejných zakázek;</a:t>
            </a:r>
            <a:endParaRPr lang="cs-CZ" sz="1900" dirty="0"/>
          </a:p>
          <a:p>
            <a:pPr marL="285750" indent="-285750">
              <a:buFont typeface="Arial" panose="020B0604020202020204" pitchFamily="34" charset="0"/>
              <a:buChar char="•"/>
            </a:pPr>
            <a:r>
              <a:rPr lang="cs-CZ" sz="1900" b="1" dirty="0" smtClean="0"/>
              <a:t>informace poskytované </a:t>
            </a:r>
            <a:r>
              <a:rPr lang="cs-CZ" sz="1900" b="1" dirty="0"/>
              <a:t>z webových stránek </a:t>
            </a:r>
            <a:r>
              <a:rPr lang="cs-CZ" sz="1900" b="1" dirty="0" smtClean="0"/>
              <a:t>Centra</a:t>
            </a:r>
            <a:r>
              <a:rPr lang="cs-CZ" sz="1900" dirty="0" smtClean="0"/>
              <a:t>.</a:t>
            </a:r>
            <a:endParaRPr lang="cs-CZ" sz="1900" dirty="0"/>
          </a:p>
          <a:p>
            <a:pPr marL="285750" indent="-285750">
              <a:buFont typeface="Arial" panose="020B0604020202020204" pitchFamily="34" charset="0"/>
              <a:buChar char="•"/>
            </a:pPr>
            <a:endParaRPr lang="cs-CZ" sz="1600" dirty="0"/>
          </a:p>
          <a:p>
            <a:pPr algn="just"/>
            <a:r>
              <a:rPr lang="cs-CZ" sz="1600" dirty="0"/>
              <a:t>Centrum pro regionální rozvoj České republiky v zájmu zvýšení informovanosti žadatelů o procesu hodnocení spustilo od 1.9.2016 projekt </a:t>
            </a:r>
            <a:r>
              <a:rPr lang="cs-CZ" sz="1600" b="1" i="1" dirty="0"/>
              <a:t>„Informativní tabulky"</a:t>
            </a:r>
            <a:r>
              <a:rPr lang="cs-CZ" sz="1600" dirty="0"/>
              <a:t>, ve které najde každý žadatel </a:t>
            </a:r>
            <a:r>
              <a:rPr lang="cs-CZ" sz="1600" b="1" dirty="0"/>
              <a:t>aktuální informace o stavu jeho Žádosti o podporu </a:t>
            </a:r>
            <a:r>
              <a:rPr lang="cs-CZ" sz="1600" dirty="0"/>
              <a:t>z programu IROP a která doplňuje přímou komunikaci přes MS2014+. </a:t>
            </a:r>
            <a:r>
              <a:rPr lang="cs-CZ" sz="1600" u="sng" dirty="0"/>
              <a:t>Od 2. září je ke stažení přímo na webu Centra</a:t>
            </a:r>
            <a:r>
              <a:rPr lang="cs-CZ" sz="1600" dirty="0"/>
              <a:t>.  </a:t>
            </a:r>
          </a:p>
          <a:p>
            <a:r>
              <a:rPr lang="cs-CZ" sz="1600" b="1" u="sng" dirty="0">
                <a:solidFill>
                  <a:srgbClr val="0070C0"/>
                </a:solidFill>
              </a:rPr>
              <a:t>http://www.crr.cz/cs/irop/stav-zadosti/</a:t>
            </a:r>
          </a:p>
          <a:p>
            <a:pPr marL="285750" indent="-285750" algn="just">
              <a:buFont typeface="Wingdings" panose="05000000000000000000" pitchFamily="2" charset="2"/>
              <a:buChar char="§"/>
            </a:pPr>
            <a:r>
              <a:rPr lang="cs-CZ" sz="1600" dirty="0"/>
              <a:t>tabulka aktualizována 1x týdně s uvedením k jakému datu je </a:t>
            </a:r>
            <a:r>
              <a:rPr lang="cs-CZ" sz="1600" dirty="0" smtClean="0"/>
              <a:t>aktuální,</a:t>
            </a:r>
            <a:endParaRPr lang="cs-CZ" sz="1600" dirty="0"/>
          </a:p>
          <a:p>
            <a:pPr marL="285750" indent="-285750" algn="just">
              <a:buFont typeface="Wingdings" panose="05000000000000000000" pitchFamily="2" charset="2"/>
              <a:buChar char="§"/>
            </a:pPr>
            <a:r>
              <a:rPr lang="cs-CZ" sz="1600" dirty="0"/>
              <a:t>žadatel musí zadat koncové registrační číslo projektu a </a:t>
            </a:r>
            <a:r>
              <a:rPr lang="cs-CZ" sz="1600" dirty="0" err="1"/>
              <a:t>Hash</a:t>
            </a:r>
            <a:r>
              <a:rPr lang="cs-CZ" sz="1600" dirty="0"/>
              <a:t> kód Žádosti  o podporu (informace dostupná v IS KP</a:t>
            </a:r>
            <a:r>
              <a:rPr lang="cs-CZ" sz="1600" dirty="0" smtClean="0"/>
              <a:t>).</a:t>
            </a:r>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Informace pro žadatele o průběhu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66225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solidFill>
                  <a:schemeClr val="tx1"/>
                </a:solidFill>
              </a:rPr>
              <a:t>Hodnocení žádostí bude zahájeno po ukončení příjmu žádostí o podporu (kolová výzva), tedy od 15. 4. 2017 </a:t>
            </a:r>
            <a:r>
              <a:rPr lang="cs-CZ" b="0" dirty="0" smtClean="0">
                <a:solidFill>
                  <a:schemeClr val="tx1"/>
                </a:solidFill>
              </a:rPr>
              <a:t>(ukončení příjmu žádostí je nastaveno na 14. 4. 2017 ve 14:00 hod.).</a:t>
            </a:r>
          </a:p>
          <a:p>
            <a:pPr marL="454025" lvl="1" indent="-187325"/>
            <a:r>
              <a:rPr lang="cs-CZ" dirty="0" smtClean="0">
                <a:solidFill>
                  <a:schemeClr val="tx1"/>
                </a:solidFill>
              </a:rPr>
              <a:t>Fáze hodnocení (provádí Centrum)</a:t>
            </a:r>
          </a:p>
          <a:p>
            <a:pPr marL="898525" lvl="2" indent="-187325"/>
            <a:r>
              <a:rPr lang="cs-CZ" sz="1800" dirty="0" smtClean="0"/>
              <a:t>kontrola přijatelnosti a formálních náležitostí,</a:t>
            </a:r>
          </a:p>
          <a:p>
            <a:pPr marL="898525" lvl="2" indent="-187325"/>
            <a:r>
              <a:rPr lang="cs-CZ" sz="1800" dirty="0"/>
              <a:t>v</a:t>
            </a:r>
            <a:r>
              <a:rPr lang="cs-CZ" sz="1800" dirty="0" smtClean="0"/>
              <a:t>ěcné hodnocení,</a:t>
            </a:r>
          </a:p>
          <a:p>
            <a:pPr marL="898525" lvl="2" indent="-187325"/>
            <a:r>
              <a:rPr lang="cs-CZ" sz="1800" dirty="0" smtClean="0"/>
              <a:t>ex-ante analýza rizik,</a:t>
            </a:r>
          </a:p>
          <a:p>
            <a:pPr marL="898525" lvl="2" indent="-187325"/>
            <a:r>
              <a:rPr lang="cs-CZ" sz="1800" dirty="0" smtClean="0"/>
              <a:t>ex-ante kontrola.</a:t>
            </a:r>
          </a:p>
          <a:p>
            <a:pPr marL="711200" lvl="2" indent="0">
              <a:buNone/>
            </a:pPr>
            <a:r>
              <a:rPr lang="cs-CZ" sz="1800" dirty="0" smtClean="0"/>
              <a:t>Hodnocení provádějí pracovníci z jiných krajských poboček.</a:t>
            </a:r>
          </a:p>
          <a:p>
            <a:pPr marL="454025" lvl="1" indent="-187325"/>
            <a:r>
              <a:rPr lang="cs-CZ" dirty="0" smtClean="0">
                <a:solidFill>
                  <a:schemeClr val="tx1"/>
                </a:solidFill>
              </a:rPr>
              <a:t>Fáze výběru projektů (provádí ŘO IROP)</a:t>
            </a:r>
          </a:p>
          <a:p>
            <a:pPr marL="898525" lvl="2" indent="-187325"/>
            <a:r>
              <a:rPr lang="cs-CZ" sz="1800" dirty="0" smtClean="0"/>
              <a:t>výběr projektu,</a:t>
            </a:r>
          </a:p>
          <a:p>
            <a:pPr marL="898525" lvl="2" indent="-187325"/>
            <a:r>
              <a:rPr lang="cs-CZ" sz="1800" dirty="0" smtClean="0"/>
              <a:t>příprava a vydání právního aktu.</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85000" lnSpcReduction="10000"/>
          </a:bodyPr>
          <a:lstStyle/>
          <a:p>
            <a:pPr marL="361950" lvl="1" indent="-276225" defTabSz="266700">
              <a:lnSpc>
                <a:spcPct val="120000"/>
              </a:lnSpc>
              <a:spcBef>
                <a:spcPts val="0"/>
              </a:spcBef>
            </a:pPr>
            <a:r>
              <a:rPr lang="cs-CZ" b="0" dirty="0" smtClean="0">
                <a:solidFill>
                  <a:schemeClr val="tx1"/>
                </a:solidFill>
              </a:rPr>
              <a:t>Provedena do 29 pracovních dnů od </a:t>
            </a:r>
            <a:r>
              <a:rPr lang="cs-CZ" sz="2100" b="0" dirty="0">
                <a:solidFill>
                  <a:schemeClr val="tx1"/>
                </a:solidFill>
              </a:rPr>
              <a:t>data ukončení příjmu žádostí; </a:t>
            </a:r>
          </a:p>
          <a:p>
            <a:pPr marL="361950" lvl="1" indent="-276225" defTabSz="266700">
              <a:lnSpc>
                <a:spcPct val="120000"/>
              </a:lnSpc>
              <a:spcBef>
                <a:spcPts val="0"/>
              </a:spcBef>
            </a:pPr>
            <a:r>
              <a:rPr lang="cs-CZ" b="0" dirty="0" smtClean="0">
                <a:solidFill>
                  <a:schemeClr val="tx1"/>
                </a:solidFill>
              </a:rPr>
              <a:t>probíhá elektronicky v MS2014+;</a:t>
            </a:r>
          </a:p>
          <a:p>
            <a:pPr marL="361950" lvl="1" indent="-276225" defTabSz="266700">
              <a:lnSpc>
                <a:spcPct val="120000"/>
              </a:lnSpc>
              <a:spcBef>
                <a:spcPts val="0"/>
              </a:spcBef>
            </a:pPr>
            <a:r>
              <a:rPr lang="cs-CZ" b="0" dirty="0">
                <a:solidFill>
                  <a:schemeClr val="tx1"/>
                </a:solidFill>
              </a:rPr>
              <a:t>k</a:t>
            </a:r>
            <a:r>
              <a:rPr lang="cs-CZ" b="0" dirty="0" smtClean="0">
                <a:solidFill>
                  <a:schemeClr val="tx1"/>
                </a:solidFill>
              </a:rPr>
              <a:t>ritéria jsou vyhodnocována odpověďmi „vyhověl“ x „nevyhověl“ x „nerelevantní“, případně „nehodnoceno“ (pokud není možné kritérium vyhodnotit);</a:t>
            </a:r>
          </a:p>
          <a:p>
            <a:pPr marL="361950" lvl="1" indent="-276225" algn="just" defTabSz="266700">
              <a:lnSpc>
                <a:spcPct val="120000"/>
              </a:lnSpc>
              <a:spcBef>
                <a:spcPts val="0"/>
              </a:spcBef>
            </a:pPr>
            <a:r>
              <a:rPr lang="cs-CZ" b="0" dirty="0">
                <a:solidFill>
                  <a:schemeClr val="tx1"/>
                </a:solidFill>
              </a:rPr>
              <a:t>n</a:t>
            </a:r>
            <a:r>
              <a:rPr lang="cs-CZ" b="0" dirty="0" smtClean="0">
                <a:solidFill>
                  <a:schemeClr val="tx1"/>
                </a:solidFill>
              </a:rPr>
              <a:t>apravitelná a nenapravitelná kritéria:</a:t>
            </a:r>
          </a:p>
          <a:p>
            <a:pPr marL="720000" lvl="1" indent="-276225" algn="just" defTabSz="266700">
              <a:lnSpc>
                <a:spcPct val="120000"/>
              </a:lnSpc>
              <a:spcBef>
                <a:spcPts val="0"/>
              </a:spcBef>
            </a:pPr>
            <a:r>
              <a:rPr lang="cs-CZ" dirty="0" smtClean="0">
                <a:solidFill>
                  <a:schemeClr val="tx1"/>
                </a:solidFill>
              </a:rPr>
              <a:t>kritéria </a:t>
            </a:r>
            <a:r>
              <a:rPr lang="cs-CZ" dirty="0">
                <a:solidFill>
                  <a:schemeClr val="tx1"/>
                </a:solidFill>
              </a:rPr>
              <a:t>formálních náležitostí jsou vždy </a:t>
            </a:r>
            <a:r>
              <a:rPr lang="cs-CZ" dirty="0" smtClean="0">
                <a:solidFill>
                  <a:schemeClr val="tx1"/>
                </a:solidFill>
              </a:rPr>
              <a:t>NAPRAVITELNÁ</a:t>
            </a:r>
            <a:r>
              <a:rPr lang="cs-CZ" b="0" dirty="0">
                <a:solidFill>
                  <a:schemeClr val="tx1"/>
                </a:solidFill>
              </a:rPr>
              <a:t>;</a:t>
            </a:r>
            <a:endParaRPr lang="cs-CZ" b="0" dirty="0" smtClean="0">
              <a:solidFill>
                <a:schemeClr val="tx1"/>
              </a:solidFill>
            </a:endParaRPr>
          </a:p>
          <a:p>
            <a:pPr marL="720000" lvl="1" indent="-276225" algn="just" defTabSz="266700">
              <a:lnSpc>
                <a:spcPct val="120000"/>
              </a:lnSpc>
              <a:spcBef>
                <a:spcPts val="0"/>
              </a:spcBef>
            </a:pPr>
            <a:r>
              <a:rPr lang="cs-CZ" dirty="0">
                <a:solidFill>
                  <a:schemeClr val="tx1"/>
                </a:solidFill>
              </a:rPr>
              <a:t>o</a:t>
            </a:r>
            <a:r>
              <a:rPr lang="cs-CZ" dirty="0" smtClean="0">
                <a:solidFill>
                  <a:schemeClr val="tx1"/>
                </a:solidFill>
              </a:rPr>
              <a:t>becná </a:t>
            </a:r>
            <a:r>
              <a:rPr lang="cs-CZ" dirty="0">
                <a:solidFill>
                  <a:schemeClr val="tx1"/>
                </a:solidFill>
              </a:rPr>
              <a:t>a specifická kritéria přijatelnosti jsou rozdělena na kritéria </a:t>
            </a:r>
            <a:r>
              <a:rPr lang="cs-CZ" dirty="0">
                <a:solidFill>
                  <a:srgbClr val="00B050"/>
                </a:solidFill>
              </a:rPr>
              <a:t>NAPRAVITELNÁ</a:t>
            </a:r>
            <a:r>
              <a:rPr lang="cs-CZ" dirty="0">
                <a:solidFill>
                  <a:schemeClr val="tx1"/>
                </a:solidFill>
              </a:rPr>
              <a:t> </a:t>
            </a:r>
            <a:r>
              <a:rPr lang="cs-CZ" dirty="0" smtClean="0">
                <a:solidFill>
                  <a:schemeClr val="tx1"/>
                </a:solidFill>
              </a:rPr>
              <a:t>a </a:t>
            </a:r>
            <a:r>
              <a:rPr lang="cs-CZ" dirty="0" smtClean="0">
                <a:solidFill>
                  <a:srgbClr val="FF0000"/>
                </a:solidFill>
              </a:rPr>
              <a:t>NENAPRAVITELNÁ</a:t>
            </a:r>
            <a:r>
              <a:rPr lang="cs-CZ" dirty="0">
                <a:solidFill>
                  <a:schemeClr val="tx1"/>
                </a:solidFill>
              </a:rPr>
              <a:t>;</a:t>
            </a:r>
            <a:endParaRPr lang="cs-CZ" dirty="0" smtClean="0">
              <a:solidFill>
                <a:schemeClr val="tx1"/>
              </a:solidFill>
            </a:endParaRP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alespoň jednoho kritéria s příznakem NENAPRAVITELNÉ je žádost o podporu vyloučena z dalšího procesu </a:t>
            </a:r>
            <a:r>
              <a:rPr lang="cs-CZ" b="0" dirty="0" smtClean="0">
                <a:solidFill>
                  <a:schemeClr val="tx1"/>
                </a:solidFill>
              </a:rPr>
              <a:t>hodnocení</a:t>
            </a:r>
            <a:r>
              <a:rPr lang="cs-CZ" b="0" dirty="0">
                <a:solidFill>
                  <a:schemeClr val="tx1"/>
                </a:solidFill>
              </a:rPr>
              <a:t>;</a:t>
            </a:r>
            <a:endParaRPr lang="cs-CZ" b="0" dirty="0" smtClean="0">
              <a:solidFill>
                <a:schemeClr val="tx1"/>
              </a:solidFill>
            </a:endParaRP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jakéhokoliv NAPRAVITELNÉHO kritéria přijatelnosti a formálních </a:t>
            </a:r>
            <a:r>
              <a:rPr lang="cs-CZ" b="0" dirty="0" smtClean="0">
                <a:solidFill>
                  <a:schemeClr val="tx1"/>
                </a:solidFill>
              </a:rPr>
              <a:t>náležitostí, nebo </a:t>
            </a:r>
            <a:r>
              <a:rPr lang="cs-CZ" b="0" dirty="0">
                <a:solidFill>
                  <a:schemeClr val="tx1"/>
                </a:solidFill>
              </a:rPr>
              <a:t>pokud nelze v rámci kontroly přijatelnosti kritérium vyhodnotit, nebo jsou v žádosti uvedeny rozporné </a:t>
            </a:r>
            <a:r>
              <a:rPr lang="cs-CZ" b="0" dirty="0" smtClean="0">
                <a:solidFill>
                  <a:schemeClr val="tx1"/>
                </a:solidFill>
              </a:rPr>
              <a:t>údaje, </a:t>
            </a:r>
            <a:r>
              <a:rPr lang="cs-CZ" b="0" dirty="0">
                <a:solidFill>
                  <a:schemeClr val="tx1"/>
                </a:solidFill>
              </a:rPr>
              <a:t>lze žadatele vyzvat k </a:t>
            </a:r>
            <a:r>
              <a:rPr lang="cs-CZ" b="0" u="sng" dirty="0">
                <a:solidFill>
                  <a:schemeClr val="tx1"/>
                </a:solidFill>
              </a:rPr>
              <a:t>doplnění</a:t>
            </a:r>
            <a:r>
              <a:rPr lang="cs-CZ" b="0" dirty="0">
                <a:solidFill>
                  <a:schemeClr val="tx1"/>
                </a:solidFill>
              </a:rPr>
              <a:t> (max. </a:t>
            </a:r>
            <a:r>
              <a:rPr lang="cs-CZ" b="0" dirty="0" smtClean="0">
                <a:solidFill>
                  <a:schemeClr val="tx1"/>
                </a:solidFill>
              </a:rPr>
              <a:t>2x);</a:t>
            </a:r>
          </a:p>
          <a:p>
            <a:pPr marL="360000" lvl="1" indent="-276225" algn="just" defTabSz="266700">
              <a:lnSpc>
                <a:spcPct val="120000"/>
              </a:lnSpc>
              <a:spcBef>
                <a:spcPts val="0"/>
              </a:spcBef>
            </a:pPr>
            <a:r>
              <a:rPr lang="cs-CZ" b="0" dirty="0" smtClean="0">
                <a:solidFill>
                  <a:schemeClr val="tx1"/>
                </a:solidFill>
              </a:rPr>
              <a:t>výzvy </a:t>
            </a:r>
            <a:r>
              <a:rPr lang="cs-CZ" b="0" dirty="0">
                <a:solidFill>
                  <a:schemeClr val="tx1"/>
                </a:solidFill>
              </a:rPr>
              <a:t>k doplnění jsou žadateli zasílány formou depeší v </a:t>
            </a:r>
            <a:r>
              <a:rPr lang="cs-CZ" b="0" dirty="0" smtClean="0">
                <a:solidFill>
                  <a:schemeClr val="tx1"/>
                </a:solidFill>
              </a:rPr>
              <a:t>MS2014+;</a:t>
            </a:r>
          </a:p>
          <a:p>
            <a:pPr marL="360000" lvl="1" indent="-276225" algn="just" defTabSz="266700">
              <a:lnSpc>
                <a:spcPct val="120000"/>
              </a:lnSpc>
              <a:spcBef>
                <a:spcPts val="0"/>
              </a:spcBef>
            </a:pPr>
            <a:r>
              <a:rPr lang="cs-CZ" b="0" dirty="0">
                <a:solidFill>
                  <a:schemeClr val="tx1"/>
                </a:solidFill>
              </a:rPr>
              <a:t>t</a:t>
            </a:r>
            <a:r>
              <a:rPr lang="cs-CZ" b="0" dirty="0" smtClean="0">
                <a:solidFill>
                  <a:schemeClr val="tx1"/>
                </a:solidFill>
              </a:rPr>
              <a:t>ermín pro doplnění – 5 pracovních dní.</a:t>
            </a:r>
            <a:endParaRPr lang="cs-CZ" dirty="0" smtClean="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Arial" panose="020B0604020202020204" pitchFamily="34" charset="0"/>
              <a:buChar char="•"/>
            </a:pPr>
            <a:r>
              <a:rPr lang="cs-CZ" dirty="0" smtClean="0"/>
              <a:t>Přes MS2014+.</a:t>
            </a:r>
          </a:p>
          <a:p>
            <a:pPr marL="542925" indent="-285750">
              <a:spcBef>
                <a:spcPts val="0"/>
              </a:spcBef>
              <a:buFont typeface="Arial" panose="020B0604020202020204" pitchFamily="34" charset="0"/>
              <a:buChar char="•"/>
            </a:pPr>
            <a:r>
              <a:rPr lang="cs-CZ" dirty="0" smtClean="0"/>
              <a:t>Ve finančním plánu jsou nastaveny etapy projektu v minimální délce 3 měsíců.</a:t>
            </a:r>
          </a:p>
          <a:p>
            <a:pPr marL="542925" indent="-285750">
              <a:spcBef>
                <a:spcPts val="0"/>
              </a:spcBef>
              <a:buFont typeface="Arial" panose="020B0604020202020204" pitchFamily="34" charset="0"/>
              <a:buChar char="•"/>
            </a:pPr>
            <a:r>
              <a:rPr lang="cs-CZ" dirty="0" smtClean="0"/>
              <a:t>Nastavení harmonogramu projektu x datum zahájení první etapy a datum ukončení poslední etapy. </a:t>
            </a:r>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Arial" panose="020B0604020202020204" pitchFamily="34" charset="0"/>
              <a:buChar char="•"/>
            </a:pPr>
            <a:r>
              <a:rPr lang="cs-CZ" dirty="0" smtClean="0"/>
              <a:t>Statutární zástupce, popř. jim pověřená osoba na základě plné moci, či jiného dokumentu (např. usnesení zastupitelstva obce).</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458788" indent="-285750" algn="just">
              <a:spcBef>
                <a:spcPts val="0"/>
              </a:spcBef>
              <a:spcAft>
                <a:spcPts val="0"/>
              </a:spcAft>
              <a:buFont typeface="Arial" panose="020B0604020202020204" pitchFamily="34" charset="0"/>
              <a:buChar char="•"/>
              <a:tabLst>
                <a:tab pos="536575" algn="l"/>
              </a:tabLst>
            </a:pPr>
            <a:r>
              <a:rPr lang="cs-CZ" b="1" dirty="0" smtClean="0"/>
              <a:t>Plná </a:t>
            </a:r>
            <a:r>
              <a:rPr lang="cs-CZ" b="1" dirty="0"/>
              <a:t>moc</a:t>
            </a:r>
          </a:p>
          <a:p>
            <a:pPr marL="534988" indent="-361950">
              <a:spcBef>
                <a:spcPts val="0"/>
              </a:spcBef>
              <a:spcAft>
                <a:spcPts val="0"/>
              </a:spcAft>
              <a:tabLst>
                <a:tab pos="536575" algn="l"/>
              </a:tabLst>
            </a:pPr>
            <a:r>
              <a:rPr lang="cs-CZ" dirty="0"/>
              <a:t>	</a:t>
            </a:r>
            <a:r>
              <a:rPr lang="cs-CZ" dirty="0" smtClean="0"/>
              <a:t>Relevantní v </a:t>
            </a:r>
            <a:r>
              <a:rPr lang="cs-CZ" dirty="0"/>
              <a:t>případě přenesení pravomocí na jinou </a:t>
            </a:r>
            <a:r>
              <a:rPr lang="cs-CZ" dirty="0" smtClean="0"/>
              <a:t>osobu, např. při podpisu žádosti.</a:t>
            </a:r>
            <a:br>
              <a:rPr lang="cs-CZ" dirty="0" smtClean="0"/>
            </a:br>
            <a:r>
              <a:rPr lang="cs-CZ" dirty="0" smtClean="0"/>
              <a:t>Plné </a:t>
            </a:r>
            <a:r>
              <a:rPr lang="cs-CZ" dirty="0"/>
              <a:t>moci jsou </a:t>
            </a:r>
            <a:r>
              <a:rPr lang="cs-CZ" dirty="0" smtClean="0"/>
              <a:t>nahrány </a:t>
            </a:r>
            <a:r>
              <a:rPr lang="cs-CZ" dirty="0"/>
              <a:t>v elektronické podobě </a:t>
            </a:r>
            <a:r>
              <a:rPr lang="cs-CZ" dirty="0" smtClean="0"/>
              <a:t>do ISKP14+. Vzor plné moci je uveden v Příloze č. 11 Obecných pravidel.</a:t>
            </a: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a:t>
            </a:r>
            <a:r>
              <a:rPr lang="cs-CZ" dirty="0" smtClean="0"/>
              <a:t>náležitostí - </a:t>
            </a:r>
            <a:r>
              <a:rPr lang="cs-CZ" dirty="0" smtClean="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0" lvl="1" indent="0">
              <a:spcBef>
                <a:spcPts val="0"/>
              </a:spcBef>
              <a:spcAft>
                <a:spcPts val="600"/>
              </a:spcAft>
              <a:buNone/>
            </a:pPr>
            <a:r>
              <a:rPr lang="cs-CZ" dirty="0" smtClean="0"/>
              <a:t>3. Jsou </a:t>
            </a:r>
            <a:r>
              <a:rPr lang="cs-CZ" dirty="0"/>
              <a:t>doloženy všechny povinné přílohy a obsahově splňují požadované </a:t>
            </a:r>
            <a:r>
              <a:rPr lang="cs-CZ" dirty="0" smtClean="0"/>
              <a:t>náležitosti</a:t>
            </a:r>
          </a:p>
          <a:p>
            <a:pPr marL="361950" lvl="1" indent="-361950">
              <a:spcBef>
                <a:spcPct val="20000"/>
              </a:spcBef>
              <a:spcAft>
                <a:spcPts val="200"/>
              </a:spcAft>
              <a:buNone/>
            </a:pPr>
            <a:endParaRPr lang="cs-CZ" sz="600" dirty="0"/>
          </a:p>
          <a:p>
            <a:pPr marL="361950" indent="-361950" algn="just">
              <a:lnSpc>
                <a:spcPct val="110000"/>
              </a:lnSpc>
              <a:spcBef>
                <a:spcPts val="0"/>
              </a:spcBef>
              <a:spcAft>
                <a:spcPts val="0"/>
              </a:spcAft>
              <a:buFont typeface="Arial" panose="020B0604020202020204" pitchFamily="34" charset="0"/>
              <a:buChar char="•"/>
            </a:pPr>
            <a:r>
              <a:rPr lang="cs-CZ" b="1" dirty="0" smtClean="0"/>
              <a:t>Dokumentace </a:t>
            </a:r>
            <a:r>
              <a:rPr lang="cs-CZ" b="1" dirty="0"/>
              <a:t>k zadávacím a výběrovým řízením </a:t>
            </a:r>
          </a:p>
          <a:p>
            <a:pPr marL="361950" indent="-361950">
              <a:lnSpc>
                <a:spcPct val="110000"/>
              </a:lnSpc>
              <a:spcBef>
                <a:spcPts val="0"/>
              </a:spcBef>
              <a:spcAft>
                <a:spcPts val="0"/>
              </a:spcAft>
            </a:pPr>
            <a:r>
              <a:rPr lang="cs-CZ" dirty="0" smtClean="0"/>
              <a:t>	Jako </a:t>
            </a:r>
            <a:r>
              <a:rPr lang="cs-CZ" dirty="0"/>
              <a:t>povinnou přílohu žádosti o podporu žadatel předkládá pouze uzavřenou smlouvu na plnění </a:t>
            </a:r>
            <a:r>
              <a:rPr lang="cs-CZ" dirty="0" smtClean="0"/>
              <a:t>zakázky (</a:t>
            </a:r>
            <a:r>
              <a:rPr lang="cs-CZ" u="sng" dirty="0" smtClean="0"/>
              <a:t>byla-li zakázka již </a:t>
            </a:r>
            <a:r>
              <a:rPr lang="cs-CZ" u="sng" dirty="0" err="1" smtClean="0"/>
              <a:t>vysoutěžena</a:t>
            </a:r>
            <a:r>
              <a:rPr lang="cs-CZ" dirty="0" smtClean="0"/>
              <a:t>), </a:t>
            </a:r>
            <a:r>
              <a:rPr lang="cs-CZ" dirty="0"/>
              <a:t>kterou uplatňuje v projektu. Smlouvu přiloží na záložku Veřejné zakázky k odpovídající zakázce</a:t>
            </a:r>
            <a:r>
              <a:rPr lang="cs-CZ" dirty="0" smtClean="0"/>
              <a:t>.</a:t>
            </a:r>
            <a:endParaRPr lang="cs-CZ" dirty="0"/>
          </a:p>
          <a:p>
            <a:pPr marL="361950" indent="-361950">
              <a:lnSpc>
                <a:spcPct val="110000"/>
              </a:lnSpc>
              <a:spcBef>
                <a:spcPts val="0"/>
              </a:spcBef>
              <a:spcAft>
                <a:spcPts val="0"/>
              </a:spcAft>
            </a:pPr>
            <a:endParaRPr lang="cs-CZ" dirty="0" smtClean="0"/>
          </a:p>
          <a:p>
            <a:pPr marL="361950" indent="-361950" algn="just">
              <a:spcBef>
                <a:spcPts val="0"/>
              </a:spcBef>
              <a:spcAft>
                <a:spcPts val="0"/>
              </a:spcAft>
              <a:buFont typeface="Arial" panose="020B0604020202020204" pitchFamily="34" charset="0"/>
              <a:buChar char="•"/>
            </a:pPr>
            <a:r>
              <a:rPr lang="cs-CZ" b="1" dirty="0" smtClean="0"/>
              <a:t>Doklady </a:t>
            </a:r>
            <a:r>
              <a:rPr lang="cs-CZ" b="1" dirty="0"/>
              <a:t>o právní subjektivitě žadatele</a:t>
            </a:r>
          </a:p>
          <a:p>
            <a:r>
              <a:rPr lang="cs-CZ" i="1" dirty="0" smtClean="0"/>
              <a:t>       </a:t>
            </a:r>
            <a:r>
              <a:rPr lang="cs-CZ" dirty="0" smtClean="0"/>
              <a:t>Doklady </a:t>
            </a:r>
            <a:r>
              <a:rPr lang="cs-CZ" dirty="0"/>
              <a:t>k právní subjektivitě nedokládají</a:t>
            </a:r>
            <a:r>
              <a:rPr lang="cs-CZ" dirty="0" smtClean="0"/>
              <a:t>:</a:t>
            </a:r>
          </a:p>
          <a:p>
            <a:pPr marL="914400" lvl="1" indent="-285750">
              <a:spcBef>
                <a:spcPts val="0"/>
              </a:spcBef>
              <a:buFont typeface="Arial" panose="020B0604020202020204" pitchFamily="34" charset="0"/>
              <a:buChar char="•"/>
            </a:pPr>
            <a:r>
              <a:rPr lang="cs-CZ" sz="1800" b="0" dirty="0">
                <a:solidFill>
                  <a:schemeClr val="tx1"/>
                </a:solidFill>
              </a:rPr>
              <a:t>kraje a jimi zřizované organizace;</a:t>
            </a:r>
          </a:p>
          <a:p>
            <a:pPr marL="914400" lvl="1" indent="-285750">
              <a:spcBef>
                <a:spcPts val="0"/>
              </a:spcBef>
              <a:buFont typeface="Arial" panose="020B0604020202020204" pitchFamily="34" charset="0"/>
              <a:buChar char="•"/>
            </a:pPr>
            <a:r>
              <a:rPr lang="cs-CZ" sz="1800" b="0" dirty="0">
                <a:solidFill>
                  <a:schemeClr val="tx1"/>
                </a:solidFill>
              </a:rPr>
              <a:t>obce a jimi zřizované organizace;</a:t>
            </a:r>
          </a:p>
          <a:p>
            <a:pPr marL="914400" lvl="1" indent="-285750">
              <a:spcBef>
                <a:spcPts val="0"/>
              </a:spcBef>
              <a:buFont typeface="Arial" panose="020B0604020202020204" pitchFamily="34" charset="0"/>
              <a:buChar char="•"/>
            </a:pPr>
            <a:r>
              <a:rPr lang="cs-CZ" sz="1800" b="0" dirty="0">
                <a:solidFill>
                  <a:schemeClr val="tx1"/>
                </a:solidFill>
              </a:rPr>
              <a:t>o</a:t>
            </a:r>
            <a:r>
              <a:rPr lang="cs-CZ" sz="1800" b="0" dirty="0" smtClean="0">
                <a:solidFill>
                  <a:schemeClr val="tx1"/>
                </a:solidFill>
              </a:rPr>
              <a:t>rganizační složky státu </a:t>
            </a:r>
            <a:r>
              <a:rPr lang="cs-CZ" sz="1800" b="0" dirty="0">
                <a:solidFill>
                  <a:schemeClr val="tx1"/>
                </a:solidFill>
              </a:rPr>
              <a:t>a jejich příspěvkové organizace</a:t>
            </a:r>
            <a:r>
              <a:rPr lang="cs-CZ" sz="1800" b="0" dirty="0" smtClean="0">
                <a:solidFill>
                  <a:schemeClr val="tx1"/>
                </a:solidFill>
              </a:rPr>
              <a:t>.</a:t>
            </a:r>
          </a:p>
          <a:p>
            <a:endParaRPr lang="cs-CZ" dirty="0" smtClean="0"/>
          </a:p>
          <a:p>
            <a:r>
              <a:rPr lang="cs-CZ" dirty="0" smtClean="0"/>
              <a:t>Ostatní oprávnění žadatelé doloží doklady o právní subjektivitě dle typu žadatele (viz následující přehled v tabulce): </a:t>
            </a:r>
            <a:endParaRPr lang="cs-CZ" dirty="0"/>
          </a:p>
          <a:p>
            <a:pPr lvl="1" indent="0">
              <a:spcBef>
                <a:spcPts val="0"/>
              </a:spcBef>
              <a:buNone/>
            </a:pPr>
            <a:endParaRPr lang="cs-CZ" sz="1800" b="0" dirty="0">
              <a:solidFill>
                <a:schemeClr val="tx1"/>
              </a:solidFill>
            </a:endParaRPr>
          </a:p>
          <a:p>
            <a:pPr lvl="1" indent="0" algn="just">
              <a:lnSpc>
                <a:spcPct val="110000"/>
              </a:lnSpc>
              <a:spcBef>
                <a:spcPts val="200"/>
              </a:spcBef>
              <a:buNone/>
            </a:pPr>
            <a:endParaRPr lang="cs-CZ" dirty="0" smtClean="0"/>
          </a:p>
          <a:p>
            <a:pPr marL="361950" indent="-361950" algn="just">
              <a:lnSpc>
                <a:spcPct val="110000"/>
              </a:lnSpc>
              <a:spcBef>
                <a:spcPts val="200"/>
              </a:spcBef>
            </a:pPr>
            <a:endParaRPr lang="cs-CZ" i="1" dirty="0" smtClean="0"/>
          </a:p>
          <a:p>
            <a:endParaRPr lang="cs-CZ"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4544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Arial" panose="020B0604020202020204" pitchFamily="34" charset="0"/>
              <a:buChar char="•"/>
            </a:pPr>
            <a:r>
              <a:rPr lang="cs-CZ" b="1" dirty="0"/>
              <a:t>Doklady o právní subjektivitě </a:t>
            </a:r>
            <a:r>
              <a:rPr lang="cs-CZ" b="1" dirty="0" smtClean="0"/>
              <a:t>žadatele - pokračování </a:t>
            </a:r>
            <a:endParaRPr lang="cs-CZ" b="1" dirty="0"/>
          </a:p>
          <a:p>
            <a:pPr lvl="1" algn="just">
              <a:spcBef>
                <a:spcPts val="0"/>
              </a:spcBef>
              <a:spcAft>
                <a:spcPts val="600"/>
              </a:spcAft>
            </a:pPr>
            <a:endParaRPr lang="cs-CZ" sz="19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3121422000"/>
              </p:ext>
            </p:extLst>
          </p:nvPr>
        </p:nvGraphicFramePr>
        <p:xfrm>
          <a:off x="727451" y="1543049"/>
          <a:ext cx="7816474" cy="4448652"/>
        </p:xfrm>
        <a:graphic>
          <a:graphicData uri="http://schemas.openxmlformats.org/drawingml/2006/table">
            <a:tbl>
              <a:tblPr>
                <a:tableStyleId>{5C22544A-7EE6-4342-B048-85BDC9FD1C3A}</a:tableStyleId>
              </a:tblPr>
              <a:tblGrid>
                <a:gridCol w="3262008"/>
                <a:gridCol w="4554466"/>
              </a:tblGrid>
              <a:tr h="338204">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tr>
              <a:tr h="2431440">
                <a:tc>
                  <a:txBody>
                    <a:bodyPr/>
                    <a:lstStyle/>
                    <a:p>
                      <a:pPr>
                        <a:lnSpc>
                          <a:spcPct val="115000"/>
                        </a:lnSpc>
                        <a:spcAft>
                          <a:spcPts val="1000"/>
                        </a:spcAft>
                      </a:pPr>
                      <a:r>
                        <a:rPr lang="cs-CZ" sz="1800" b="1" dirty="0" smtClean="0">
                          <a:effectLst/>
                        </a:rPr>
                        <a:t>nestátní nezisková</a:t>
                      </a:r>
                      <a:r>
                        <a:rPr lang="cs-CZ" sz="1800" b="1" baseline="0" dirty="0" smtClean="0">
                          <a:effectLst/>
                        </a:rPr>
                        <a:t> organizace</a:t>
                      </a:r>
                      <a:endParaRPr lang="cs-CZ"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listina nebo jiný dokument o založení , který zároveň</a:t>
                      </a:r>
                      <a:r>
                        <a:rPr lang="cs-CZ" sz="1400" baseline="0" dirty="0" smtClean="0">
                          <a:effectLst/>
                        </a:rPr>
                        <a:t> doloží veřejně prospěšnou činnost organizaci </a:t>
                      </a:r>
                      <a:r>
                        <a:rPr lang="cs-CZ" sz="1400" b="1" baseline="0" dirty="0" smtClean="0">
                          <a:effectLst/>
                        </a:rPr>
                        <a:t>v oblasti práce s dětmi a mládeží, nebo v oblasti </a:t>
                      </a:r>
                      <a:r>
                        <a:rPr lang="cs-CZ" sz="1400" b="1" u="none" baseline="0" dirty="0" smtClean="0">
                          <a:effectLst/>
                        </a:rPr>
                        <a:t>školství</a:t>
                      </a:r>
                      <a:r>
                        <a:rPr lang="cs-CZ" sz="1400" b="1" baseline="0" dirty="0" smtClean="0">
                          <a:effectLst/>
                        </a:rPr>
                        <a:t>, nebo v oblastí vzdělávání, školení a osvěty</a:t>
                      </a:r>
                      <a:r>
                        <a:rPr lang="cs-CZ" sz="1400" baseline="0" dirty="0" smtClean="0">
                          <a:effectLst/>
                        </a:rPr>
                        <a:t>, a prokáže, že účelem hlavní činnosti není vytváření zisku</a:t>
                      </a:r>
                      <a:endParaRPr lang="cs-CZ" sz="1400" dirty="0" smtClean="0">
                        <a:effectLst/>
                      </a:endParaRPr>
                    </a:p>
                    <a:p>
                      <a:pPr>
                        <a:lnSpc>
                          <a:spcPct val="115000"/>
                        </a:lnSpc>
                        <a:spcAft>
                          <a:spcPts val="1000"/>
                        </a:spcAft>
                      </a:pPr>
                      <a:r>
                        <a:rPr lang="cs-CZ" sz="1400" dirty="0" smtClean="0">
                          <a:effectLst/>
                        </a:rPr>
                        <a:t>stanovy, ve kterých je uvedeno ustanovení o vypořádání majetku při zániku organizace, jestliže to nevyplývá ze zákona</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679008">
                <a:tc>
                  <a:txBody>
                    <a:bodyPr/>
                    <a:lstStyle/>
                    <a:p>
                      <a:pPr>
                        <a:lnSpc>
                          <a:spcPct val="115000"/>
                        </a:lnSpc>
                        <a:spcAft>
                          <a:spcPts val="1000"/>
                        </a:spcAft>
                      </a:pPr>
                      <a:r>
                        <a:rPr lang="cs-CZ" sz="1800" b="1" dirty="0" smtClean="0">
                          <a:effectLst/>
                        </a:rPr>
                        <a:t>církve</a:t>
                      </a:r>
                      <a:endParaRPr lang="cs-CZ"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Rejstříku církví a náboženských společností a čestné prohlášení, že daný subjekt vykonává veřejně prospěšnou činnost </a:t>
                      </a:r>
                      <a:r>
                        <a:rPr lang="cs-CZ" sz="1400" b="1" baseline="0" dirty="0" smtClean="0">
                          <a:effectLst/>
                        </a:rPr>
                        <a:t>v oblasti práce s dětmi a mládeží, nebo v oblasti </a:t>
                      </a:r>
                      <a:r>
                        <a:rPr lang="cs-CZ" sz="1400" b="1" u="none" baseline="0" dirty="0" smtClean="0">
                          <a:effectLst/>
                        </a:rPr>
                        <a:t>školství</a:t>
                      </a:r>
                      <a:r>
                        <a:rPr lang="cs-CZ" sz="1400" b="1" baseline="0" dirty="0" smtClean="0">
                          <a:effectLst/>
                        </a:rPr>
                        <a:t>, nebo v oblastí vzdělávání, školení a osvěty</a:t>
                      </a:r>
                      <a:endParaRPr lang="cs-CZ" sz="1400" baseline="0" dirty="0" smtClean="0">
                        <a:effectLst/>
                        <a:latin typeface="+mn-lt"/>
                        <a:ea typeface="+mn-ea"/>
                        <a:cs typeface="+mn-cs"/>
                      </a:endParaRPr>
                    </a:p>
                    <a:p>
                      <a:pPr>
                        <a:lnSpc>
                          <a:spcPct val="115000"/>
                        </a:lnSpc>
                        <a:spcAft>
                          <a:spcPts val="1000"/>
                        </a:spcAft>
                      </a:pPr>
                      <a:r>
                        <a:rPr lang="cs-CZ" sz="1400" baseline="0" dirty="0" smtClean="0">
                          <a:effectLst/>
                          <a:latin typeface="+mn-lt"/>
                          <a:ea typeface="+mn-ea"/>
                          <a:cs typeface="+mn-cs"/>
                        </a:rPr>
                        <a:t>výpis v době podání žádosti </a:t>
                      </a:r>
                      <a:r>
                        <a:rPr lang="cs-CZ" sz="1400" b="1" baseline="0" dirty="0" smtClean="0">
                          <a:effectLst/>
                          <a:latin typeface="+mn-lt"/>
                          <a:ea typeface="+mn-ea"/>
                          <a:cs typeface="+mn-cs"/>
                        </a:rPr>
                        <a:t>nesmí být starší 3 měsíců</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Arial" panose="020B0604020202020204" pitchFamily="34" charset="0"/>
              <a:buChar char="•"/>
            </a:pPr>
            <a:r>
              <a:rPr lang="cs-CZ" b="1" dirty="0"/>
              <a:t>Doklady o právní subjektivitě </a:t>
            </a:r>
            <a:r>
              <a:rPr lang="cs-CZ" b="1" dirty="0" smtClean="0"/>
              <a:t>žadatele – pokračování</a:t>
            </a:r>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a:spcBef>
                <a:spcPts val="0"/>
              </a:spcBef>
              <a:spcAft>
                <a:spcPts val="0"/>
              </a:spcAft>
            </a:pPr>
            <a:endParaRPr lang="cs-CZ" sz="1600" b="1"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457200" y="289297"/>
            <a:ext cx="8229600" cy="822325"/>
          </a:xfrm>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4131197697"/>
              </p:ext>
            </p:extLst>
          </p:nvPr>
        </p:nvGraphicFramePr>
        <p:xfrm>
          <a:off x="870326" y="1547919"/>
          <a:ext cx="7816474" cy="4088606"/>
        </p:xfrm>
        <a:graphic>
          <a:graphicData uri="http://schemas.openxmlformats.org/drawingml/2006/table">
            <a:tbl>
              <a:tblPr>
                <a:tableStyleId>{5C22544A-7EE6-4342-B048-85BDC9FD1C3A}</a:tableStyleId>
              </a:tblPr>
              <a:tblGrid>
                <a:gridCol w="3251298"/>
                <a:gridCol w="4565176"/>
              </a:tblGrid>
              <a:tr h="284061">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tr>
              <a:tr h="1803923">
                <a:tc>
                  <a:txBody>
                    <a:bodyPr/>
                    <a:lstStyle/>
                    <a:p>
                      <a:pPr>
                        <a:lnSpc>
                          <a:spcPct val="115000"/>
                        </a:lnSpc>
                        <a:spcAft>
                          <a:spcPts val="1000"/>
                        </a:spcAft>
                      </a:pPr>
                      <a:r>
                        <a:rPr lang="cs-CZ" sz="1800" b="1" dirty="0" smtClean="0">
                          <a:effectLst/>
                        </a:rPr>
                        <a:t>církevní organizace</a:t>
                      </a:r>
                      <a:endParaRPr lang="cs-CZ"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listina nebo jiný dokument o založení , a dokument,  který </a:t>
                      </a:r>
                      <a:r>
                        <a:rPr lang="cs-CZ" sz="1400" baseline="0" dirty="0" smtClean="0">
                          <a:effectLst/>
                        </a:rPr>
                        <a:t>doloží veřejně prospěšnou činnost organizaci </a:t>
                      </a:r>
                      <a:r>
                        <a:rPr lang="cs-CZ" sz="1400" b="1" baseline="0" dirty="0" smtClean="0">
                          <a:effectLst/>
                        </a:rPr>
                        <a:t>v oblasti práce s dětmi a mládeží, nebo v oblasti </a:t>
                      </a:r>
                      <a:r>
                        <a:rPr lang="cs-CZ" sz="1400" b="1" u="none" baseline="0" dirty="0" smtClean="0">
                          <a:effectLst/>
                        </a:rPr>
                        <a:t>školství</a:t>
                      </a:r>
                      <a:r>
                        <a:rPr lang="cs-CZ" sz="1400" b="1" baseline="0" dirty="0" smtClean="0">
                          <a:effectLst/>
                        </a:rPr>
                        <a:t>, nebo v oblastí vzdělávání, školení a osvěty</a:t>
                      </a:r>
                      <a:r>
                        <a:rPr lang="cs-CZ" sz="1400" baseline="0" dirty="0" smtClean="0">
                          <a:effectLst/>
                        </a:rPr>
                        <a:t>, a prokáže, že účelem hlavní činnosti není vytváření zisku</a:t>
                      </a:r>
                      <a:endParaRPr lang="cs-CZ" sz="1400" dirty="0" smtClean="0">
                        <a:effectLst/>
                      </a:endParaRPr>
                    </a:p>
                  </a:txBody>
                  <a:tcPr marL="68580" marR="68580" marT="0" marB="0"/>
                </a:tc>
              </a:tr>
              <a:tr h="1412934">
                <a:tc>
                  <a:txBody>
                    <a:bodyPr/>
                    <a:lstStyle/>
                    <a:p>
                      <a:pPr>
                        <a:lnSpc>
                          <a:spcPct val="115000"/>
                        </a:lnSpc>
                        <a:spcAft>
                          <a:spcPts val="1000"/>
                        </a:spcAft>
                      </a:pPr>
                      <a:r>
                        <a:rPr lang="cs-CZ" sz="1800" b="1" dirty="0" smtClean="0">
                          <a:effectLst/>
                          <a:latin typeface="+mn-lt"/>
                          <a:ea typeface="+mn-ea"/>
                          <a:cs typeface="+mn-cs"/>
                        </a:rPr>
                        <a:t>organizace</a:t>
                      </a:r>
                      <a:r>
                        <a:rPr lang="cs-CZ" sz="1800" b="1" baseline="0" dirty="0" smtClean="0">
                          <a:effectLst/>
                          <a:latin typeface="+mn-lt"/>
                          <a:ea typeface="+mn-ea"/>
                          <a:cs typeface="+mn-cs"/>
                        </a:rPr>
                        <a:t> zakládané obcemi, kraji, OSS</a:t>
                      </a:r>
                      <a:endParaRPr lang="cs-CZ"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rPr>
                        <a:t>zřizovací či zakládací listina nebo jiný dokument o</a:t>
                      </a:r>
                      <a:r>
                        <a:rPr lang="cs-CZ" sz="1400" baseline="0" dirty="0" smtClean="0">
                          <a:effectLst/>
                        </a:rPr>
                        <a:t> založení a dokument, který doloží veřejně prospěšnou činnost organizaci </a:t>
                      </a:r>
                      <a:r>
                        <a:rPr lang="cs-CZ" sz="1400" b="1" baseline="0" dirty="0" smtClean="0">
                          <a:effectLst/>
                        </a:rPr>
                        <a:t>v oblasti práce s dětmi a mládeží, nebo v oblasti </a:t>
                      </a:r>
                      <a:r>
                        <a:rPr lang="cs-CZ" sz="1400" b="1" u="none" baseline="0" dirty="0" smtClean="0">
                          <a:effectLst/>
                        </a:rPr>
                        <a:t>školství</a:t>
                      </a:r>
                      <a:r>
                        <a:rPr lang="cs-CZ" sz="1400" b="1" baseline="0" dirty="0" smtClean="0">
                          <a:effectLst/>
                        </a:rPr>
                        <a:t>, nebo v oblastí vzdělávání, školení a osvěty</a:t>
                      </a:r>
                      <a:r>
                        <a:rPr lang="cs-CZ" sz="1400" baseline="0" dirty="0" smtClean="0">
                          <a:effectLst/>
                        </a:rPr>
                        <a:t>, a prokáže, že účelem hlavní činnosti není vytváření zisku</a:t>
                      </a:r>
                      <a:endParaRPr lang="cs-CZ" sz="1400" dirty="0" smtClean="0">
                        <a:effectLst/>
                      </a:endParaRPr>
                    </a:p>
                  </a:txBody>
                  <a:tcPr marL="68580" marR="68580" marT="0" marB="0"/>
                </a:tc>
              </a:tr>
              <a:tr h="587688">
                <a:tc>
                  <a:txBody>
                    <a:bodyPr/>
                    <a:lstStyle/>
                    <a:p>
                      <a:pPr>
                        <a:lnSpc>
                          <a:spcPct val="115000"/>
                        </a:lnSpc>
                        <a:spcAft>
                          <a:spcPts val="1000"/>
                        </a:spcAft>
                      </a:pPr>
                      <a:r>
                        <a:rPr lang="cs-CZ" sz="1800" b="1" dirty="0" smtClean="0">
                          <a:effectLst/>
                        </a:rPr>
                        <a:t>veřejná</a:t>
                      </a:r>
                      <a:r>
                        <a:rPr lang="cs-CZ" sz="1800" b="1" baseline="0" dirty="0" smtClean="0">
                          <a:effectLst/>
                        </a:rPr>
                        <a:t> výzkumná instituce</a:t>
                      </a:r>
                      <a:endParaRPr lang="cs-CZ"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zakladatelská</a:t>
                      </a:r>
                      <a:r>
                        <a:rPr lang="cs-CZ" sz="1400" baseline="0" dirty="0" smtClean="0">
                          <a:effectLst/>
                          <a:latin typeface="+mn-lt"/>
                          <a:ea typeface="+mn-ea"/>
                          <a:cs typeface="+mn-cs"/>
                        </a:rPr>
                        <a:t> smlouva, zakládací či zřizovací listina nebo jiný dokument o založení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490176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Role Centra v IROP</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9" name="Content Placeholder 1"/>
          <p:cNvSpPr>
            <a:spLocks noGrp="1"/>
          </p:cNvSpPr>
          <p:nvPr>
            <p:ph idx="1"/>
          </p:nvPr>
        </p:nvSpPr>
        <p:spPr>
          <a:xfrm>
            <a:off x="582614" y="1306874"/>
            <a:ext cx="7700425" cy="4819290"/>
          </a:xfrm>
        </p:spPr>
        <p:txBody>
          <a:bodyPr>
            <a:normAutofit fontScale="77500" lnSpcReduction="20000"/>
          </a:bodyPr>
          <a:lstStyle/>
          <a:p>
            <a:pPr marL="266700" lvl="1" indent="0">
              <a:lnSpc>
                <a:spcPct val="120000"/>
              </a:lnSpc>
              <a:spcBef>
                <a:spcPts val="600"/>
              </a:spcBef>
              <a:buNone/>
            </a:pPr>
            <a:r>
              <a:rPr lang="cs-CZ" sz="2100" b="0" dirty="0">
                <a:solidFill>
                  <a:schemeClr val="tx1"/>
                </a:solidFill>
              </a:rPr>
              <a:t>Centrum je státní příspěvková organizace zřízená Zákonem č. 248/2000 Sb., o podpoře regionálního rozvoje, a řízená Ministerstvem pro místní rozvoj ČR.</a:t>
            </a:r>
          </a:p>
          <a:p>
            <a:pPr marL="266700" lvl="1" indent="0">
              <a:lnSpc>
                <a:spcPct val="120000"/>
              </a:lnSpc>
              <a:spcBef>
                <a:spcPts val="600"/>
              </a:spcBef>
              <a:buNone/>
            </a:pPr>
            <a:endParaRPr lang="cs-CZ" sz="2100" b="0" dirty="0">
              <a:solidFill>
                <a:schemeClr val="tx1"/>
              </a:solidFill>
            </a:endParaRPr>
          </a:p>
          <a:p>
            <a:pPr marL="266700" lvl="1" indent="0">
              <a:lnSpc>
                <a:spcPct val="120000"/>
              </a:lnSpc>
              <a:spcBef>
                <a:spcPts val="600"/>
              </a:spcBef>
              <a:buNone/>
            </a:pPr>
            <a:r>
              <a:rPr lang="cs-CZ" b="0" dirty="0" smtClean="0">
                <a:solidFill>
                  <a:schemeClr val="tx1"/>
                </a:solidFill>
              </a:rPr>
              <a:t>Zprostředkující subjekt IROP:</a:t>
            </a:r>
          </a:p>
          <a:p>
            <a:pPr marL="454025" lvl="1" indent="-187325">
              <a:lnSpc>
                <a:spcPct val="120000"/>
              </a:lnSpc>
              <a:spcBef>
                <a:spcPts val="600"/>
              </a:spcBef>
            </a:pPr>
            <a:r>
              <a:rPr lang="cs-CZ" b="0" dirty="0">
                <a:solidFill>
                  <a:schemeClr val="tx1"/>
                </a:solidFill>
              </a:rPr>
              <a:t>k</a:t>
            </a:r>
            <a:r>
              <a:rPr lang="cs-CZ" b="0" dirty="0" smtClean="0">
                <a:solidFill>
                  <a:schemeClr val="tx1"/>
                </a:solidFill>
              </a:rPr>
              <a:t>onzultace </a:t>
            </a:r>
            <a:r>
              <a:rPr lang="cs-CZ" b="0" dirty="0">
                <a:solidFill>
                  <a:schemeClr val="tx1"/>
                </a:solidFill>
              </a:rPr>
              <a:t>před </a:t>
            </a:r>
            <a:r>
              <a:rPr lang="cs-CZ" b="0" dirty="0" smtClean="0">
                <a:solidFill>
                  <a:schemeClr val="tx1"/>
                </a:solidFill>
              </a:rPr>
              <a:t>a po vyhlášením výzvy (</a:t>
            </a:r>
            <a:r>
              <a:rPr lang="cs-CZ" dirty="0" smtClean="0">
                <a:solidFill>
                  <a:schemeClr val="tx1"/>
                </a:solidFill>
              </a:rPr>
              <a:t>specialisté pro SC 2.4</a:t>
            </a:r>
            <a:r>
              <a:rPr lang="cs-CZ" b="0" dirty="0" smtClean="0">
                <a:solidFill>
                  <a:schemeClr val="tx1"/>
                </a:solidFill>
              </a:rPr>
              <a:t>),</a:t>
            </a:r>
            <a:endParaRPr lang="cs-CZ" b="0" dirty="0">
              <a:solidFill>
                <a:schemeClr val="tx1"/>
              </a:solidFill>
            </a:endParaRPr>
          </a:p>
          <a:p>
            <a:pPr marL="454025" lvl="1" indent="-187325">
              <a:lnSpc>
                <a:spcPct val="120000"/>
              </a:lnSpc>
              <a:spcBef>
                <a:spcPts val="600"/>
              </a:spcBef>
            </a:pPr>
            <a:r>
              <a:rPr lang="cs-CZ" b="0" dirty="0">
                <a:solidFill>
                  <a:schemeClr val="tx1"/>
                </a:solidFill>
              </a:rPr>
              <a:t>p</a:t>
            </a:r>
            <a:r>
              <a:rPr lang="cs-CZ" b="0" dirty="0" smtClean="0">
                <a:solidFill>
                  <a:schemeClr val="tx1"/>
                </a:solidFill>
              </a:rPr>
              <a:t>říjem žádostí </a:t>
            </a:r>
            <a:r>
              <a:rPr lang="cs-CZ" b="0" dirty="0">
                <a:solidFill>
                  <a:schemeClr val="tx1"/>
                </a:solidFill>
              </a:rPr>
              <a:t>o </a:t>
            </a:r>
            <a:r>
              <a:rPr lang="cs-CZ" b="0" dirty="0" smtClean="0">
                <a:solidFill>
                  <a:schemeClr val="tx1"/>
                </a:solidFill>
              </a:rPr>
              <a:t>podporu (přes MS2014+),</a:t>
            </a:r>
            <a:endParaRPr lang="cs-CZ" b="0" dirty="0">
              <a:solidFill>
                <a:schemeClr val="tx1"/>
              </a:solidFill>
            </a:endParaRPr>
          </a:p>
          <a:p>
            <a:pPr marL="454025" lvl="1" indent="-187325">
              <a:lnSpc>
                <a:spcPct val="120000"/>
              </a:lnSpc>
              <a:spcBef>
                <a:spcPts val="600"/>
              </a:spcBef>
            </a:pPr>
            <a:r>
              <a:rPr lang="cs-CZ" b="0" dirty="0">
                <a:solidFill>
                  <a:schemeClr val="tx1"/>
                </a:solidFill>
              </a:rPr>
              <a:t>h</a:t>
            </a:r>
            <a:r>
              <a:rPr lang="cs-CZ" b="0" dirty="0" smtClean="0">
                <a:solidFill>
                  <a:schemeClr val="tx1"/>
                </a:solidFill>
              </a:rPr>
              <a:t>odnocení žádostí </a:t>
            </a:r>
            <a:r>
              <a:rPr lang="cs-CZ" b="0" dirty="0">
                <a:solidFill>
                  <a:schemeClr val="tx1"/>
                </a:solidFill>
              </a:rPr>
              <a:t>o </a:t>
            </a:r>
            <a:r>
              <a:rPr lang="cs-CZ" b="0" dirty="0" smtClean="0">
                <a:solidFill>
                  <a:schemeClr val="tx1"/>
                </a:solidFill>
              </a:rPr>
              <a:t>podporu,</a:t>
            </a:r>
            <a:endParaRPr lang="cs-CZ" b="0" dirty="0">
              <a:solidFill>
                <a:schemeClr val="tx1"/>
              </a:solidFill>
            </a:endParaRPr>
          </a:p>
          <a:p>
            <a:pPr marL="454025" lvl="1" indent="-187325">
              <a:lnSpc>
                <a:spcPct val="120000"/>
              </a:lnSpc>
              <a:spcBef>
                <a:spcPts val="600"/>
              </a:spcBef>
            </a:pPr>
            <a:r>
              <a:rPr lang="cs-CZ" b="0" dirty="0">
                <a:solidFill>
                  <a:schemeClr val="tx1"/>
                </a:solidFill>
              </a:rPr>
              <a:t>a</a:t>
            </a:r>
            <a:r>
              <a:rPr lang="cs-CZ" b="0" dirty="0" smtClean="0">
                <a:solidFill>
                  <a:schemeClr val="tx1"/>
                </a:solidFill>
              </a:rPr>
              <a:t>dministrace změn v projektech,</a:t>
            </a:r>
            <a:endParaRPr lang="cs-CZ" b="0" dirty="0">
              <a:solidFill>
                <a:schemeClr val="tx1"/>
              </a:solidFill>
            </a:endParaRPr>
          </a:p>
          <a:p>
            <a:pPr marL="454025" lvl="1" indent="-187325">
              <a:lnSpc>
                <a:spcPct val="120000"/>
              </a:lnSpc>
              <a:spcBef>
                <a:spcPts val="600"/>
              </a:spcBef>
            </a:pPr>
            <a:r>
              <a:rPr lang="cs-CZ" b="0" dirty="0">
                <a:solidFill>
                  <a:schemeClr val="tx1"/>
                </a:solidFill>
              </a:rPr>
              <a:t>a</a:t>
            </a:r>
            <a:r>
              <a:rPr lang="cs-CZ" b="0" dirty="0" smtClean="0">
                <a:solidFill>
                  <a:schemeClr val="tx1"/>
                </a:solidFill>
              </a:rPr>
              <a:t>dministrativní </a:t>
            </a:r>
            <a:r>
              <a:rPr lang="cs-CZ" b="0" dirty="0">
                <a:solidFill>
                  <a:schemeClr val="tx1"/>
                </a:solidFill>
              </a:rPr>
              <a:t>ověření </a:t>
            </a:r>
            <a:r>
              <a:rPr lang="cs-CZ" b="0" dirty="0" smtClean="0">
                <a:solidFill>
                  <a:schemeClr val="tx1"/>
                </a:solidFill>
              </a:rPr>
              <a:t>zpráv </a:t>
            </a:r>
            <a:r>
              <a:rPr lang="cs-CZ" b="0" dirty="0">
                <a:solidFill>
                  <a:schemeClr val="tx1"/>
                </a:solidFill>
              </a:rPr>
              <a:t>o </a:t>
            </a:r>
            <a:r>
              <a:rPr lang="cs-CZ" b="0" dirty="0" smtClean="0">
                <a:solidFill>
                  <a:schemeClr val="tx1"/>
                </a:solidFill>
              </a:rPr>
              <a:t>realizaci projektu vč. kontroly žádostí o platbu, </a:t>
            </a:r>
          </a:p>
          <a:p>
            <a:pPr marL="454025" lvl="1" indent="-187325">
              <a:lnSpc>
                <a:spcPct val="120000"/>
              </a:lnSpc>
              <a:spcBef>
                <a:spcPts val="600"/>
              </a:spcBef>
            </a:pPr>
            <a:r>
              <a:rPr lang="cs-CZ" b="0" dirty="0" smtClean="0">
                <a:solidFill>
                  <a:schemeClr val="tx1"/>
                </a:solidFill>
              </a:rPr>
              <a:t>administrativní ověření zpráv </a:t>
            </a:r>
            <a:r>
              <a:rPr lang="cs-CZ" b="0" dirty="0">
                <a:solidFill>
                  <a:schemeClr val="tx1"/>
                </a:solidFill>
              </a:rPr>
              <a:t>o </a:t>
            </a:r>
            <a:r>
              <a:rPr lang="cs-CZ" b="0" dirty="0" smtClean="0">
                <a:solidFill>
                  <a:schemeClr val="tx1"/>
                </a:solidFill>
              </a:rPr>
              <a:t>udržitelnosti,</a:t>
            </a:r>
            <a:endParaRPr lang="cs-CZ" b="0" dirty="0">
              <a:solidFill>
                <a:schemeClr val="tx1"/>
              </a:solidFill>
            </a:endParaRPr>
          </a:p>
          <a:p>
            <a:pPr marL="454025" lvl="1" indent="-187325">
              <a:lnSpc>
                <a:spcPct val="120000"/>
              </a:lnSpc>
              <a:spcBef>
                <a:spcPts val="600"/>
              </a:spcBef>
            </a:pPr>
            <a:r>
              <a:rPr lang="cs-CZ" b="0" dirty="0">
                <a:solidFill>
                  <a:schemeClr val="tx1"/>
                </a:solidFill>
              </a:rPr>
              <a:t>p</a:t>
            </a:r>
            <a:r>
              <a:rPr lang="cs-CZ" b="0" dirty="0" smtClean="0">
                <a:solidFill>
                  <a:schemeClr val="tx1"/>
                </a:solidFill>
              </a:rPr>
              <a:t>rovádění kontrol </a:t>
            </a:r>
            <a:r>
              <a:rPr lang="cs-CZ" b="0" dirty="0">
                <a:solidFill>
                  <a:schemeClr val="tx1"/>
                </a:solidFill>
              </a:rPr>
              <a:t>na </a:t>
            </a:r>
            <a:r>
              <a:rPr lang="cs-CZ" b="0" dirty="0" smtClean="0">
                <a:solidFill>
                  <a:schemeClr val="tx1"/>
                </a:solidFill>
              </a:rPr>
              <a:t>místě v průběhu hodnocení/realizace/udržitelnosti projektu,</a:t>
            </a:r>
          </a:p>
          <a:p>
            <a:pPr marL="454025" lvl="1" indent="-187325">
              <a:lnSpc>
                <a:spcPct val="120000"/>
              </a:lnSpc>
              <a:spcBef>
                <a:spcPts val="600"/>
              </a:spcBef>
            </a:pPr>
            <a:r>
              <a:rPr lang="cs-CZ" b="0" dirty="0">
                <a:solidFill>
                  <a:schemeClr val="tx1"/>
                </a:solidFill>
              </a:rPr>
              <a:t>d</a:t>
            </a:r>
            <a:r>
              <a:rPr lang="cs-CZ" b="0" dirty="0" smtClean="0">
                <a:solidFill>
                  <a:schemeClr val="tx1"/>
                </a:solidFill>
              </a:rPr>
              <a:t>alší činnosti (např. pořádání krajských seminářů k výzvám).</a:t>
            </a:r>
          </a:p>
          <a:p>
            <a:pPr marL="266700" lvl="1" indent="0">
              <a:lnSpc>
                <a:spcPct val="120000"/>
              </a:lnSpc>
              <a:spcBef>
                <a:spcPts val="600"/>
              </a:spcBef>
              <a:buNone/>
            </a:pPr>
            <a:r>
              <a:rPr lang="cs-CZ" b="0" dirty="0" smtClean="0">
                <a:solidFill>
                  <a:schemeClr val="tx1"/>
                </a:solidFill>
              </a:rPr>
              <a:t>Centrum sídlí v Praze (U Nákladového nádraží 3144/4, 130 00 Praha 3 – Strašnice) a v jednotlivých krajských městech má své pobočky (oddělení) – blíže viz kontakty na </a:t>
            </a:r>
            <a:r>
              <a:rPr lang="cs-CZ" b="0" dirty="0" smtClean="0">
                <a:solidFill>
                  <a:schemeClr val="tx1"/>
                </a:solidFill>
                <a:hlinkClick r:id="rId3"/>
              </a:rPr>
              <a:t>www.crr.cz</a:t>
            </a:r>
            <a:r>
              <a:rPr lang="cs-CZ" b="0" dirty="0" smtClean="0">
                <a:solidFill>
                  <a:schemeClr val="tx1"/>
                </a:solidFill>
              </a:rPr>
              <a:t>. </a:t>
            </a:r>
          </a:p>
        </p:txBody>
      </p:sp>
    </p:spTree>
    <p:extLst>
      <p:ext uri="{BB962C8B-B14F-4D97-AF65-F5344CB8AC3E}">
        <p14:creationId xmlns:p14="http://schemas.microsoft.com/office/powerpoint/2010/main" val="126243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Arial" panose="020B0604020202020204" pitchFamily="34" charset="0"/>
              <a:buChar char="•"/>
            </a:pPr>
            <a:r>
              <a:rPr lang="cs-CZ" b="1" dirty="0"/>
              <a:t>Doklady o právní subjektivitě </a:t>
            </a:r>
            <a:r>
              <a:rPr lang="cs-CZ" b="1" dirty="0" smtClean="0"/>
              <a:t>žadatele – pokračování</a:t>
            </a:r>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sz="1600" b="1" dirty="0" smtClean="0"/>
          </a:p>
          <a:p>
            <a:pPr marL="171450" indent="-171450">
              <a:spcBef>
                <a:spcPts val="0"/>
              </a:spcBef>
              <a:spcAft>
                <a:spcPts val="0"/>
              </a:spcAft>
              <a:buFont typeface="Arial" panose="020B0604020202020204" pitchFamily="34" charset="0"/>
              <a:buChar char="•"/>
            </a:pPr>
            <a:r>
              <a:rPr lang="cs-CZ" sz="1600" dirty="0"/>
              <a:t>Pokud lze doklady k právní subjektivitě veřejně dohledat na internetu, je možné doložit výpisy z internetu. </a:t>
            </a:r>
            <a:r>
              <a:rPr lang="cs-CZ" sz="1600" dirty="0" smtClean="0"/>
              <a:t>Pokud se jedná o dokumenty, u kterých je stanovena podmínka jejich max. stáří, </a:t>
            </a:r>
            <a:r>
              <a:rPr lang="cs-CZ" sz="1600" dirty="0"/>
              <a:t>žadatel na dokument uvede datum, kdy dokument z internetu získal, pokud tato skutečnost není z dokumentu patrná. </a:t>
            </a:r>
            <a:endParaRPr lang="cs-CZ" sz="1600" dirty="0" smtClean="0"/>
          </a:p>
          <a:p>
            <a:pPr marL="171450" indent="-171450">
              <a:spcBef>
                <a:spcPts val="0"/>
              </a:spcBef>
              <a:spcAft>
                <a:spcPts val="0"/>
              </a:spcAft>
              <a:buFont typeface="Arial" panose="020B0604020202020204" pitchFamily="34" charset="0"/>
              <a:buChar char="•"/>
            </a:pPr>
            <a:r>
              <a:rPr lang="cs-CZ" sz="1600" dirty="0" smtClean="0"/>
              <a:t>Doložené dokumenty musí být platné.</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457200" y="289297"/>
            <a:ext cx="8229600" cy="822325"/>
          </a:xfrm>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534693067"/>
              </p:ext>
            </p:extLst>
          </p:nvPr>
        </p:nvGraphicFramePr>
        <p:xfrm>
          <a:off x="870326" y="1558705"/>
          <a:ext cx="7816474" cy="1971548"/>
        </p:xfrm>
        <a:graphic>
          <a:graphicData uri="http://schemas.openxmlformats.org/drawingml/2006/table">
            <a:tbl>
              <a:tblPr>
                <a:tableStyleId>{5C22544A-7EE6-4342-B048-85BDC9FD1C3A}</a:tableStyleId>
              </a:tblPr>
              <a:tblGrid>
                <a:gridCol w="3262008"/>
                <a:gridCol w="4554466"/>
              </a:tblGrid>
              <a:tr h="121650">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tr>
              <a:tr h="579039">
                <a:tc>
                  <a:txBody>
                    <a:bodyPr/>
                    <a:lstStyle/>
                    <a:p>
                      <a:pPr>
                        <a:lnSpc>
                          <a:spcPct val="115000"/>
                        </a:lnSpc>
                        <a:spcAft>
                          <a:spcPts val="1000"/>
                        </a:spcAft>
                      </a:pPr>
                      <a:r>
                        <a:rPr lang="cs-CZ" sz="1800" b="1" dirty="0" smtClean="0">
                          <a:effectLst/>
                          <a:latin typeface="+mn-lt"/>
                          <a:ea typeface="+mn-ea"/>
                          <a:cs typeface="+mn-cs"/>
                        </a:rPr>
                        <a:t>ostatní</a:t>
                      </a:r>
                      <a:r>
                        <a:rPr lang="cs-CZ" sz="1800" b="1" baseline="0" dirty="0" smtClean="0">
                          <a:effectLst/>
                          <a:latin typeface="+mn-lt"/>
                          <a:ea typeface="+mn-ea"/>
                          <a:cs typeface="+mn-cs"/>
                        </a:rPr>
                        <a:t> výše neuvedené právnické osoby</a:t>
                      </a:r>
                      <a:endParaRPr lang="cs-CZ"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Obchodního rejstříku, který v době podání žádosti </a:t>
                      </a:r>
                      <a:r>
                        <a:rPr lang="cs-CZ" sz="1400" b="1" baseline="0" dirty="0" smtClean="0">
                          <a:effectLst/>
                          <a:latin typeface="+mn-lt"/>
                          <a:ea typeface="+mn-ea"/>
                          <a:cs typeface="+mn-cs"/>
                        </a:rPr>
                        <a:t>nesmí být starší 3 měsíců</a:t>
                      </a:r>
                      <a:r>
                        <a:rPr lang="cs-CZ" sz="1400" baseline="0" dirty="0" smtClean="0">
                          <a:effectLst/>
                          <a:latin typeface="+mn-lt"/>
                          <a:ea typeface="+mn-ea"/>
                          <a:cs typeface="+mn-cs"/>
                        </a:rPr>
                        <a:t>, nebo</a:t>
                      </a:r>
                    </a:p>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latin typeface="+mn-lt"/>
                          <a:ea typeface="+mn-ea"/>
                          <a:cs typeface="+mn-cs"/>
                        </a:rPr>
                        <a:t>výpis</a:t>
                      </a:r>
                      <a:r>
                        <a:rPr lang="cs-CZ" sz="1400" baseline="0" dirty="0" smtClean="0">
                          <a:effectLst/>
                          <a:latin typeface="+mn-lt"/>
                          <a:ea typeface="+mn-ea"/>
                          <a:cs typeface="+mn-cs"/>
                        </a:rPr>
                        <a:t> z Živnostenského rejstříku, který v době podání žádosti </a:t>
                      </a:r>
                      <a:r>
                        <a:rPr lang="cs-CZ" sz="1400" b="1" baseline="0" dirty="0" smtClean="0">
                          <a:effectLst/>
                          <a:latin typeface="+mn-lt"/>
                          <a:ea typeface="+mn-ea"/>
                          <a:cs typeface="+mn-cs"/>
                        </a:rPr>
                        <a:t>nesmí být starší 3 měsíců</a:t>
                      </a:r>
                    </a:p>
                    <a:p>
                      <a:pPr marL="0" marR="0" indent="0" algn="l" defTabSz="457200" rtl="0" eaLnBrk="1" fontAlgn="auto" latinLnBrk="0" hangingPunct="1">
                        <a:lnSpc>
                          <a:spcPct val="115000"/>
                        </a:lnSpc>
                        <a:spcBef>
                          <a:spcPts val="0"/>
                        </a:spcBef>
                        <a:spcAft>
                          <a:spcPts val="1000"/>
                        </a:spcAft>
                        <a:buClrTx/>
                        <a:buSzTx/>
                        <a:buFontTx/>
                        <a:buNone/>
                        <a:tabLst/>
                        <a:defRPr/>
                      </a:pPr>
                      <a:r>
                        <a:rPr lang="cs-CZ" sz="1400" b="1" baseline="0" dirty="0" smtClean="0">
                          <a:effectLst/>
                          <a:latin typeface="+mn-lt"/>
                          <a:ea typeface="+mn-ea"/>
                          <a:cs typeface="+mn-cs"/>
                        </a:rPr>
                        <a:t>a autorizované osoby podle zákona č. 179/2006 Sb., doloží příslušnou autorizaci.</a:t>
                      </a:r>
                      <a:endParaRPr lang="cs-CZ" sz="1400" b="1" dirty="0" smtClean="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723466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dirty="0"/>
          </a:p>
          <a:p>
            <a:pPr marL="285750" indent="-285750">
              <a:spcBef>
                <a:spcPts val="0"/>
              </a:spcBef>
              <a:spcAft>
                <a:spcPts val="600"/>
              </a:spcAft>
              <a:buFont typeface="Arial" panose="020B0604020202020204" pitchFamily="34" charset="0"/>
              <a:buChar char="•"/>
            </a:pPr>
            <a:r>
              <a:rPr lang="cs-CZ" b="1" dirty="0"/>
              <a:t>Výpis z rejstříku trestů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Dokládají </a:t>
            </a:r>
            <a:r>
              <a:rPr lang="cs-CZ" sz="1800" b="0" dirty="0" smtClean="0">
                <a:solidFill>
                  <a:schemeClr val="tx1"/>
                </a:solidFill>
              </a:rPr>
              <a:t>všichni statutární zástupci všech žadatelů s výjimkou:</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obcí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krajů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OSS a jejich příspěvkových organizací. </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Výpis </a:t>
            </a:r>
            <a:r>
              <a:rPr lang="cs-CZ" sz="1800" b="0" dirty="0">
                <a:solidFill>
                  <a:schemeClr val="tx1"/>
                </a:solidFill>
              </a:rPr>
              <a:t>z rejstříku trestů v době podání žádosti nesmí být starší 3 měsíců.</a:t>
            </a:r>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smtClean="0"/>
          </a:p>
          <a:p>
            <a:pPr marL="361950" indent="-361950" algn="just" defTabSz="266700">
              <a:spcBef>
                <a:spcPts val="0"/>
              </a:spcBef>
              <a:spcAft>
                <a:spcPts val="0"/>
              </a:spcAft>
              <a:buFont typeface="Arial" panose="020B0604020202020204" pitchFamily="34" charset="0"/>
              <a:buChar char="•"/>
              <a:tabLst>
                <a:tab pos="266700" algn="l"/>
              </a:tabLst>
            </a:pPr>
            <a:r>
              <a:rPr lang="cs-CZ" b="1" dirty="0" smtClean="0"/>
              <a:t>Studie proveditelnosti</a:t>
            </a:r>
            <a:endParaRPr lang="cs-CZ" b="1" dirty="0"/>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Musí být zpracována podle osnovy uvedené v příloze č. 4 Specifických pravidel pro žadatele a příjemce.</a:t>
            </a:r>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Upozorňujeme žadatele na nutnost dodržení této osnovy, neboť informace uvedené ve Studii proveditelnosti slouží jako podklad pro hodnocení žádosti o podporu. Studie proveditelnosti může obsahovat i další informace, avšak dodržení osnovy je minimální požadovaný rozsah studie.</a:t>
            </a: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08934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b="1" dirty="0" smtClean="0"/>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a:p>
          <a:p>
            <a:pPr marL="361950" indent="-361950" algn="just" defTabSz="266700">
              <a:spcBef>
                <a:spcPts val="0"/>
              </a:spcBef>
              <a:spcAft>
                <a:spcPts val="0"/>
              </a:spcAft>
              <a:buFont typeface="Arial" panose="020B0604020202020204" pitchFamily="34" charset="0"/>
              <a:buChar char="•"/>
              <a:tabLst>
                <a:tab pos="266700" algn="l"/>
              </a:tabLst>
            </a:pPr>
            <a:r>
              <a:rPr lang="cs-CZ" b="1" dirty="0" smtClean="0"/>
              <a:t>Doklad </a:t>
            </a:r>
            <a:r>
              <a:rPr lang="cs-CZ" b="1" dirty="0"/>
              <a:t>o prokázání právních vztahů k majetku, který je předmětem projektu </a:t>
            </a:r>
            <a:endParaRPr lang="cs-CZ" dirty="0">
              <a:solidFill>
                <a:srgbClr val="FF0000"/>
              </a:solidFill>
            </a:endParaRPr>
          </a:p>
          <a:p>
            <a:pPr marL="685800" indent="-342900" algn="just">
              <a:spcBef>
                <a:spcPts val="0"/>
              </a:spcBef>
              <a:spcAft>
                <a:spcPts val="0"/>
              </a:spcAft>
              <a:buFont typeface="Arial" panose="020B0604020202020204" pitchFamily="34" charset="0"/>
              <a:buChar char="•"/>
              <a:tabLst>
                <a:tab pos="447675" algn="l"/>
              </a:tabLst>
            </a:pPr>
            <a:r>
              <a:rPr lang="cs-CZ" dirty="0" smtClean="0"/>
              <a:t>Výpis </a:t>
            </a:r>
            <a:r>
              <a:rPr lang="cs-CZ" dirty="0"/>
              <a:t>z katastru nemovitostí, týkajících se </a:t>
            </a:r>
            <a:r>
              <a:rPr lang="cs-CZ" dirty="0" smtClean="0"/>
              <a:t>projektu (stáří výpisu max. 3 měsíce před datem podání žádosti o podporu).</a:t>
            </a:r>
            <a:endParaRPr lang="cs-CZ" dirty="0"/>
          </a:p>
          <a:p>
            <a:pPr marL="685800" indent="-342900" algn="just">
              <a:spcBef>
                <a:spcPts val="0"/>
              </a:spcBef>
              <a:spcAft>
                <a:spcPts val="0"/>
              </a:spcAft>
              <a:buFont typeface="Arial" panose="020B0604020202020204" pitchFamily="34" charset="0"/>
              <a:buChar char="•"/>
              <a:tabLst>
                <a:tab pos="447675" algn="l"/>
              </a:tabLst>
            </a:pPr>
            <a:r>
              <a:rPr lang="cs-CZ" dirty="0"/>
              <a:t>Nájemní smlouvu, smlouvu o </a:t>
            </a:r>
            <a:r>
              <a:rPr lang="cs-CZ" dirty="0" smtClean="0"/>
              <a:t>výpůjčce, smlouvu o smlouvě budoucí </a:t>
            </a:r>
            <a:r>
              <a:rPr lang="cs-CZ" dirty="0"/>
              <a:t>či jiný právní úkon nebo právní akt opravňující žadatele k užívání nemovitosti, která bude předmětem projektu (pokud žadatel není zapsán v katastru nemovitostí jako vlastník nebo subjekt s právem hospodaření</a:t>
            </a:r>
            <a:r>
              <a:rPr lang="cs-CZ" dirty="0" smtClean="0"/>
              <a:t>).</a:t>
            </a:r>
          </a:p>
          <a:p>
            <a:pPr marL="685800" indent="-342900" algn="just">
              <a:spcBef>
                <a:spcPts val="0"/>
              </a:spcBef>
              <a:spcAft>
                <a:spcPts val="0"/>
              </a:spcAft>
              <a:buFont typeface="Arial" panose="020B0604020202020204" pitchFamily="34" charset="0"/>
              <a:buChar char="•"/>
              <a:tabLst>
                <a:tab pos="447675" algn="l"/>
              </a:tabLst>
            </a:pPr>
            <a:r>
              <a:rPr lang="cs-CZ" dirty="0" smtClean="0"/>
              <a:t>V případě doložení smlouvy o smlouvě budoucí musí žadatel nejpozději do vydání Rozhodnutí/Stanovení výdajů doložit výpis z katastru nemovitostí, kde je zapsán jako vlastník nebo subjekt s právem hospodařit (tato skutečnost je řešena procesem Žádosti o změnu projektu – viz kapitola 16 Obecných pravidel).</a:t>
            </a:r>
            <a:endParaRPr lang="cs-CZ" dirty="0"/>
          </a:p>
          <a:p>
            <a:pPr marL="342900" algn="just">
              <a:spcBef>
                <a:spcPts val="0"/>
              </a:spcBef>
              <a:spcAft>
                <a:spcPts val="0"/>
              </a:spcAft>
              <a:tabLst>
                <a:tab pos="447675" algn="l"/>
              </a:tabLst>
            </a:pPr>
            <a:endParaRPr lang="cs-CZ" i="1" dirty="0"/>
          </a:p>
          <a:p>
            <a:pPr algn="just">
              <a:spcBef>
                <a:spcPts val="0"/>
              </a:spcBef>
              <a:spcAft>
                <a:spcPts val="0"/>
              </a:spcAft>
              <a:tabLst>
                <a:tab pos="447675" algn="l"/>
              </a:tabLst>
            </a:pPr>
            <a:r>
              <a:rPr lang="cs-CZ" b="1" i="1" dirty="0">
                <a:solidFill>
                  <a:srgbClr val="00529C"/>
                </a:solidFill>
              </a:rPr>
              <a:t>Upozornění</a:t>
            </a:r>
          </a:p>
          <a:p>
            <a:pPr algn="just">
              <a:spcBef>
                <a:spcPts val="200"/>
              </a:spcBef>
              <a:tabLst>
                <a:tab pos="447675" algn="l"/>
              </a:tabLst>
            </a:pPr>
            <a:r>
              <a:rPr lang="cs-CZ" i="1" dirty="0">
                <a:solidFill>
                  <a:srgbClr val="00529C"/>
                </a:solidFill>
              </a:rPr>
              <a:t>Povede-li projekt k technickému zhodnocení pronajatého majetku, je nutné, aby možnost provádět technické zhodnocení na cizím majetku byla uvedena v nájemní smlouvě či ve smlouvě o výpůjčce </a:t>
            </a:r>
            <a:r>
              <a:rPr lang="cs-CZ" i="1" dirty="0" smtClean="0">
                <a:solidFill>
                  <a:srgbClr val="00529C"/>
                </a:solidFill>
              </a:rPr>
              <a:t>majetku, a to s podmínkou zachování výstupů minimálně po celou </a:t>
            </a:r>
            <a:r>
              <a:rPr lang="cs-CZ" i="1" dirty="0">
                <a:solidFill>
                  <a:srgbClr val="00529C"/>
                </a:solidFill>
              </a:rPr>
              <a:t>dobu udržitelnosti projektu</a:t>
            </a:r>
            <a:r>
              <a:rPr lang="cs-CZ" i="1" dirty="0" smtClean="0">
                <a:solidFill>
                  <a:srgbClr val="00529C"/>
                </a:solidFill>
              </a:rPr>
              <a:t>. </a:t>
            </a:r>
            <a:r>
              <a:rPr lang="cs-CZ" b="1" i="1" dirty="0">
                <a:solidFill>
                  <a:srgbClr val="00529C"/>
                </a:solidFill>
              </a:rPr>
              <a:t>Tuto smlouvu je nutné doložit</a:t>
            </a:r>
            <a:r>
              <a:rPr lang="cs-CZ" i="1" dirty="0" smtClean="0">
                <a:solidFill>
                  <a:srgbClr val="00529C"/>
                </a:solidFill>
              </a:rPr>
              <a:t>.</a:t>
            </a:r>
          </a:p>
          <a:p>
            <a:pPr algn="just">
              <a:spcBef>
                <a:spcPts val="200"/>
              </a:spcBef>
              <a:tabLst>
                <a:tab pos="447675" algn="l"/>
              </a:tabLst>
            </a:pPr>
            <a:r>
              <a:rPr lang="cs-CZ" b="1" i="1" dirty="0" smtClean="0">
                <a:solidFill>
                  <a:srgbClr val="00529C"/>
                </a:solidFill>
              </a:rPr>
              <a:t>Majetek lze pronajmout pouze od subjektů, které spadají do oprávněných žadatelů. Tuto smlouvu je nutné doložit.</a:t>
            </a:r>
            <a:r>
              <a:rPr lang="cs-CZ" i="1" dirty="0" smtClean="0">
                <a:solidFill>
                  <a:srgbClr val="00529C"/>
                </a:solidFill>
              </a:rPr>
              <a:t> </a:t>
            </a:r>
            <a:endParaRPr lang="cs-CZ" i="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064373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6727"/>
            <a:ext cx="8003232" cy="4819290"/>
          </a:xfrm>
        </p:spPr>
        <p:txBody>
          <a:bodyPr>
            <a:noAutofit/>
          </a:bodyPr>
          <a:lstStyle/>
          <a:p>
            <a:pPr>
              <a:spcBef>
                <a:spcPts val="0"/>
              </a:spcBef>
              <a:spcAft>
                <a:spcPts val="600"/>
              </a:spcAft>
              <a:tabLst>
                <a:tab pos="447675" algn="l"/>
              </a:tabLst>
            </a:pPr>
            <a:r>
              <a:rPr lang="cs-CZ" sz="2000" b="1" dirty="0">
                <a:solidFill>
                  <a:srgbClr val="00529C"/>
                </a:solidFill>
              </a:rPr>
              <a:t>3. </a:t>
            </a:r>
            <a:r>
              <a:rPr lang="cs-CZ" sz="1600" b="1" dirty="0">
                <a:solidFill>
                  <a:srgbClr val="00529C"/>
                </a:solidFill>
              </a:rPr>
              <a:t>Jsou doloženy všechny povinné přílohy a obsahově splňují požadované </a:t>
            </a:r>
            <a:r>
              <a:rPr lang="cs-CZ" sz="1600" b="1" dirty="0" smtClean="0">
                <a:solidFill>
                  <a:srgbClr val="00529C"/>
                </a:solidFill>
              </a:rPr>
              <a:t>náležitosti</a:t>
            </a:r>
            <a:endParaRPr lang="cs-CZ" sz="1600" b="1" dirty="0">
              <a:solidFill>
                <a:srgbClr val="00529C"/>
              </a:solidFill>
            </a:endParaRPr>
          </a:p>
          <a:p>
            <a:pPr marL="324000" indent="-361950" algn="just" defTabSz="266700">
              <a:spcBef>
                <a:spcPts val="0"/>
              </a:spcBef>
              <a:spcAft>
                <a:spcPts val="0"/>
              </a:spcAft>
              <a:buFont typeface="Arial" panose="020B0604020202020204" pitchFamily="34" charset="0"/>
              <a:buChar char="•"/>
              <a:tabLst>
                <a:tab pos="358775" algn="l"/>
              </a:tabLst>
            </a:pPr>
            <a:r>
              <a:rPr lang="cs-CZ" sz="1600" b="1" dirty="0"/>
              <a:t>Územní rozhodnutí nebo územní souhlas nebo veřejnoprávní smlouva nahrazující územní řízení </a:t>
            </a:r>
          </a:p>
          <a:p>
            <a:pPr marL="532800" indent="-266400" algn="just">
              <a:spcBef>
                <a:spcPts val="0"/>
              </a:spcBef>
              <a:spcAft>
                <a:spcPts val="0"/>
              </a:spcAft>
              <a:buFont typeface="Arial" panose="020B0604020202020204" pitchFamily="34" charset="0"/>
              <a:buChar char="•"/>
              <a:tabLst>
                <a:tab pos="447675" algn="l"/>
              </a:tabLst>
            </a:pPr>
            <a:r>
              <a:rPr lang="cs-CZ" sz="1600" dirty="0" smtClean="0"/>
              <a:t>Územní rozhodnutí s nabytím právní moci. </a:t>
            </a:r>
            <a:endParaRPr lang="cs-CZ" sz="1600" dirty="0"/>
          </a:p>
          <a:p>
            <a:pPr marL="532800" indent="-266400" algn="just">
              <a:spcBef>
                <a:spcPts val="0"/>
              </a:spcBef>
              <a:spcAft>
                <a:spcPts val="0"/>
              </a:spcAft>
              <a:buFont typeface="Arial" panose="020B0604020202020204" pitchFamily="34" charset="0"/>
              <a:buChar char="•"/>
              <a:tabLst>
                <a:tab pos="447675" algn="l"/>
              </a:tabLst>
            </a:pPr>
            <a:r>
              <a:rPr lang="cs-CZ" sz="1600" dirty="0" smtClean="0"/>
              <a:t>Nebo územní </a:t>
            </a:r>
            <a:r>
              <a:rPr lang="cs-CZ" sz="1600" dirty="0"/>
              <a:t>souhlas </a:t>
            </a:r>
            <a:r>
              <a:rPr lang="cs-CZ" sz="1600" dirty="0" smtClean="0"/>
              <a:t>či účinná </a:t>
            </a:r>
            <a:r>
              <a:rPr lang="cs-CZ" sz="1600" dirty="0"/>
              <a:t>veřejnoprávní </a:t>
            </a:r>
            <a:r>
              <a:rPr lang="cs-CZ" sz="1600" dirty="0" smtClean="0"/>
              <a:t>smlouva </a:t>
            </a:r>
            <a:r>
              <a:rPr lang="cs-CZ" sz="1600" dirty="0"/>
              <a:t>nahrazující územní </a:t>
            </a:r>
            <a:r>
              <a:rPr lang="cs-CZ" sz="1600" dirty="0" smtClean="0"/>
              <a:t>řízení.</a:t>
            </a:r>
          </a:p>
          <a:p>
            <a:pPr marL="184150" algn="just">
              <a:spcBef>
                <a:spcPts val="0"/>
              </a:spcBef>
              <a:spcAft>
                <a:spcPts val="0"/>
              </a:spcAft>
              <a:tabLst>
                <a:tab pos="447675" algn="l"/>
              </a:tabLst>
            </a:pPr>
            <a:endParaRPr lang="cs-CZ" sz="1600" b="1" dirty="0">
              <a:solidFill>
                <a:srgbClr val="00529C"/>
              </a:solidFill>
            </a:endParaRPr>
          </a:p>
          <a:p>
            <a:pPr marL="323850" indent="-361950" algn="just" defTabSz="266700">
              <a:spcBef>
                <a:spcPts val="0"/>
              </a:spcBef>
              <a:spcAft>
                <a:spcPts val="0"/>
              </a:spcAft>
              <a:buFont typeface="Arial" panose="020B0604020202020204" pitchFamily="34" charset="0"/>
              <a:buChar char="•"/>
              <a:tabLst>
                <a:tab pos="266700" algn="l"/>
              </a:tabLst>
            </a:pPr>
            <a:r>
              <a:rPr lang="cs-CZ" sz="1600" b="1" dirty="0" smtClean="0"/>
              <a:t>Žádost </a:t>
            </a:r>
            <a:r>
              <a:rPr lang="cs-CZ" sz="1600" b="1" dirty="0"/>
              <a:t>o stavební povolení nebo ohlášení, případně stavební povolení </a:t>
            </a:r>
            <a:r>
              <a:rPr lang="cs-CZ" sz="1600" b="1" dirty="0" smtClean="0"/>
              <a:t>s nabytím právní moci nebo </a:t>
            </a:r>
            <a:r>
              <a:rPr lang="cs-CZ" sz="1600" b="1" dirty="0"/>
              <a:t>souhlas s provedením ohlášeného stavebního záměru nebo veřejnoprávní smlouva nahrazující stavební povolení </a:t>
            </a:r>
          </a:p>
          <a:p>
            <a:pPr marL="533400" indent="-266700" algn="just">
              <a:spcBef>
                <a:spcPts val="0"/>
              </a:spcBef>
              <a:spcAft>
                <a:spcPts val="0"/>
              </a:spcAft>
              <a:buFont typeface="Arial" panose="020B0604020202020204" pitchFamily="34" charset="0"/>
              <a:buChar char="•"/>
              <a:tabLst>
                <a:tab pos="447675" algn="l"/>
              </a:tabLst>
            </a:pPr>
            <a:r>
              <a:rPr lang="cs-CZ" sz="1600" dirty="0" smtClean="0"/>
              <a:t>Pravomocné stavební povolení, </a:t>
            </a:r>
            <a:r>
              <a:rPr lang="cs-CZ" sz="1600" dirty="0"/>
              <a:t>nebo souhlas s provedením ohlášeného stavebního </a:t>
            </a:r>
            <a:r>
              <a:rPr lang="cs-CZ" sz="1600" dirty="0" smtClean="0"/>
              <a:t>záměru, nebo účinná </a:t>
            </a:r>
            <a:r>
              <a:rPr lang="cs-CZ" sz="1600" dirty="0"/>
              <a:t>veřejnoprávní </a:t>
            </a:r>
            <a:r>
              <a:rPr lang="cs-CZ" sz="1600" dirty="0" smtClean="0"/>
              <a:t>smlouva </a:t>
            </a:r>
            <a:r>
              <a:rPr lang="cs-CZ" sz="1600" dirty="0"/>
              <a:t>nahrazující stavební </a:t>
            </a:r>
            <a:r>
              <a:rPr lang="cs-CZ" sz="1600" dirty="0" smtClean="0"/>
              <a:t>povolení, </a:t>
            </a:r>
            <a:r>
              <a:rPr lang="cs-CZ" sz="1600" dirty="0"/>
              <a:t>nebo žádost o </a:t>
            </a:r>
            <a:r>
              <a:rPr lang="cs-CZ" sz="1600" dirty="0" smtClean="0"/>
              <a:t>stavební </a:t>
            </a:r>
            <a:r>
              <a:rPr lang="cs-CZ" sz="1600" dirty="0"/>
              <a:t>povolení </a:t>
            </a:r>
            <a:r>
              <a:rPr lang="cs-CZ" sz="1600" dirty="0" smtClean="0"/>
              <a:t>(potvrzenou stavebním úřadem), nebo </a:t>
            </a:r>
            <a:r>
              <a:rPr lang="cs-CZ" sz="1600" dirty="0"/>
              <a:t>ohlášení potvrzené stavebním úřadem</a:t>
            </a:r>
            <a:r>
              <a:rPr lang="cs-CZ" sz="1600" dirty="0" smtClean="0"/>
              <a:t>.</a:t>
            </a:r>
          </a:p>
          <a:p>
            <a:pPr marL="533400" indent="-266700" algn="just">
              <a:spcBef>
                <a:spcPts val="0"/>
              </a:spcBef>
              <a:spcAft>
                <a:spcPts val="1200"/>
              </a:spcAft>
              <a:buFont typeface="Arial" panose="020B0604020202020204" pitchFamily="34" charset="0"/>
              <a:buChar char="•"/>
              <a:tabLst>
                <a:tab pos="447675" algn="l"/>
              </a:tabLst>
            </a:pPr>
            <a:r>
              <a:rPr lang="cs-CZ" sz="1600" dirty="0" smtClean="0"/>
              <a:t>V případě sloučeného územního a stavebního řízení bude doloženo toto Rozhodnutí s nabytím právní moci, nebo žádost o jeho vydání (potvrzená stavebním úřadem).</a:t>
            </a:r>
          </a:p>
          <a:p>
            <a:pPr algn="just">
              <a:spcBef>
                <a:spcPts val="0"/>
              </a:spcBef>
              <a:spcAft>
                <a:spcPts val="0"/>
              </a:spcAft>
              <a:tabLst>
                <a:tab pos="447675" algn="l"/>
              </a:tabLst>
            </a:pPr>
            <a:r>
              <a:rPr lang="cs-CZ" sz="1600" b="1" dirty="0" smtClean="0">
                <a:solidFill>
                  <a:srgbClr val="00529C"/>
                </a:solidFill>
              </a:rPr>
              <a:t>Upozornění</a:t>
            </a:r>
          </a:p>
          <a:p>
            <a:pPr algn="just">
              <a:spcBef>
                <a:spcPts val="0"/>
              </a:spcBef>
              <a:spcAft>
                <a:spcPts val="0"/>
              </a:spcAft>
              <a:tabLst>
                <a:tab pos="447675" algn="l"/>
              </a:tabLst>
            </a:pPr>
            <a:r>
              <a:rPr lang="cs-CZ" sz="1600" i="1" dirty="0" smtClean="0">
                <a:solidFill>
                  <a:srgbClr val="00529C"/>
                </a:solidFill>
              </a:rPr>
              <a:t>Stavební povolení s nabytím právní moci či Rozhodnutí o sloučeném územním a stavebním řízení s nabytím právní moci musí </a:t>
            </a:r>
            <a:r>
              <a:rPr lang="cs-CZ" sz="1600" i="1" dirty="0">
                <a:solidFill>
                  <a:srgbClr val="00529C"/>
                </a:solidFill>
              </a:rPr>
              <a:t>být doloženo nejpozději do </a:t>
            </a:r>
            <a:r>
              <a:rPr lang="cs-CZ" sz="1600" i="1" dirty="0" smtClean="0">
                <a:solidFill>
                  <a:srgbClr val="00529C"/>
                </a:solidFill>
              </a:rPr>
              <a:t>dne vydání Rozhodnutí/Stanovení výdajů, </a:t>
            </a:r>
            <a:r>
              <a:rPr lang="cs-CZ" sz="1600" i="1" dirty="0">
                <a:solidFill>
                  <a:srgbClr val="00529C"/>
                </a:solidFill>
              </a:rPr>
              <a:t>a to formou </a:t>
            </a:r>
            <a:r>
              <a:rPr lang="cs-CZ" sz="1600" i="1" dirty="0" smtClean="0">
                <a:solidFill>
                  <a:srgbClr val="00529C"/>
                </a:solidFill>
              </a:rPr>
              <a:t>Žádosti o změnu projektu.</a:t>
            </a:r>
            <a:endParaRPr lang="cs-CZ" sz="1600" i="1" dirty="0">
              <a:solidFill>
                <a:srgbClr val="00529C"/>
              </a:solidFill>
            </a:endParaRPr>
          </a:p>
          <a:p>
            <a:pPr marL="361950" indent="-361950" algn="just">
              <a:spcBef>
                <a:spcPts val="200"/>
              </a:spcBef>
              <a:buFont typeface="Courier New" panose="02070309020205020404" pitchFamily="49" charset="0"/>
              <a:buChar char="o"/>
              <a:tabLst>
                <a:tab pos="447675" algn="l"/>
              </a:tabLst>
            </a:pPr>
            <a:endParaRPr lang="cs-CZ" sz="2000" b="1" dirty="0" smtClean="0"/>
          </a:p>
          <a:p>
            <a:pPr marL="266700" algn="just">
              <a:spcBef>
                <a:spcPts val="200"/>
              </a:spcBef>
              <a:spcAft>
                <a:spcPts val="0"/>
              </a:spcAft>
              <a:tabLst>
                <a:tab pos="447675" algn="l"/>
              </a:tabLst>
            </a:pPr>
            <a:endParaRPr lang="cs-CZ" sz="2000" i="1"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87237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1600" b="1" dirty="0">
                <a:solidFill>
                  <a:srgbClr val="00529C"/>
                </a:solidFill>
              </a:rPr>
              <a:t>3.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tabLst>
                <a:tab pos="447675" algn="l"/>
              </a:tabLst>
            </a:pPr>
            <a:r>
              <a:rPr lang="cs-CZ" sz="1600" b="1" dirty="0" smtClean="0"/>
              <a:t>Projektová </a:t>
            </a:r>
            <a:r>
              <a:rPr lang="cs-CZ" sz="1600" b="1" dirty="0"/>
              <a:t>dokumentace pro vydání stavebního povolení nebo pro </a:t>
            </a:r>
            <a:r>
              <a:rPr lang="cs-CZ" sz="1600" b="1" dirty="0" smtClean="0"/>
              <a:t>ohlášení stavby</a:t>
            </a:r>
            <a:endParaRPr lang="cs-CZ" sz="1600" b="1" dirty="0"/>
          </a:p>
          <a:p>
            <a:pPr marL="647700" indent="-285750" algn="just">
              <a:spcBef>
                <a:spcPts val="0"/>
              </a:spcBef>
              <a:spcAft>
                <a:spcPts val="0"/>
              </a:spcAft>
              <a:buFont typeface="Arial" panose="020B0604020202020204" pitchFamily="34" charset="0"/>
              <a:buChar char="•"/>
              <a:tabLst>
                <a:tab pos="447675" algn="l"/>
              </a:tabLst>
            </a:pPr>
            <a:r>
              <a:rPr lang="cs-CZ" sz="1600" dirty="0" smtClean="0"/>
              <a:t>Projektová </a:t>
            </a:r>
            <a:r>
              <a:rPr lang="cs-CZ" sz="1600" dirty="0"/>
              <a:t>dokumentace v podrobnosti pro vydání stavebního </a:t>
            </a:r>
            <a:r>
              <a:rPr lang="cs-CZ" sz="1600" dirty="0" smtClean="0"/>
              <a:t>povolení (jež byla na stavební úřad předložena jako součást žádosti o stavební povolení a nebo je již ověřena stavebním úřadem).</a:t>
            </a:r>
            <a:endParaRPr lang="cs-CZ" sz="1600" dirty="0"/>
          </a:p>
          <a:p>
            <a:pPr marL="647700" indent="-285750" algn="just">
              <a:spcBef>
                <a:spcPts val="0"/>
              </a:spcBef>
              <a:spcAft>
                <a:spcPts val="0"/>
              </a:spcAft>
              <a:buFont typeface="Arial" panose="020B0604020202020204" pitchFamily="34" charset="0"/>
              <a:buChar char="•"/>
              <a:tabLst>
                <a:tab pos="447675" algn="l"/>
              </a:tabLst>
            </a:pPr>
            <a:r>
              <a:rPr lang="cs-CZ" sz="1600" dirty="0"/>
              <a:t>P</a:t>
            </a:r>
            <a:r>
              <a:rPr lang="cs-CZ" sz="1600" dirty="0" smtClean="0"/>
              <a:t>rojektová </a:t>
            </a:r>
            <a:r>
              <a:rPr lang="cs-CZ" sz="1600" dirty="0"/>
              <a:t>dokumentace v podrobnosti pro ohlášení </a:t>
            </a:r>
            <a:r>
              <a:rPr lang="cs-CZ" sz="1600" dirty="0" smtClean="0"/>
              <a:t>stavby, pokud stavba nevyžaduje stavební povolení.</a:t>
            </a:r>
            <a:endParaRPr lang="cs-CZ" sz="1600" dirty="0"/>
          </a:p>
          <a:p>
            <a:pPr marL="647700" indent="-285750" algn="just">
              <a:spcBef>
                <a:spcPts val="0"/>
              </a:spcBef>
              <a:spcAft>
                <a:spcPts val="1800"/>
              </a:spcAft>
              <a:buFont typeface="Arial" panose="020B0604020202020204" pitchFamily="34" charset="0"/>
              <a:buChar char="•"/>
              <a:tabLst>
                <a:tab pos="447675" algn="l"/>
              </a:tabLst>
            </a:pPr>
            <a:r>
              <a:rPr lang="cs-CZ" sz="1600" dirty="0"/>
              <a:t>Z</a:t>
            </a:r>
            <a:r>
              <a:rPr lang="cs-CZ" sz="1600" dirty="0" smtClean="0"/>
              <a:t>pracovaná </a:t>
            </a:r>
            <a:r>
              <a:rPr lang="cs-CZ" sz="1600" dirty="0"/>
              <a:t>projektová </a:t>
            </a:r>
            <a:r>
              <a:rPr lang="cs-CZ" sz="1600" dirty="0" smtClean="0"/>
              <a:t>dokumentace </a:t>
            </a:r>
            <a:r>
              <a:rPr lang="cs-CZ" sz="1600" dirty="0"/>
              <a:t>pro provádění </a:t>
            </a:r>
            <a:r>
              <a:rPr lang="cs-CZ" sz="1600" dirty="0" smtClean="0"/>
              <a:t>stavby, v případě, že již byla zpracována.</a:t>
            </a:r>
          </a:p>
          <a:p>
            <a:pPr marL="361950" indent="-361950" algn="just">
              <a:spcBef>
                <a:spcPts val="0"/>
              </a:spcBef>
              <a:spcAft>
                <a:spcPts val="0"/>
              </a:spcAft>
              <a:buFont typeface="Arial" panose="020B0604020202020204" pitchFamily="34" charset="0"/>
              <a:buChar char="•"/>
              <a:tabLst>
                <a:tab pos="447675" algn="l"/>
              </a:tabLst>
            </a:pPr>
            <a:r>
              <a:rPr lang="cs-CZ" sz="1600" b="1" dirty="0" smtClean="0"/>
              <a:t>Čestné prohlášení o skutečném majiteli</a:t>
            </a:r>
            <a:endParaRPr lang="cs-CZ" sz="1600" b="1" dirty="0"/>
          </a:p>
          <a:p>
            <a:pPr marL="647700" indent="-285750" algn="just">
              <a:spcBef>
                <a:spcPts val="0"/>
              </a:spcBef>
              <a:spcAft>
                <a:spcPts val="0"/>
              </a:spcAft>
              <a:buFont typeface="Arial" panose="020B0604020202020204" pitchFamily="34" charset="0"/>
              <a:buChar char="•"/>
              <a:tabLst>
                <a:tab pos="447675" algn="l"/>
              </a:tabLst>
            </a:pPr>
            <a:r>
              <a:rPr lang="cs-CZ" sz="1600" dirty="0"/>
              <a:t>Dokládá právnická osoba mimo veřejnoprávní právnické osoby.</a:t>
            </a:r>
          </a:p>
          <a:p>
            <a:pPr marL="647700" indent="-285750" algn="just">
              <a:spcBef>
                <a:spcPts val="0"/>
              </a:spcBef>
              <a:spcAft>
                <a:spcPts val="0"/>
              </a:spcAft>
              <a:buFont typeface="Arial" panose="020B0604020202020204" pitchFamily="34" charset="0"/>
              <a:buChar char="•"/>
              <a:tabLst>
                <a:tab pos="447675" algn="l"/>
              </a:tabLst>
            </a:pPr>
            <a:r>
              <a:rPr lang="cs-CZ" sz="1600" dirty="0"/>
              <a:t>Jedná se o čestné prohlášení ve smyslu § 4 odst. 4 zákona č. 253/2008 Sb., o některých opatřeních proti legalizaci výnosů z trestné činnosti a financování terorismu.</a:t>
            </a:r>
          </a:p>
          <a:p>
            <a:pPr marL="647700" indent="-285750" algn="just">
              <a:spcBef>
                <a:spcPts val="0"/>
              </a:spcBef>
              <a:spcAft>
                <a:spcPts val="0"/>
              </a:spcAft>
              <a:buFont typeface="Arial" panose="020B0604020202020204" pitchFamily="34" charset="0"/>
              <a:buChar char="•"/>
              <a:tabLst>
                <a:tab pos="447675" algn="l"/>
              </a:tabLst>
            </a:pPr>
            <a:r>
              <a:rPr lang="cs-CZ" sz="1600" dirty="0"/>
              <a:t>Vzor čestného </a:t>
            </a:r>
            <a:r>
              <a:rPr lang="cs-CZ" sz="1600" dirty="0" smtClean="0"/>
              <a:t>prohlášení je přílohou Obecných pravidel pro žadatele a příjemce č. 30.</a:t>
            </a:r>
          </a:p>
          <a:p>
            <a:pPr marL="647700" indent="-285750" algn="just">
              <a:spcBef>
                <a:spcPts val="0"/>
              </a:spcBef>
              <a:spcAft>
                <a:spcPts val="0"/>
              </a:spcAft>
              <a:buFont typeface="Arial" panose="020B0604020202020204" pitchFamily="34" charset="0"/>
              <a:buChar char="•"/>
              <a:tabLst>
                <a:tab pos="447675" algn="l"/>
              </a:tabLst>
            </a:pPr>
            <a:r>
              <a:rPr lang="cs-CZ" sz="1600" dirty="0" smtClean="0"/>
              <a:t>Podrobnější popis tzv. „skutečného vlastníka“ je uveden v kapitole 2.6.1 v Obecných pravidlech pro žadatele a příjemce.</a:t>
            </a:r>
            <a:endParaRPr lang="cs-CZ" sz="16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3721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2000" b="1" dirty="0">
                <a:solidFill>
                  <a:srgbClr val="00529C"/>
                </a:solidFill>
              </a:rPr>
              <a:t>3</a:t>
            </a:r>
            <a:r>
              <a:rPr lang="cs-CZ" sz="1400" b="1" dirty="0">
                <a:solidFill>
                  <a:srgbClr val="00529C"/>
                </a:solidFill>
              </a:rPr>
              <a:t>.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pPr>
            <a:r>
              <a:rPr lang="cs-CZ" sz="1400" b="1" dirty="0" smtClean="0"/>
              <a:t>Položkový </a:t>
            </a:r>
            <a:r>
              <a:rPr lang="cs-CZ" sz="1400" b="1" dirty="0"/>
              <a:t>rozpočet stavby</a:t>
            </a:r>
          </a:p>
          <a:p>
            <a:pPr marL="648000" indent="-285750" algn="just">
              <a:spcBef>
                <a:spcPts val="0"/>
              </a:spcBef>
              <a:spcAft>
                <a:spcPts val="0"/>
              </a:spcAft>
              <a:buFont typeface="Arial" panose="020B0604020202020204" pitchFamily="34" charset="0"/>
              <a:buChar char="•"/>
            </a:pPr>
            <a:r>
              <a:rPr lang="cs-CZ" sz="1400" dirty="0"/>
              <a:t>Žadatel doloží stanovení výdajů za stavbu/stavební práce v členění podle způsobu jejich financování, tedy členěné na způsobilé a nezpůsobilé výdaje projektu v souladu s požadavky Specifický </a:t>
            </a:r>
            <a:r>
              <a:rPr lang="cs-CZ" sz="1400" dirty="0" smtClean="0"/>
              <a:t>pravidel.</a:t>
            </a:r>
          </a:p>
          <a:p>
            <a:pPr marL="648000" indent="-285750" algn="just">
              <a:spcBef>
                <a:spcPts val="0"/>
              </a:spcBef>
              <a:spcAft>
                <a:spcPts val="0"/>
              </a:spcAft>
              <a:buFont typeface="Arial" panose="020B0604020202020204" pitchFamily="34" charset="0"/>
              <a:buChar char="•"/>
            </a:pPr>
            <a:r>
              <a:rPr lang="cs-CZ" sz="1400" dirty="0"/>
              <a:t>Stavební rozpočet je nutno členit na stavební objekty, popř. dílčí stavební nebo funkční celky, případně jiné obdobné části a to tak, aby bylo možno jednoznačně vymezit hlavní a vedlejší aktivity projektu</a:t>
            </a:r>
            <a:r>
              <a:rPr lang="cs-CZ" sz="1400" dirty="0" smtClean="0"/>
              <a:t>.</a:t>
            </a:r>
          </a:p>
          <a:p>
            <a:pPr marL="648000" indent="-285750" algn="just">
              <a:spcBef>
                <a:spcPts val="0"/>
              </a:spcBef>
              <a:spcAft>
                <a:spcPts val="0"/>
              </a:spcAft>
              <a:buFont typeface="Arial" panose="020B0604020202020204" pitchFamily="34" charset="0"/>
              <a:buChar char="•"/>
            </a:pPr>
            <a:r>
              <a:rPr lang="cs-CZ" sz="1400" dirty="0"/>
              <a:t>Žadatel stanoví ceny stavebních prací za účelem zjištění předpokládané ceny způsobilých výdajů </a:t>
            </a:r>
            <a:r>
              <a:rPr lang="cs-CZ" sz="1400" b="1" dirty="0"/>
              <a:t>hlavních aktivit projektu</a:t>
            </a:r>
            <a:r>
              <a:rPr lang="cs-CZ" sz="1400" dirty="0"/>
              <a:t> u nezahájených zakázek na základě stavebního rozpočtu, který je součástí příslušného stupně projektové dokumentace, a přiloží jeho originál ve formátu </a:t>
            </a:r>
            <a:r>
              <a:rPr lang="cs-CZ" sz="1400" dirty="0" err="1" smtClean="0"/>
              <a:t>pdf</a:t>
            </a:r>
            <a:r>
              <a:rPr lang="cs-CZ" sz="1400" dirty="0" smtClean="0"/>
              <a:t>. </a:t>
            </a:r>
            <a:r>
              <a:rPr lang="cs-CZ" sz="1400" dirty="0"/>
              <a:t>jako povinnou přílohu k </a:t>
            </a:r>
            <a:r>
              <a:rPr lang="cs-CZ" sz="1400" dirty="0" smtClean="0"/>
              <a:t>žádosti.</a:t>
            </a:r>
          </a:p>
          <a:p>
            <a:pPr marL="648000" indent="-285750" algn="just">
              <a:spcBef>
                <a:spcPts val="0"/>
              </a:spcBef>
              <a:spcAft>
                <a:spcPts val="0"/>
              </a:spcAft>
              <a:buFont typeface="Arial" panose="020B0604020202020204" pitchFamily="34" charset="0"/>
              <a:buChar char="•"/>
            </a:pPr>
            <a:r>
              <a:rPr lang="cs-CZ" sz="1400" dirty="0" smtClean="0"/>
              <a:t>Ve </a:t>
            </a:r>
            <a:r>
              <a:rPr lang="cs-CZ" sz="1400" dirty="0"/>
              <a:t>stupni připravenosti projektu </a:t>
            </a:r>
            <a:r>
              <a:rPr lang="cs-CZ" sz="1400" b="1" dirty="0"/>
              <a:t>k realizaci stavby/k zadání výběrového řízení</a:t>
            </a:r>
            <a:r>
              <a:rPr lang="cs-CZ" sz="1400" dirty="0"/>
              <a:t>, žadatel dokládá položkový rozpočet stavby vypracovaný v rozsahu odpovídajícímu požadavkům vyhlášky č. 230/2012 Sb. (č. 169/2016 od nabytí účinnosti). Položkový rozpočet stavby žadatel předkládá v </a:t>
            </a:r>
            <a:r>
              <a:rPr lang="cs-CZ" sz="1400" dirty="0" err="1" smtClean="0"/>
              <a:t>pdf</a:t>
            </a:r>
            <a:r>
              <a:rPr lang="cs-CZ" sz="1400" dirty="0" smtClean="0"/>
              <a:t>. </a:t>
            </a:r>
            <a:r>
              <a:rPr lang="cs-CZ" sz="1400" dirty="0"/>
              <a:t>a v elektronické podobě ve formátu XML  (.</a:t>
            </a:r>
            <a:r>
              <a:rPr lang="cs-CZ" sz="1400" dirty="0" err="1"/>
              <a:t>esoupis</a:t>
            </a:r>
            <a:r>
              <a:rPr lang="cs-CZ" sz="1400" dirty="0"/>
              <a:t>, .xc4, Excel VZ) nebo </a:t>
            </a:r>
            <a:r>
              <a:rPr lang="cs-CZ" sz="1400" dirty="0" smtClean="0"/>
              <a:t>obdobného.</a:t>
            </a:r>
          </a:p>
          <a:p>
            <a:pPr marL="648000" indent="-285750" algn="just">
              <a:spcBef>
                <a:spcPts val="0"/>
              </a:spcBef>
              <a:spcAft>
                <a:spcPts val="0"/>
              </a:spcAft>
              <a:buFont typeface="Arial" panose="020B0604020202020204" pitchFamily="34" charset="0"/>
              <a:buChar char="•"/>
            </a:pPr>
            <a:r>
              <a:rPr lang="cs-CZ" sz="1400" b="1" dirty="0" smtClean="0"/>
              <a:t>Po </a:t>
            </a:r>
            <a:r>
              <a:rPr lang="cs-CZ" sz="1400" b="1" dirty="0"/>
              <a:t>ukončení výběrového řízení </a:t>
            </a:r>
            <a:r>
              <a:rPr lang="cs-CZ" sz="1400" dirty="0"/>
              <a:t>žadatel doloží </a:t>
            </a:r>
            <a:r>
              <a:rPr lang="cs-CZ" sz="1400" dirty="0" err="1"/>
              <a:t>vysoutěžený</a:t>
            </a:r>
            <a:r>
              <a:rPr lang="cs-CZ" sz="1400" dirty="0"/>
              <a:t> položkový rozpočet stavby. Rozpočet musí být vypracován v rozsahu odpovídajícímu požadavkům vyhlášky č. 230/2012 Sb. (č. 169/2016 od nabytí účinnosti) v </a:t>
            </a:r>
            <a:r>
              <a:rPr lang="cs-CZ" sz="1400" dirty="0" err="1" smtClean="0"/>
              <a:t>pdf</a:t>
            </a:r>
            <a:r>
              <a:rPr lang="cs-CZ" sz="1400" dirty="0" smtClean="0"/>
              <a:t>. </a:t>
            </a:r>
            <a:r>
              <a:rPr lang="cs-CZ" sz="1400" dirty="0"/>
              <a:t>ve formátu XML (.</a:t>
            </a:r>
            <a:r>
              <a:rPr lang="cs-CZ" sz="1400" dirty="0" err="1"/>
              <a:t>esoupis</a:t>
            </a:r>
            <a:r>
              <a:rPr lang="cs-CZ" sz="1400" dirty="0"/>
              <a:t>, .xc4, Excel VZ) nebo obdobného.</a:t>
            </a:r>
          </a:p>
          <a:p>
            <a:pPr marL="648000" indent="-285750" algn="just">
              <a:spcBef>
                <a:spcPts val="0"/>
              </a:spcBef>
              <a:spcAft>
                <a:spcPts val="0"/>
              </a:spcAft>
              <a:buFont typeface="Arial" panose="020B0604020202020204" pitchFamily="34" charset="0"/>
              <a:buChar char="•"/>
            </a:pPr>
            <a:endParaRPr lang="cs-CZ" sz="1400" dirty="0" smtClean="0"/>
          </a:p>
          <a:p>
            <a:pPr marL="648000" indent="-285750" algn="just">
              <a:spcBef>
                <a:spcPts val="0"/>
              </a:spcBef>
              <a:spcAft>
                <a:spcPts val="0"/>
              </a:spcAft>
              <a:buFont typeface="Arial" panose="020B0604020202020204" pitchFamily="34" charset="0"/>
              <a:buChar char="•"/>
            </a:pPr>
            <a:endParaRPr lang="cs-CZ" sz="1400"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09603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20000"/>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marL="285750" indent="-285750">
              <a:spcBef>
                <a:spcPts val="0"/>
              </a:spcBef>
              <a:spcAft>
                <a:spcPts val="600"/>
              </a:spcAft>
              <a:buFont typeface="Arial" panose="020B0604020202020204" pitchFamily="34" charset="0"/>
              <a:buChar char="•"/>
            </a:pPr>
            <a:r>
              <a:rPr lang="cs-CZ" b="1" dirty="0" smtClean="0"/>
              <a:t>Výpočet čistých jiných peněžních příjmů</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Relevantní pouze v případě předpokladu vzniku jiných peněžních příjmů </a:t>
            </a:r>
            <a:r>
              <a:rPr lang="cs-CZ" sz="1800" b="0" dirty="0">
                <a:solidFill>
                  <a:schemeClr val="tx1"/>
                </a:solidFill>
              </a:rPr>
              <a:t>v období realizace projektu.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Vzor </a:t>
            </a:r>
            <a:r>
              <a:rPr lang="cs-CZ" sz="1800" b="0" dirty="0">
                <a:solidFill>
                  <a:schemeClr val="tx1"/>
                </a:solidFill>
              </a:rPr>
              <a:t>výpočtu čistých jiných peněžních příjmů je uveden v příloze č. 29 Obecných pravidel</a:t>
            </a:r>
            <a:r>
              <a:rPr lang="cs-CZ" sz="1800" b="0" dirty="0" smtClean="0">
                <a:solidFill>
                  <a:schemeClr val="tx1"/>
                </a:solidFill>
              </a:rPr>
              <a:t>.</a:t>
            </a:r>
            <a:endParaRPr lang="cs-CZ" sz="1700" b="0" dirty="0">
              <a:solidFill>
                <a:schemeClr val="tx1"/>
              </a:solidFill>
            </a:endParaRPr>
          </a:p>
          <a:p>
            <a:pPr>
              <a:spcBef>
                <a:spcPts val="0"/>
              </a:spcBef>
              <a:spcAft>
                <a:spcPts val="600"/>
              </a:spcAft>
            </a:pPr>
            <a:endParaRPr lang="cs-CZ" b="1" dirty="0" smtClean="0"/>
          </a:p>
          <a:p>
            <a:pPr marL="285750" indent="-285750">
              <a:spcBef>
                <a:spcPts val="0"/>
              </a:spcBef>
              <a:spcAft>
                <a:spcPts val="600"/>
              </a:spcAft>
              <a:buFont typeface="Arial" panose="020B0604020202020204" pitchFamily="34" charset="0"/>
              <a:buChar char="•"/>
            </a:pPr>
            <a:r>
              <a:rPr lang="cs-CZ" b="1" dirty="0" smtClean="0"/>
              <a:t>Memorandum či smlouva o spolupráci škol/školských zařízení s nestátními neziskovými organizacemi, kulturními institucemi a dalšími zařízeními spolupracujícími s dětmi a mládeží</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Písemné ošetření spolupráce školy/školského zařízení s nestátní neziskovou organizací, kulturní institucí či dalším zařízením spolupracujícím s dětmi a mládeží, pokud žadatel tuto spolupráci popisuje ve Studii proveditelnosti. </a:t>
            </a:r>
            <a:endParaRPr lang="cs-CZ" sz="1800" b="0" dirty="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Musí obsahovat náplň </a:t>
            </a:r>
            <a:r>
              <a:rPr lang="cs-CZ" sz="1800" b="0" dirty="0">
                <a:solidFill>
                  <a:schemeClr val="tx1"/>
                </a:solidFill>
              </a:rPr>
              <a:t>spolupráce (popis spolupráce včetně </a:t>
            </a:r>
            <a:r>
              <a:rPr lang="cs-CZ" sz="1800" b="0" dirty="0" smtClean="0">
                <a:solidFill>
                  <a:schemeClr val="tx1"/>
                </a:solidFill>
              </a:rPr>
              <a:t>využití vybavení a </a:t>
            </a:r>
            <a:r>
              <a:rPr lang="cs-CZ" sz="1800" b="0" dirty="0">
                <a:solidFill>
                  <a:schemeClr val="tx1"/>
                </a:solidFill>
              </a:rPr>
              <a:t>prostor budovaných/rekonstruovaných z projektu IROP), její způsob a rozsah.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Výzva nestanovuje žádný konkrétní vzor </a:t>
            </a:r>
            <a:r>
              <a:rPr lang="cs-CZ" sz="1800" b="0" dirty="0" smtClean="0">
                <a:solidFill>
                  <a:schemeClr val="tx1"/>
                </a:solidFill>
              </a:rPr>
              <a:t>memoranda/smlouvy.</a:t>
            </a:r>
          </a:p>
          <a:p>
            <a:pPr marL="647700" lvl="1" indent="-285750" algn="just">
              <a:spcBef>
                <a:spcPts val="0"/>
              </a:spcBef>
              <a:buFont typeface="Arial" panose="020B0604020202020204" pitchFamily="34" charset="0"/>
              <a:buChar char="•"/>
              <a:tabLst>
                <a:tab pos="447675" algn="l"/>
              </a:tabLst>
            </a:pPr>
            <a:r>
              <a:rPr lang="cs-CZ" sz="1800" dirty="0" smtClean="0">
                <a:solidFill>
                  <a:schemeClr val="tx1"/>
                </a:solidFill>
              </a:rPr>
              <a:t>Pozor</a:t>
            </a:r>
            <a:r>
              <a:rPr lang="cs-CZ" sz="1800" b="0" dirty="0" smtClean="0">
                <a:solidFill>
                  <a:schemeClr val="tx1"/>
                </a:solidFill>
              </a:rPr>
              <a:t>: Při </a:t>
            </a:r>
            <a:r>
              <a:rPr lang="cs-CZ" sz="1800" b="0" dirty="0">
                <a:solidFill>
                  <a:schemeClr val="tx1"/>
                </a:solidFill>
              </a:rPr>
              <a:t>kontrole udržitelnosti projektu bude příjemce dokladovat, jakým způsobem spolupráce </a:t>
            </a:r>
            <a:r>
              <a:rPr lang="cs-CZ" sz="1800" b="0" dirty="0" smtClean="0">
                <a:solidFill>
                  <a:schemeClr val="tx1"/>
                </a:solidFill>
              </a:rPr>
              <a:t>probíhá.</a:t>
            </a:r>
            <a:endParaRPr lang="cs-CZ" sz="1800" b="0" dirty="0">
              <a:solidFill>
                <a:schemeClr val="tx1"/>
              </a:solidFill>
            </a:endParaRPr>
          </a:p>
          <a:p>
            <a:pPr marL="0" lvl="1" indent="0">
              <a:spcBef>
                <a:spcPts val="0"/>
              </a:spcBef>
              <a:spcAft>
                <a:spcPts val="600"/>
              </a:spcAft>
              <a:buNone/>
              <a:tabLst>
                <a:tab pos="447675" algn="l"/>
              </a:tabLst>
            </a:pP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marL="285750" indent="-285750">
              <a:spcBef>
                <a:spcPts val="0"/>
              </a:spcBef>
              <a:spcAft>
                <a:spcPts val="600"/>
              </a:spcAft>
              <a:buFont typeface="Arial" panose="020B0604020202020204" pitchFamily="34" charset="0"/>
              <a:buChar char="•"/>
            </a:pPr>
            <a:r>
              <a:rPr lang="cs-CZ" b="1" dirty="0" smtClean="0"/>
              <a:t>Smlouva o spolupráci mezi vzdělávacím zařízením a zaměstnavatelem</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Písemné ošetření spolupráce </a:t>
            </a:r>
            <a:r>
              <a:rPr lang="cs-CZ" sz="1800" b="0" dirty="0" smtClean="0">
                <a:solidFill>
                  <a:schemeClr val="tx1"/>
                </a:solidFill>
              </a:rPr>
              <a:t>s potenciálním zaměstnavatelem nebo akademickým pracovištěm, </a:t>
            </a:r>
            <a:r>
              <a:rPr lang="cs-CZ" sz="1800" b="0" dirty="0">
                <a:solidFill>
                  <a:schemeClr val="tx1"/>
                </a:solidFill>
              </a:rPr>
              <a:t>pokud žadatel tuto spolupráci popisuje ve Studii proveditelnosti. </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Musí obsahovat náplň </a:t>
            </a:r>
            <a:r>
              <a:rPr lang="cs-CZ" sz="1800" b="0" dirty="0" smtClean="0">
                <a:solidFill>
                  <a:schemeClr val="tx1"/>
                </a:solidFill>
              </a:rPr>
              <a:t>spolupráce a její vztah k aktivitám podporovaným v IROP, </a:t>
            </a:r>
            <a:r>
              <a:rPr lang="cs-CZ" sz="1800" b="0" dirty="0">
                <a:solidFill>
                  <a:schemeClr val="tx1"/>
                </a:solidFill>
              </a:rPr>
              <a:t>její způsob a rozsah. </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Výzva nestanovuje žádný konkrétní vzor </a:t>
            </a:r>
            <a:r>
              <a:rPr lang="cs-CZ" sz="1800" b="0" dirty="0" smtClean="0">
                <a:solidFill>
                  <a:schemeClr val="tx1"/>
                </a:solidFill>
              </a:rPr>
              <a:t>smlouvy</a:t>
            </a:r>
            <a:r>
              <a:rPr lang="cs-CZ" sz="1800" b="0" dirty="0">
                <a:solidFill>
                  <a:schemeClr val="tx1"/>
                </a:solidFill>
              </a:rPr>
              <a:t>.</a:t>
            </a:r>
          </a:p>
          <a:p>
            <a:pPr marL="647700" lvl="1" indent="-285750" algn="just">
              <a:spcBef>
                <a:spcPts val="0"/>
              </a:spcBef>
              <a:buFont typeface="Arial" panose="020B0604020202020204" pitchFamily="34" charset="0"/>
              <a:buChar char="•"/>
              <a:tabLst>
                <a:tab pos="447675" algn="l"/>
              </a:tabLst>
            </a:pPr>
            <a:r>
              <a:rPr lang="cs-CZ" sz="1800" dirty="0">
                <a:solidFill>
                  <a:schemeClr val="tx1"/>
                </a:solidFill>
              </a:rPr>
              <a:t>Pozor</a:t>
            </a:r>
            <a:r>
              <a:rPr lang="cs-CZ" sz="1800" b="0" dirty="0">
                <a:solidFill>
                  <a:schemeClr val="tx1"/>
                </a:solidFill>
              </a:rPr>
              <a:t>: Při kontrole udržitelnosti projektu bude příjemce dokladovat, jakým způsobem spolupráce probíhá</a:t>
            </a:r>
            <a:r>
              <a:rPr lang="cs-CZ" sz="1800" b="0" dirty="0" smtClean="0">
                <a:solidFill>
                  <a:schemeClr val="tx1"/>
                </a:solidFill>
              </a:rPr>
              <a:t>.</a:t>
            </a:r>
            <a:endParaRPr lang="cs-CZ" sz="1700" b="0" dirty="0">
              <a:solidFill>
                <a:schemeClr val="tx1"/>
              </a:solidFill>
            </a:endParaRPr>
          </a:p>
          <a:p>
            <a:pPr>
              <a:spcBef>
                <a:spcPts val="0"/>
              </a:spcBef>
              <a:spcAft>
                <a:spcPts val="600"/>
              </a:spcAft>
            </a:pPr>
            <a:endParaRPr lang="cs-CZ" b="1"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26124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a:pPr>
            <a:r>
              <a:rPr lang="cs-CZ" sz="2000" b="1" dirty="0" smtClean="0">
                <a:solidFill>
                  <a:srgbClr val="00529C"/>
                </a:solidFill>
              </a:rPr>
              <a:t>Žadatel splňuje definici oprávněného příjemce pro příslušný specifický cíl a výzvu:</a:t>
            </a:r>
            <a:endParaRPr lang="cs-CZ" sz="2000" b="1" dirty="0">
              <a:solidFill>
                <a:srgbClr val="00529C"/>
              </a:solidFill>
            </a:endParaRPr>
          </a:p>
          <a:p>
            <a:pPr marL="803275" lvl="5" indent="-342900">
              <a:spcBef>
                <a:spcPts val="0"/>
              </a:spcBef>
              <a:buFont typeface="Arial" panose="020B0604020202020204" pitchFamily="34" charset="0"/>
              <a:buChar char="•"/>
            </a:pPr>
            <a:r>
              <a:rPr lang="cs-CZ" dirty="0" smtClean="0"/>
              <a:t>školy a školská zařízení v oblasti předškolního, základního a středního vzdělávání a vyšší odborné školy, </a:t>
            </a:r>
          </a:p>
          <a:p>
            <a:pPr marL="803275" lvl="5" indent="-342900">
              <a:spcBef>
                <a:spcPts val="0"/>
              </a:spcBef>
              <a:buFont typeface="Arial" panose="020B0604020202020204" pitchFamily="34" charset="0"/>
              <a:buChar char="•"/>
            </a:pPr>
            <a:r>
              <a:rPr lang="cs-CZ" dirty="0" smtClean="0"/>
              <a:t>další subjekty podílející se na realizaci vzdělávacích aktivit (subjekty, které mají zapsanou volnou živnost č. 72 „mimoškolní výchova a vzdělávání, pořádání kurzů, školení včetně lektorské činnosti“ a tzv. autorizované osoby podle zákona č. 179/2006 Sb.),</a:t>
            </a:r>
          </a:p>
          <a:p>
            <a:pPr marL="803275" lvl="5" indent="-342900">
              <a:spcBef>
                <a:spcPts val="0"/>
              </a:spcBef>
              <a:buFont typeface="Arial" panose="020B0604020202020204" pitchFamily="34" charset="0"/>
              <a:buChar char="•"/>
            </a:pPr>
            <a:r>
              <a:rPr lang="cs-CZ" dirty="0" smtClean="0"/>
              <a:t>kraje a jimi zřizované a zakládané organizace,</a:t>
            </a:r>
          </a:p>
          <a:p>
            <a:pPr marL="803275" lvl="5" indent="-342900">
              <a:spcBef>
                <a:spcPts val="0"/>
              </a:spcBef>
              <a:buFont typeface="Arial" panose="020B0604020202020204" pitchFamily="34" charset="0"/>
              <a:buChar char="•"/>
            </a:pPr>
            <a:r>
              <a:rPr lang="cs-CZ" dirty="0" smtClean="0"/>
              <a:t>obce a jimi zřizované a zakládané organizace,</a:t>
            </a:r>
          </a:p>
          <a:p>
            <a:pPr marL="803275" lvl="5" indent="-342900">
              <a:spcBef>
                <a:spcPts val="0"/>
              </a:spcBef>
              <a:buFont typeface="Arial" panose="020B0604020202020204" pitchFamily="34" charset="0"/>
              <a:buChar char="•"/>
            </a:pPr>
            <a:r>
              <a:rPr lang="cs-CZ" dirty="0"/>
              <a:t>n</a:t>
            </a:r>
            <a:r>
              <a:rPr lang="cs-CZ" dirty="0" smtClean="0"/>
              <a:t>estátní neziskové organizace,</a:t>
            </a:r>
          </a:p>
          <a:p>
            <a:pPr marL="803275" lvl="5" indent="-342900">
              <a:spcBef>
                <a:spcPts val="0"/>
              </a:spcBef>
              <a:buFont typeface="Arial" panose="020B0604020202020204" pitchFamily="34" charset="0"/>
              <a:buChar char="•"/>
            </a:pPr>
            <a:r>
              <a:rPr lang="cs-CZ" dirty="0"/>
              <a:t>c</a:t>
            </a:r>
            <a:r>
              <a:rPr lang="cs-CZ" dirty="0" smtClean="0"/>
              <a:t>írkve a církevní organizace,</a:t>
            </a:r>
          </a:p>
          <a:p>
            <a:pPr marL="803275" lvl="5" indent="-342900">
              <a:spcBef>
                <a:spcPts val="0"/>
              </a:spcBef>
              <a:buFont typeface="Arial" panose="020B0604020202020204" pitchFamily="34" charset="0"/>
              <a:buChar char="•"/>
            </a:pPr>
            <a:r>
              <a:rPr lang="cs-CZ" dirty="0"/>
              <a:t>o</a:t>
            </a:r>
            <a:r>
              <a:rPr lang="cs-CZ" dirty="0" smtClean="0"/>
              <a:t>rganizační složky státu </a:t>
            </a:r>
            <a:r>
              <a:rPr lang="cs-CZ" dirty="0"/>
              <a:t>a</a:t>
            </a:r>
            <a:r>
              <a:rPr lang="cs-CZ" dirty="0" smtClean="0"/>
              <a:t> jejich příspěvkové organizace.</a:t>
            </a:r>
          </a:p>
          <a:p>
            <a:endParaRPr lang="cs-CZ" sz="1900"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a:t>
            </a:r>
            <a:r>
              <a:rPr lang="cs-CZ" dirty="0" smtClean="0"/>
              <a:t>přijatelnosti - </a:t>
            </a:r>
            <a:r>
              <a:rPr lang="cs-CZ" dirty="0" smtClean="0">
                <a:solidFill>
                  <a:srgbClr val="FF0000"/>
                </a:solidFill>
              </a:rPr>
              <a:t>NENAPRAVITELNÁ</a:t>
            </a:r>
            <a:endParaRPr lang="cs-CZ" dirty="0">
              <a:solidFill>
                <a:srgbClr val="FF000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buFont typeface="+mj-lt"/>
              <a:buAutoNum type="arabicPeriod" startAt="2"/>
            </a:pPr>
            <a:r>
              <a:rPr lang="cs-CZ" sz="2000" b="1" dirty="0" smtClean="0">
                <a:solidFill>
                  <a:srgbClr val="00529C"/>
                </a:solidFill>
              </a:rPr>
              <a:t>Projekt </a:t>
            </a:r>
            <a:r>
              <a:rPr lang="cs-CZ" sz="2000" b="1" dirty="0">
                <a:solidFill>
                  <a:srgbClr val="00529C"/>
                </a:solidFill>
              </a:rPr>
              <a:t>je v souladu s pravidly veřejné podpory</a:t>
            </a:r>
          </a:p>
          <a:p>
            <a:pPr marL="771525" indent="-342900" algn="just">
              <a:spcBef>
                <a:spcPts val="0"/>
              </a:spcBef>
              <a:spcAft>
                <a:spcPts val="0"/>
              </a:spcAft>
              <a:buFont typeface="Arial" panose="020B0604020202020204" pitchFamily="34" charset="0"/>
              <a:buChar char="•"/>
            </a:pPr>
            <a:r>
              <a:rPr lang="cs-CZ" sz="2000" dirty="0" smtClean="0"/>
              <a:t>Podpořeny budou projekty nezakládající veřejnou podporu ve smyslu článku 107 odst. 1 Smlouvy o fungování Evropské unie.</a:t>
            </a:r>
          </a:p>
          <a:p>
            <a:pPr marL="771525" indent="-342900" algn="just">
              <a:spcBef>
                <a:spcPts val="0"/>
              </a:spcBef>
              <a:spcAft>
                <a:spcPts val="0"/>
              </a:spcAft>
              <a:buFont typeface="Arial" panose="020B0604020202020204" pitchFamily="34" charset="0"/>
              <a:buChar char="•"/>
            </a:pPr>
            <a:r>
              <a:rPr lang="cs-CZ" sz="2000" dirty="0" smtClean="0"/>
              <a:t>Podporu vzdělávání lze považovat za slučitelnou s vnitřním trhem podle č. 107, odst. 3, písm. c) Smlouvy o fungování EU (tj. „</a:t>
            </a:r>
            <a:r>
              <a:rPr lang="cs-CZ" sz="2000" i="1" dirty="0" smtClean="0"/>
              <a:t>podpora, která má usnadnit rozvoj určitých hospodářských činností nebo hospodářských oblastí, pokud nemění podmínky obchodu v takové míře, jež by byly v rozporu s vnitřním trhem</a:t>
            </a:r>
            <a:r>
              <a:rPr lang="cs-CZ" sz="2000" dirty="0" smtClean="0"/>
              <a:t>“).</a:t>
            </a:r>
          </a:p>
          <a:p>
            <a:pPr marL="771525" indent="-342900" algn="just">
              <a:spcBef>
                <a:spcPts val="0"/>
              </a:spcBef>
              <a:spcAft>
                <a:spcPts val="0"/>
              </a:spcAft>
              <a:buFont typeface="Arial" panose="020B0604020202020204" pitchFamily="34" charset="0"/>
              <a:buChar char="•"/>
            </a:pPr>
            <a:r>
              <a:rPr lang="cs-CZ" sz="2000" b="1" dirty="0" smtClean="0"/>
              <a:t>Vybudovaná infrastruktura může být využívána na vedlejší, hospodářskou činnost, pokud nepřesáhne 15 % roční kapacity podpořené infrastruktury, nejenom jako funkčního celku, ale i dílčích výstupů projektu (např. učebna, pořízený kus vybavení).</a:t>
            </a:r>
            <a:r>
              <a:rPr lang="cs-CZ" sz="2000" b="1" dirty="0"/>
              <a:t> </a:t>
            </a:r>
            <a:r>
              <a:rPr lang="cs-CZ" sz="2000" b="1" dirty="0" smtClean="0"/>
              <a:t>Tuto skutečnost je žadatel povinen v žádosti popsat a následně prokazovat v době udržitelnosti. Při překročení tohoto limitu se žadatel vystavuje riziku nedovolené veřejné podpory.</a:t>
            </a: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www.crr.cz</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546266" y="1306874"/>
            <a:ext cx="8027718" cy="4819290"/>
          </a:xfrm>
        </p:spPr>
        <p:txBody>
          <a:bodyPr>
            <a:normAutofit/>
          </a:bodyPr>
          <a:lstStyle/>
          <a:p>
            <a:pPr lvl="0" algn="just"/>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56930"/>
            <a:ext cx="9105109" cy="525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470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3"/>
            </a:pPr>
            <a:r>
              <a:rPr lang="cs-CZ" sz="2000" b="1" dirty="0" smtClean="0">
                <a:solidFill>
                  <a:srgbClr val="00529C"/>
                </a:solidFill>
              </a:rPr>
              <a:t>Statutární zástupce žadatele je trestně bezúhonný</a:t>
            </a:r>
          </a:p>
          <a:p>
            <a:pPr marL="771525" indent="-342900" algn="just">
              <a:spcBef>
                <a:spcPts val="0"/>
              </a:spcBef>
              <a:spcAft>
                <a:spcPts val="0"/>
              </a:spcAft>
              <a:buFont typeface="Arial" panose="020B0604020202020204" pitchFamily="34" charset="0"/>
              <a:buChar char="•"/>
            </a:pPr>
            <a:r>
              <a:rPr lang="cs-CZ" sz="2000" dirty="0"/>
              <a:t>Souhlas s čestným prohlášením v IS KP14</a:t>
            </a:r>
            <a:r>
              <a:rPr lang="cs-CZ" sz="2000" dirty="0" smtClean="0"/>
              <a:t>+.</a:t>
            </a:r>
          </a:p>
          <a:p>
            <a:pPr marL="771525" indent="-342900" algn="just">
              <a:spcBef>
                <a:spcPts val="0"/>
              </a:spcBef>
              <a:spcAft>
                <a:spcPts val="0"/>
              </a:spcAft>
              <a:buFont typeface="Arial" panose="020B0604020202020204" pitchFamily="34" charset="0"/>
              <a:buChar char="•"/>
            </a:pPr>
            <a:r>
              <a:rPr lang="cs-CZ" sz="20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457200" indent="-457200" algn="just">
              <a:spcBef>
                <a:spcPts val="0"/>
              </a:spcBef>
              <a:spcAft>
                <a:spcPts val="0"/>
              </a:spcAft>
              <a:buFont typeface="+mj-lt"/>
              <a:buAutoNum type="arabicPeriod" startAt="4"/>
            </a:pPr>
            <a:r>
              <a:rPr lang="cs-CZ" sz="2000" b="1" dirty="0" smtClean="0">
                <a:solidFill>
                  <a:srgbClr val="00529C"/>
                </a:solidFill>
              </a:rPr>
              <a:t>Projekt není zaměřen na výstavbu nové budovy pro aktivity zájmového, neformálního nebo celoživotního vzdělávání</a:t>
            </a:r>
            <a:endParaRPr lang="cs-CZ" sz="2000" b="1" dirty="0">
              <a:solidFill>
                <a:srgbClr val="00529C"/>
              </a:solidFill>
            </a:endParaRPr>
          </a:p>
          <a:p>
            <a:pPr marL="771525" indent="-342900" algn="just">
              <a:spcBef>
                <a:spcPts val="0"/>
              </a:spcBef>
              <a:spcAft>
                <a:spcPts val="0"/>
              </a:spcAft>
              <a:buFont typeface="Arial" panose="020B0604020202020204" pitchFamily="34" charset="0"/>
              <a:buChar char="•"/>
            </a:pPr>
            <a:r>
              <a:rPr lang="cs-CZ" sz="2000" dirty="0" smtClean="0"/>
              <a:t>Kritérium je posuzováno v návaznosti na hlavní aktivitu projektu, která umožňuje realizovat přístavby, nástavby, stavební úpravy a modernizace budov, nikoliv výstavbu nových objektů.</a:t>
            </a:r>
          </a:p>
          <a:p>
            <a:pPr marL="771525" indent="-342900" algn="just">
              <a:spcBef>
                <a:spcPts val="0"/>
              </a:spcBef>
              <a:spcAft>
                <a:spcPts val="0"/>
              </a:spcAft>
              <a:buFont typeface="Arial" panose="020B0604020202020204" pitchFamily="34" charset="0"/>
              <a:buChar char="•"/>
            </a:pPr>
            <a:r>
              <a:rPr lang="cs-CZ" sz="2000" dirty="0" smtClean="0"/>
              <a:t>Je však umožněno, aby infrastruktura byla vytvořena rekonstrukcí např. nevyužívaného objektu. </a:t>
            </a: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7230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5"/>
            </a:pPr>
            <a:r>
              <a:rPr lang="cs-CZ" sz="2000" b="1" dirty="0" smtClean="0">
                <a:solidFill>
                  <a:srgbClr val="00529C"/>
                </a:solidFill>
              </a:rPr>
              <a:t>Projekt je v souladu s akčním plánem vzdělávání</a:t>
            </a:r>
          </a:p>
          <a:p>
            <a:pPr marL="771525" indent="-342900" algn="just">
              <a:spcBef>
                <a:spcPts val="0"/>
              </a:spcBef>
              <a:spcAft>
                <a:spcPts val="0"/>
              </a:spcAft>
              <a:buFont typeface="Arial" panose="020B0604020202020204" pitchFamily="34" charset="0"/>
              <a:buChar char="•"/>
            </a:pPr>
            <a:r>
              <a:rPr lang="cs-CZ" sz="2000" dirty="0" smtClean="0"/>
              <a:t>Jedná se o soulad s Místním akčním plánem vzdělávání (MAP; tzv. Strategický rámec MAP), nebo s Krajským akčním plánem vzdělávání (KAP; tzv. Seznamem projektových záměrů pro investiční intervence IROP), který bude zveřejněn na webu </a:t>
            </a:r>
            <a:r>
              <a:rPr lang="cs-CZ" sz="2000" dirty="0" smtClean="0">
                <a:hlinkClick r:id="rId2"/>
              </a:rPr>
              <a:t>www.uzemnidimenze.cz</a:t>
            </a:r>
            <a:r>
              <a:rPr lang="cs-CZ" sz="2000" dirty="0" smtClean="0"/>
              <a:t> nejpozději k datu ukončení výzvy.</a:t>
            </a:r>
          </a:p>
          <a:p>
            <a:pPr marL="771525" indent="-342900" algn="just">
              <a:spcBef>
                <a:spcPts val="0"/>
              </a:spcBef>
              <a:spcAft>
                <a:spcPts val="0"/>
              </a:spcAft>
              <a:buFont typeface="Arial" panose="020B0604020202020204" pitchFamily="34" charset="0"/>
              <a:buChar char="•"/>
            </a:pPr>
            <a:r>
              <a:rPr lang="cs-CZ" sz="2000" dirty="0" smtClean="0"/>
              <a:t>Žadatel ve studii proveditelnosti dále uvede název </a:t>
            </a:r>
            <a:r>
              <a:rPr lang="cs-CZ" sz="2000" dirty="0" err="1" smtClean="0"/>
              <a:t>MAPu</a:t>
            </a:r>
            <a:r>
              <a:rPr lang="cs-CZ" sz="2000" dirty="0" smtClean="0"/>
              <a:t>/</a:t>
            </a:r>
            <a:r>
              <a:rPr lang="cs-CZ" sz="2000" dirty="0" err="1" smtClean="0"/>
              <a:t>KAPu</a:t>
            </a:r>
            <a:r>
              <a:rPr lang="cs-CZ" sz="2000" dirty="0" smtClean="0"/>
              <a:t> a název projektu/ů uvedených v </a:t>
            </a:r>
            <a:r>
              <a:rPr lang="cs-CZ" sz="2000" dirty="0" err="1" smtClean="0"/>
              <a:t>MAPu</a:t>
            </a:r>
            <a:r>
              <a:rPr lang="cs-CZ" sz="2000" dirty="0" smtClean="0"/>
              <a:t>/</a:t>
            </a:r>
            <a:r>
              <a:rPr lang="cs-CZ" sz="2000" dirty="0" err="1" smtClean="0"/>
              <a:t>KAPu</a:t>
            </a:r>
            <a:r>
              <a:rPr lang="cs-CZ" sz="2000" dirty="0" smtClean="0"/>
              <a:t>, jež jsou zahrnuty v žádosti o podporu.</a:t>
            </a:r>
          </a:p>
          <a:p>
            <a:pPr marL="771525" indent="-342900" algn="just">
              <a:spcBef>
                <a:spcPts val="0"/>
              </a:spcBef>
              <a:spcAft>
                <a:spcPts val="0"/>
              </a:spcAft>
              <a:buFont typeface="Arial" panose="020B0604020202020204" pitchFamily="34" charset="0"/>
              <a:buChar char="•"/>
            </a:pPr>
            <a:r>
              <a:rPr lang="cs-CZ" sz="2000" dirty="0" smtClean="0"/>
              <a:t>Je posuzováno, zda aktivity řešené v projektu jsou v souladu s tím, co je uvedeno v MAP/KAP:</a:t>
            </a:r>
          </a:p>
          <a:p>
            <a:pPr marL="1440000" indent="-342900" algn="just">
              <a:spcBef>
                <a:spcPts val="0"/>
              </a:spcBef>
              <a:spcAft>
                <a:spcPts val="0"/>
              </a:spcAft>
              <a:buFont typeface="Arial" panose="020B0604020202020204" pitchFamily="34" charset="0"/>
              <a:buChar char="•"/>
            </a:pPr>
            <a:r>
              <a:rPr lang="cs-CZ" dirty="0"/>
              <a:t>s</a:t>
            </a:r>
            <a:r>
              <a:rPr lang="cs-CZ" dirty="0" smtClean="0"/>
              <a:t>oulad s klíčovými kompetencemi;</a:t>
            </a:r>
          </a:p>
          <a:p>
            <a:pPr marL="1440000" indent="-342900" algn="just">
              <a:spcBef>
                <a:spcPts val="0"/>
              </a:spcBef>
              <a:spcAft>
                <a:spcPts val="0"/>
              </a:spcAft>
              <a:buFont typeface="Arial" panose="020B0604020202020204" pitchFamily="34" charset="0"/>
              <a:buChar char="•"/>
            </a:pPr>
            <a:r>
              <a:rPr lang="cs-CZ" dirty="0" smtClean="0"/>
              <a:t>název projektu v MAP/KAP, očekávané celkové náklady projektu v MAP/KAP, očekávaný termín realizace projektu v MAP/KAP, jsou orientační a při hodnocení žádosti o podporu bude akceptováno, pokud dojde k jejich změně oproti údaji zapsaném v MAP/KAP.</a:t>
            </a:r>
          </a:p>
          <a:p>
            <a:pPr marL="771525" indent="-342900" algn="just">
              <a:spcBef>
                <a:spcPts val="0"/>
              </a:spcBef>
              <a:spcAft>
                <a:spcPts val="0"/>
              </a:spcAft>
              <a:buFont typeface="Arial" panose="020B0604020202020204" pitchFamily="34" charset="0"/>
              <a:buChar char="•"/>
            </a:pPr>
            <a:endParaRPr lang="cs-CZ" sz="2000" dirty="0" smtClean="0"/>
          </a:p>
          <a:p>
            <a:pPr marL="457200" indent="-457200" algn="just">
              <a:spcBef>
                <a:spcPts val="0"/>
              </a:spcBef>
              <a:spcAft>
                <a:spcPts val="0"/>
              </a:spcAft>
              <a:buFont typeface="+mj-lt"/>
              <a:buAutoNum type="arabicPeriod" startAt="10"/>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25719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rmAutofit fontScale="92500" lnSpcReduction="10000"/>
          </a:bodyPr>
          <a:lstStyle/>
          <a:p>
            <a:pPr marL="457200" indent="-457200">
              <a:spcBef>
                <a:spcPts val="600"/>
              </a:spcBef>
              <a:buFont typeface="+mj-lt"/>
              <a:buAutoNum type="arabicPeriod"/>
            </a:pPr>
            <a:r>
              <a:rPr lang="cs-CZ" sz="2000" b="1" dirty="0">
                <a:solidFill>
                  <a:srgbClr val="00529C"/>
                </a:solidFill>
              </a:rPr>
              <a:t>Projekt je svým zaměřením v souladu s cíli a podporovanými </a:t>
            </a:r>
            <a:r>
              <a:rPr lang="cs-CZ" sz="2000" b="1" dirty="0" smtClean="0">
                <a:solidFill>
                  <a:srgbClr val="00529C"/>
                </a:solidFill>
              </a:rPr>
              <a:t>aktivitami výzvy</a:t>
            </a:r>
          </a:p>
          <a:p>
            <a:pPr marL="717550" indent="-285750">
              <a:spcBef>
                <a:spcPts val="0"/>
              </a:spcBef>
              <a:spcAft>
                <a:spcPts val="0"/>
              </a:spcAft>
              <a:buFont typeface="Arial" panose="020B0604020202020204" pitchFamily="34" charset="0"/>
              <a:buChar char="•"/>
            </a:pPr>
            <a:r>
              <a:rPr lang="cs-CZ" dirty="0" smtClean="0"/>
              <a:t>Infrastruktura pro zájmové, neformální a celoživotní vzdělávání. Jedná se o školy a školská zařízení, střediska volného času, domy dětí a mládeže, školní družiny a školní kluby, vzdělávací a školící centra další subjekty podílející se na realizaci zájmového, neformální a celoživotního vzdělávání.</a:t>
            </a:r>
          </a:p>
          <a:p>
            <a:pPr marL="431800">
              <a:spcBef>
                <a:spcPts val="0"/>
              </a:spcBef>
              <a:spcAft>
                <a:spcPts val="0"/>
              </a:spcAft>
            </a:pPr>
            <a:endParaRPr lang="cs-CZ" dirty="0" smtClean="0"/>
          </a:p>
          <a:p>
            <a:pPr marL="717550" indent="-285750">
              <a:spcBef>
                <a:spcPts val="0"/>
              </a:spcBef>
              <a:spcAft>
                <a:spcPts val="0"/>
              </a:spcAft>
              <a:buFont typeface="Arial" panose="020B0604020202020204" pitchFamily="34" charset="0"/>
              <a:buChar char="•"/>
            </a:pPr>
            <a:r>
              <a:rPr lang="cs-CZ" dirty="0" smtClean="0"/>
              <a:t>Z popisu projektu a projektové dokumentace je zřejmé, že projekt řeší přístavbu, nástavbu, stavení úpravy a modernizaci budovy sloužící pro zájmové, neformální a celoživotní vzdělávání, nebo pořízení vybavení pro toto vzdělávání, ve vazbě na klíčové kompetence</a:t>
            </a:r>
            <a:r>
              <a:rPr lang="cs-CZ" b="1" dirty="0" smtClean="0"/>
              <a:t>:</a:t>
            </a:r>
            <a:endParaRPr lang="cs-CZ" b="1" dirty="0"/>
          </a:p>
          <a:p>
            <a:pPr marL="1358900" lvl="2" indent="-285750">
              <a:buFont typeface="Arial" panose="020B0604020202020204" pitchFamily="34" charset="0"/>
              <a:buChar char="•"/>
            </a:pPr>
            <a:r>
              <a:rPr lang="cs-CZ" dirty="0"/>
              <a:t>k</a:t>
            </a:r>
            <a:r>
              <a:rPr lang="cs-CZ" dirty="0" smtClean="0"/>
              <a:t>omunikace v cizích jazycích,</a:t>
            </a:r>
            <a:endParaRPr lang="cs-CZ" dirty="0"/>
          </a:p>
          <a:p>
            <a:pPr marL="1358900" lvl="2" indent="-285750">
              <a:buFont typeface="Arial" panose="020B0604020202020204" pitchFamily="34" charset="0"/>
              <a:buChar char="•"/>
            </a:pPr>
            <a:r>
              <a:rPr lang="cs-CZ" dirty="0" smtClean="0"/>
              <a:t>přírodní vědy,</a:t>
            </a:r>
            <a:endParaRPr lang="cs-CZ" dirty="0"/>
          </a:p>
          <a:p>
            <a:pPr marL="1358900" lvl="2" indent="-285750">
              <a:buFont typeface="Arial" panose="020B0604020202020204" pitchFamily="34" charset="0"/>
              <a:buChar char="•"/>
            </a:pPr>
            <a:r>
              <a:rPr lang="cs-CZ" dirty="0"/>
              <a:t>t</a:t>
            </a:r>
            <a:r>
              <a:rPr lang="cs-CZ" dirty="0" smtClean="0"/>
              <a:t>echnické a řemeslné obory,</a:t>
            </a:r>
            <a:endParaRPr lang="cs-CZ" dirty="0"/>
          </a:p>
          <a:p>
            <a:pPr marL="1358900" lvl="2" indent="-285750">
              <a:buFont typeface="Arial" panose="020B0604020202020204" pitchFamily="34" charset="0"/>
              <a:buChar char="•"/>
            </a:pPr>
            <a:r>
              <a:rPr lang="cs-CZ" dirty="0"/>
              <a:t>p</a:t>
            </a:r>
            <a:r>
              <a:rPr lang="cs-CZ" dirty="0" smtClean="0"/>
              <a:t>ráce s digitálními technologiemi (v podobě odborné učebny pro výuku informatiky, případně v návaznosti na ostatní výše uvedené klíčové kompetence),</a:t>
            </a:r>
          </a:p>
          <a:p>
            <a:pPr lvl="2" indent="0">
              <a:buNone/>
            </a:pPr>
            <a:r>
              <a:rPr lang="cs-CZ" dirty="0" smtClean="0"/>
              <a:t>(klíčové kompetence blíže popsány ve specifických </a:t>
            </a:r>
            <a:r>
              <a:rPr lang="cs-CZ" dirty="0" smtClean="0"/>
              <a:t>pravidlech).</a:t>
            </a:r>
            <a:endParaRPr lang="cs-CZ"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smtClean="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941526"/>
          </a:xfrm>
        </p:spPr>
        <p:txBody>
          <a:bodyPr>
            <a:normAutofit/>
          </a:bodyPr>
          <a:lstStyle/>
          <a:p>
            <a:pPr marL="457200" indent="-457200">
              <a:spcBef>
                <a:spcPts val="600"/>
              </a:spcBef>
              <a:buFont typeface="+mj-lt"/>
              <a:buAutoNum type="arabicPeriod" startAt="2"/>
            </a:pPr>
            <a:r>
              <a:rPr lang="pl-PL" sz="2000" b="1" dirty="0" smtClean="0">
                <a:solidFill>
                  <a:srgbClr val="00529C"/>
                </a:solidFill>
              </a:rPr>
              <a:t>Projekt </a:t>
            </a:r>
            <a:r>
              <a:rPr lang="pl-PL" sz="2000" b="1" dirty="0">
                <a:solidFill>
                  <a:srgbClr val="00529C"/>
                </a:solidFill>
              </a:rPr>
              <a:t>je v souladu s podmínkami výzvy</a:t>
            </a:r>
          </a:p>
          <a:p>
            <a:pPr marL="717550" indent="-285750">
              <a:spcBef>
                <a:spcPts val="0"/>
              </a:spcBef>
              <a:spcAft>
                <a:spcPts val="0"/>
              </a:spcAft>
              <a:buFont typeface="Arial" panose="020B0604020202020204" pitchFamily="34" charset="0"/>
              <a:buChar char="•"/>
            </a:pPr>
            <a:r>
              <a:rPr lang="cs-CZ" dirty="0"/>
              <a:t>zahájení/ukončení realizace projektu (1. 1. 2014 - </a:t>
            </a:r>
            <a:r>
              <a:rPr lang="cs-CZ" dirty="0" smtClean="0"/>
              <a:t>28.  6. 2019),</a:t>
            </a:r>
            <a:endParaRPr lang="cs-CZ" dirty="0"/>
          </a:p>
          <a:p>
            <a:pPr marL="717550" indent="-285750">
              <a:spcBef>
                <a:spcPts val="0"/>
              </a:spcBef>
              <a:spcAft>
                <a:spcPts val="0"/>
              </a:spcAft>
              <a:buFont typeface="Arial" panose="020B0604020202020204" pitchFamily="34" charset="0"/>
              <a:buChar char="•"/>
            </a:pPr>
            <a:r>
              <a:rPr lang="cs-CZ" dirty="0"/>
              <a:t>popis cílových skupin a dopad projektu na </a:t>
            </a:r>
            <a:r>
              <a:rPr lang="cs-CZ" dirty="0" smtClean="0"/>
              <a:t>ně,</a:t>
            </a:r>
            <a:endParaRPr lang="cs-CZ" dirty="0"/>
          </a:p>
          <a:p>
            <a:pPr marL="717550" indent="-285750">
              <a:spcBef>
                <a:spcPts val="0"/>
              </a:spcBef>
              <a:spcAft>
                <a:spcPts val="0"/>
              </a:spcAft>
              <a:buFont typeface="Arial" panose="020B0604020202020204" pitchFamily="34" charset="0"/>
              <a:buChar char="•"/>
            </a:pPr>
            <a:r>
              <a:rPr lang="cs-CZ" dirty="0"/>
              <a:t>dodržení procentní míry podpory z ERDF, SR, </a:t>
            </a:r>
            <a:r>
              <a:rPr lang="cs-CZ" dirty="0" smtClean="0"/>
              <a:t>žadatel,</a:t>
            </a:r>
            <a:endParaRPr lang="cs-CZ" dirty="0"/>
          </a:p>
          <a:p>
            <a:pPr marL="717550" indent="-285750">
              <a:spcBef>
                <a:spcPts val="0"/>
              </a:spcBef>
              <a:spcAft>
                <a:spcPts val="0"/>
              </a:spcAft>
              <a:buFont typeface="Arial" panose="020B0604020202020204" pitchFamily="34" charset="0"/>
              <a:buChar char="•"/>
            </a:pPr>
            <a:r>
              <a:rPr lang="cs-CZ" dirty="0"/>
              <a:t>správně zvolený indikátor projektu a způsob jeho </a:t>
            </a:r>
            <a:r>
              <a:rPr lang="cs-CZ" dirty="0" smtClean="0"/>
              <a:t>výpočtu,</a:t>
            </a:r>
            <a:endParaRPr lang="cs-CZ" dirty="0"/>
          </a:p>
          <a:p>
            <a:pPr marL="717550" indent="-285750">
              <a:spcBef>
                <a:spcPts val="0"/>
              </a:spcBef>
              <a:spcAft>
                <a:spcPts val="0"/>
              </a:spcAft>
              <a:buFont typeface="Arial" panose="020B0604020202020204" pitchFamily="34" charset="0"/>
              <a:buChar char="•"/>
            </a:pPr>
            <a:r>
              <a:rPr lang="pl-PL" dirty="0"/>
              <a:t>termín ukončení realizace projektu je po datu podání žádosti o </a:t>
            </a:r>
            <a:r>
              <a:rPr lang="pl-PL" dirty="0" smtClean="0"/>
              <a:t>podporu,</a:t>
            </a:r>
            <a:endParaRPr lang="pl-PL" dirty="0"/>
          </a:p>
          <a:p>
            <a:pPr marL="717550" indent="-285750">
              <a:spcBef>
                <a:spcPts val="0"/>
              </a:spcBef>
              <a:spcAft>
                <a:spcPts val="0"/>
              </a:spcAft>
              <a:buFont typeface="Arial" panose="020B0604020202020204" pitchFamily="34" charset="0"/>
              <a:buChar char="•"/>
            </a:pPr>
            <a:r>
              <a:rPr lang="cs-CZ" dirty="0" smtClean="0"/>
              <a:t>místo </a:t>
            </a:r>
            <a:r>
              <a:rPr lang="cs-CZ" dirty="0"/>
              <a:t>realizace </a:t>
            </a:r>
            <a:r>
              <a:rPr lang="cs-CZ" dirty="0" smtClean="0"/>
              <a:t>projektu:</a:t>
            </a:r>
          </a:p>
          <a:p>
            <a:pPr marL="1060450" lvl="1" indent="0">
              <a:spcBef>
                <a:spcPts val="0"/>
              </a:spcBef>
              <a:buNone/>
            </a:pPr>
            <a:r>
              <a:rPr lang="cs-CZ" sz="1800" dirty="0" smtClean="0">
                <a:solidFill>
                  <a:schemeClr val="tx1"/>
                </a:solidFill>
              </a:rPr>
              <a:t>56</a:t>
            </a:r>
            <a:r>
              <a:rPr lang="cs-CZ" sz="1800" dirty="0" smtClean="0">
                <a:solidFill>
                  <a:schemeClr val="tx1"/>
                </a:solidFill>
              </a:rPr>
              <a:t>. </a:t>
            </a:r>
            <a:r>
              <a:rPr lang="cs-CZ" sz="1800" dirty="0">
                <a:solidFill>
                  <a:schemeClr val="tx1"/>
                </a:solidFill>
              </a:rPr>
              <a:t>výzva </a:t>
            </a:r>
            <a:endParaRPr lang="cs-CZ" sz="1800" b="0" dirty="0">
              <a:solidFill>
                <a:schemeClr val="tx1"/>
              </a:solidFill>
            </a:endParaRPr>
          </a:p>
          <a:p>
            <a:pPr marL="1346200" lvl="1" indent="-285750">
              <a:spcBef>
                <a:spcPts val="0"/>
              </a:spcBef>
            </a:pPr>
            <a:r>
              <a:rPr lang="cs-CZ" sz="1800" b="0" dirty="0" smtClean="0">
                <a:solidFill>
                  <a:schemeClr val="tx1"/>
                </a:solidFill>
              </a:rPr>
              <a:t>	</a:t>
            </a:r>
            <a:r>
              <a:rPr lang="cs-CZ" sz="1800" b="0" dirty="0">
                <a:solidFill>
                  <a:schemeClr val="tx1"/>
                </a:solidFill>
              </a:rPr>
              <a:t>území správního obvodu obcí s rozšířenou působností, na jejichž území se </a:t>
            </a:r>
            <a:r>
              <a:rPr lang="cs-CZ" sz="1800" b="0" u="sng" dirty="0">
                <a:solidFill>
                  <a:schemeClr val="tx1"/>
                </a:solidFill>
              </a:rPr>
              <a:t>nenachází sociálně vyloučené lokality</a:t>
            </a:r>
            <a:r>
              <a:rPr lang="cs-CZ" sz="1800" b="0" dirty="0">
                <a:solidFill>
                  <a:schemeClr val="tx1"/>
                </a:solidFill>
              </a:rPr>
              <a:t>, mimo hl. m. </a:t>
            </a:r>
            <a:r>
              <a:rPr lang="cs-CZ" sz="1800" b="0" dirty="0" smtClean="0">
                <a:solidFill>
                  <a:schemeClr val="tx1"/>
                </a:solidFill>
              </a:rPr>
              <a:t>Prahu, </a:t>
            </a:r>
            <a:endParaRPr lang="cs-CZ" sz="1800" b="0" dirty="0">
              <a:solidFill>
                <a:schemeClr val="tx1"/>
              </a:solidFill>
            </a:endParaRPr>
          </a:p>
          <a:p>
            <a:pPr marL="1346200" lvl="1" indent="-285750">
              <a:spcBef>
                <a:spcPts val="0"/>
              </a:spcBef>
            </a:pPr>
            <a:endParaRPr lang="cs-CZ" sz="1800" b="0" dirty="0" smtClean="0">
              <a:solidFill>
                <a:schemeClr val="tx1"/>
              </a:solidFill>
            </a:endParaRPr>
          </a:p>
          <a:p>
            <a:pPr marL="1060450" lvl="1" indent="0">
              <a:spcBef>
                <a:spcPts val="0"/>
              </a:spcBef>
              <a:buNone/>
            </a:pPr>
            <a:r>
              <a:rPr lang="cs-CZ" sz="1800" dirty="0">
                <a:solidFill>
                  <a:schemeClr val="tx1"/>
                </a:solidFill>
              </a:rPr>
              <a:t>5</a:t>
            </a:r>
            <a:r>
              <a:rPr lang="cs-CZ" sz="1800" dirty="0" smtClean="0">
                <a:solidFill>
                  <a:schemeClr val="tx1"/>
                </a:solidFill>
              </a:rPr>
              <a:t>7</a:t>
            </a:r>
            <a:r>
              <a:rPr lang="cs-CZ" sz="1800" dirty="0" smtClean="0">
                <a:solidFill>
                  <a:schemeClr val="tx1"/>
                </a:solidFill>
              </a:rPr>
              <a:t>. </a:t>
            </a:r>
            <a:r>
              <a:rPr lang="cs-CZ" sz="1800" dirty="0">
                <a:solidFill>
                  <a:schemeClr val="tx1"/>
                </a:solidFill>
              </a:rPr>
              <a:t>v</a:t>
            </a:r>
            <a:r>
              <a:rPr lang="cs-CZ" sz="1800" dirty="0" smtClean="0">
                <a:solidFill>
                  <a:schemeClr val="tx1"/>
                </a:solidFill>
              </a:rPr>
              <a:t>ýzva</a:t>
            </a:r>
          </a:p>
          <a:p>
            <a:pPr marL="1346200" lvl="1" indent="-285750">
              <a:spcBef>
                <a:spcPts val="0"/>
              </a:spcBef>
            </a:pPr>
            <a:r>
              <a:rPr lang="cs-CZ" sz="1800" b="0" dirty="0">
                <a:solidFill>
                  <a:schemeClr val="tx1"/>
                </a:solidFill>
              </a:rPr>
              <a:t>území správního obvodu obcí s rozšířenou působností, na jejichž území se </a:t>
            </a:r>
            <a:r>
              <a:rPr lang="cs-CZ" sz="1800" b="0" u="sng" dirty="0">
                <a:solidFill>
                  <a:schemeClr val="tx1"/>
                </a:solidFill>
              </a:rPr>
              <a:t>nachází sociálně vyloučená lokalita</a:t>
            </a:r>
            <a:r>
              <a:rPr lang="cs-CZ" sz="1800" b="0" dirty="0">
                <a:solidFill>
                  <a:schemeClr val="tx1"/>
                </a:solidFill>
              </a:rPr>
              <a:t>, mimo hl. město </a:t>
            </a:r>
            <a:r>
              <a:rPr lang="cs-CZ" sz="1800" b="0" dirty="0" smtClean="0">
                <a:solidFill>
                  <a:schemeClr val="tx1"/>
                </a:solidFill>
              </a:rPr>
              <a:t>Prahu,  </a:t>
            </a:r>
            <a:endParaRPr lang="cs-CZ" sz="1800" b="0" dirty="0">
              <a:solidFill>
                <a:schemeClr val="tx1"/>
              </a:solidFill>
            </a:endParaRPr>
          </a:p>
          <a:p>
            <a:pPr marL="1346200" lvl="1" indent="-285750">
              <a:spcBef>
                <a:spcPts val="0"/>
              </a:spcBef>
            </a:pPr>
            <a:r>
              <a:rPr lang="cs-CZ" sz="1800" b="0" dirty="0">
                <a:solidFill>
                  <a:schemeClr val="tx1"/>
                </a:solidFill>
              </a:rPr>
              <a:t>nebo na </a:t>
            </a:r>
            <a:r>
              <a:rPr lang="cs-CZ" sz="1800" b="0" u="sng" dirty="0">
                <a:solidFill>
                  <a:schemeClr val="tx1"/>
                </a:solidFill>
              </a:rPr>
              <a:t>území sociálně vyloučené lokality se schválenou strategií Koordinovaného přístupu </a:t>
            </a:r>
            <a:r>
              <a:rPr lang="cs-CZ" sz="1800" b="0" dirty="0">
                <a:solidFill>
                  <a:schemeClr val="tx1"/>
                </a:solidFill>
              </a:rPr>
              <a:t>k sociálně vyloučeným lokalitám – uvedeno v příloze č. </a:t>
            </a:r>
            <a:r>
              <a:rPr lang="cs-CZ" sz="1800" b="0" dirty="0" smtClean="0">
                <a:solidFill>
                  <a:schemeClr val="tx1"/>
                </a:solidFill>
              </a:rPr>
              <a:t>2 </a:t>
            </a:r>
            <a:r>
              <a:rPr lang="cs-CZ" sz="1800" b="0" dirty="0">
                <a:solidFill>
                  <a:schemeClr val="tx1"/>
                </a:solidFill>
              </a:rPr>
              <a:t>Specifických </a:t>
            </a:r>
            <a:r>
              <a:rPr lang="cs-CZ" sz="1800" b="0" dirty="0" smtClean="0">
                <a:solidFill>
                  <a:schemeClr val="tx1"/>
                </a:solidFill>
              </a:rPr>
              <a:t>pravidel.</a:t>
            </a:r>
            <a:endParaRPr lang="cs-CZ" sz="1800" b="0" dirty="0">
              <a:solidFill>
                <a:schemeClr val="tx1"/>
              </a:solidFill>
            </a:endParaRPr>
          </a:p>
          <a:p>
            <a:pPr marL="285750" indent="-285750">
              <a:buFont typeface="Arial" panose="020B0604020202020204" pitchFamily="34" charset="0"/>
              <a:buChar char="•"/>
            </a:pPr>
            <a:endParaRPr lang="cs-CZ" sz="2300" b="1" dirty="0" smtClean="0">
              <a:solidFill>
                <a:srgbClr val="00529C"/>
              </a:solidFill>
            </a:endParaRPr>
          </a:p>
          <a:p>
            <a:pPr marL="342900" indent="-342900">
              <a:buFont typeface="Wingdings" panose="05000000000000000000" pitchFamily="2" charset="2"/>
              <a:buChar char="Ø"/>
            </a:pPr>
            <a:endParaRPr lang="cs-CZ" sz="2000" b="1" dirty="0" smtClean="0">
              <a:solidFill>
                <a:srgbClr val="00529C"/>
              </a:solidFill>
            </a:endParaRPr>
          </a:p>
          <a:p>
            <a:endParaRPr lang="cs-CZ" b="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a:t>
            </a:r>
            <a:r>
              <a:rPr lang="cs-CZ" dirty="0" smtClean="0"/>
              <a:t>přijatelnosti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14366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3"/>
            </a:pPr>
            <a:r>
              <a:rPr lang="cs-CZ" sz="2000" b="1" dirty="0">
                <a:solidFill>
                  <a:srgbClr val="00529C"/>
                </a:solidFill>
              </a:rPr>
              <a:t>Projekt respektuje minimální a maximální hranici celkových způsobilých </a:t>
            </a:r>
            <a:r>
              <a:rPr lang="cs-CZ" sz="2000" b="1" dirty="0" smtClean="0">
                <a:solidFill>
                  <a:srgbClr val="00529C"/>
                </a:solidFill>
              </a:rPr>
              <a:t>výdajů</a:t>
            </a:r>
          </a:p>
          <a:p>
            <a:pPr marL="785813" lvl="5" indent="-342900">
              <a:spcBef>
                <a:spcPts val="0"/>
              </a:spcBef>
              <a:buFont typeface="Arial" panose="020B0604020202020204" pitchFamily="34" charset="0"/>
              <a:buChar char="•"/>
            </a:pPr>
            <a:r>
              <a:rPr lang="cs-CZ" b="1" dirty="0"/>
              <a:t>m</a:t>
            </a:r>
            <a:r>
              <a:rPr lang="cs-CZ" b="1" dirty="0" smtClean="0"/>
              <a:t>inimální </a:t>
            </a:r>
            <a:r>
              <a:rPr lang="cs-CZ" b="1" dirty="0"/>
              <a:t>výše </a:t>
            </a:r>
            <a:r>
              <a:rPr lang="cs-CZ" dirty="0"/>
              <a:t>celkových způsobilých výdajů </a:t>
            </a:r>
            <a:r>
              <a:rPr lang="cs-CZ" b="1" dirty="0" smtClean="0"/>
              <a:t>1 mil. Kč Kč,</a:t>
            </a:r>
            <a:endParaRPr lang="cs-CZ" b="1" dirty="0"/>
          </a:p>
          <a:p>
            <a:pPr marL="785813" lvl="5" indent="-342900">
              <a:spcBef>
                <a:spcPts val="0"/>
              </a:spcBef>
              <a:buFont typeface="Arial" panose="020B0604020202020204" pitchFamily="34" charset="0"/>
              <a:buChar char="•"/>
            </a:pPr>
            <a:r>
              <a:rPr lang="cs-CZ" b="1" dirty="0"/>
              <a:t>m</a:t>
            </a:r>
            <a:r>
              <a:rPr lang="cs-CZ" b="1" dirty="0" smtClean="0"/>
              <a:t>aximální výše</a:t>
            </a:r>
            <a:r>
              <a:rPr lang="cs-CZ" dirty="0" smtClean="0"/>
              <a:t> celkových způsobilých výdajů </a:t>
            </a:r>
            <a:r>
              <a:rPr lang="cs-CZ" b="1" dirty="0" smtClean="0"/>
              <a:t>20 mil. Kč Kč.</a:t>
            </a:r>
          </a:p>
          <a:p>
            <a:endParaRPr lang="cs-CZ" sz="1900" dirty="0" smtClean="0"/>
          </a:p>
          <a:p>
            <a:pPr marL="457200" indent="-457200">
              <a:buFont typeface="+mj-lt"/>
              <a:buAutoNum type="arabicPeriod" startAt="4"/>
            </a:pPr>
            <a:r>
              <a:rPr lang="cs-CZ" sz="2000" b="1" dirty="0">
                <a:solidFill>
                  <a:srgbClr val="00529C"/>
                </a:solidFill>
              </a:rPr>
              <a:t>Projekt respektuje limity </a:t>
            </a:r>
            <a:r>
              <a:rPr lang="cs-CZ" sz="2000" b="1" dirty="0" smtClean="0">
                <a:solidFill>
                  <a:srgbClr val="00529C"/>
                </a:solidFill>
              </a:rPr>
              <a:t>způsobilých výdajů</a:t>
            </a:r>
          </a:p>
          <a:p>
            <a:pPr marL="785813" lvl="5" indent="-342900">
              <a:spcBef>
                <a:spcPts val="0"/>
              </a:spcBef>
              <a:buFont typeface="Arial" panose="020B0604020202020204" pitchFamily="34" charset="0"/>
              <a:buChar char="•"/>
            </a:pPr>
            <a:r>
              <a:rPr lang="cs-CZ" dirty="0" smtClean="0"/>
              <a:t>výdaje hlavní aktivity min. 85 % z celkových způsobilých výdajů,</a:t>
            </a:r>
          </a:p>
          <a:p>
            <a:pPr marL="785813" lvl="5" indent="-342900">
              <a:spcBef>
                <a:spcPts val="0"/>
              </a:spcBef>
              <a:buFont typeface="Arial" panose="020B0604020202020204" pitchFamily="34" charset="0"/>
              <a:buChar char="•"/>
            </a:pPr>
            <a:r>
              <a:rPr lang="cs-CZ" dirty="0" smtClean="0"/>
              <a:t>výdaje na vedlejší aktivity max. 15 % z celkových způsobilých výdajů,</a:t>
            </a:r>
          </a:p>
          <a:p>
            <a:pPr marL="785813" lvl="5" indent="-342900">
              <a:spcBef>
                <a:spcPts val="0"/>
              </a:spcBef>
              <a:buFont typeface="Arial" panose="020B0604020202020204" pitchFamily="34" charset="0"/>
              <a:buChar char="•"/>
            </a:pPr>
            <a:r>
              <a:rPr lang="cs-CZ" dirty="0" smtClean="0"/>
              <a:t>nákup pozemků a staveb maximálně do výše ceny (tržní ceny) zjištěné znaleckým posudkem,</a:t>
            </a:r>
          </a:p>
          <a:p>
            <a:pPr marL="785813" lvl="5" indent="-342900">
              <a:spcBef>
                <a:spcPts val="0"/>
              </a:spcBef>
              <a:buFont typeface="Arial" panose="020B0604020202020204" pitchFamily="34" charset="0"/>
              <a:buChar char="•"/>
            </a:pPr>
            <a:r>
              <a:rPr lang="cs-CZ" dirty="0"/>
              <a:t>výdaje za nákup </a:t>
            </a:r>
            <a:r>
              <a:rPr lang="cs-CZ" dirty="0" smtClean="0"/>
              <a:t>nemovitosti </a:t>
            </a:r>
            <a:r>
              <a:rPr lang="cs-CZ" dirty="0"/>
              <a:t>maximálně ve výši 10 % celkových způsobilých výdajů </a:t>
            </a:r>
            <a:r>
              <a:rPr lang="cs-CZ" dirty="0" smtClean="0"/>
              <a:t>projektu (tato podmínka projde revizí). </a:t>
            </a:r>
            <a:endParaRPr lang="cs-CZ" dirty="0"/>
          </a:p>
          <a:p>
            <a:pPr marL="785813" lvl="5" indent="-342900">
              <a:spcBef>
                <a:spcPts val="0"/>
              </a:spcBef>
              <a:buFont typeface="Courier New" panose="02070309020205020404" pitchFamily="49" charset="0"/>
              <a:buChar char="o"/>
            </a:pP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3"/>
            <a:ext cx="7959349" cy="4561663"/>
          </a:xfrm>
        </p:spPr>
        <p:txBody>
          <a:bodyPr>
            <a:normAutofit fontScale="77500" lnSpcReduction="20000"/>
          </a:bodyPr>
          <a:lstStyle/>
          <a:p>
            <a:pPr marL="457200" indent="-457200">
              <a:buFont typeface="+mj-lt"/>
              <a:buAutoNum type="arabicPeriod" startAt="5"/>
            </a:pPr>
            <a:r>
              <a:rPr lang="cs-CZ" sz="2300" b="1" dirty="0" smtClean="0">
                <a:solidFill>
                  <a:srgbClr val="00529C"/>
                </a:solidFill>
              </a:rPr>
              <a:t>Výsledky </a:t>
            </a:r>
            <a:r>
              <a:rPr lang="cs-CZ" sz="2300" b="1" dirty="0">
                <a:solidFill>
                  <a:srgbClr val="00529C"/>
                </a:solidFill>
              </a:rPr>
              <a:t>projektu jsou </a:t>
            </a:r>
            <a:r>
              <a:rPr lang="cs-CZ" sz="2300" b="1" dirty="0" smtClean="0">
                <a:solidFill>
                  <a:srgbClr val="00529C"/>
                </a:solidFill>
              </a:rPr>
              <a:t>udržitelné</a:t>
            </a:r>
          </a:p>
          <a:p>
            <a:pPr marL="771525" indent="-342900">
              <a:spcBef>
                <a:spcPts val="0"/>
              </a:spcBef>
              <a:spcAft>
                <a:spcPts val="0"/>
              </a:spcAft>
              <a:buFont typeface="Arial" panose="020B0604020202020204" pitchFamily="34" charset="0"/>
              <a:buChar char="•"/>
            </a:pPr>
            <a:r>
              <a:rPr lang="cs-CZ" sz="2300" dirty="0"/>
              <a:t>V </a:t>
            </a:r>
            <a:r>
              <a:rPr lang="cs-CZ" sz="2300" dirty="0" smtClean="0"/>
              <a:t>kapitole 16 Studie proveditelnosti je popsáno zajištění udržitelnosti projektu. </a:t>
            </a:r>
          </a:p>
          <a:p>
            <a:pPr marL="771525" indent="-342900">
              <a:spcBef>
                <a:spcPts val="0"/>
              </a:spcBef>
              <a:spcAft>
                <a:spcPts val="0"/>
              </a:spcAft>
              <a:buFont typeface="Arial" panose="020B0604020202020204" pitchFamily="34" charset="0"/>
              <a:buChar char="•"/>
            </a:pPr>
            <a:r>
              <a:rPr lang="cs-CZ" sz="2300" dirty="0" smtClean="0"/>
              <a:t>Vyhodnocení kritéria bude probíhat i na základě dalších kapitol studie proveditelnosti např. kapitoly 10 (výstupy projektu), 6 (zdůvodnění potřeby projektu), atd.</a:t>
            </a:r>
          </a:p>
          <a:p>
            <a:pPr marL="290250">
              <a:spcBef>
                <a:spcPts val="0"/>
              </a:spcBef>
            </a:pPr>
            <a:endParaRPr lang="cs-CZ" sz="2300" b="1" dirty="0" smtClean="0">
              <a:solidFill>
                <a:srgbClr val="00529C"/>
              </a:solidFill>
            </a:endParaRPr>
          </a:p>
          <a:p>
            <a:pPr marL="457200" indent="-457200">
              <a:spcBef>
                <a:spcPts val="0"/>
              </a:spcBef>
              <a:buFont typeface="+mj-lt"/>
              <a:buAutoNum type="arabicPeriod" startAt="6"/>
            </a:pPr>
            <a:r>
              <a:rPr lang="cs-CZ" sz="2300" b="1" dirty="0" smtClean="0">
                <a:solidFill>
                  <a:srgbClr val="00529C"/>
                </a:solidFill>
              </a:rPr>
              <a:t>Projekt </a:t>
            </a:r>
            <a:r>
              <a:rPr lang="cs-CZ" sz="2300" b="1" dirty="0">
                <a:solidFill>
                  <a:srgbClr val="00529C"/>
                </a:solidFill>
              </a:rPr>
              <a:t>nemá negativní vliv na žádnou z horizontálních priorit IROP (udržitelný rozvoj, rovné příležitosti a zákaz diskriminace, rovnost mužů a žen)</a:t>
            </a:r>
          </a:p>
          <a:p>
            <a:pPr marL="771525" lvl="2" indent="-342900">
              <a:spcBef>
                <a:spcPts val="0"/>
              </a:spcBef>
              <a:buFont typeface="Arial" panose="020B0604020202020204" pitchFamily="34" charset="0"/>
              <a:buChar char="•"/>
            </a:pPr>
            <a:r>
              <a:rPr lang="cs-CZ" sz="2300" dirty="0" smtClean="0"/>
              <a:t>Vliv projektu žadatel popisuje ve studii proveditelnosti v kapitole 15 a v žádosti o podporu. Projekt nesmí mít negativní vliv na žádnou z horizontálních priorit. V případě kladného vlivu, musí žadatel tento popsat.</a:t>
            </a:r>
          </a:p>
          <a:p>
            <a:pPr marL="771525" lvl="2" indent="-342900">
              <a:spcBef>
                <a:spcPts val="0"/>
              </a:spcBef>
              <a:buFont typeface="Arial" panose="020B0604020202020204" pitchFamily="34" charset="0"/>
              <a:buChar char="•"/>
            </a:pPr>
            <a:r>
              <a:rPr lang="cs-CZ" sz="2300" dirty="0" smtClean="0"/>
              <a:t>Příloha č. 24 Obecných pravidel pro žadatele a příjemce uvádí </a:t>
            </a:r>
            <a:r>
              <a:rPr lang="cs-CZ" sz="2300" u="sng" dirty="0" smtClean="0"/>
              <a:t>doporučení</a:t>
            </a:r>
            <a:r>
              <a:rPr lang="cs-CZ" sz="2300" dirty="0" smtClean="0"/>
              <a:t> pro vyhodnocení vlivu projektu na jednotlivé horizontální priority, není tedy pro žadatele závazná.</a:t>
            </a:r>
          </a:p>
          <a:p>
            <a:pPr marL="428625" lvl="2" indent="0">
              <a:spcBef>
                <a:spcPts val="0"/>
              </a:spcBef>
              <a:buNone/>
            </a:pPr>
            <a:endParaRPr lang="cs-CZ" sz="2300" dirty="0"/>
          </a:p>
          <a:p>
            <a:pPr marL="457200" indent="-457200" algn="just">
              <a:buFont typeface="+mj-lt"/>
              <a:buAutoNum type="arabicPeriod" startAt="7"/>
            </a:pPr>
            <a:r>
              <a:rPr lang="cs-CZ" sz="2300" b="1" dirty="0">
                <a:solidFill>
                  <a:srgbClr val="00529C"/>
                </a:solidFill>
              </a:rPr>
              <a:t>Potřebnost realizace projektu je odůvodněná</a:t>
            </a:r>
          </a:p>
          <a:p>
            <a:pPr marL="771525" indent="-342900" algn="just">
              <a:spcBef>
                <a:spcPts val="0"/>
              </a:spcBef>
              <a:spcAft>
                <a:spcPts val="600"/>
              </a:spcAft>
              <a:buFont typeface="Arial" panose="020B0604020202020204" pitchFamily="34" charset="0"/>
              <a:buChar char="•"/>
            </a:pPr>
            <a:r>
              <a:rPr lang="cs-CZ" sz="2300" dirty="0"/>
              <a:t>Popis </a:t>
            </a:r>
            <a:r>
              <a:rPr lang="cs-CZ" sz="2300" dirty="0" smtClean="0"/>
              <a:t>potřebnosti projektu v kapitole 6 Studie proveditelnosti.</a:t>
            </a:r>
            <a:endParaRPr lang="cs-CZ" sz="23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93650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10000"/>
          </a:bodyPr>
          <a:lstStyle/>
          <a:p>
            <a:pPr marL="457200" indent="-457200">
              <a:buFont typeface="+mj-lt"/>
              <a:buAutoNum type="arabicPeriod"/>
            </a:pPr>
            <a:r>
              <a:rPr lang="cs-CZ" altLang="ja-JP" sz="2000" b="1" dirty="0" smtClean="0">
                <a:solidFill>
                  <a:srgbClr val="00529C"/>
                </a:solidFill>
              </a:rPr>
              <a:t>Projekt </a:t>
            </a:r>
            <a:r>
              <a:rPr lang="cs-CZ" altLang="ja-JP" sz="2000" b="1" dirty="0">
                <a:solidFill>
                  <a:srgbClr val="00529C"/>
                </a:solidFill>
              </a:rPr>
              <a:t>je zaměřen alespoň na jednu z klíčových kompetencí:</a:t>
            </a:r>
          </a:p>
          <a:p>
            <a:pPr marL="900000" indent="-342900">
              <a:buFont typeface="Arial" panose="020B0604020202020204" pitchFamily="34" charset="0"/>
              <a:buChar char="•"/>
            </a:pPr>
            <a:r>
              <a:rPr lang="cs-CZ" altLang="ja-JP" sz="2000" dirty="0"/>
              <a:t>komunikace v cizích jazycích,</a:t>
            </a:r>
          </a:p>
          <a:p>
            <a:pPr marL="900000" indent="-342900">
              <a:buFont typeface="Arial" panose="020B0604020202020204" pitchFamily="34" charset="0"/>
              <a:buChar char="•"/>
            </a:pPr>
            <a:r>
              <a:rPr lang="cs-CZ" altLang="ja-JP" sz="2000" dirty="0"/>
              <a:t>technických a řemeslných oborů,</a:t>
            </a:r>
          </a:p>
          <a:p>
            <a:pPr marL="900000" indent="-342900">
              <a:buFont typeface="Arial" panose="020B0604020202020204" pitchFamily="34" charset="0"/>
              <a:buChar char="•"/>
            </a:pPr>
            <a:r>
              <a:rPr lang="cs-CZ" altLang="ja-JP" sz="2000" dirty="0"/>
              <a:t>přírodních věd,</a:t>
            </a:r>
          </a:p>
          <a:p>
            <a:pPr marL="900000" indent="-342900">
              <a:buFont typeface="Arial" panose="020B0604020202020204" pitchFamily="34" charset="0"/>
              <a:buChar char="•"/>
            </a:pPr>
            <a:r>
              <a:rPr lang="cs-CZ" altLang="ja-JP" sz="2000" dirty="0"/>
              <a:t>práce s digitálními technologiemi,</a:t>
            </a:r>
          </a:p>
          <a:p>
            <a:pPr marL="771525" indent="-342900" algn="just">
              <a:spcBef>
                <a:spcPts val="0"/>
              </a:spcBef>
              <a:spcAft>
                <a:spcPts val="0"/>
              </a:spcAft>
              <a:buFont typeface="Arial" panose="020B0604020202020204" pitchFamily="34" charset="0"/>
              <a:buChar char="•"/>
            </a:pPr>
            <a:r>
              <a:rPr lang="cs-CZ" sz="2000" i="1" dirty="0" smtClean="0"/>
              <a:t>Podrobný </a:t>
            </a:r>
            <a:r>
              <a:rPr lang="cs-CZ" sz="2000" i="1" dirty="0" smtClean="0"/>
              <a:t>popis vazby projektu na klíčové kompetence bude uveden ve Studii proveditelnosti (kapitola 5) a bude obsahovat také popis  vazby projektu a klíčových kompetencí na </a:t>
            </a:r>
            <a:r>
              <a:rPr lang="cs-CZ" sz="2000" i="1" dirty="0" smtClean="0"/>
              <a:t>vzdělávací </a:t>
            </a:r>
            <a:r>
              <a:rPr lang="cs-CZ" sz="2000" i="1" dirty="0" smtClean="0"/>
              <a:t>program </a:t>
            </a:r>
            <a:r>
              <a:rPr lang="cs-CZ" sz="2000" i="1" dirty="0" smtClean="0"/>
              <a:t>či obor z národní soustavy kvalifikací.</a:t>
            </a:r>
            <a:endParaRPr lang="cs-CZ" sz="2000" i="1" dirty="0" smtClean="0"/>
          </a:p>
          <a:p>
            <a:pPr marL="771525" indent="-342900" algn="just">
              <a:spcBef>
                <a:spcPts val="0"/>
              </a:spcBef>
              <a:spcAft>
                <a:spcPts val="0"/>
              </a:spcAft>
              <a:buFont typeface="Arial" panose="020B0604020202020204" pitchFamily="34" charset="0"/>
              <a:buChar char="•"/>
            </a:pPr>
            <a:r>
              <a:rPr lang="cs-CZ" sz="2000" i="1" dirty="0" smtClean="0"/>
              <a:t>Pozn</a:t>
            </a:r>
            <a:r>
              <a:rPr lang="cs-CZ" sz="2000" i="1" dirty="0" smtClean="0"/>
              <a:t>. toto kritérium má vazbu na NENAPRAVITELNÉ kritérium přijatelnosti, které ověřuje soulad projektu s Místním akčním plánem</a:t>
            </a:r>
            <a:r>
              <a:rPr lang="cs-CZ" sz="2000" i="1" dirty="0" smtClean="0"/>
              <a:t>.</a:t>
            </a:r>
          </a:p>
          <a:p>
            <a:pPr marL="428625" algn="just">
              <a:spcBef>
                <a:spcPts val="0"/>
              </a:spcBef>
              <a:spcAft>
                <a:spcPts val="0"/>
              </a:spcAft>
            </a:pPr>
            <a:endParaRPr lang="cs-CZ" sz="2000" i="1" dirty="0" smtClean="0"/>
          </a:p>
          <a:p>
            <a:pPr marL="457200" indent="-457200">
              <a:buFont typeface="+mj-lt"/>
              <a:buAutoNum type="arabicPeriod" startAt="2"/>
            </a:pPr>
            <a:r>
              <a:rPr lang="cs-CZ" altLang="ja-JP" sz="2000" b="1" dirty="0">
                <a:solidFill>
                  <a:srgbClr val="00529C"/>
                </a:solidFill>
              </a:rPr>
              <a:t>Projekt prokazatelně řeší nedostatek kapacit v území.</a:t>
            </a:r>
          </a:p>
          <a:p>
            <a:pPr marL="712800" indent="-342900">
              <a:buFont typeface="Arial" panose="020B0604020202020204" pitchFamily="34" charset="0"/>
              <a:buChar char="•"/>
            </a:pPr>
            <a:r>
              <a:rPr lang="cs-CZ" altLang="ja-JP" sz="2000" dirty="0"/>
              <a:t>Zdůvodnění nedostatku stávajících kapacit žadatel popíše ve studii proveditelnosti v kapitole 6.</a:t>
            </a:r>
          </a:p>
          <a:p>
            <a:pPr marL="771525" indent="-342900" algn="just">
              <a:spcBef>
                <a:spcPts val="0"/>
              </a:spcBef>
              <a:spcAft>
                <a:spcPts val="0"/>
              </a:spcAft>
              <a:buFont typeface="Arial" panose="020B0604020202020204" pitchFamily="34" charset="0"/>
              <a:buChar char="•"/>
            </a:pPr>
            <a:endParaRPr lang="cs-CZ" sz="2000" i="1"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20000"/>
          </a:bodyPr>
          <a:lstStyle/>
          <a:p>
            <a:pPr marL="457200" indent="-457200" algn="just">
              <a:spcBef>
                <a:spcPts val="0"/>
              </a:spcBef>
              <a:spcAft>
                <a:spcPts val="0"/>
              </a:spcAft>
              <a:buFont typeface="+mj-lt"/>
              <a:buAutoNum type="arabicPeriod" startAt="3"/>
            </a:pPr>
            <a:r>
              <a:rPr lang="cs-CZ" sz="2000" b="1" dirty="0" smtClean="0">
                <a:solidFill>
                  <a:srgbClr val="00529C"/>
                </a:solidFill>
              </a:rPr>
              <a:t>Projekt </a:t>
            </a:r>
            <a:r>
              <a:rPr lang="cs-CZ" sz="2000" b="1" dirty="0">
                <a:solidFill>
                  <a:srgbClr val="00529C"/>
                </a:solidFill>
              </a:rPr>
              <a:t>zajistí fyzickou dostupnost a bezbariérovost vzdělávacích zařízení.</a:t>
            </a:r>
          </a:p>
          <a:p>
            <a:pPr marL="714375" indent="-285750" algn="just">
              <a:spcBef>
                <a:spcPts val="0"/>
              </a:spcBef>
              <a:spcAft>
                <a:spcPts val="0"/>
              </a:spcAft>
              <a:buFont typeface="Arial" panose="020B0604020202020204" pitchFamily="34" charset="0"/>
              <a:buChar char="•"/>
            </a:pPr>
            <a:r>
              <a:rPr lang="cs-CZ" sz="2000" dirty="0" smtClean="0"/>
              <a:t>Učebny, výukové prostory a zázemí pracoviště podpořené z IROP musí být vždy bezbariérově dostupné.</a:t>
            </a:r>
          </a:p>
          <a:p>
            <a:pPr marL="714375" indent="-285750" algn="just">
              <a:spcBef>
                <a:spcPts val="0"/>
              </a:spcBef>
              <a:spcAft>
                <a:spcPts val="0"/>
              </a:spcAft>
              <a:buFont typeface="Arial" panose="020B0604020202020204" pitchFamily="34" charset="0"/>
              <a:buChar char="•"/>
            </a:pPr>
            <a:r>
              <a:rPr lang="cs-CZ" sz="2000" dirty="0" smtClean="0"/>
              <a:t>Základním </a:t>
            </a:r>
            <a:r>
              <a:rPr lang="cs-CZ" sz="2000" dirty="0"/>
              <a:t>požadavkem bezbariérovosti je umožnění pohybu osob na vozíku od vstupu do budovy po vstup do učebny/prostor podpořených z IROP a bezbariérová toaleta. </a:t>
            </a:r>
          </a:p>
          <a:p>
            <a:pPr marL="714375" indent="-285750" algn="just">
              <a:spcBef>
                <a:spcPts val="0"/>
              </a:spcBef>
              <a:spcAft>
                <a:spcPts val="0"/>
              </a:spcAft>
              <a:buFont typeface="Arial" panose="020B0604020202020204" pitchFamily="34" charset="0"/>
              <a:buChar char="•"/>
            </a:pPr>
            <a:r>
              <a:rPr lang="cs-CZ" sz="2000" dirty="0"/>
              <a:t>Výzva neurčuje konkrétní způsob zajištění bezbariérovosti (výtah x </a:t>
            </a:r>
            <a:r>
              <a:rPr lang="cs-CZ" sz="2000" dirty="0" err="1"/>
              <a:t>schodolez</a:t>
            </a:r>
            <a:r>
              <a:rPr lang="cs-CZ" sz="2000" dirty="0" smtClean="0"/>
              <a:t>).</a:t>
            </a:r>
            <a:endParaRPr lang="cs-CZ" sz="2000" dirty="0"/>
          </a:p>
          <a:p>
            <a:pPr marL="714375" indent="-285750" algn="just">
              <a:spcBef>
                <a:spcPts val="0"/>
              </a:spcBef>
              <a:spcAft>
                <a:spcPts val="0"/>
              </a:spcAft>
              <a:buFont typeface="Arial" panose="020B0604020202020204" pitchFamily="34" charset="0"/>
              <a:buChar char="•"/>
            </a:pPr>
            <a:r>
              <a:rPr lang="cs-CZ" sz="2000" dirty="0"/>
              <a:t>Nerelevantní: pokud jsou dotčené a případně navazující prostory již bezbariérové vč. bezbariérové toalety.</a:t>
            </a:r>
          </a:p>
          <a:p>
            <a:pPr marL="714375" indent="-285750" algn="just">
              <a:spcBef>
                <a:spcPts val="0"/>
              </a:spcBef>
              <a:spcAft>
                <a:spcPts val="0"/>
              </a:spcAft>
              <a:buFont typeface="Arial" panose="020B0604020202020204" pitchFamily="34" charset="0"/>
              <a:buChar char="•"/>
            </a:pPr>
            <a:r>
              <a:rPr lang="cs-CZ" sz="2000" i="1" dirty="0"/>
              <a:t>Žadatel toto popisuje/odůvodňuje ve studii proveditelnosti. Informace jsou ověřovány i v doložené projektové dokumentaci. Upozorňujeme, že nebude akceptováno zdůvodnění, že v současné době není bezbariérové řešení nutné a vyskytne-li se jeho potřeba v budoucnu, bude školou zajištěno. </a:t>
            </a:r>
            <a:endParaRPr lang="cs-CZ" sz="2000" i="1" dirty="0" smtClean="0"/>
          </a:p>
          <a:p>
            <a:pPr marL="714375" indent="-285750" algn="just">
              <a:spcBef>
                <a:spcPts val="0"/>
              </a:spcBef>
              <a:spcAft>
                <a:spcPts val="0"/>
              </a:spcAft>
              <a:buFont typeface="Arial" panose="020B0604020202020204" pitchFamily="34" charset="0"/>
              <a:buChar char="•"/>
            </a:pPr>
            <a:endParaRPr lang="cs-CZ" sz="2000" i="1" dirty="0" smtClean="0"/>
          </a:p>
          <a:p>
            <a:pPr marL="457200" indent="-457200" algn="just">
              <a:spcBef>
                <a:spcPts val="0"/>
              </a:spcBef>
              <a:spcAft>
                <a:spcPts val="0"/>
              </a:spcAft>
              <a:buFont typeface="+mj-lt"/>
              <a:buAutoNum type="arabicPeriod" startAt="4"/>
            </a:pPr>
            <a:r>
              <a:rPr lang="cs-CZ" sz="2000" b="1" dirty="0">
                <a:solidFill>
                  <a:srgbClr val="00529C"/>
                </a:solidFill>
              </a:rPr>
              <a:t>Kritéria pro příjem do zařízení nejsou diskriminační pro žádnou skupinu uchazečů. </a:t>
            </a:r>
          </a:p>
          <a:p>
            <a:pPr marL="714375" indent="-285750" algn="just">
              <a:spcBef>
                <a:spcPts val="0"/>
              </a:spcBef>
              <a:spcAft>
                <a:spcPts val="0"/>
              </a:spcAft>
              <a:buFont typeface="Arial" panose="020B0604020202020204" pitchFamily="34" charset="0"/>
              <a:buChar char="•"/>
            </a:pPr>
            <a:r>
              <a:rPr lang="cs-CZ" sz="2000" dirty="0"/>
              <a:t>Žadatel popíše kritéria pro příjem žáků do zařízení v kapitole 5 ve Studii proveditelnosti</a:t>
            </a:r>
            <a:r>
              <a:rPr lang="cs-CZ" sz="2000" dirty="0" smtClean="0"/>
              <a:t>.</a:t>
            </a:r>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50686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5"/>
            </a:pPr>
            <a:r>
              <a:rPr lang="cs-CZ" sz="1600" b="1" dirty="0" smtClean="0">
                <a:solidFill>
                  <a:srgbClr val="00529C"/>
                </a:solidFill>
              </a:rPr>
              <a:t>Projekt </a:t>
            </a:r>
            <a:r>
              <a:rPr lang="cs-CZ" sz="1600" b="1" dirty="0">
                <a:solidFill>
                  <a:srgbClr val="00529C"/>
                </a:solidFill>
              </a:rPr>
              <a:t>nepodporuje opatření, která vedou k diskriminaci a segregaci </a:t>
            </a:r>
            <a:r>
              <a:rPr lang="cs-CZ" sz="1600" b="1" dirty="0" err="1">
                <a:solidFill>
                  <a:srgbClr val="00529C"/>
                </a:solidFill>
              </a:rPr>
              <a:t>marginalizovaných</a:t>
            </a:r>
            <a:r>
              <a:rPr lang="cs-CZ" sz="1600" b="1" dirty="0">
                <a:solidFill>
                  <a:srgbClr val="00529C"/>
                </a:solidFill>
              </a:rPr>
              <a:t> skupin, jako jsou romské děti a žáci a další děti a žáci s potřebou podpůrných opatření (děti a žáci se zdravotním znevýhodněním a se sociálním znevýhodněním).</a:t>
            </a:r>
          </a:p>
          <a:p>
            <a:pPr marL="714375" indent="-285750" algn="just">
              <a:spcBef>
                <a:spcPts val="0"/>
              </a:spcBef>
              <a:spcAft>
                <a:spcPts val="0"/>
              </a:spcAft>
              <a:buFont typeface="Arial" panose="020B0604020202020204" pitchFamily="34" charset="0"/>
              <a:buChar char="•"/>
            </a:pPr>
            <a:r>
              <a:rPr lang="cs-CZ" sz="1600" dirty="0"/>
              <a:t>Žadatel v kapitole 5 Studie proveditelnosti </a:t>
            </a:r>
            <a:r>
              <a:rPr lang="cs-CZ" sz="1600" dirty="0" smtClean="0"/>
              <a:t>popisuje, proč jeho zařízení nevytváří segregaci a diskriminaci.</a:t>
            </a:r>
          </a:p>
          <a:p>
            <a:pPr marL="428625" algn="just">
              <a:spcBef>
                <a:spcPts val="0"/>
              </a:spcBef>
              <a:spcAft>
                <a:spcPts val="0"/>
              </a:spcAft>
            </a:pPr>
            <a:endParaRPr lang="cs-CZ" sz="1600" dirty="0" smtClean="0"/>
          </a:p>
          <a:p>
            <a:pPr marL="457200" indent="-457200" algn="just">
              <a:spcBef>
                <a:spcPts val="0"/>
              </a:spcBef>
              <a:spcAft>
                <a:spcPts val="0"/>
              </a:spcAft>
              <a:buFont typeface="+mj-lt"/>
              <a:buAutoNum type="arabicPeriod" startAt="6"/>
            </a:pPr>
            <a:r>
              <a:rPr lang="cs-CZ" sz="1600" b="1" dirty="0">
                <a:solidFill>
                  <a:srgbClr val="00529C"/>
                </a:solidFill>
              </a:rPr>
              <a:t>Projekt není zaměřen na výstavbu nové budovy pro aktivity zájmového, neformálního nebo celoživotního vzdělávání.</a:t>
            </a:r>
          </a:p>
          <a:p>
            <a:pPr marL="714375" indent="-285750" algn="just">
              <a:spcBef>
                <a:spcPts val="0"/>
              </a:spcBef>
              <a:spcAft>
                <a:spcPts val="0"/>
              </a:spcAft>
              <a:buFont typeface="Arial" panose="020B0604020202020204" pitchFamily="34" charset="0"/>
              <a:buChar char="•"/>
            </a:pPr>
            <a:r>
              <a:rPr lang="cs-CZ" sz="1600" dirty="0"/>
              <a:t>V rámci výzvy nelze stavět nové budovy pro zájmové, neformální nebo celoživotní vzdělávání (podporována je přístavba, nástavba, či stavební úpravy stávajících objektů). </a:t>
            </a:r>
            <a:r>
              <a:rPr lang="cs-CZ" sz="1600" b="1" dirty="0">
                <a:solidFill>
                  <a:srgbClr val="00529C"/>
                </a:solidFill>
              </a:rPr>
              <a:t>	</a:t>
            </a:r>
          </a:p>
          <a:p>
            <a:pPr marL="714375" indent="-285750" algn="just">
              <a:spcBef>
                <a:spcPts val="0"/>
              </a:spcBef>
              <a:spcAft>
                <a:spcPts val="0"/>
              </a:spcAft>
              <a:buFont typeface="Courier New" panose="02070309020205020404" pitchFamily="49" charset="0"/>
              <a:buChar char="o"/>
            </a:pPr>
            <a:endParaRPr lang="cs-CZ" sz="1600" dirty="0"/>
          </a:p>
          <a:p>
            <a:pPr marL="457200" indent="-457200" algn="just">
              <a:spcBef>
                <a:spcPts val="0"/>
              </a:spcBef>
              <a:spcAft>
                <a:spcPts val="0"/>
              </a:spcAft>
              <a:buFont typeface="+mj-lt"/>
              <a:buAutoNum type="arabicPeriod" startAt="7"/>
            </a:pPr>
            <a:r>
              <a:rPr lang="cs-CZ" sz="1600" b="1" dirty="0">
                <a:solidFill>
                  <a:srgbClr val="00529C"/>
                </a:solidFill>
              </a:rPr>
              <a:t>Žadatel má zajištěnou administrativní, finanční a provozní kapacitu k realizaci a udržitelnosti projektu.</a:t>
            </a:r>
          </a:p>
          <a:p>
            <a:pPr marL="714375" indent="-285750" algn="just">
              <a:spcBef>
                <a:spcPts val="0"/>
              </a:spcBef>
              <a:spcAft>
                <a:spcPts val="0"/>
              </a:spcAft>
              <a:buFont typeface="Arial" panose="020B0604020202020204" pitchFamily="34" charset="0"/>
              <a:buChar char="•"/>
            </a:pPr>
            <a:r>
              <a:rPr lang="cs-CZ" sz="1600" dirty="0"/>
              <a:t>Posouzení na základě údajů uvedených ve Studii proveditelnosti a CBA (je-li vyplňováno).</a:t>
            </a:r>
            <a:r>
              <a:rPr lang="cs-CZ" sz="1600" b="1" dirty="0">
                <a:solidFill>
                  <a:srgbClr val="00529C"/>
                </a:solidFill>
              </a:rPr>
              <a:t>	</a:t>
            </a:r>
          </a:p>
          <a:p>
            <a:pPr marL="428625" algn="just">
              <a:spcBef>
                <a:spcPts val="0"/>
              </a:spcBef>
              <a:spcAft>
                <a:spcPts val="0"/>
              </a:spcAft>
            </a:pPr>
            <a:endParaRPr lang="cs-CZ" sz="1600" dirty="0"/>
          </a:p>
          <a:p>
            <a:pPr marL="428625" algn="just">
              <a:spcBef>
                <a:spcPts val="0"/>
              </a:spcBef>
              <a:spcAft>
                <a:spcPts val="0"/>
              </a:spcAft>
            </a:pPr>
            <a:endParaRPr lang="cs-CZ" sz="1600"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13686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342900" lvl="2" indent="-342900" algn="just">
              <a:spcBef>
                <a:spcPts val="0"/>
              </a:spcBef>
              <a:buFont typeface="+mj-lt"/>
              <a:buAutoNum type="arabicPeriod" startAt="8"/>
            </a:pPr>
            <a:r>
              <a:rPr lang="cs-CZ" b="1" dirty="0" smtClean="0">
                <a:solidFill>
                  <a:srgbClr val="00529C"/>
                </a:solidFill>
              </a:rPr>
              <a:t>Výdaje </a:t>
            </a:r>
            <a:r>
              <a:rPr lang="cs-CZ" b="1" dirty="0">
                <a:solidFill>
                  <a:srgbClr val="00529C"/>
                </a:solidFill>
              </a:rPr>
              <a:t>na stavbu a vybavení v rozpočtu projektu odpovídají tržním </a:t>
            </a:r>
            <a:r>
              <a:rPr lang="cs-CZ" b="1" dirty="0" smtClean="0">
                <a:solidFill>
                  <a:srgbClr val="00529C"/>
                </a:solidFill>
              </a:rPr>
              <a:t>cenám.</a:t>
            </a:r>
            <a:endParaRPr lang="cs-CZ" b="1" dirty="0">
              <a:solidFill>
                <a:srgbClr val="00529C"/>
              </a:solidFill>
            </a:endParaRPr>
          </a:p>
          <a:p>
            <a:pPr marL="712800" lvl="0" indent="-285750" algn="just">
              <a:spcBef>
                <a:spcPts val="0"/>
              </a:spcBef>
              <a:spcAft>
                <a:spcPts val="0"/>
              </a:spcAft>
              <a:buFont typeface="Arial" panose="020B0604020202020204" pitchFamily="34" charset="0"/>
              <a:buChar char="•"/>
            </a:pPr>
            <a:r>
              <a:rPr lang="cs-CZ" sz="1600" dirty="0"/>
              <a:t>Ve studii proveditelnosti, v kapitole 13 je podrobně uvedeno, jakým způsobem žadatel dokládá/popisuje stanovení ceny do rozpočtu projektu.</a:t>
            </a:r>
          </a:p>
          <a:p>
            <a:pPr marL="1080000" lvl="0" indent="-285750" algn="just">
              <a:spcBef>
                <a:spcPts val="0"/>
              </a:spcBef>
              <a:spcAft>
                <a:spcPts val="0"/>
              </a:spcAft>
              <a:buFont typeface="Arial" panose="020B0604020202020204" pitchFamily="34" charset="0"/>
              <a:buChar char="•"/>
            </a:pPr>
            <a:r>
              <a:rPr lang="cs-CZ" sz="1600" dirty="0"/>
              <a:t>Stanovení ceny  do rozpočtu stavebních prací.</a:t>
            </a:r>
          </a:p>
          <a:p>
            <a:pPr marL="1080000" lvl="0" indent="-285750" algn="just">
              <a:spcBef>
                <a:spcPts val="0"/>
              </a:spcBef>
              <a:spcAft>
                <a:spcPts val="0"/>
              </a:spcAft>
              <a:buFont typeface="Arial" panose="020B0604020202020204" pitchFamily="34" charset="0"/>
              <a:buChar char="•"/>
            </a:pPr>
            <a:r>
              <a:rPr lang="cs-CZ" sz="1600" dirty="0"/>
              <a:t>Způsob stanovení cen do rozpočtu na základě výsledku stanovení předpokládané hodnoty zakázky.</a:t>
            </a:r>
          </a:p>
          <a:p>
            <a:pPr marL="1080000" lvl="0" indent="-285750" algn="just">
              <a:spcBef>
                <a:spcPts val="0"/>
              </a:spcBef>
              <a:spcAft>
                <a:spcPts val="0"/>
              </a:spcAft>
              <a:buFont typeface="Arial" panose="020B0604020202020204" pitchFamily="34" charset="0"/>
              <a:buChar char="•"/>
            </a:pPr>
            <a:r>
              <a:rPr lang="cs-CZ" sz="1600" dirty="0"/>
              <a:t>Způsob stanovení cen do rozpočtu na základě ukončené zakázky</a:t>
            </a:r>
            <a:r>
              <a:rPr lang="cs-CZ" sz="1600" dirty="0" smtClean="0"/>
              <a:t>.</a:t>
            </a:r>
          </a:p>
          <a:p>
            <a:pPr marL="794250" lvl="0" algn="just">
              <a:spcBef>
                <a:spcPts val="0"/>
              </a:spcBef>
              <a:spcAft>
                <a:spcPts val="0"/>
              </a:spcAft>
            </a:pPr>
            <a:endParaRPr lang="cs-CZ" sz="1600" dirty="0"/>
          </a:p>
          <a:p>
            <a:pPr marL="457200" indent="-457200" algn="just">
              <a:spcBef>
                <a:spcPts val="0"/>
              </a:spcBef>
              <a:spcAft>
                <a:spcPts val="0"/>
              </a:spcAft>
              <a:buFont typeface="+mj-lt"/>
              <a:buAutoNum type="arabicPeriod" startAt="9"/>
            </a:pPr>
            <a:r>
              <a:rPr lang="cs-CZ" sz="1600" b="1" dirty="0">
                <a:solidFill>
                  <a:srgbClr val="00529C"/>
                </a:solidFill>
              </a:rPr>
              <a:t>Cílové hodnoty monitorovacích indikátorů odpovídají cílům projektu.</a:t>
            </a:r>
          </a:p>
          <a:p>
            <a:pPr marL="714375" indent="-285750" algn="just">
              <a:spcBef>
                <a:spcPts val="0"/>
              </a:spcBef>
              <a:spcAft>
                <a:spcPts val="0"/>
              </a:spcAft>
              <a:buFont typeface="Arial" panose="020B0604020202020204" pitchFamily="34" charset="0"/>
              <a:buChar char="•"/>
            </a:pPr>
            <a:r>
              <a:rPr lang="cs-CZ" sz="1600" dirty="0"/>
              <a:t>Indikátory projektu odpovídají aktivitám projektu.</a:t>
            </a:r>
          </a:p>
          <a:p>
            <a:pPr marL="714375" indent="-285750" algn="just">
              <a:spcBef>
                <a:spcPts val="0"/>
              </a:spcBef>
              <a:spcAft>
                <a:spcPts val="0"/>
              </a:spcAft>
              <a:buFont typeface="Arial" panose="020B0604020202020204" pitchFamily="34" charset="0"/>
              <a:buChar char="•"/>
            </a:pPr>
            <a:r>
              <a:rPr lang="cs-CZ" sz="1600" b="1" dirty="0"/>
              <a:t>5 00 01 - Kapacita podporovaných zařízení péče o děti nebo vzdělávacích zařízení</a:t>
            </a:r>
            <a:endParaRPr lang="cs-CZ" sz="1600" dirty="0"/>
          </a:p>
          <a:p>
            <a:pPr marL="714375" indent="-285750" algn="just">
              <a:spcBef>
                <a:spcPts val="0"/>
              </a:spcBef>
              <a:spcAft>
                <a:spcPts val="0"/>
              </a:spcAft>
              <a:buFont typeface="Arial" panose="020B0604020202020204" pitchFamily="34" charset="0"/>
              <a:buChar char="•"/>
            </a:pPr>
            <a:r>
              <a:rPr lang="cs-CZ" sz="1600" b="1" dirty="0"/>
              <a:t>5 00 00 - Počet podpořených  vzdělávacích zařízení</a:t>
            </a:r>
            <a:endParaRPr lang="cs-CZ" sz="1600" dirty="0"/>
          </a:p>
          <a:p>
            <a:pPr marL="714375" indent="-285750" algn="just">
              <a:spcBef>
                <a:spcPts val="0"/>
              </a:spcBef>
              <a:spcAft>
                <a:spcPts val="0"/>
              </a:spcAft>
              <a:buFont typeface="Arial" panose="020B0604020202020204" pitchFamily="34" charset="0"/>
              <a:buChar char="•"/>
            </a:pPr>
            <a:r>
              <a:rPr lang="cs-CZ" sz="1600" dirty="0"/>
              <a:t>Projekty nevykazují žádný </a:t>
            </a:r>
            <a:r>
              <a:rPr lang="cs-CZ" sz="1600" b="1" dirty="0"/>
              <a:t>indikátor výsledku</a:t>
            </a:r>
            <a:r>
              <a:rPr lang="cs-CZ" sz="1600" dirty="0"/>
              <a:t>, a proto </a:t>
            </a:r>
            <a:r>
              <a:rPr lang="cs-CZ" sz="1600" b="1" dirty="0"/>
              <a:t>je nutné, </a:t>
            </a:r>
            <a:r>
              <a:rPr lang="cs-CZ" sz="1600" dirty="0"/>
              <a:t>aby</a:t>
            </a:r>
            <a:r>
              <a:rPr lang="cs-CZ" sz="1600" b="1" dirty="0"/>
              <a:t> </a:t>
            </a:r>
            <a:r>
              <a:rPr lang="cs-CZ" sz="1600" dirty="0"/>
              <a:t>žadatel plánované výsledky projektu stručně slovně popsal na záložce „Popis projektu“ v MS2014+ při vyplňování žádosti. Do textového pole s názvem „Co je cílem projektu“ žadatel stručně popíše cíle projektu, očekávané výsledky a změny, které mají být prostřednictvím projektu dosaženy.</a:t>
            </a:r>
          </a:p>
          <a:p>
            <a:pPr marL="714375" indent="-285750" algn="just">
              <a:spcBef>
                <a:spcPts val="0"/>
              </a:spcBef>
              <a:spcAft>
                <a:spcPts val="0"/>
              </a:spcAft>
              <a:buFont typeface="Arial" panose="020B0604020202020204" pitchFamily="34" charset="0"/>
              <a:buChar char="•"/>
            </a:pPr>
            <a:r>
              <a:rPr lang="cs-CZ" sz="1600" dirty="0"/>
              <a:t>Hodnota a způsob jejího výpočtu je v souladu s přílohou č. 3 Specifických pravidel – Metodické listy indikátoru, správné nastavení dat u indikátorů.</a:t>
            </a:r>
          </a:p>
          <a:p>
            <a:pPr marL="714375" indent="-285750" algn="just">
              <a:spcBef>
                <a:spcPts val="0"/>
              </a:spcBef>
              <a:spcAft>
                <a:spcPts val="0"/>
              </a:spcAft>
              <a:buFont typeface="Arial" panose="020B0604020202020204" pitchFamily="34" charset="0"/>
              <a:buChar char="•"/>
            </a:pPr>
            <a:endParaRPr lang="cs-CZ" sz="1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09304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a:bodyPr>
          <a:lstStyle/>
          <a:p>
            <a:pPr algn="ctr"/>
            <a:r>
              <a:rPr lang="cs-CZ" dirty="0" smtClean="0"/>
              <a:t>Webová </a:t>
            </a:r>
            <a:r>
              <a:rPr lang="cs-CZ" dirty="0"/>
              <a:t>aplikace IS KP14+ </a:t>
            </a:r>
            <a:r>
              <a:rPr lang="cs-CZ" sz="3500" dirty="0"/>
              <a:t>(Informační Systém Konečného Příjemce)</a:t>
            </a:r>
            <a:endParaRPr lang="en-US" sz="35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a:effectLst>
                  <a:outerShdw blurRad="38100" dist="38100" dir="2700000" algn="tl">
                    <a:srgbClr val="000000">
                      <a:alpha val="43137"/>
                    </a:srgbClr>
                  </a:outerShdw>
                </a:effectLst>
              </a:rPr>
              <a:t>Kolová výzva č. 56</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pro zájmové, neformální a celoživotní vzdělávání</a:t>
            </a:r>
          </a:p>
          <a:p>
            <a:r>
              <a:rPr lang="cs-CZ" sz="2000" b="1" u="sng" dirty="0">
                <a:effectLst>
                  <a:outerShdw blurRad="38100" dist="38100" dir="2700000" algn="tl">
                    <a:srgbClr val="000000">
                      <a:alpha val="43137"/>
                    </a:srgbClr>
                  </a:outerShdw>
                </a:effectLst>
              </a:rPr>
              <a:t>Kolová výzva č. 57</a:t>
            </a:r>
          </a:p>
          <a:p>
            <a:r>
              <a:rPr lang="cs-CZ" sz="2000" b="1" dirty="0">
                <a:effectLst>
                  <a:outerShdw blurRad="38100" dist="38100" dir="2700000" algn="tl">
                    <a:srgbClr val="000000">
                      <a:alpha val="43137"/>
                    </a:srgbClr>
                  </a:outerShdw>
                </a:effectLst>
              </a:rPr>
              <a:t>Infrastruktura pro zájmové, neformální a celoživotní vzdělávání (SVL)</a:t>
            </a:r>
          </a:p>
        </p:txBody>
      </p:sp>
      <p:sp>
        <p:nvSpPr>
          <p:cNvPr id="5" name="Text Placeholder 4"/>
          <p:cNvSpPr>
            <a:spLocks noGrp="1"/>
          </p:cNvSpPr>
          <p:nvPr>
            <p:ph type="body" sz="quarter" idx="12"/>
          </p:nvPr>
        </p:nvSpPr>
        <p:spPr/>
        <p:txBody>
          <a:bodyPr/>
          <a:lstStyle/>
          <a:p>
            <a:r>
              <a:rPr lang="cs-CZ" dirty="0" smtClean="0"/>
              <a:t>19. </a:t>
            </a:r>
            <a:r>
              <a:rPr lang="cs-CZ" smtClean="0"/>
              <a:t>10. </a:t>
            </a:r>
            <a:r>
              <a:rPr lang="cs-CZ" dirty="0" smtClean="0"/>
              <a:t>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49749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457200" indent="-457200" algn="just">
              <a:spcBef>
                <a:spcPts val="0"/>
              </a:spcBef>
              <a:spcAft>
                <a:spcPts val="0"/>
              </a:spcAft>
              <a:buFont typeface="+mj-lt"/>
              <a:buAutoNum type="arabicPeriod" startAt="10"/>
            </a:pPr>
            <a:r>
              <a:rPr lang="cs-CZ" altLang="ja-JP" sz="2000" b="1" dirty="0" smtClean="0">
                <a:solidFill>
                  <a:srgbClr val="00529C"/>
                </a:solidFill>
              </a:rPr>
              <a:t>Projekt </a:t>
            </a:r>
            <a:r>
              <a:rPr lang="cs-CZ" altLang="ja-JP" sz="2000" b="1" dirty="0">
                <a:solidFill>
                  <a:srgbClr val="00529C"/>
                </a:solidFill>
              </a:rPr>
              <a:t>s vazbou na schválenou strategii Koordinovaného přístupu k sociálně vyloučeným lokalitám je v souladu s cíli této </a:t>
            </a:r>
            <a:r>
              <a:rPr lang="cs-CZ" altLang="ja-JP" sz="2000" b="1" dirty="0" smtClean="0">
                <a:solidFill>
                  <a:srgbClr val="00529C"/>
                </a:solidFill>
              </a:rPr>
              <a:t>strategie.</a:t>
            </a:r>
            <a:endParaRPr lang="cs-CZ" sz="2000" b="1" dirty="0">
              <a:solidFill>
                <a:srgbClr val="00529C"/>
              </a:solidFill>
            </a:endParaRPr>
          </a:p>
          <a:p>
            <a:pPr marL="712800" indent="-342900" algn="just">
              <a:spcBef>
                <a:spcPts val="0"/>
              </a:spcBef>
              <a:spcAft>
                <a:spcPts val="0"/>
              </a:spcAft>
              <a:buFont typeface="Arial" panose="020B0604020202020204" pitchFamily="34" charset="0"/>
              <a:buChar char="•"/>
            </a:pPr>
            <a:r>
              <a:rPr lang="pl-PL" sz="2000" dirty="0"/>
              <a:t>Relevantní pouze pro výzvu č. </a:t>
            </a:r>
            <a:r>
              <a:rPr lang="pl-PL" sz="2000" dirty="0" smtClean="0"/>
              <a:t>5</a:t>
            </a:r>
            <a:r>
              <a:rPr lang="pl-PL" sz="2000" dirty="0" smtClean="0"/>
              <a:t>7 </a:t>
            </a:r>
            <a:r>
              <a:rPr lang="pl-PL" sz="2000" dirty="0"/>
              <a:t>a pro lokality, které mají zpracovanou strategii Koordinovaného přístupu (viz příloha č. 2 Specifických pravidel).</a:t>
            </a:r>
          </a:p>
          <a:p>
            <a:pPr marL="712800" indent="-342900" algn="just">
              <a:spcBef>
                <a:spcPts val="0"/>
              </a:spcBef>
              <a:spcAft>
                <a:spcPts val="0"/>
              </a:spcAft>
              <a:buFont typeface="Arial" panose="020B0604020202020204" pitchFamily="34" charset="0"/>
              <a:buChar char="•"/>
            </a:pPr>
            <a:r>
              <a:rPr lang="cs-CZ" sz="2000" dirty="0" smtClean="0"/>
              <a:t>Žadatel popíše ve Studii proveditelnosti.</a:t>
            </a:r>
          </a:p>
          <a:p>
            <a:pPr marL="712800" indent="-342900" algn="just">
              <a:spcBef>
                <a:spcPts val="0"/>
              </a:spcBef>
              <a:spcAft>
                <a:spcPts val="0"/>
              </a:spcAft>
              <a:buFont typeface="Arial" panose="020B0604020202020204" pitchFamily="34" charset="0"/>
              <a:buChar char="•"/>
            </a:pPr>
            <a:r>
              <a:rPr lang="cs-CZ" altLang="ja-JP" sz="2000" dirty="0" smtClean="0"/>
              <a:t>Nerelevantní</a:t>
            </a:r>
            <a:r>
              <a:rPr lang="cs-CZ" altLang="ja-JP" sz="2000" dirty="0"/>
              <a:t>, pokud </a:t>
            </a:r>
            <a:r>
              <a:rPr lang="cs-CZ" altLang="ja-JP" sz="2000" dirty="0" smtClean="0"/>
              <a:t>taková </a:t>
            </a:r>
            <a:r>
              <a:rPr lang="cs-CZ" altLang="ja-JP" sz="2000" dirty="0"/>
              <a:t>strategie není </a:t>
            </a:r>
            <a:r>
              <a:rPr lang="cs-CZ" altLang="ja-JP" sz="2000" dirty="0" smtClean="0"/>
              <a:t>schválena, ke dni vyhlášení výzvy.</a:t>
            </a:r>
          </a:p>
          <a:p>
            <a:pPr marL="369900" algn="just">
              <a:spcBef>
                <a:spcPts val="0"/>
              </a:spcBef>
              <a:spcAft>
                <a:spcPts val="0"/>
              </a:spcAft>
            </a:pPr>
            <a:endParaRPr lang="cs-CZ" altLang="ja-JP" sz="2000" dirty="0" smtClean="0"/>
          </a:p>
          <a:p>
            <a:pPr marL="457200" indent="-457200" algn="just">
              <a:spcBef>
                <a:spcPts val="0"/>
              </a:spcBef>
              <a:spcAft>
                <a:spcPts val="0"/>
              </a:spcAft>
              <a:buFont typeface="+mj-lt"/>
              <a:buAutoNum type="arabicPeriod" startAt="11"/>
            </a:pPr>
            <a:r>
              <a:rPr lang="cs-CZ" sz="2000" b="1" dirty="0">
                <a:solidFill>
                  <a:srgbClr val="00529C"/>
                </a:solidFill>
              </a:rPr>
              <a:t>Minimálně 85 % způsobilých výdajů projektu je zaměřeno na hlavní aktivity projektu.</a:t>
            </a:r>
          </a:p>
          <a:p>
            <a:pPr marL="756000" indent="-342900" algn="just">
              <a:spcBef>
                <a:spcPts val="0"/>
              </a:spcBef>
              <a:spcAft>
                <a:spcPts val="0"/>
              </a:spcAft>
              <a:buFont typeface="Arial" panose="020B0604020202020204" pitchFamily="34" charset="0"/>
              <a:buChar char="•"/>
            </a:pPr>
            <a:r>
              <a:rPr lang="cs-CZ" sz="2000" dirty="0"/>
              <a:t>Způsobilé výdaje na hlavní aktivity rozpočtu musí být minimálně ve výši 85 % celkových způsobilých výdajů projektu.</a:t>
            </a:r>
          </a:p>
          <a:p>
            <a:pPr marL="756000" indent="-342900" algn="just">
              <a:spcBef>
                <a:spcPts val="0"/>
              </a:spcBef>
              <a:spcAft>
                <a:spcPts val="0"/>
              </a:spcAft>
              <a:buFont typeface="Arial" panose="020B0604020202020204" pitchFamily="34" charset="0"/>
              <a:buChar char="•"/>
            </a:pPr>
            <a:r>
              <a:rPr lang="cs-CZ" sz="2000" dirty="0"/>
              <a:t>Kontrolováno zejména v samotné žádosti o podporu na záložce „roční rozpočet“ a pomocí studie proveditelnosti, kde žadatel popisuje stanovení ceny. </a:t>
            </a:r>
          </a:p>
          <a:p>
            <a:pPr marL="756000" indent="-342900" algn="just">
              <a:spcBef>
                <a:spcPts val="0"/>
              </a:spcBef>
              <a:spcAft>
                <a:spcPts val="0"/>
              </a:spcAft>
              <a:buFont typeface="Arial" panose="020B0604020202020204" pitchFamily="34" charset="0"/>
              <a:buChar char="•"/>
            </a:pPr>
            <a:r>
              <a:rPr lang="cs-CZ" sz="2000" dirty="0"/>
              <a:t>V případě projektů s již ukončeným výběrovým řízením v době hodnocení bude kontrola prováděna dle položkového rozpočtu</a:t>
            </a:r>
            <a:r>
              <a:rPr lang="cs-CZ" sz="2000" dirty="0" smtClean="0"/>
              <a:t>.</a:t>
            </a:r>
            <a:endParaRPr lang="cs-CZ" altLang="ja-JP" sz="2000" dirty="0"/>
          </a:p>
          <a:p>
            <a:pPr marL="369900" algn="just">
              <a:spcBef>
                <a:spcPts val="0"/>
              </a:spcBef>
              <a:spcAft>
                <a:spcPts val="0"/>
              </a:spcAft>
            </a:pPr>
            <a:endParaRPr lang="cs-CZ" altLang="ja-JP" sz="2000"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228237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57200" indent="-457200" algn="just">
              <a:spcBef>
                <a:spcPts val="0"/>
              </a:spcBef>
              <a:spcAft>
                <a:spcPts val="0"/>
              </a:spcAft>
              <a:buFont typeface="+mj-lt"/>
              <a:buAutoNum type="arabicPeriod" startAt="12"/>
            </a:pPr>
            <a:r>
              <a:rPr lang="cs-CZ" sz="2000" b="1" dirty="0" smtClean="0">
                <a:solidFill>
                  <a:srgbClr val="00529C"/>
                </a:solidFill>
              </a:rPr>
              <a:t>V </a:t>
            </a:r>
            <a:r>
              <a:rPr lang="cs-CZ" sz="2000" b="1" dirty="0">
                <a:solidFill>
                  <a:srgbClr val="00529C"/>
                </a:solidFill>
              </a:rPr>
              <a:t>hodnocení </a:t>
            </a:r>
            <a:r>
              <a:rPr lang="cs-CZ" sz="2000" b="1" dirty="0" smtClean="0">
                <a:solidFill>
                  <a:srgbClr val="00529C"/>
                </a:solidFill>
              </a:rPr>
              <a:t>CBA/finanční </a:t>
            </a:r>
            <a:r>
              <a:rPr lang="cs-CZ" sz="2000" b="1" dirty="0">
                <a:solidFill>
                  <a:srgbClr val="00529C"/>
                </a:solidFill>
              </a:rPr>
              <a:t>analýze projekt dosáhne minimálně hodnoty ukazatelů, stanovené ve výzvě</a:t>
            </a:r>
            <a:r>
              <a:rPr lang="cs-CZ" sz="2000" b="1" dirty="0" smtClean="0">
                <a:solidFill>
                  <a:srgbClr val="00529C"/>
                </a:solidFill>
              </a:rPr>
              <a:t>.</a:t>
            </a:r>
          </a:p>
          <a:p>
            <a:pPr marL="785812" indent="-342900" algn="just">
              <a:spcBef>
                <a:spcPts val="0"/>
              </a:spcBef>
              <a:spcAft>
                <a:spcPts val="0"/>
              </a:spcAft>
              <a:buFont typeface="Arial" panose="020B0604020202020204" pitchFamily="34" charset="0"/>
              <a:buChar char="•"/>
            </a:pPr>
            <a:r>
              <a:rPr lang="cs-CZ" sz="2000" dirty="0" smtClean="0"/>
              <a:t>Je sledována čistá současná hodnota v rámci Návratnosti investice pro finanční analýzu (ukazatel FNPV_FA).</a:t>
            </a:r>
          </a:p>
          <a:p>
            <a:pPr marL="785812" indent="-342900" algn="just">
              <a:spcBef>
                <a:spcPts val="0"/>
              </a:spcBef>
              <a:spcAft>
                <a:spcPts val="0"/>
              </a:spcAft>
              <a:buFont typeface="Arial" panose="020B0604020202020204" pitchFamily="34" charset="0"/>
              <a:buChar char="•"/>
            </a:pPr>
            <a:r>
              <a:rPr lang="cs-CZ" sz="2000" dirty="0" smtClean="0"/>
              <a:t>Kritérium </a:t>
            </a:r>
            <a:r>
              <a:rPr lang="cs-CZ" sz="2000" dirty="0" smtClean="0"/>
              <a:t>je splněno, pokud je finanční čistá současná hodnota nižší  než 0.</a:t>
            </a:r>
          </a:p>
          <a:p>
            <a:pPr marL="785812" indent="-342900" algn="just">
              <a:spcBef>
                <a:spcPts val="0"/>
              </a:spcBef>
              <a:spcAft>
                <a:spcPts val="0"/>
              </a:spcAft>
              <a:buFont typeface="Arial" panose="020B0604020202020204" pitchFamily="34" charset="0"/>
              <a:buChar char="•"/>
            </a:pPr>
            <a:r>
              <a:rPr lang="cs-CZ" sz="2000" dirty="0" smtClean="0"/>
              <a:t>Údaje jsou dostupné z CBA, která je součástí MS2014+.</a:t>
            </a:r>
          </a:p>
          <a:p>
            <a:pPr marL="785812" indent="-342900" algn="just">
              <a:spcBef>
                <a:spcPts val="0"/>
              </a:spcBef>
              <a:spcAft>
                <a:spcPts val="0"/>
              </a:spcAft>
              <a:buFont typeface="Arial" panose="020B0604020202020204" pitchFamily="34" charset="0"/>
              <a:buChar char="•"/>
            </a:pPr>
            <a:r>
              <a:rPr lang="cs-CZ" sz="2000" dirty="0" smtClean="0"/>
              <a:t>Nerelevantní pro projekty, které nemají povinnost eCBA vyplňovat.</a:t>
            </a:r>
            <a:endParaRPr lang="cs-CZ" sz="2000" dirty="0"/>
          </a:p>
          <a:p>
            <a:pPr marL="457200" indent="-457200" algn="just">
              <a:spcBef>
                <a:spcPts val="0"/>
              </a:spcBef>
              <a:spcAft>
                <a:spcPts val="0"/>
              </a:spcAft>
              <a:buFont typeface="+mj-lt"/>
              <a:buAutoNum type="arabicPeriod" startAt="8"/>
            </a:pPr>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17254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342900" indent="-342900" algn="just">
              <a:spcBef>
                <a:spcPts val="0"/>
              </a:spcBef>
              <a:spcAft>
                <a:spcPts val="0"/>
              </a:spcAft>
              <a:buFont typeface="Arial" panose="020B0604020202020204" pitchFamily="34" charset="0"/>
              <a:buChar char="•"/>
            </a:pPr>
            <a:r>
              <a:rPr lang="cs-CZ" altLang="ja-JP" sz="2000" dirty="0" smtClean="0"/>
              <a:t>Při vyplňování CBA je žadateli doporučeno prostudovat si přílohu č. 17 Obecných pravidel a také kapitolu 2.13 Specifických pravidel, která upřesňuje postup při vyplňování CBA. </a:t>
            </a:r>
          </a:p>
          <a:p>
            <a:pPr marL="342900" indent="-342900" algn="just">
              <a:spcBef>
                <a:spcPts val="0"/>
              </a:spcBef>
              <a:spcAft>
                <a:spcPts val="0"/>
              </a:spcAft>
              <a:buFont typeface="Arial" panose="020B0604020202020204" pitchFamily="34" charset="0"/>
              <a:buChar char="•"/>
            </a:pPr>
            <a:r>
              <a:rPr lang="cs-CZ" altLang="ja-JP" sz="2000" dirty="0" smtClean="0"/>
              <a:t>V modulu CBA je vyplňována pouze jedna CBA, tzv. standardní CBA (na úvodní stránce bude u </a:t>
            </a:r>
            <a:r>
              <a:rPr lang="cs-CZ" altLang="ja-JP" sz="2000" dirty="0" err="1" smtClean="0"/>
              <a:t>checkboxu</a:t>
            </a:r>
            <a:r>
              <a:rPr lang="cs-CZ" altLang="ja-JP" sz="2000" dirty="0" smtClean="0"/>
              <a:t> „veřejná podpora“ uveden křížek).</a:t>
            </a: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a:p>
            <a:pPr marL="342900" indent="-342900" algn="just">
              <a:spcBef>
                <a:spcPts val="0"/>
              </a:spcBef>
              <a:spcAft>
                <a:spcPts val="0"/>
              </a:spcAft>
              <a:buFont typeface="Arial" panose="020B0604020202020204" pitchFamily="34" charset="0"/>
              <a:buChar char="•"/>
            </a:pPr>
            <a:r>
              <a:rPr lang="cs-CZ" altLang="ja-JP" sz="2000" b="1" dirty="0" smtClean="0">
                <a:solidFill>
                  <a:srgbClr val="00529C"/>
                </a:solidFill>
              </a:rPr>
              <a:t>Projekty s celkovými způsobilými výdaji do 5 mil. Kč:</a:t>
            </a:r>
          </a:p>
          <a:p>
            <a:pPr marL="971550" lvl="1" indent="-342900" algn="just">
              <a:spcBef>
                <a:spcPts val="0"/>
              </a:spcBef>
              <a:buFont typeface="Arial" panose="020B0604020202020204" pitchFamily="34" charset="0"/>
              <a:buChar char="•"/>
            </a:pPr>
            <a:r>
              <a:rPr lang="cs-CZ" altLang="ja-JP" b="0" dirty="0" smtClean="0">
                <a:solidFill>
                  <a:schemeClr val="tx1"/>
                </a:solidFill>
              </a:rPr>
              <a:t>CBA </a:t>
            </a:r>
            <a:r>
              <a:rPr lang="cs-CZ" altLang="ja-JP" b="0" dirty="0" smtClean="0">
                <a:solidFill>
                  <a:schemeClr val="tx1"/>
                </a:solidFill>
              </a:rPr>
              <a:t>v </a:t>
            </a:r>
            <a:r>
              <a:rPr lang="cs-CZ" altLang="ja-JP" b="0" dirty="0" smtClean="0">
                <a:solidFill>
                  <a:schemeClr val="tx1"/>
                </a:solidFill>
              </a:rPr>
              <a:t>ISKP14+ </a:t>
            </a:r>
            <a:r>
              <a:rPr lang="cs-CZ" altLang="ja-JP" b="0" dirty="0" smtClean="0">
                <a:solidFill>
                  <a:schemeClr val="tx1"/>
                </a:solidFill>
              </a:rPr>
              <a:t>se </a:t>
            </a:r>
            <a:r>
              <a:rPr lang="cs-CZ" altLang="ja-JP" b="0" dirty="0" smtClean="0">
                <a:solidFill>
                  <a:schemeClr val="tx1"/>
                </a:solidFill>
              </a:rPr>
              <a:t>nevyplňuje,</a:t>
            </a:r>
          </a:p>
          <a:p>
            <a:pPr marL="971550" lvl="1" indent="-342900" algn="just">
              <a:spcBef>
                <a:spcPts val="0"/>
              </a:spcBef>
              <a:buFont typeface="Arial" panose="020B0604020202020204" pitchFamily="34" charset="0"/>
              <a:buChar char="•"/>
            </a:pPr>
            <a:r>
              <a:rPr lang="cs-CZ" altLang="ja-JP" b="0" dirty="0">
                <a:solidFill>
                  <a:schemeClr val="tx1"/>
                </a:solidFill>
              </a:rPr>
              <a:t>k</a:t>
            </a:r>
            <a:r>
              <a:rPr lang="cs-CZ" altLang="ja-JP" b="0" dirty="0" smtClean="0">
                <a:solidFill>
                  <a:schemeClr val="tx1"/>
                </a:solidFill>
              </a:rPr>
              <a:t>ritérium v přijatelnosti „</a:t>
            </a:r>
            <a:r>
              <a:rPr lang="cs-CZ" altLang="ja-JP" b="0" i="1" dirty="0" smtClean="0">
                <a:solidFill>
                  <a:schemeClr val="tx1"/>
                </a:solidFill>
              </a:rPr>
              <a:t>v hodnocení CBA projekt dosáhne minimálně hodnoty ukazatelů, stanovených ve výzvě</a:t>
            </a:r>
            <a:r>
              <a:rPr lang="cs-CZ" altLang="ja-JP" b="0" dirty="0" smtClean="0">
                <a:solidFill>
                  <a:schemeClr val="tx1"/>
                </a:solidFill>
              </a:rPr>
              <a:t>“ je nerelevantní.</a:t>
            </a:r>
          </a:p>
          <a:p>
            <a:pPr lvl="1" indent="0" algn="just">
              <a:spcBef>
                <a:spcPts val="0"/>
              </a:spcBef>
              <a:buNone/>
            </a:pPr>
            <a:endParaRPr lang="cs-CZ" altLang="ja-JP" sz="22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70000" lnSpcReduction="20000"/>
          </a:bodyPr>
          <a:lstStyle/>
          <a:p>
            <a:pPr marL="342900" indent="-342900" algn="just">
              <a:spcBef>
                <a:spcPts val="0"/>
              </a:spcBef>
              <a:spcAft>
                <a:spcPts val="0"/>
              </a:spcAft>
              <a:buFont typeface="Arial" panose="020B0604020202020204" pitchFamily="34" charset="0"/>
              <a:buChar char="•"/>
            </a:pPr>
            <a:r>
              <a:rPr lang="cs-CZ" altLang="ja-JP" sz="2300" b="1" dirty="0" smtClean="0">
                <a:solidFill>
                  <a:srgbClr val="00529C"/>
                </a:solidFill>
              </a:rPr>
              <a:t>Projekty </a:t>
            </a:r>
            <a:r>
              <a:rPr lang="cs-CZ" altLang="ja-JP" sz="2300" b="1" dirty="0">
                <a:solidFill>
                  <a:srgbClr val="00529C"/>
                </a:solidFill>
              </a:rPr>
              <a:t>s celkovými způsobilými výdaji </a:t>
            </a:r>
            <a:r>
              <a:rPr lang="cs-CZ" altLang="ja-JP" sz="2300" b="1" dirty="0" smtClean="0">
                <a:solidFill>
                  <a:srgbClr val="00529C"/>
                </a:solidFill>
              </a:rPr>
              <a:t>5 mil. Kč a více:</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vyplní podrobnější údaje o provozním cash </a:t>
            </a:r>
            <a:r>
              <a:rPr lang="cs-CZ" altLang="ja-JP" sz="2300" b="0" dirty="0" err="1" smtClean="0">
                <a:solidFill>
                  <a:schemeClr val="tx1"/>
                </a:solidFill>
              </a:rPr>
              <a:t>flow</a:t>
            </a:r>
            <a:r>
              <a:rPr lang="cs-CZ" altLang="ja-JP" sz="2300" b="0" dirty="0" smtClean="0">
                <a:solidFill>
                  <a:schemeClr val="tx1"/>
                </a:solidFill>
              </a:rPr>
              <a:t> v kapitole 12 ve Studii proveditelnosti a dále CBA v ISKP14+,</a:t>
            </a:r>
          </a:p>
          <a:p>
            <a:pPr marL="971550" lvl="1" indent="-342900" algn="just">
              <a:spcBef>
                <a:spcPts val="0"/>
              </a:spcBef>
              <a:buFont typeface="Arial" panose="020B0604020202020204" pitchFamily="34" charset="0"/>
              <a:buChar char="•"/>
            </a:pPr>
            <a:r>
              <a:rPr lang="cs-CZ" altLang="ja-JP" sz="2300" b="0" dirty="0">
                <a:solidFill>
                  <a:schemeClr val="tx1"/>
                </a:solidFill>
              </a:rPr>
              <a:t>j</a:t>
            </a:r>
            <a:r>
              <a:rPr lang="cs-CZ" altLang="ja-JP" sz="2300" b="0" dirty="0" smtClean="0">
                <a:solidFill>
                  <a:schemeClr val="tx1"/>
                </a:solidFill>
              </a:rPr>
              <a:t>e vyplňována tzv. finanční analýza (ekonomická analýza se nevyplňuje),</a:t>
            </a:r>
          </a:p>
          <a:p>
            <a:pPr marL="971550" lvl="1" indent="-342900" algn="just">
              <a:spcBef>
                <a:spcPts val="0"/>
              </a:spcBef>
              <a:buFont typeface="Arial" panose="020B0604020202020204" pitchFamily="34" charset="0"/>
              <a:buChar char="•"/>
            </a:pPr>
            <a:r>
              <a:rPr lang="cs-CZ" altLang="ja-JP" sz="2300" b="0" dirty="0">
                <a:solidFill>
                  <a:schemeClr val="tx1"/>
                </a:solidFill>
              </a:rPr>
              <a:t>r</a:t>
            </a:r>
            <a:r>
              <a:rPr lang="cs-CZ" altLang="ja-JP" sz="2300" b="0" dirty="0" smtClean="0">
                <a:solidFill>
                  <a:schemeClr val="tx1"/>
                </a:solidFill>
              </a:rPr>
              <a:t>eferenční období 10 let,</a:t>
            </a:r>
          </a:p>
          <a:p>
            <a:pPr marL="971550" lvl="1" indent="-342900" algn="just">
              <a:spcBef>
                <a:spcPts val="0"/>
              </a:spcBef>
              <a:buFont typeface="Arial" panose="020B0604020202020204" pitchFamily="34" charset="0"/>
              <a:buChar char="•"/>
            </a:pPr>
            <a:r>
              <a:rPr lang="cs-CZ" altLang="ja-JP" sz="2300" b="0" dirty="0" err="1">
                <a:solidFill>
                  <a:schemeClr val="tx1"/>
                </a:solidFill>
              </a:rPr>
              <a:t>c</a:t>
            </a:r>
            <a:r>
              <a:rPr lang="cs-CZ" altLang="ja-JP" sz="2300" b="0" dirty="0" err="1" smtClean="0">
                <a:solidFill>
                  <a:schemeClr val="tx1"/>
                </a:solidFill>
              </a:rPr>
              <a:t>heckbox</a:t>
            </a:r>
            <a:r>
              <a:rPr lang="cs-CZ" altLang="ja-JP" sz="2300" b="0" dirty="0" smtClean="0">
                <a:solidFill>
                  <a:schemeClr val="tx1"/>
                </a:solidFill>
              </a:rPr>
              <a:t> příjmy dle čl. 61 – zaškrtnout na úvodní stránce CBA jen pokud projekt generuje tzv. čisté příjmy dle čl. 61,</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si může vybrat, zda bude vyplňovat údaje za nulovou a investiční variantu, nebo rovnou rozdílovou variantu,</a:t>
            </a:r>
          </a:p>
          <a:p>
            <a:pPr marL="971550" lvl="1" indent="-342900" algn="just">
              <a:spcBef>
                <a:spcPts val="0"/>
              </a:spcBef>
              <a:buFont typeface="Arial" panose="020B0604020202020204" pitchFamily="34" charset="0"/>
              <a:buChar char="•"/>
            </a:pPr>
            <a:r>
              <a:rPr lang="cs-CZ" altLang="ja-JP" sz="2300" b="0" dirty="0" smtClean="0">
                <a:solidFill>
                  <a:schemeClr val="tx1"/>
                </a:solidFill>
              </a:rPr>
              <a:t>vlastní výpočet zůstatkové hodnoty – zaškrtnout „NE“,</a:t>
            </a:r>
          </a:p>
          <a:p>
            <a:pPr marL="971550" lvl="1" indent="-342900" algn="just">
              <a:spcBef>
                <a:spcPts val="0"/>
              </a:spcBef>
              <a:buFont typeface="Arial" panose="020B0604020202020204" pitchFamily="34" charset="0"/>
              <a:buChar char="•"/>
            </a:pPr>
            <a:r>
              <a:rPr lang="cs-CZ" altLang="ja-JP" sz="2300" b="0" dirty="0">
                <a:solidFill>
                  <a:schemeClr val="tx1"/>
                </a:solidFill>
              </a:rPr>
              <a:t>k</a:t>
            </a:r>
            <a:r>
              <a:rPr lang="cs-CZ" altLang="ja-JP" sz="2300" b="0" dirty="0" smtClean="0">
                <a:solidFill>
                  <a:schemeClr val="tx1"/>
                </a:solidFill>
              </a:rPr>
              <a:t>onsolidace,</a:t>
            </a:r>
          </a:p>
          <a:p>
            <a:pPr marL="971550" lvl="1" indent="-342900" algn="just">
              <a:spcBef>
                <a:spcPts val="0"/>
              </a:spcBef>
              <a:buFont typeface="Arial" panose="020B0604020202020204" pitchFamily="34" charset="0"/>
              <a:buChar char="•"/>
            </a:pPr>
            <a:r>
              <a:rPr lang="cs-CZ" altLang="ja-JP" sz="2300" b="0" dirty="0" smtClean="0">
                <a:solidFill>
                  <a:schemeClr val="tx1"/>
                </a:solidFill>
              </a:rPr>
              <a:t>jiné peněžní příjmy – uvádět hodnotu čistých jiných peněžních příjmů,</a:t>
            </a:r>
          </a:p>
          <a:p>
            <a:pPr marL="971550" lvl="1" indent="-342900" algn="just">
              <a:spcBef>
                <a:spcPts val="0"/>
              </a:spcBef>
              <a:buFont typeface="Arial" panose="020B0604020202020204" pitchFamily="34" charset="0"/>
              <a:buChar char="•"/>
            </a:pPr>
            <a:r>
              <a:rPr lang="cs-CZ" altLang="ja-JP" sz="2300" b="0" dirty="0">
                <a:solidFill>
                  <a:schemeClr val="tx1"/>
                </a:solidFill>
              </a:rPr>
              <a:t>i</a:t>
            </a:r>
            <a:r>
              <a:rPr lang="cs-CZ" altLang="ja-JP" sz="2300" b="0" dirty="0" smtClean="0">
                <a:solidFill>
                  <a:schemeClr val="tx1"/>
                </a:solidFill>
              </a:rPr>
              <a:t>nvestiční náklady – v pojetí CBA jde o celkové investiční a neinvestiční náklady, způsobilé i nezpůsobilé, vyplňované v letech, kdy jsou vynakládány,</a:t>
            </a:r>
          </a:p>
          <a:p>
            <a:pPr marL="971550" lvl="1" indent="-342900" algn="just">
              <a:spcBef>
                <a:spcPts val="0"/>
              </a:spcBef>
              <a:buFont typeface="Arial" panose="020B0604020202020204" pitchFamily="34" charset="0"/>
              <a:buChar char="•"/>
            </a:pPr>
            <a:r>
              <a:rPr lang="cs-CZ" altLang="ja-JP" sz="2300" b="0" dirty="0" smtClean="0">
                <a:solidFill>
                  <a:schemeClr val="tx1"/>
                </a:solidFill>
              </a:rPr>
              <a:t>provozní příjmy a náklady – týkají se výstupů projektu, nikoliv jiné infrastruktury,</a:t>
            </a:r>
          </a:p>
          <a:p>
            <a:pPr marL="971550" lvl="1" indent="-342900" algn="just">
              <a:spcBef>
                <a:spcPts val="0"/>
              </a:spcBef>
              <a:buFont typeface="Arial" panose="020B0604020202020204" pitchFamily="34" charset="0"/>
              <a:buChar char="•"/>
            </a:pPr>
            <a:r>
              <a:rPr lang="cs-CZ" altLang="ja-JP" sz="2300" b="0" dirty="0">
                <a:solidFill>
                  <a:schemeClr val="tx1"/>
                </a:solidFill>
              </a:rPr>
              <a:t>f</a:t>
            </a:r>
            <a:r>
              <a:rPr lang="cs-CZ" altLang="ja-JP" sz="2300" b="0" dirty="0" smtClean="0">
                <a:solidFill>
                  <a:schemeClr val="tx1"/>
                </a:solidFill>
              </a:rPr>
              <a:t>inancování provozní ztráty – zpravidla zahrnují provozní dotace zřizovatele či jiné provozní dotace,</a:t>
            </a:r>
          </a:p>
          <a:p>
            <a:pPr marL="971550" lvl="1" indent="-342900" algn="just">
              <a:spcBef>
                <a:spcPts val="0"/>
              </a:spcBef>
              <a:buFont typeface="Arial" panose="020B0604020202020204" pitchFamily="34" charset="0"/>
              <a:buChar char="•"/>
            </a:pPr>
            <a:r>
              <a:rPr lang="cs-CZ" altLang="ja-JP" sz="2300" b="0" dirty="0">
                <a:solidFill>
                  <a:schemeClr val="tx1"/>
                </a:solidFill>
              </a:rPr>
              <a:t>z</a:t>
            </a:r>
            <a:r>
              <a:rPr lang="cs-CZ" altLang="ja-JP" sz="2300" b="0" dirty="0" smtClean="0">
                <a:solidFill>
                  <a:schemeClr val="tx1"/>
                </a:solidFill>
              </a:rPr>
              <a:t>ůstatková hodnota – pokud je doba životnosti delší jak referenční období; CBA obsahuje přednastavený způsob určení zůstatkové hodnoty (hodnota peněžních toků ve zbývajících letech životnosti po skončení referenčního období, přičemž v peněžních tocích je zahrnut i případný prodej majetku po skončení doby životnosti).</a:t>
            </a:r>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200" dirty="0" smtClean="0"/>
          </a:p>
          <a:p>
            <a:pPr marL="971550" lvl="1" indent="-342900" algn="just">
              <a:spcBef>
                <a:spcPts val="0"/>
              </a:spcBef>
              <a:buFont typeface="Arial" panose="020B0604020202020204" pitchFamily="34" charset="0"/>
              <a:buChar char="•"/>
            </a:pPr>
            <a:endParaRPr lang="cs-CZ" altLang="ja-JP" sz="2200" b="1" dirty="0" smtClean="0">
              <a:solidFill>
                <a:srgbClr val="00529C"/>
              </a:solidFill>
            </a:endParaRP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226161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900" dirty="0">
                <a:solidFill>
                  <a:schemeClr val="tx1"/>
                </a:solidFill>
              </a:rPr>
              <a:t>P</a:t>
            </a:r>
            <a:r>
              <a:rPr lang="cs-CZ" sz="1900" dirty="0" smtClean="0">
                <a:solidFill>
                  <a:schemeClr val="tx1"/>
                </a:solidFill>
              </a:rPr>
              <a:t>robíhá </a:t>
            </a:r>
            <a:r>
              <a:rPr lang="cs-CZ" sz="1900" dirty="0">
                <a:solidFill>
                  <a:schemeClr val="tx1"/>
                </a:solidFill>
              </a:rPr>
              <a:t>u projektů, které úspěšně prošly kontrolou přijatelnosti a formálních </a:t>
            </a:r>
            <a:r>
              <a:rPr lang="cs-CZ" sz="1900" dirty="0" smtClean="0">
                <a:solidFill>
                  <a:schemeClr val="tx1"/>
                </a:solidFill>
              </a:rPr>
              <a:t>náležitostí</a:t>
            </a:r>
          </a:p>
          <a:p>
            <a:pPr marL="361950" lvl="1" indent="-276225" defTabSz="266700">
              <a:lnSpc>
                <a:spcPct val="90000"/>
              </a:lnSpc>
            </a:pPr>
            <a:r>
              <a:rPr lang="cs-CZ" sz="1900" dirty="0" smtClean="0">
                <a:solidFill>
                  <a:schemeClr val="tx1"/>
                </a:solidFill>
              </a:rPr>
              <a:t>Probíhá </a:t>
            </a:r>
            <a:r>
              <a:rPr lang="cs-CZ" sz="1900" dirty="0">
                <a:solidFill>
                  <a:schemeClr val="tx1"/>
                </a:solidFill>
              </a:rPr>
              <a:t>elektronicky v MS2014</a:t>
            </a:r>
            <a:r>
              <a:rPr lang="cs-CZ" sz="1900" dirty="0" smtClean="0">
                <a:solidFill>
                  <a:schemeClr val="tx1"/>
                </a:solidFill>
              </a:rPr>
              <a:t>+.</a:t>
            </a:r>
          </a:p>
          <a:p>
            <a:pPr marL="361950" lvl="1" indent="-276225" defTabSz="266700">
              <a:lnSpc>
                <a:spcPct val="90000"/>
              </a:lnSpc>
            </a:pPr>
            <a:r>
              <a:rPr lang="cs-CZ" sz="1900" dirty="0" smtClean="0">
                <a:solidFill>
                  <a:schemeClr val="tx1"/>
                </a:solidFill>
              </a:rPr>
              <a:t>Lhůta pro provedení věcného hodnocení je 30 pracovních dnů ode dne ukončení kontroly přijatelnosti a formálních náležitostí.</a:t>
            </a:r>
          </a:p>
          <a:p>
            <a:pPr marL="361950" lvl="1" indent="-276225" defTabSz="266700">
              <a:lnSpc>
                <a:spcPct val="90000"/>
              </a:lnSpc>
            </a:pPr>
            <a:r>
              <a:rPr lang="cs-CZ" sz="1900" dirty="0" smtClean="0">
                <a:solidFill>
                  <a:schemeClr val="tx1"/>
                </a:solidFill>
              </a:rPr>
              <a:t>Bodové hodnocení kritérií dle bodovací škály.</a:t>
            </a:r>
          </a:p>
          <a:p>
            <a:pPr marL="361950" lvl="1" indent="-276225" defTabSz="266700">
              <a:lnSpc>
                <a:spcPct val="90000"/>
              </a:lnSpc>
            </a:pPr>
            <a:r>
              <a:rPr lang="cs-CZ" sz="1900" dirty="0" smtClean="0">
                <a:solidFill>
                  <a:schemeClr val="tx1"/>
                </a:solidFill>
              </a:rPr>
              <a:t>Minimální bodová hranice:</a:t>
            </a:r>
          </a:p>
          <a:p>
            <a:pPr marL="806450" lvl="2" indent="-276225" defTabSz="266700">
              <a:lnSpc>
                <a:spcPct val="90000"/>
              </a:lnSpc>
            </a:pPr>
            <a:r>
              <a:rPr lang="cs-CZ" sz="1500" dirty="0"/>
              <a:t>p</a:t>
            </a:r>
            <a:r>
              <a:rPr lang="cs-CZ" sz="1500" dirty="0" smtClean="0"/>
              <a:t>rojekty </a:t>
            </a:r>
            <a:r>
              <a:rPr lang="cs-CZ" sz="1500" dirty="0" smtClean="0"/>
              <a:t>56</a:t>
            </a:r>
            <a:r>
              <a:rPr lang="cs-CZ" sz="1500" dirty="0" smtClean="0"/>
              <a:t>. výzva: </a:t>
            </a:r>
            <a:r>
              <a:rPr lang="cs-CZ" sz="1500" dirty="0" smtClean="0"/>
              <a:t>35 </a:t>
            </a:r>
            <a:r>
              <a:rPr lang="cs-CZ" sz="1500" dirty="0" smtClean="0"/>
              <a:t>bodů z celkového počtu </a:t>
            </a:r>
            <a:r>
              <a:rPr lang="cs-CZ" sz="1500" dirty="0" smtClean="0"/>
              <a:t>63 </a:t>
            </a:r>
            <a:r>
              <a:rPr lang="cs-CZ" sz="1500" dirty="0" smtClean="0"/>
              <a:t>bodů,</a:t>
            </a:r>
          </a:p>
          <a:p>
            <a:pPr marL="806450" lvl="2" indent="-276225" defTabSz="266700">
              <a:lnSpc>
                <a:spcPct val="90000"/>
              </a:lnSpc>
            </a:pPr>
            <a:r>
              <a:rPr lang="cs-CZ" sz="1500" dirty="0"/>
              <a:t>p</a:t>
            </a:r>
            <a:r>
              <a:rPr lang="cs-CZ" sz="1500" dirty="0" smtClean="0"/>
              <a:t>rojekty </a:t>
            </a:r>
            <a:r>
              <a:rPr lang="cs-CZ" sz="1500" dirty="0" smtClean="0"/>
              <a:t>57</a:t>
            </a:r>
            <a:r>
              <a:rPr lang="cs-CZ" sz="1500" dirty="0" smtClean="0"/>
              <a:t>. výzva: </a:t>
            </a:r>
            <a:r>
              <a:rPr lang="cs-CZ" sz="1500" dirty="0" smtClean="0"/>
              <a:t>35 </a:t>
            </a:r>
            <a:r>
              <a:rPr lang="cs-CZ" sz="1500" dirty="0" smtClean="0"/>
              <a:t>bodů z celkového počtu </a:t>
            </a:r>
            <a:r>
              <a:rPr lang="cs-CZ" sz="1500" dirty="0" smtClean="0"/>
              <a:t>63 </a:t>
            </a:r>
            <a:r>
              <a:rPr lang="cs-CZ" sz="1500" dirty="0" smtClean="0"/>
              <a:t>bodů.</a:t>
            </a:r>
            <a:endParaRPr lang="cs-CZ" sz="1500" dirty="0"/>
          </a:p>
          <a:p>
            <a:pPr marL="361950" lvl="1" indent="-276225" defTabSz="266700">
              <a:lnSpc>
                <a:spcPct val="90000"/>
              </a:lnSpc>
            </a:pPr>
            <a:r>
              <a:rPr lang="cs-CZ" sz="1900" dirty="0">
                <a:solidFill>
                  <a:schemeClr val="tx1"/>
                </a:solidFill>
              </a:rPr>
              <a:t>V případě nesplnění minimální hranice bodů je žádost vyřazena z procesu </a:t>
            </a:r>
            <a:r>
              <a:rPr lang="cs-CZ" sz="1900" dirty="0" smtClean="0">
                <a:solidFill>
                  <a:schemeClr val="tx1"/>
                </a:solidFill>
              </a:rPr>
              <a:t>hodnocení.</a:t>
            </a:r>
            <a:endParaRPr lang="cs-CZ" sz="190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3705354773"/>
              </p:ext>
            </p:extLst>
          </p:nvPr>
        </p:nvGraphicFramePr>
        <p:xfrm>
          <a:off x="985838" y="1306513"/>
          <a:ext cx="7700962" cy="3617974"/>
        </p:xfrm>
        <a:graphic>
          <a:graphicData uri="http://schemas.openxmlformats.org/drawingml/2006/table">
            <a:tbl>
              <a:tblPr firstRow="1" bandRow="1">
                <a:tableStyleId>{5C22544A-7EE6-4342-B048-85BDC9FD1C3A}</a:tableStyleId>
              </a:tblPr>
              <a:tblGrid>
                <a:gridCol w="3526785"/>
                <a:gridCol w="4174177"/>
              </a:tblGrid>
              <a:tr h="851288">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pro zájmové, neformální a celoživotní vzdělávání</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383343">
                <a:tc>
                  <a:txBody>
                    <a:bodyPr/>
                    <a:lstStyle/>
                    <a:p>
                      <a:r>
                        <a:rPr lang="cs-CZ" altLang="ja-JP" sz="1200" b="0" i="0" u="none" strike="noStrike" kern="1200" baseline="0" noProof="0" dirty="0" smtClean="0">
                          <a:solidFill>
                            <a:schemeClr val="dk1"/>
                          </a:solidFill>
                          <a:latin typeface="+mn-lt"/>
                          <a:ea typeface="+mn-ea"/>
                          <a:cs typeface="+mn-cs"/>
                        </a:rPr>
                        <a:t>Projekt je zaměřen na více klíčových kompetenci v oblastech:</a:t>
                      </a:r>
                    </a:p>
                    <a:p>
                      <a:pPr marL="171450" indent="-171450">
                        <a:buFontTx/>
                        <a:buChar char="-"/>
                      </a:pPr>
                      <a:r>
                        <a:rPr lang="cs-CZ" sz="1200" b="0" i="0" u="none" strike="noStrike" kern="1200" baseline="0" noProof="0" dirty="0" smtClean="0">
                          <a:solidFill>
                            <a:schemeClr val="dk1"/>
                          </a:solidFill>
                          <a:latin typeface="+mn-lt"/>
                          <a:ea typeface="+mn-ea"/>
                          <a:cs typeface="+mn-cs"/>
                        </a:rPr>
                        <a:t>komunikace v cizích jazycích</a:t>
                      </a:r>
                    </a:p>
                    <a:p>
                      <a:pPr marL="171450" indent="-171450">
                        <a:buFontTx/>
                        <a:buChar char="-"/>
                      </a:pPr>
                      <a:r>
                        <a:rPr lang="cs-CZ" sz="1200" dirty="0" smtClean="0"/>
                        <a:t>technických a řemeslných</a:t>
                      </a:r>
                      <a:r>
                        <a:rPr lang="cs-CZ" sz="1200" baseline="0" dirty="0" smtClean="0"/>
                        <a:t> oborů</a:t>
                      </a:r>
                    </a:p>
                    <a:p>
                      <a:pPr marL="171450" indent="-171450">
                        <a:buFontTx/>
                        <a:buChar char="-"/>
                      </a:pPr>
                      <a:r>
                        <a:rPr lang="cs-CZ" sz="1200" dirty="0" smtClean="0"/>
                        <a:t>přírodních věd</a:t>
                      </a:r>
                    </a:p>
                    <a:p>
                      <a:pPr marL="171450" indent="-171450">
                        <a:buFontTx/>
                        <a:buChar char="-"/>
                      </a:pPr>
                      <a:r>
                        <a:rPr lang="cs-CZ" sz="1200" dirty="0" smtClean="0"/>
                        <a:t>práce s digitálními</a:t>
                      </a:r>
                      <a:r>
                        <a:rPr lang="cs-CZ" sz="1200" baseline="0" dirty="0" smtClean="0"/>
                        <a:t> technologiemi</a:t>
                      </a:r>
                      <a:endParaRPr lang="cs-CZ" sz="1200" dirty="0"/>
                    </a:p>
                  </a:txBody>
                  <a:tcPr/>
                </a:tc>
                <a:tc>
                  <a:txBody>
                    <a:bodyPr/>
                    <a:lstStyle/>
                    <a:p>
                      <a:pPr rtl="0"/>
                      <a:endParaRPr lang="cs-CZ" altLang="ja-JP"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5 bodů – Projekt je zaměřen na více než jednu klíčovou kompetenci.</a:t>
                      </a:r>
                    </a:p>
                    <a:p>
                      <a:pPr rtl="0"/>
                      <a:endParaRPr lang="cs-CZ" altLang="ja-JP"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Projekt je zaměřen na jednu klíčovou kompetenci. </a:t>
                      </a:r>
                    </a:p>
                  </a:txBody>
                  <a:tcPr/>
                </a:tc>
              </a:tr>
              <a:tr h="1383343">
                <a:tc>
                  <a:txBody>
                    <a:bodyPr/>
                    <a:lstStyle/>
                    <a:p>
                      <a:r>
                        <a:rPr lang="cs-CZ" sz="1200" noProof="0" dirty="0" smtClean="0"/>
                        <a:t>Projekt zohledňuje potřeby dětí se SVP a dětí ze sociálně znevýhodněných a kulturně</a:t>
                      </a:r>
                      <a:r>
                        <a:rPr lang="cs-CZ" sz="1200" baseline="0" noProof="0" dirty="0" smtClean="0"/>
                        <a:t> odlišných rodin.</a:t>
                      </a:r>
                      <a:endParaRPr lang="cs-CZ" sz="1200" noProof="0" dirty="0"/>
                    </a:p>
                  </a:txBody>
                  <a:tcPr/>
                </a:tc>
                <a:tc>
                  <a:txBody>
                    <a:bodyPr/>
                    <a:lstStyle/>
                    <a:p>
                      <a:pPr rtl="0"/>
                      <a:r>
                        <a:rPr lang="cs-CZ" altLang="ja-JP" sz="1200" b="0" i="0" u="none" strike="noStrike" kern="1200" baseline="0" noProof="0" dirty="0" smtClean="0">
                          <a:solidFill>
                            <a:schemeClr val="dk1"/>
                          </a:solidFill>
                          <a:latin typeface="+mn-lt"/>
                          <a:ea typeface="+mn-ea"/>
                          <a:cs typeface="+mn-cs"/>
                        </a:rPr>
                        <a:t>10 bodů – Projekt </a:t>
                      </a:r>
                      <a:r>
                        <a:rPr lang="cs-CZ" sz="1200" noProof="0" dirty="0" smtClean="0"/>
                        <a:t>zohledňuje potřeby dětí se SVP a dětí ze sociálně znevýhodněných a kulturně</a:t>
                      </a:r>
                      <a:r>
                        <a:rPr lang="cs-CZ" sz="1200" baseline="0" noProof="0" dirty="0" smtClean="0"/>
                        <a:t> odlišných rodin.</a:t>
                      </a:r>
                    </a:p>
                    <a:p>
                      <a:pPr rtl="0"/>
                      <a:endParaRPr lang="cs-CZ" altLang="ja-JP"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Projekt ne</a:t>
                      </a:r>
                      <a:r>
                        <a:rPr lang="cs-CZ" sz="1200" noProof="0" dirty="0" smtClean="0"/>
                        <a:t>zohledňuje potřeby dětí se SVP a dětí ze sociálně znevýhodněných a kulturně</a:t>
                      </a:r>
                      <a:r>
                        <a:rPr lang="cs-CZ" sz="1200" baseline="0" noProof="0" dirty="0" smtClean="0"/>
                        <a:t> odlišných rodin</a:t>
                      </a:r>
                      <a:endParaRPr lang="cs-CZ" altLang="ja-JP" sz="1200" b="0" i="0" u="none" strike="noStrike" kern="1200" baseline="0" noProof="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494612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1005827889"/>
              </p:ext>
            </p:extLst>
          </p:nvPr>
        </p:nvGraphicFramePr>
        <p:xfrm>
          <a:off x="985838" y="1306513"/>
          <a:ext cx="7700962" cy="4783208"/>
        </p:xfrm>
        <a:graphic>
          <a:graphicData uri="http://schemas.openxmlformats.org/drawingml/2006/table">
            <a:tbl>
              <a:tblPr firstRow="1" bandRow="1">
                <a:tableStyleId>{5C22544A-7EE6-4342-B048-85BDC9FD1C3A}</a:tableStyleId>
              </a:tblPr>
              <a:tblGrid>
                <a:gridCol w="3526785"/>
                <a:gridCol w="4174177"/>
              </a:tblGrid>
              <a:tr h="851288">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pro zájmové, neformální a celoživotní vzdělávání</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383343">
                <a:tc>
                  <a:txBody>
                    <a:bodyPr/>
                    <a:lstStyle/>
                    <a:p>
                      <a:r>
                        <a:rPr lang="cs-CZ" altLang="ja-JP" sz="1200" b="0" i="0" u="none" strike="noStrike" kern="1200" baseline="0" noProof="0" dirty="0" smtClean="0">
                          <a:solidFill>
                            <a:schemeClr val="dk1"/>
                          </a:solidFill>
                          <a:latin typeface="+mn-lt"/>
                          <a:ea typeface="+mn-ea"/>
                          <a:cs typeface="+mn-cs"/>
                        </a:rPr>
                        <a:t>Projekt je realizován ve vazbě na budoucí uplatnění na trhu práce a potřeby sladění nabídky a poptávky na regionálním trhu práce.</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10 bodů - Záměry projektu reflektují potřeby nabídky a poptávky na regionálním trhu práce ve vazbě na budoucí uplatnění osob na trhu práce a zároveň se při výuce (kurzech) bude spolupracovat přímo s potenciálním budoucím zaměstnavatelem. Smlouva o spolupráci mezi vzdělávacím zařízením a zaměstnavatelem, nebo akademickým pracovištěm je podepsána minimálně na 5 let od zahájení doby realizace projektu.</a:t>
                      </a:r>
                    </a:p>
                    <a:p>
                      <a:pPr rtl="0"/>
                      <a:r>
                        <a:rPr lang="cs-CZ" altLang="ja-JP" sz="1200" b="0" i="0" u="none" strike="noStrike" kern="1200" baseline="0" noProof="0" dirty="0" smtClean="0">
                          <a:solidFill>
                            <a:schemeClr val="dk1"/>
                          </a:solidFill>
                          <a:latin typeface="+mn-lt"/>
                          <a:ea typeface="+mn-ea"/>
                          <a:cs typeface="+mn-cs"/>
                        </a:rPr>
                        <a:t>5 bodů - Záměry projektu reflektují potřeby nabídky a poptávky na regionálním trhu práce ve vazbě na budoucí uplatnění  osob na trhu práce a zároveň se při výuce (kurzech) bude spolupracovat přímo s potenciálním budoucím zaměstnavatelem. </a:t>
                      </a:r>
                      <a:r>
                        <a:rPr lang="cs-CZ" sz="1200" b="0" i="0" u="none" strike="noStrike" kern="1200" baseline="0" noProof="0" dirty="0" smtClean="0">
                          <a:solidFill>
                            <a:schemeClr val="dk1"/>
                          </a:solidFill>
                          <a:latin typeface="+mn-lt"/>
                          <a:ea typeface="+mn-ea"/>
                          <a:cs typeface="+mn-cs"/>
                        </a:rPr>
                        <a:t>Smlouva o spolupráci mezi vzdělávacím zařízením a zaměstnavatelem, nebo akademickým pracovištěm je podepsána minimálně na 2 roky od zahájení doby realizace projektu.</a:t>
                      </a:r>
                      <a:r>
                        <a:rPr lang="cs-CZ" altLang="ja-JP" sz="1200" b="0" i="0" u="none" strike="noStrike" kern="1200" baseline="0" noProof="0" dirty="0" smtClean="0">
                          <a:solidFill>
                            <a:schemeClr val="dk1"/>
                          </a:solidFill>
                          <a:latin typeface="+mn-lt"/>
                          <a:ea typeface="+mn-ea"/>
                          <a:cs typeface="+mn-cs"/>
                        </a:rPr>
                        <a:t>  </a:t>
                      </a:r>
                    </a:p>
                    <a:p>
                      <a:pPr rtl="0"/>
                      <a:r>
                        <a:rPr lang="cs-CZ" altLang="ja-JP" sz="1200" b="0" i="0" u="none" strike="noStrike" kern="1200" baseline="0" noProof="0" dirty="0" smtClean="0">
                          <a:solidFill>
                            <a:schemeClr val="dk1"/>
                          </a:solidFill>
                          <a:latin typeface="+mn-lt"/>
                          <a:ea typeface="+mn-ea"/>
                          <a:cs typeface="+mn-cs"/>
                        </a:rPr>
                        <a:t>0 bodů – Projekt je zaměřen pouze na zájmové a neformální vzdělávání. Nebo projekt nereflektuje potřeby nabídky a poptávky na regionálním trhu práce a nemá alespoň na 2 roky podepsanou smlouvu o spolupráci mezi vzdělávacím zařízením a zaměstnavatelem. </a:t>
                      </a:r>
                    </a:p>
                  </a:txBody>
                  <a:tcPr/>
                </a:tc>
              </a:tr>
            </a:tbl>
          </a:graphicData>
        </a:graphic>
      </p:graphicFrame>
    </p:spTree>
    <p:extLst>
      <p:ext uri="{BB962C8B-B14F-4D97-AF65-F5344CB8AC3E}">
        <p14:creationId xmlns:p14="http://schemas.microsoft.com/office/powerpoint/2010/main" val="1705977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4252955468"/>
              </p:ext>
            </p:extLst>
          </p:nvPr>
        </p:nvGraphicFramePr>
        <p:xfrm>
          <a:off x="985838" y="1306513"/>
          <a:ext cx="7700962" cy="3971991"/>
        </p:xfrm>
        <a:graphic>
          <a:graphicData uri="http://schemas.openxmlformats.org/drawingml/2006/table">
            <a:tbl>
              <a:tblPr firstRow="1" bandRow="1">
                <a:tableStyleId>{5C22544A-7EE6-4342-B048-85BDC9FD1C3A}</a:tableStyleId>
              </a:tblPr>
              <a:tblGrid>
                <a:gridCol w="3526785"/>
                <a:gridCol w="4174177"/>
              </a:tblGrid>
              <a:tr h="851288">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pro zájmové, neformální a celoživotní vzdělávání</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383343">
                <a:tc>
                  <a:txBody>
                    <a:bodyPr/>
                    <a:lstStyle/>
                    <a:p>
                      <a:r>
                        <a:rPr lang="cs-CZ" altLang="ja-JP" sz="1200" b="0" i="0" u="none" strike="noStrike" kern="1200" baseline="0" noProof="0" dirty="0" smtClean="0">
                          <a:solidFill>
                            <a:schemeClr val="dk1"/>
                          </a:solidFill>
                          <a:latin typeface="+mn-lt"/>
                          <a:ea typeface="+mn-ea"/>
                          <a:cs typeface="+mn-cs"/>
                        </a:rPr>
                        <a:t>Projekt plánuje vzájemnou spolupráci škol a školských zařízení s nestátními neziskovými organizacemi, kulturním institucemi a dalšími zařízeními spolupracujícími s dětmi a mládeží (např. knihovny, muzea).</a:t>
                      </a:r>
                      <a:endParaRPr lang="cs-CZ"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altLang="ja-JP" sz="1200" b="0" i="0" u="none" strike="noStrike" kern="1200" baseline="0" noProof="0" dirty="0" smtClean="0">
                          <a:solidFill>
                            <a:schemeClr val="dk1"/>
                          </a:solidFill>
                          <a:latin typeface="+mn-lt"/>
                          <a:ea typeface="+mn-ea"/>
                          <a:cs typeface="+mn-cs"/>
                        </a:rPr>
                        <a:t>10 bodů – Projekt plánuje vzájemnou spolupráci škol a školských zařízení s nestátními neziskovými organizacemi, kulturním institucemi a dalšími zařízeními spolupracujícími s dětmi a mládeží.</a:t>
                      </a:r>
                      <a:endParaRPr lang="cs-CZ" sz="1200" dirty="0" smtClean="0"/>
                    </a:p>
                    <a:p>
                      <a:pPr rtl="0"/>
                      <a:endParaRPr lang="cs-CZ" altLang="ja-JP" sz="1200" b="0" i="0" u="none" strike="noStrike" kern="1200" baseline="0" noProof="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altLang="ja-JP" sz="1200" b="0" i="0" u="none" strike="noStrike" kern="1200" baseline="0" noProof="0" dirty="0" smtClean="0">
                          <a:solidFill>
                            <a:schemeClr val="dk1"/>
                          </a:solidFill>
                          <a:latin typeface="+mn-lt"/>
                          <a:ea typeface="+mn-ea"/>
                          <a:cs typeface="+mn-cs"/>
                        </a:rPr>
                        <a:t>0 bodů - Projekt neplánuje vzájemnou spolupráci škol a školských zařízení s nestátními neziskovými organizacemi, kulturním institucemi a dalšími zařízeními spolupracujícími s dětmi a mládeží</a:t>
                      </a:r>
                      <a:r>
                        <a:rPr lang="cs-CZ" altLang="ja-JP" sz="1200" b="0" i="1" u="none" strike="noStrike" kern="1200" baseline="0" noProof="0" dirty="0">
                          <a:solidFill>
                            <a:schemeClr val="dk1"/>
                          </a:solidFill>
                          <a:latin typeface="+mn-lt"/>
                          <a:ea typeface="+mn-ea"/>
                          <a:cs typeface="+mn-cs"/>
                        </a:rPr>
                        <a:t>.</a:t>
                      </a:r>
                      <a:endParaRPr lang="cs-CZ" sz="1200" dirty="0" smtClean="0"/>
                    </a:p>
                  </a:txBody>
                  <a:tcPr/>
                </a:tc>
              </a:tr>
              <a:tr h="1383343">
                <a:tc>
                  <a:txBody>
                    <a:bodyPr/>
                    <a:lstStyle/>
                    <a:p>
                      <a:pPr rtl="0"/>
                      <a:r>
                        <a:rPr lang="cs-CZ" altLang="ja-JP" sz="1200" b="0" i="0" u="none" strike="noStrike" kern="1200" baseline="0" noProof="0" dirty="0" smtClean="0">
                          <a:solidFill>
                            <a:schemeClr val="dk1"/>
                          </a:solidFill>
                          <a:latin typeface="+mn-lt"/>
                          <a:ea typeface="+mn-ea"/>
                          <a:cs typeface="+mn-cs"/>
                        </a:rPr>
                        <a:t>Projekt řeší využití výstupů projektu v kalendářním roce. </a:t>
                      </a:r>
                      <a:endParaRPr lang="cs-CZ" sz="1200" b="1" noProof="0" dirty="0" smtClean="0">
                        <a:solidFill>
                          <a:srgbClr val="FF0000"/>
                        </a:solidFill>
                      </a:endParaRPr>
                    </a:p>
                  </a:txBody>
                  <a:tcPr/>
                </a:tc>
                <a:tc>
                  <a:txBody>
                    <a:bodyPr/>
                    <a:lstStyle/>
                    <a:p>
                      <a:pPr rtl="0"/>
                      <a:r>
                        <a:rPr lang="cs-CZ" altLang="ja-JP" sz="1200" b="0" i="0" u="none" strike="noStrike" kern="1200" baseline="0" noProof="0" dirty="0" smtClean="0">
                          <a:solidFill>
                            <a:schemeClr val="dk1"/>
                          </a:solidFill>
                          <a:latin typeface="+mn-lt"/>
                          <a:ea typeface="+mn-ea"/>
                          <a:cs typeface="+mn-cs"/>
                        </a:rPr>
                        <a:t>10 bodů – Výstupy projektu jsou vyžité více jak deset měsíců v roce. </a:t>
                      </a:r>
                    </a:p>
                    <a:p>
                      <a:pPr rtl="0"/>
                      <a:endParaRPr lang="cs-CZ" altLang="ja-JP"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5 bodů – Výstupy projektu jsou využité deset měsíce v roce.</a:t>
                      </a:r>
                    </a:p>
                    <a:p>
                      <a:pPr rtl="0"/>
                      <a:endParaRPr lang="cs-CZ" altLang="ja-JP"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Výstupy projektu jsou využité méně jak deset měsíců v roce. </a:t>
                      </a:r>
                    </a:p>
                  </a:txBody>
                  <a:tcPr/>
                </a:tc>
              </a:tr>
            </a:tbl>
          </a:graphicData>
        </a:graphic>
      </p:graphicFrame>
    </p:spTree>
    <p:extLst>
      <p:ext uri="{BB962C8B-B14F-4D97-AF65-F5344CB8AC3E}">
        <p14:creationId xmlns:p14="http://schemas.microsoft.com/office/powerpoint/2010/main" val="2123230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4270008525"/>
              </p:ext>
            </p:extLst>
          </p:nvPr>
        </p:nvGraphicFramePr>
        <p:xfrm>
          <a:off x="985838" y="1306512"/>
          <a:ext cx="7700962" cy="4679518"/>
        </p:xfrm>
        <a:graphic>
          <a:graphicData uri="http://schemas.openxmlformats.org/drawingml/2006/table">
            <a:tbl>
              <a:tblPr firstRow="1" bandRow="1">
                <a:tableStyleId>{5C22544A-7EE6-4342-B048-85BDC9FD1C3A}</a:tableStyleId>
              </a:tblPr>
              <a:tblGrid>
                <a:gridCol w="3526785"/>
                <a:gridCol w="4174177"/>
              </a:tblGrid>
              <a:tr h="709562">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pro zájmové, neformální a celoživotní vzdělávání</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676858">
                <a:tc>
                  <a:txBody>
                    <a:bodyPr/>
                    <a:lstStyle/>
                    <a:p>
                      <a:r>
                        <a:rPr lang="cs-CZ" altLang="ja-JP" sz="1200" b="0" i="0" u="none" strike="noStrike" kern="1200" baseline="0" noProof="0" dirty="0" smtClean="0">
                          <a:solidFill>
                            <a:schemeClr val="dk1"/>
                          </a:solidFill>
                          <a:latin typeface="+mn-lt"/>
                          <a:ea typeface="+mn-ea"/>
                          <a:cs typeface="+mn-cs"/>
                        </a:rPr>
                        <a:t>V projektu jsou uvedena hlavní rizika v realizační fázi i ve fázi udržitelnosti a způsoby jejich eliminace.</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5 bodů - V projektu jsou uvedena hlavní rizika v realizační fázi i ve fázi udržitelnosti a způsoby jejich eliminace. </a:t>
                      </a:r>
                    </a:p>
                    <a:p>
                      <a:pPr rtl="0"/>
                      <a:endParaRPr lang="cs-CZ" sz="1200" b="0" i="0" u="none" strike="noStrike" kern="1200" baseline="0" noProof="0" dirty="0" smtClean="0">
                        <a:solidFill>
                          <a:schemeClr val="dk1"/>
                        </a:solidFill>
                        <a:latin typeface="+mn-lt"/>
                        <a:ea typeface="+mn-ea"/>
                        <a:cs typeface="+mn-cs"/>
                      </a:endParaRPr>
                    </a:p>
                    <a:p>
                      <a:pPr rtl="0"/>
                      <a:r>
                        <a:rPr lang="cs-CZ" sz="1200" b="0" i="0" u="none" strike="noStrike" kern="1200" baseline="0" noProof="0" dirty="0" smtClean="0">
                          <a:solidFill>
                            <a:schemeClr val="dk1"/>
                          </a:solidFill>
                          <a:latin typeface="+mn-lt"/>
                          <a:ea typeface="+mn-ea"/>
                          <a:cs typeface="+mn-cs"/>
                        </a:rPr>
                        <a:t>3 body - V projektu jsou částečně uvedena hlavní rizika v realizační fázi i ve fázi udržitelnosti a způsoby jejich eliminace. </a:t>
                      </a:r>
                    </a:p>
                    <a:p>
                      <a:pPr rtl="0"/>
                      <a:endParaRPr lang="cs-CZ"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V projektu nejsou uvedena hlavní rizika v realizační fázi i ve fázi udržitelnosti a způsoby jejich eliminace.</a:t>
                      </a:r>
                      <a:endParaRPr lang="cs-CZ" sz="1200" noProof="0" dirty="0"/>
                    </a:p>
                  </a:txBody>
                  <a:tcPr/>
                </a:tc>
              </a:tr>
              <a:tr h="1161896">
                <a:tc>
                  <a:txBody>
                    <a:bodyPr/>
                    <a:lstStyle/>
                    <a:p>
                      <a:r>
                        <a:rPr lang="cs-CZ" altLang="ja-JP" sz="1200" b="0" i="0" u="none" strike="noStrike" kern="1200" baseline="0" noProof="0" dirty="0" smtClean="0">
                          <a:solidFill>
                            <a:schemeClr val="dk1"/>
                          </a:solidFill>
                          <a:latin typeface="+mn-lt"/>
                          <a:ea typeface="+mn-ea"/>
                          <a:cs typeface="+mn-cs"/>
                        </a:rPr>
                        <a:t>Harmonogram realizace projektu je reálný a proveditelný.</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10 bodů – Harmonogram realizace projektu je reálný a proveditelný </a:t>
                      </a:r>
                    </a:p>
                    <a:p>
                      <a:pPr rtl="0"/>
                      <a:endParaRPr lang="cs-CZ"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Harmonogram realizace projektu není reálný a proveditelný. </a:t>
                      </a:r>
                      <a:endParaRPr lang="cs-CZ" sz="1200" noProof="0" dirty="0"/>
                    </a:p>
                  </a:txBody>
                  <a:tcPr/>
                </a:tc>
              </a:tr>
              <a:tr h="1109244">
                <a:tc>
                  <a:txBody>
                    <a:bodyPr/>
                    <a:lstStyle/>
                    <a:p>
                      <a:r>
                        <a:rPr lang="cs-CZ" altLang="ja-JP" sz="1200" b="0" i="0" u="none" strike="noStrike" kern="1200" baseline="0" noProof="0" dirty="0" smtClean="0">
                          <a:solidFill>
                            <a:schemeClr val="dk1"/>
                          </a:solidFill>
                          <a:latin typeface="+mn-lt"/>
                          <a:ea typeface="+mn-ea"/>
                          <a:cs typeface="+mn-cs"/>
                        </a:rPr>
                        <a:t>Součástí projektu jsou úpravy venkovního prostranství (zeleň). </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3 body - Součástí projektu jsou úpravy venkovního prostranství.</a:t>
                      </a:r>
                    </a:p>
                    <a:p>
                      <a:pPr rtl="0"/>
                      <a:r>
                        <a:rPr lang="cs-CZ" sz="1200" b="0" i="0" u="none" strike="noStrike" kern="1200" baseline="0" noProof="0" dirty="0" smtClean="0">
                          <a:solidFill>
                            <a:schemeClr val="dk1"/>
                          </a:solidFill>
                          <a:latin typeface="+mn-lt"/>
                          <a:ea typeface="+mn-ea"/>
                          <a:cs typeface="+mn-cs"/>
                        </a:rPr>
                        <a:t> </a:t>
                      </a:r>
                    </a:p>
                    <a:p>
                      <a:pPr rtl="0"/>
                      <a:r>
                        <a:rPr lang="cs-CZ" altLang="ja-JP" sz="1200" b="0" i="0" u="none" strike="noStrike" kern="1200" baseline="0" noProof="0" dirty="0" smtClean="0">
                          <a:solidFill>
                            <a:schemeClr val="dk1"/>
                          </a:solidFill>
                          <a:latin typeface="+mn-lt"/>
                          <a:ea typeface="+mn-ea"/>
                          <a:cs typeface="+mn-cs"/>
                        </a:rPr>
                        <a:t>0 bodů - Součástí projektu nejsou úpravy venkovního prostranství. </a:t>
                      </a:r>
                      <a:endParaRPr lang="cs-CZ" sz="1200" noProof="0" dirty="0"/>
                    </a:p>
                  </a:txBody>
                  <a:tcPr/>
                </a:tc>
              </a:tr>
            </a:tbl>
          </a:graphicData>
        </a:graphic>
      </p:graphicFrame>
    </p:spTree>
    <p:extLst>
      <p:ext uri="{BB962C8B-B14F-4D97-AF65-F5344CB8AC3E}">
        <p14:creationId xmlns:p14="http://schemas.microsoft.com/office/powerpoint/2010/main" val="4217452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2827001409"/>
              </p:ext>
            </p:extLst>
          </p:nvPr>
        </p:nvGraphicFramePr>
        <p:xfrm>
          <a:off x="985838" y="1306513"/>
          <a:ext cx="7700962" cy="3306430"/>
        </p:xfrm>
        <a:graphic>
          <a:graphicData uri="http://schemas.openxmlformats.org/drawingml/2006/table">
            <a:tbl>
              <a:tblPr firstRow="1" bandRow="1">
                <a:tableStyleId>{5C22544A-7EE6-4342-B048-85BDC9FD1C3A}</a:tableStyleId>
              </a:tblPr>
              <a:tblGrid>
                <a:gridCol w="3526785"/>
                <a:gridCol w="4174177"/>
              </a:tblGrid>
              <a:tr h="944694">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základních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298955">
                <a:tc>
                  <a:txBody>
                    <a:bodyPr/>
                    <a:lstStyle/>
                    <a:p>
                      <a:r>
                        <a:rPr lang="cs-CZ" altLang="ja-JP" sz="1200" b="0" i="0" u="none" strike="noStrike" kern="1200" baseline="0" noProof="0" dirty="0" smtClean="0">
                          <a:solidFill>
                            <a:schemeClr val="dk1"/>
                          </a:solidFill>
                          <a:latin typeface="+mn-lt"/>
                          <a:ea typeface="+mn-ea"/>
                          <a:cs typeface="+mn-cs"/>
                        </a:rPr>
                        <a:t>Harmonogram realizace projektu je reálný a proveditelný.</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10 bodů – Harmonogram realizace projektu je reálný a proveditelný </a:t>
                      </a:r>
                    </a:p>
                    <a:p>
                      <a:pPr rtl="0"/>
                      <a:endParaRPr lang="cs-CZ"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Harmonogram realizace projektu není reálný a proveditelný. </a:t>
                      </a:r>
                      <a:endParaRPr lang="cs-CZ" sz="1200" noProof="0" dirty="0"/>
                    </a:p>
                  </a:txBody>
                  <a:tcPr/>
                </a:tc>
              </a:tr>
              <a:tr h="1062781">
                <a:tc>
                  <a:txBody>
                    <a:bodyPr/>
                    <a:lstStyle/>
                    <a:p>
                      <a:r>
                        <a:rPr lang="cs-CZ" altLang="ja-JP" sz="1200" b="0" i="0" u="none" strike="noStrike" kern="1200" baseline="0" noProof="0" dirty="0" smtClean="0">
                          <a:solidFill>
                            <a:schemeClr val="dk1"/>
                          </a:solidFill>
                          <a:latin typeface="+mn-lt"/>
                          <a:ea typeface="+mn-ea"/>
                          <a:cs typeface="+mn-cs"/>
                        </a:rPr>
                        <a:t>Součástí projektu jsou úpravy venkovního prostranství (zeleň). </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3 body - Součástí projektu jsou úpravy venkovního prostranství.</a:t>
                      </a:r>
                    </a:p>
                    <a:p>
                      <a:pPr rtl="0"/>
                      <a:r>
                        <a:rPr lang="cs-CZ" sz="1200" b="0" i="0" u="none" strike="noStrike" kern="1200" baseline="0" noProof="0" dirty="0" smtClean="0">
                          <a:solidFill>
                            <a:schemeClr val="dk1"/>
                          </a:solidFill>
                          <a:latin typeface="+mn-lt"/>
                          <a:ea typeface="+mn-ea"/>
                          <a:cs typeface="+mn-cs"/>
                        </a:rPr>
                        <a:t> </a:t>
                      </a:r>
                    </a:p>
                    <a:p>
                      <a:pPr rtl="0"/>
                      <a:r>
                        <a:rPr lang="cs-CZ" altLang="ja-JP" sz="1200" b="0" i="0" u="none" strike="noStrike" kern="1200" baseline="0" noProof="0" dirty="0" smtClean="0">
                          <a:solidFill>
                            <a:schemeClr val="dk1"/>
                          </a:solidFill>
                          <a:latin typeface="+mn-lt"/>
                          <a:ea typeface="+mn-ea"/>
                          <a:cs typeface="+mn-cs"/>
                        </a:rPr>
                        <a:t>0 bodů - Součástí projektu nejsou úpravy venkovního prostranství. </a:t>
                      </a:r>
                      <a:endParaRPr lang="cs-CZ" sz="1200" noProof="0" dirty="0"/>
                    </a:p>
                  </a:txBody>
                  <a:tcPr/>
                </a:tc>
              </a:tr>
            </a:tbl>
          </a:graphicData>
        </a:graphic>
      </p:graphicFrame>
    </p:spTree>
    <p:extLst>
      <p:ext uri="{BB962C8B-B14F-4D97-AF65-F5344CB8AC3E}">
        <p14:creationId xmlns:p14="http://schemas.microsoft.com/office/powerpoint/2010/main" val="303375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01" y="2053928"/>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638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fontScale="92500" lnSpcReduction="10000"/>
          </a:bodyPr>
          <a:lstStyle/>
          <a:p>
            <a:pPr marL="454025" lvl="1" indent="-187325" defTabSz="444500">
              <a:lnSpc>
                <a:spcPct val="110000"/>
              </a:lnSpc>
              <a:spcBef>
                <a:spcPts val="0"/>
              </a:spcBef>
            </a:pPr>
            <a:r>
              <a:rPr lang="cs-CZ" dirty="0"/>
              <a:t>P</a:t>
            </a:r>
            <a:r>
              <a:rPr lang="cs-CZ" dirty="0" smtClean="0"/>
              <a:t>rovádí Centrum</a:t>
            </a:r>
          </a:p>
          <a:p>
            <a:pPr marL="901700" lvl="1" indent="-342900" defTabSz="444500">
              <a:lnSpc>
                <a:spcPct val="110000"/>
              </a:lnSpc>
              <a:spcBef>
                <a:spcPts val="0"/>
              </a:spcBef>
              <a:buFont typeface="Courier New" panose="02070309020205020404" pitchFamily="49" charset="0"/>
              <a:buChar char="o"/>
            </a:pPr>
            <a:r>
              <a:rPr lang="cs-CZ" sz="1800" b="0" dirty="0" smtClean="0">
                <a:solidFill>
                  <a:schemeClr val="tx1"/>
                </a:solidFill>
              </a:rPr>
              <a:t>Pro </a:t>
            </a:r>
            <a:r>
              <a:rPr lang="cs-CZ" sz="1800" b="0" dirty="0">
                <a:solidFill>
                  <a:schemeClr val="tx1"/>
                </a:solidFill>
              </a:rPr>
              <a:t>projekty, které </a:t>
            </a:r>
            <a:r>
              <a:rPr lang="cs-CZ" sz="1800" b="0" dirty="0" smtClean="0">
                <a:solidFill>
                  <a:schemeClr val="tx1"/>
                </a:solidFill>
              </a:rPr>
              <a:t>splnily minimální bodovou hranici věcného hodnocení. </a:t>
            </a:r>
          </a:p>
          <a:p>
            <a:pPr marL="901700" lvl="1" indent="-342900" defTabSz="444500">
              <a:lnSpc>
                <a:spcPct val="110000"/>
              </a:lnSpc>
              <a:spcBef>
                <a:spcPts val="0"/>
              </a:spcBef>
              <a:buFont typeface="Courier New" panose="02070309020205020404" pitchFamily="49" charset="0"/>
              <a:buChar char="o"/>
            </a:pPr>
            <a:r>
              <a:rPr lang="cs-CZ" sz="1800" b="0" dirty="0" smtClean="0">
                <a:solidFill>
                  <a:schemeClr val="tx1"/>
                </a:solidFill>
              </a:rPr>
              <a:t>Na </a:t>
            </a:r>
            <a:r>
              <a:rPr lang="cs-CZ" sz="1800" b="0" dirty="0">
                <a:solidFill>
                  <a:schemeClr val="tx1"/>
                </a:solidFill>
              </a:rPr>
              <a:t>základě </a:t>
            </a:r>
            <a:r>
              <a:rPr lang="cs-CZ" sz="1800" b="0" dirty="0" smtClean="0">
                <a:solidFill>
                  <a:schemeClr val="tx1"/>
                </a:solidFill>
              </a:rPr>
              <a:t>výsledku ex-ante analýzy rizik provede Centrum u </a:t>
            </a:r>
            <a:r>
              <a:rPr lang="cs-CZ" sz="1800" b="0" dirty="0">
                <a:solidFill>
                  <a:schemeClr val="tx1"/>
                </a:solidFill>
              </a:rPr>
              <a:t>vybraných projektů </a:t>
            </a:r>
            <a:r>
              <a:rPr lang="cs-CZ" sz="1800" b="0" dirty="0" smtClean="0">
                <a:solidFill>
                  <a:schemeClr val="tx1"/>
                </a:solidFill>
              </a:rPr>
              <a:t>ex-ante  kontrolu.</a:t>
            </a:r>
          </a:p>
          <a:p>
            <a:pPr marL="266700" lvl="1" indent="0" defTabSz="444500">
              <a:lnSpc>
                <a:spcPct val="110000"/>
              </a:lnSpc>
              <a:spcBef>
                <a:spcPts val="0"/>
              </a:spcBef>
              <a:buNone/>
            </a:pPr>
            <a:endParaRPr lang="cs-CZ" sz="1600" b="0" dirty="0" smtClean="0">
              <a:solidFill>
                <a:schemeClr val="tx1"/>
              </a:solidFill>
            </a:endParaRPr>
          </a:p>
          <a:p>
            <a:pPr marL="454025" lvl="1" indent="-187325" defTabSz="444500">
              <a:lnSpc>
                <a:spcPct val="110000"/>
              </a:lnSpc>
              <a:spcBef>
                <a:spcPts val="0"/>
              </a:spcBef>
            </a:pPr>
            <a:r>
              <a:rPr lang="cs-CZ" dirty="0"/>
              <a:t>O</a:t>
            </a:r>
            <a:r>
              <a:rPr lang="cs-CZ" dirty="0" smtClean="0"/>
              <a:t>věřuje se riziko:</a:t>
            </a:r>
          </a:p>
          <a:p>
            <a:pPr marL="996950" lvl="2" indent="-285750">
              <a:buFont typeface="Courier New" panose="02070309020205020404" pitchFamily="49" charset="0"/>
              <a:buChar char="o"/>
            </a:pPr>
            <a:r>
              <a:rPr lang="cs-CZ" dirty="0"/>
              <a:t>n</a:t>
            </a:r>
            <a:r>
              <a:rPr lang="cs-CZ" dirty="0" smtClean="0"/>
              <a:t>ezpůsobilosti výdajů,</a:t>
            </a:r>
          </a:p>
          <a:p>
            <a:pPr marL="996950" lvl="2" indent="-285750">
              <a:buFont typeface="Courier New" panose="02070309020205020404" pitchFamily="49" charset="0"/>
              <a:buChar char="o"/>
            </a:pPr>
            <a:r>
              <a:rPr lang="cs-CZ" dirty="0"/>
              <a:t>d</a:t>
            </a:r>
            <a:r>
              <a:rPr lang="cs-CZ" dirty="0" smtClean="0"/>
              <a:t>vojího financování, </a:t>
            </a:r>
          </a:p>
          <a:p>
            <a:pPr marL="996950" lvl="2" indent="-285750">
              <a:buFont typeface="Courier New" panose="02070309020205020404" pitchFamily="49" charset="0"/>
              <a:buChar char="o"/>
            </a:pPr>
            <a:r>
              <a:rPr lang="cs-CZ" dirty="0" smtClean="0"/>
              <a:t>ve veřejných zakázkách,</a:t>
            </a:r>
          </a:p>
          <a:p>
            <a:pPr marL="996950" lvl="2" indent="-285750">
              <a:buFont typeface="Courier New" panose="02070309020205020404" pitchFamily="49" charset="0"/>
              <a:buChar char="o"/>
            </a:pPr>
            <a:r>
              <a:rPr lang="cs-CZ" dirty="0"/>
              <a:t>n</a:t>
            </a:r>
            <a:r>
              <a:rPr lang="cs-CZ" dirty="0" smtClean="0"/>
              <a:t>edosažení výstupů a realizace projektu v předloženém harmonogramu,</a:t>
            </a:r>
          </a:p>
          <a:p>
            <a:pPr marL="996950" lvl="2" indent="-285750">
              <a:buFont typeface="Courier New" panose="02070309020205020404" pitchFamily="49" charset="0"/>
              <a:buChar char="o"/>
            </a:pPr>
            <a:r>
              <a:rPr lang="cs-CZ" dirty="0"/>
              <a:t>n</a:t>
            </a:r>
            <a:r>
              <a:rPr lang="cs-CZ" dirty="0" smtClean="0"/>
              <a:t>edovolené veřejné podpory,</a:t>
            </a:r>
          </a:p>
          <a:p>
            <a:pPr marL="996950" lvl="2" indent="-285750">
              <a:buFont typeface="Courier New" panose="02070309020205020404" pitchFamily="49" charset="0"/>
              <a:buChar char="o"/>
            </a:pPr>
            <a:r>
              <a:rPr lang="cs-CZ" dirty="0" smtClean="0"/>
              <a:t>v </a:t>
            </a:r>
            <a:r>
              <a:rPr lang="cs-CZ" dirty="0"/>
              <a:t>udržitelnosti </a:t>
            </a:r>
            <a:r>
              <a:rPr lang="cs-CZ" dirty="0" smtClean="0"/>
              <a:t>projektu,</a:t>
            </a:r>
            <a:endParaRPr lang="cs-CZ" dirty="0"/>
          </a:p>
          <a:p>
            <a:pPr marL="996950" lvl="2" indent="-285750">
              <a:buFont typeface="Courier New" panose="02070309020205020404" pitchFamily="49" charset="0"/>
              <a:buChar char="o"/>
            </a:pPr>
            <a:r>
              <a:rPr lang="cs-CZ" dirty="0" smtClean="0"/>
              <a:t>podvodu a korupčního jednání,</a:t>
            </a:r>
          </a:p>
          <a:p>
            <a:pPr marL="996950" lvl="2" indent="-285750">
              <a:buFont typeface="Courier New" panose="02070309020205020404" pitchFamily="49" charset="0"/>
              <a:buChar char="o"/>
            </a:pPr>
            <a:r>
              <a:rPr lang="cs-CZ" dirty="0"/>
              <a:t>r</a:t>
            </a:r>
            <a:r>
              <a:rPr lang="cs-CZ" dirty="0" smtClean="0"/>
              <a:t>ealizovatelnosti projektu po věcné a finanční stránce,</a:t>
            </a:r>
          </a:p>
          <a:p>
            <a:pPr marL="996950" lvl="2" indent="-285750">
              <a:buFont typeface="Courier New" panose="02070309020205020404" pitchFamily="49" charset="0"/>
              <a:buChar char="o"/>
            </a:pPr>
            <a:r>
              <a:rPr lang="cs-CZ" dirty="0" smtClean="0"/>
              <a:t>vzniku neočekávaných nebo nedovolených příjmů,</a:t>
            </a:r>
          </a:p>
          <a:p>
            <a:pPr marL="996950" lvl="2" indent="-285750">
              <a:buFont typeface="Courier New" panose="02070309020205020404" pitchFamily="49" charset="0"/>
              <a:buChar char="o"/>
            </a:pPr>
            <a:r>
              <a:rPr lang="cs-CZ" dirty="0" smtClean="0"/>
              <a:t>nehospodárných a neefektivních aktivit a výdajů.</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 (veřejnosprávní kontrola):</a:t>
            </a:r>
          </a:p>
          <a:p>
            <a:pPr marL="898525" lvl="2" indent="-187325" algn="just"/>
            <a:r>
              <a:rPr lang="cs-CZ" sz="1800" dirty="0" smtClean="0"/>
              <a:t>administrativního ověření – ověření na základě předložených dokladů,</a:t>
            </a:r>
          </a:p>
          <a:p>
            <a:pPr marL="898525" lvl="2" indent="-187325" algn="just"/>
            <a:r>
              <a:rPr lang="cs-CZ" sz="1800" dirty="0" smtClean="0"/>
              <a:t>kontroly na místě.</a:t>
            </a:r>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aktivity,</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0" lvl="2" indent="0" algn="just">
              <a:spcBef>
                <a:spcPts val="0"/>
              </a:spcBef>
              <a:buNone/>
              <a:tabLst>
                <a:tab pos="88900" algn="l"/>
              </a:tabLst>
            </a:pPr>
            <a:r>
              <a:rPr lang="cs-CZ" b="1" i="1" dirty="0">
                <a:solidFill>
                  <a:srgbClr val="00529C"/>
                </a:solidFill>
              </a:rPr>
              <a:t>Upozornění!</a:t>
            </a:r>
          </a:p>
          <a:p>
            <a:pPr marL="0" lvl="2" indent="0" algn="just">
              <a:spcBef>
                <a:spcPts val="0"/>
              </a:spcBef>
              <a:buNone/>
            </a:pPr>
            <a:r>
              <a:rPr lang="cs-CZ" i="1" dirty="0">
                <a:solidFill>
                  <a:srgbClr val="00529C"/>
                </a:solidFill>
              </a:rPr>
              <a:t>Projekt může být vyřazen z procesu hodnocení, pokud ex-ante kontrola zjistí porušení podmínek stanovených výzvou.</a:t>
            </a:r>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spcBef>
                <a:spcPts val="0"/>
              </a:spcBef>
              <a:spcAft>
                <a:spcPts val="600"/>
              </a:spcAft>
            </a:pPr>
            <a:r>
              <a:rPr lang="cs-CZ" dirty="0" smtClean="0"/>
              <a:t>Provádí ŘO IROP na základě výsledků hodnocení provedeného Centrem</a:t>
            </a:r>
          </a:p>
          <a:p>
            <a:pPr marL="901700" lvl="1" indent="0">
              <a:spcBef>
                <a:spcPts val="0"/>
              </a:spcBef>
              <a:buNone/>
            </a:pPr>
            <a:r>
              <a:rPr lang="cs-CZ" sz="1800" dirty="0" smtClean="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podepsaný ředitelem Centra, který deklaruje, že hodnocení </a:t>
            </a:r>
            <a:br>
              <a:rPr lang="cs-CZ" sz="1800" b="0" dirty="0" smtClean="0">
                <a:solidFill>
                  <a:schemeClr val="tx1"/>
                </a:solidFill>
              </a:rPr>
            </a:br>
            <a:r>
              <a:rPr lang="cs-CZ" sz="1800" b="0" dirty="0" smtClean="0">
                <a:solidFill>
                  <a:schemeClr val="tx1"/>
                </a:solidFill>
              </a:rPr>
              <a:t>a kontroly projektů proběhly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1187450" lvl="1" indent="-285750">
              <a:spcBef>
                <a:spcPts val="0"/>
              </a:spcBef>
              <a:buFont typeface="Arial" panose="020B0604020202020204" pitchFamily="34" charset="0"/>
              <a:buChar char="•"/>
            </a:pPr>
            <a:endParaRPr lang="cs-CZ" sz="1800" b="0" i="1" dirty="0">
              <a:solidFill>
                <a:schemeClr val="tx1"/>
              </a:solidFill>
            </a:endParaRPr>
          </a:p>
          <a:p>
            <a:pPr marL="1162050" lvl="1" indent="-285750" defTabSz="266700">
              <a:spcBef>
                <a:spcPts val="0"/>
              </a:spcBef>
              <a:buFont typeface="Arial" panose="020B0604020202020204" pitchFamily="34" charset="0"/>
              <a:buChar char="•"/>
            </a:pPr>
            <a:r>
              <a:rPr lang="cs-CZ" sz="1800" b="0" dirty="0" smtClean="0">
                <a:solidFill>
                  <a:schemeClr val="tx1"/>
                </a:solidFill>
              </a:rPr>
              <a:t>Ve fázi výběru projektů není možné měnit hodnocení žádostí </a:t>
            </a:r>
            <a:br>
              <a:rPr lang="cs-CZ" sz="1800" b="0" dirty="0" smtClean="0">
                <a:solidFill>
                  <a:schemeClr val="tx1"/>
                </a:solidFill>
              </a:rPr>
            </a:br>
            <a:r>
              <a:rPr lang="cs-CZ" sz="1800" b="0" dirty="0" smtClean="0">
                <a:solidFill>
                  <a:schemeClr val="tx1"/>
                </a:solidFill>
              </a:rPr>
              <a:t>o podporu!</a:t>
            </a:r>
          </a:p>
          <a:p>
            <a:pPr marL="1162800" lvl="1" indent="-285750" defTabSz="266700">
              <a:spcBef>
                <a:spcPts val="0"/>
              </a:spcBef>
            </a:pPr>
            <a:r>
              <a:rPr lang="cs-CZ" sz="1800" b="0" dirty="0">
                <a:solidFill>
                  <a:schemeClr val="tx1"/>
                </a:solidFill>
              </a:rPr>
              <a:t>V kolových výzvách jsou projekty seřazeny dle počtu dosažených bodů od nejvyššího po nejnižší. </a:t>
            </a:r>
          </a:p>
          <a:p>
            <a:pPr marL="1162800" lvl="1" indent="-285750" defTabSz="266700">
              <a:spcBef>
                <a:spcPts val="0"/>
              </a:spcBef>
            </a:pPr>
            <a:r>
              <a:rPr lang="cs-CZ" sz="1800" b="0" dirty="0">
                <a:solidFill>
                  <a:schemeClr val="tx1"/>
                </a:solidFill>
              </a:rPr>
              <a:t>Projekty se stejným počtem bodů jsou seřazeny dle data a času podání žádosti o podporu v MS2014.</a:t>
            </a:r>
          </a:p>
          <a:p>
            <a:pPr marL="1162800" lvl="1" indent="-285750" algn="just" defTabSz="266700">
              <a:spcBef>
                <a:spcPts val="0"/>
              </a:spcBef>
            </a:pPr>
            <a:r>
              <a:rPr lang="cs-CZ" sz="1800" b="0" dirty="0">
                <a:solidFill>
                  <a:schemeClr val="tx1"/>
                </a:solidFill>
              </a:rPr>
              <a:t>Počet podpořených projektů je limitován výši alokace na výzvu, ostatní projekty mohou být zařazeny na seznam náhradních </a:t>
            </a:r>
            <a:r>
              <a:rPr lang="cs-CZ" sz="1800" b="0" dirty="0" smtClean="0">
                <a:solidFill>
                  <a:schemeClr val="tx1"/>
                </a:solidFill>
              </a:rPr>
              <a:t>projektů, je-li to výzvou umožněno.</a:t>
            </a:r>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626780"/>
            <a:ext cx="8003232" cy="4499383"/>
          </a:xfrm>
        </p:spPr>
        <p:txBody>
          <a:bodyPr>
            <a:normAutofit/>
          </a:bodyPr>
          <a:lstStyle/>
          <a:p>
            <a:pPr marL="266700" lvl="1" indent="0">
              <a:buNone/>
            </a:pPr>
            <a:r>
              <a:rPr lang="cs-CZ" dirty="0" smtClean="0"/>
              <a:t>Právní akt upravuje minimálně tyto oblasti:</a:t>
            </a:r>
            <a:endParaRPr lang="cs-CZ" dirty="0"/>
          </a:p>
          <a:p>
            <a:pPr marL="454025" lvl="1" indent="-187325"/>
            <a:r>
              <a:rPr lang="cs-CZ" b="0" dirty="0" smtClean="0">
                <a:solidFill>
                  <a:schemeClr val="tx1"/>
                </a:solidFill>
              </a:rPr>
              <a:t>informace o příjemci;</a:t>
            </a:r>
          </a:p>
          <a:p>
            <a:pPr marL="454025" lvl="1" indent="-187325"/>
            <a:r>
              <a:rPr lang="cs-CZ" b="0" dirty="0" smtClean="0">
                <a:solidFill>
                  <a:schemeClr val="tx1"/>
                </a:solidFill>
              </a:rPr>
              <a:t>informace o projektu;</a:t>
            </a:r>
          </a:p>
          <a:p>
            <a:pPr marL="454025" lvl="1" indent="-187325"/>
            <a:r>
              <a:rPr lang="cs-CZ" b="0" dirty="0" smtClean="0">
                <a:solidFill>
                  <a:schemeClr val="tx1"/>
                </a:solidFill>
              </a:rPr>
              <a:t>povinnosti a práva příjemce;</a:t>
            </a:r>
          </a:p>
          <a:p>
            <a:pPr marL="454025" lvl="1" indent="-187325"/>
            <a:r>
              <a:rPr lang="cs-CZ" b="0" dirty="0" smtClean="0">
                <a:solidFill>
                  <a:schemeClr val="tx1"/>
                </a:solidFill>
              </a:rPr>
              <a:t>povinnosti a práva ŘO IROP;</a:t>
            </a:r>
          </a:p>
          <a:p>
            <a:pPr marL="454025" lvl="1" indent="-187325"/>
            <a:r>
              <a:rPr lang="cs-CZ" b="0" dirty="0" smtClean="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1" y="463026"/>
            <a:ext cx="8229600" cy="822325"/>
          </a:xfrm>
        </p:spPr>
        <p:txBody>
          <a:bodyPr>
            <a:normAutofit fontScale="90000"/>
          </a:bodyPr>
          <a:lstStyle/>
          <a:p>
            <a:pPr algn="ctr"/>
            <a:r>
              <a:rPr lang="cs-CZ" dirty="0" smtClean="0"/>
              <a:t>Vydání právního aktu – Registrace akce </a:t>
            </a:r>
            <a:br>
              <a:rPr lang="cs-CZ" dirty="0" smtClean="0"/>
            </a:br>
            <a:r>
              <a:rPr lang="cs-CZ" dirty="0" smtClean="0"/>
              <a:t>a Rozhodnutí o poskytnutí dotace/Stanovení výdajů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85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věcném hodnocení</a:t>
            </a:r>
            <a:r>
              <a:rPr lang="cs-CZ" sz="2400" dirty="0" smtClean="0"/>
              <a:t>.</a:t>
            </a:r>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zůstává vyřazena 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54</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0" lvl="1" indent="0" algn="just">
              <a:spcBef>
                <a:spcPts val="0"/>
              </a:spcBef>
              <a:buNone/>
            </a:pPr>
            <a:r>
              <a:rPr lang="cs-CZ" sz="1600" dirty="0"/>
              <a:t>Může iniciovat žadatel/příjemce, CRR, ŘO IROP.</a:t>
            </a:r>
          </a:p>
          <a:p>
            <a:pPr marL="540000" lvl="1" indent="-285750" algn="just" defTabSz="444500">
              <a:spcBef>
                <a:spcPts val="0"/>
              </a:spcBef>
              <a:buFont typeface="Arial" panose="020B0604020202020204" pitchFamily="34" charset="0"/>
              <a:buChar char="•"/>
              <a:tabLst>
                <a:tab pos="812800" algn="l"/>
              </a:tabLst>
            </a:pPr>
            <a:r>
              <a:rPr lang="cs-CZ" sz="1600" b="0" dirty="0">
                <a:solidFill>
                  <a:schemeClr val="tx1"/>
                </a:solidFill>
              </a:rPr>
              <a:t>Žadatel má povinnost oznámit CRR změny, které v průběhu realizace a udržitelnosti projektu nastanou.</a:t>
            </a:r>
          </a:p>
          <a:p>
            <a:pPr marL="540000" lvl="1" indent="-285750" algn="just" defTabSz="444500">
              <a:spcBef>
                <a:spcPts val="0"/>
              </a:spcBef>
              <a:buFont typeface="Arial" panose="020B0604020202020204" pitchFamily="34" charset="0"/>
              <a:buChar char="•"/>
            </a:pPr>
            <a:r>
              <a:rPr lang="cs-CZ" sz="1600" b="0" dirty="0">
                <a:solidFill>
                  <a:schemeClr val="tx1"/>
                </a:solidFill>
              </a:rPr>
              <a:t>Oznámení provádí žadatel/příjemce prostřednictvím MS2014+ na záložce Žádost o změnu.</a:t>
            </a:r>
          </a:p>
          <a:p>
            <a:pPr marL="540000" lvl="1" indent="-285750" algn="just" defTabSz="444500">
              <a:spcBef>
                <a:spcPts val="0"/>
              </a:spcBef>
              <a:buFont typeface="Arial" panose="020B0604020202020204" pitchFamily="34" charset="0"/>
              <a:buChar char="•"/>
            </a:pPr>
            <a:r>
              <a:rPr lang="cs-CZ" sz="1600" b="0" dirty="0">
                <a:solidFill>
                  <a:schemeClr val="tx1"/>
                </a:solidFill>
              </a:rPr>
              <a:t>Pokud je iniciátorem změny ŘO IROP nebo CRR informují příjemce depeší </a:t>
            </a:r>
            <a:br>
              <a:rPr lang="cs-CZ" sz="1600" b="0" dirty="0">
                <a:solidFill>
                  <a:schemeClr val="tx1"/>
                </a:solidFill>
              </a:rPr>
            </a:br>
            <a:r>
              <a:rPr lang="cs-CZ" sz="1600" b="0" dirty="0">
                <a:solidFill>
                  <a:schemeClr val="tx1"/>
                </a:solidFill>
              </a:rPr>
              <a:t>o zahájení změnového řízení. </a:t>
            </a:r>
          </a:p>
          <a:p>
            <a:pPr marL="540000" lvl="1" indent="-285750" algn="just" defTabSz="444500">
              <a:spcBef>
                <a:spcPts val="0"/>
              </a:spcBef>
              <a:buFont typeface="Arial" panose="020B0604020202020204" pitchFamily="34" charset="0"/>
              <a:buChar char="•"/>
            </a:pPr>
            <a:r>
              <a:rPr lang="cs-CZ" sz="1600" b="0" dirty="0">
                <a:solidFill>
                  <a:schemeClr val="tx1"/>
                </a:solidFill>
              </a:rPr>
              <a:t>ŘO IROP a CRR zahájí změnové řízení v případě, že změna projektu bude </a:t>
            </a:r>
            <a:br>
              <a:rPr lang="cs-CZ" sz="1600" b="0" dirty="0">
                <a:solidFill>
                  <a:schemeClr val="tx1"/>
                </a:solidFill>
              </a:rPr>
            </a:br>
            <a:r>
              <a:rPr lang="cs-CZ" sz="1600" b="0" dirty="0">
                <a:solidFill>
                  <a:schemeClr val="tx1"/>
                </a:solidFill>
              </a:rPr>
              <a:t>v zájmu příjemce nebo po zjištění formální chyby. </a:t>
            </a:r>
          </a:p>
          <a:p>
            <a:pPr marL="540000" lvl="1" indent="-285750" algn="just" defTabSz="444500">
              <a:spcBef>
                <a:spcPts val="0"/>
              </a:spcBef>
              <a:buFont typeface="Arial" panose="020B0604020202020204" pitchFamily="34" charset="0"/>
              <a:buChar char="•"/>
            </a:pPr>
            <a:r>
              <a:rPr lang="cs-CZ" sz="1600" b="0" dirty="0">
                <a:solidFill>
                  <a:schemeClr val="tx1"/>
                </a:solidFill>
              </a:rPr>
              <a:t>Neplánované změny je příjemce povinen oznámit neprodleně, jakmile změna nastane. </a:t>
            </a:r>
          </a:p>
          <a:p>
            <a:pPr marL="0" lvl="1" indent="0" algn="just">
              <a:spcBef>
                <a:spcPts val="0"/>
              </a:spcBef>
              <a:buNone/>
            </a:pPr>
            <a:r>
              <a:rPr lang="cs-CZ" sz="1600" dirty="0"/>
              <a:t>Druhy změn</a:t>
            </a:r>
          </a:p>
          <a:p>
            <a:pPr marL="540000" lvl="2" indent="-285750" algn="just" defTabSz="444500">
              <a:spcBef>
                <a:spcPts val="0"/>
              </a:spcBef>
              <a:buFont typeface="Arial" panose="020B0604020202020204" pitchFamily="34" charset="0"/>
              <a:buChar char="•"/>
            </a:pPr>
            <a:r>
              <a:rPr lang="cs-CZ" dirty="0"/>
              <a:t>Změnové řízení je zahájeno </a:t>
            </a:r>
            <a:r>
              <a:rPr lang="cs-CZ" b="1" dirty="0"/>
              <a:t>před schválením prvního právního aktu</a:t>
            </a:r>
            <a:r>
              <a:rPr lang="cs-CZ" dirty="0"/>
              <a:t>– o změně rozhoduje CRR </a:t>
            </a:r>
            <a:r>
              <a:rPr lang="cs-CZ" i="1" dirty="0"/>
              <a:t>(např. doložení výpisu z katastru nemovitostí, pravomocného stavebního povolení nebo souhlasu s provedením ohlášeného stavebního záměru).</a:t>
            </a:r>
          </a:p>
          <a:p>
            <a:pPr marL="540000" lvl="2" indent="-285750" algn="just" defTabSz="444500">
              <a:spcBef>
                <a:spcPts val="0"/>
              </a:spcBef>
              <a:buFont typeface="Arial" panose="020B0604020202020204" pitchFamily="34" charset="0"/>
              <a:buChar char="•"/>
            </a:pPr>
            <a:r>
              <a:rPr lang="cs-CZ" dirty="0"/>
              <a:t>Změnové řízení je zahájeno </a:t>
            </a:r>
            <a:r>
              <a:rPr lang="cs-CZ" b="1" dirty="0"/>
              <a:t>po schválení prvního právního aktu</a:t>
            </a:r>
          </a:p>
          <a:p>
            <a:pPr marL="540000" lvl="2" indent="-285750" algn="just" defTabSz="444500">
              <a:spcBef>
                <a:spcPts val="0"/>
              </a:spcBef>
              <a:buFont typeface="Arial" panose="020B0604020202020204" pitchFamily="34" charset="0"/>
              <a:buChar char="•"/>
            </a:pPr>
            <a:r>
              <a:rPr lang="cs-CZ" b="1" dirty="0"/>
              <a:t>Změny, které nezakládají změnu právního aktu </a:t>
            </a:r>
            <a:r>
              <a:rPr lang="cs-CZ" dirty="0"/>
              <a:t>–  o změně rozhoduje CRR (změny </a:t>
            </a:r>
            <a:br>
              <a:rPr lang="cs-CZ" dirty="0"/>
            </a:br>
            <a:r>
              <a:rPr lang="cs-CZ" dirty="0"/>
              <a:t>v projektovém týmu, změna čísla účtu, zadání nových výběrových a zadávacích řízení).</a:t>
            </a:r>
          </a:p>
          <a:p>
            <a:pPr marL="540000" lvl="2" indent="-285750" algn="just" defTabSz="444500">
              <a:spcBef>
                <a:spcPts val="0"/>
              </a:spcBef>
              <a:buFont typeface="Arial" panose="020B0604020202020204" pitchFamily="34" charset="0"/>
              <a:buChar char="•"/>
            </a:pPr>
            <a:r>
              <a:rPr lang="cs-CZ" b="1" dirty="0"/>
              <a:t>Změny, které zakládají změnu právního aktu </a:t>
            </a:r>
            <a:r>
              <a:rPr lang="cs-CZ" dirty="0"/>
              <a:t>– o změně rozhoduje ŘO IROP (změny termínů naplnění indikátorů, změny termínů ukončení realizace projektu, změna poměru investičních a neinvestičních výdajů)</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0" lvl="1" indent="0">
              <a:spcBef>
                <a:spcPts val="0"/>
              </a:spcBef>
              <a:buNone/>
            </a:pPr>
            <a:r>
              <a:rPr lang="cs-CZ" sz="1600" dirty="0"/>
              <a:t>Monitorování postupu projektů se uskutečňuje prostřednictvím:</a:t>
            </a:r>
          </a:p>
          <a:p>
            <a:pPr marL="0" lvl="1" indent="0">
              <a:spcBef>
                <a:spcPts val="0"/>
              </a:spcBef>
              <a:buNone/>
            </a:pPr>
            <a:r>
              <a:rPr lang="cs-CZ" sz="1600" dirty="0"/>
              <a:t>Průběžných/závěrečných Zpráv o realizaci („</a:t>
            </a:r>
            <a:r>
              <a:rPr lang="cs-CZ" sz="1600" dirty="0" err="1"/>
              <a:t>ZoR</a:t>
            </a:r>
            <a:r>
              <a:rPr lang="cs-CZ" sz="1600" dirty="0"/>
              <a:t>“):</a:t>
            </a:r>
          </a:p>
          <a:p>
            <a:pPr marL="285750" lvl="2" indent="-285750">
              <a:spcBef>
                <a:spcPts val="0"/>
              </a:spcBef>
              <a:buFont typeface="Arial" panose="020B0604020202020204" pitchFamily="34" charset="0"/>
              <a:buChar char="•"/>
            </a:pPr>
            <a:r>
              <a:rPr lang="pl-PL" dirty="0"/>
              <a:t>sledovaným obdobím je příslušná etapa,</a:t>
            </a:r>
          </a:p>
          <a:p>
            <a:pPr marL="285750" lvl="2" indent="-285750">
              <a:spcBef>
                <a:spcPts val="0"/>
              </a:spcBef>
              <a:buFont typeface="Arial" panose="020B0604020202020204" pitchFamily="34" charset="0"/>
              <a:buChar char="•"/>
            </a:pPr>
            <a:r>
              <a:rPr lang="pl-PL" dirty="0"/>
              <a:t>předkládá se po ukončení etapy spolu se žádostí o platbu (ex-post financování),</a:t>
            </a:r>
          </a:p>
          <a:p>
            <a:pPr marL="285750" lvl="2" indent="-285750">
              <a:spcBef>
                <a:spcPts val="0"/>
              </a:spcBef>
              <a:buFont typeface="Arial" panose="020B0604020202020204" pitchFamily="34" charset="0"/>
              <a:buChar char="•"/>
            </a:pPr>
            <a:r>
              <a:rPr lang="pl-PL" dirty="0"/>
              <a:t>Průběžnou ani závěrečnou zprávu o realizaci nelze podat před datem schválení právního aktu.</a:t>
            </a:r>
          </a:p>
          <a:p>
            <a:pPr marL="0" lvl="2" indent="0">
              <a:spcBef>
                <a:spcPts val="0"/>
              </a:spcBef>
              <a:buNone/>
            </a:pPr>
            <a:endParaRPr lang="cs-CZ" dirty="0"/>
          </a:p>
          <a:p>
            <a:pPr marL="0" lvl="1" indent="0">
              <a:spcBef>
                <a:spcPts val="0"/>
              </a:spcBef>
              <a:buNone/>
            </a:pPr>
            <a:r>
              <a:rPr lang="cs-CZ" sz="1600" dirty="0"/>
              <a:t>Průběžných/závěrečných Zpráv o udržitelnosti („</a:t>
            </a:r>
            <a:r>
              <a:rPr lang="cs-CZ" sz="1600" dirty="0" err="1"/>
              <a:t>ZoU</a:t>
            </a:r>
            <a:r>
              <a:rPr lang="cs-CZ" sz="1600" dirty="0"/>
              <a:t>“):</a:t>
            </a:r>
          </a:p>
          <a:p>
            <a:pPr marL="285750" lvl="2" indent="-285750">
              <a:spcBef>
                <a:spcPts val="0"/>
              </a:spcBef>
            </a:pPr>
            <a:r>
              <a:rPr lang="cs-CZ" dirty="0"/>
              <a:t>monitoring období udržitelnosti,</a:t>
            </a:r>
          </a:p>
          <a:p>
            <a:pPr marL="285750" lvl="2" indent="-285750">
              <a:spcBef>
                <a:spcPts val="0"/>
              </a:spcBef>
            </a:pPr>
            <a:r>
              <a:rPr lang="cs-CZ" dirty="0"/>
              <a:t>zprávy příjemce podává elektronicky v MS2014+,</a:t>
            </a:r>
          </a:p>
          <a:p>
            <a:pPr marL="285750" lvl="2" indent="-285750">
              <a:spcBef>
                <a:spcPts val="0"/>
              </a:spcBef>
            </a:pPr>
            <a:r>
              <a:rPr lang="cs-CZ" dirty="0"/>
              <a:t>harmonogram jejich podání se příjemci zobrazuje v MS2014+ po datu schválení právního </a:t>
            </a:r>
            <a:r>
              <a:rPr lang="cs-CZ" dirty="0" smtClean="0"/>
              <a:t>aktu,</a:t>
            </a:r>
          </a:p>
          <a:p>
            <a:pPr marL="285750" lvl="2" indent="-285750">
              <a:spcBef>
                <a:spcPts val="0"/>
              </a:spcBef>
            </a:pPr>
            <a:r>
              <a:rPr lang="cs-CZ" dirty="0"/>
              <a:t>d</a:t>
            </a:r>
            <a:r>
              <a:rPr lang="cs-CZ" dirty="0" smtClean="0"/>
              <a:t>oložení plnění spolupráce se školami, ke které se žadatel zavázal,</a:t>
            </a:r>
          </a:p>
          <a:p>
            <a:pPr marL="285750" lvl="2" indent="-285750">
              <a:spcBef>
                <a:spcPts val="0"/>
              </a:spcBef>
            </a:pPr>
            <a:r>
              <a:rPr lang="cs-CZ" dirty="0"/>
              <a:t>v</a:t>
            </a:r>
            <a:r>
              <a:rPr lang="cs-CZ" dirty="0" smtClean="0"/>
              <a:t> případě využívání výstupů projektu pro vedlejší či hospodářskou činnost, příjemce popíše časové využití prostor.</a:t>
            </a:r>
            <a:endParaRPr lang="cs-CZ" dirty="0"/>
          </a:p>
          <a:p>
            <a:pPr marL="0" lvl="2" indent="0">
              <a:spcBef>
                <a:spcPts val="0"/>
              </a:spcBef>
              <a:buNone/>
            </a:pPr>
            <a:endParaRPr lang="cs-CZ" dirty="0"/>
          </a:p>
          <a:p>
            <a:pPr marL="0" lvl="1" indent="0">
              <a:spcBef>
                <a:spcPts val="0"/>
              </a:spcBef>
              <a:buNone/>
            </a:pPr>
            <a:r>
              <a:rPr lang="cs-CZ" sz="1600" dirty="0"/>
              <a:t>Další zprávu je možné podat až po schválení předchozích zpráv.</a:t>
            </a:r>
          </a:p>
          <a:p>
            <a:pPr marL="0" lvl="1" indent="0">
              <a:spcBef>
                <a:spcPts val="0"/>
              </a:spcBef>
              <a:buNone/>
            </a:pPr>
            <a:r>
              <a:rPr lang="cs-CZ" sz="1600" dirty="0"/>
              <a:t>Zprávy je možné podat až po uzavření změnových řízení.</a:t>
            </a:r>
          </a:p>
          <a:p>
            <a:pPr marL="0" lvl="1" indent="0">
              <a:spcBef>
                <a:spcPts val="0"/>
              </a:spcBef>
              <a:buNone/>
            </a:pPr>
            <a:r>
              <a:rPr lang="cs-CZ" sz="1600" dirty="0"/>
              <a:t>Provádí se kontrola formálních náležitostí a věcného obsahu zpráv</a:t>
            </a:r>
            <a:r>
              <a:rPr lang="cs-CZ" sz="1600" dirty="0" smtClean="0"/>
              <a:t>.</a:t>
            </a:r>
            <a:endParaRPr lang="cs-CZ" sz="1500" dirty="0"/>
          </a:p>
          <a:p>
            <a:pPr marL="0" lvl="1" indent="0">
              <a:spcBef>
                <a:spcPts val="0"/>
              </a:spcBef>
              <a:buNone/>
            </a:pPr>
            <a:r>
              <a:rPr lang="cs-CZ" sz="1600" dirty="0" smtClean="0"/>
              <a:t>Pojištění </a:t>
            </a:r>
            <a:r>
              <a:rPr lang="cs-CZ" sz="1600" dirty="0"/>
              <a:t>majetku v době udržitelnosti projektu je pouze doporučeno, není tedy povinností.</a:t>
            </a:r>
          </a:p>
          <a:p>
            <a:pPr marL="0" lvl="1" indent="0">
              <a:spcBef>
                <a:spcPts val="0"/>
              </a:spcBef>
              <a:buNone/>
            </a:pPr>
            <a:endParaRPr lang="cs-CZ" sz="1600"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endParaRPr lang="en-US" sz="32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Zástupný symbol pro obsah 7"/>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0"/>
            <a:ext cx="9058275" cy="692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053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US" dirty="0"/>
          </a:p>
        </p:txBody>
      </p:sp>
      <p:sp>
        <p:nvSpPr>
          <p:cNvPr id="7" name="Podnadpis 6"/>
          <p:cNvSpPr>
            <a:spLocks noGrp="1"/>
          </p:cNvSpPr>
          <p:nvPr>
            <p:ph type="subTitle" idx="1"/>
          </p:nvPr>
        </p:nvSpPr>
        <p:spPr>
          <a:xfrm>
            <a:off x="156851" y="5672072"/>
            <a:ext cx="8898249" cy="570201"/>
          </a:xfrm>
        </p:spPr>
        <p:txBody>
          <a:bodyPr>
            <a:normAutofit lnSpcReduction="10000"/>
          </a:bodyPr>
          <a:lstStyle/>
          <a:p>
            <a:r>
              <a:rPr lang="cs-CZ" sz="1400" dirty="0" smtClean="0">
                <a:solidFill>
                  <a:schemeClr val="bg1"/>
                </a:solidFill>
              </a:rPr>
              <a:t>Centrum pro regionální rozvoj České republiky, </a:t>
            </a:r>
          </a:p>
          <a:p>
            <a:r>
              <a:rPr lang="cs-CZ" sz="1400" dirty="0" smtClean="0">
                <a:solidFill>
                  <a:schemeClr val="bg1"/>
                </a:solidFill>
              </a:rPr>
              <a:t>U </a:t>
            </a:r>
            <a:r>
              <a:rPr lang="cs-CZ" sz="1400" dirty="0">
                <a:solidFill>
                  <a:schemeClr val="bg1"/>
                </a:solidFill>
              </a:rPr>
              <a:t>Nákladového nádraží 3144/4, 130 00 Praha </a:t>
            </a:r>
            <a:r>
              <a:rPr lang="cs-CZ" sz="1400" dirty="0" smtClean="0">
                <a:solidFill>
                  <a:schemeClr val="bg1"/>
                </a:solidFill>
              </a:rPr>
              <a:t>3</a:t>
            </a:r>
            <a:endParaRPr lang="cs-CZ" sz="1400" dirty="0">
              <a:solidFill>
                <a:schemeClr val="bg1"/>
              </a:solidFill>
            </a:endParaRPr>
          </a:p>
        </p:txBody>
      </p:sp>
      <p:sp>
        <p:nvSpPr>
          <p:cNvPr id="8" name="TextovéPole 7"/>
          <p:cNvSpPr txBox="1"/>
          <p:nvPr/>
        </p:nvSpPr>
        <p:spPr>
          <a:xfrm>
            <a:off x="1220477" y="969252"/>
            <a:ext cx="6769100" cy="3631763"/>
          </a:xfrm>
          <a:prstGeom prst="rect">
            <a:avLst/>
          </a:prstGeom>
          <a:noFill/>
        </p:spPr>
        <p:txBody>
          <a:bodyPr wrap="square" rtlCol="0">
            <a:spAutoFit/>
          </a:bodyPr>
          <a:lstStyle/>
          <a:p>
            <a:pPr algn="ctr"/>
            <a:r>
              <a:rPr lang="cs-CZ" sz="4000" dirty="0" smtClean="0">
                <a:solidFill>
                  <a:prstClr val="white"/>
                </a:solidFill>
              </a:rPr>
              <a:t>Děkuji za pozornost.</a:t>
            </a:r>
          </a:p>
          <a:p>
            <a:pPr algn="ctr"/>
            <a:endParaRPr lang="cs-CZ" sz="4000" dirty="0">
              <a:solidFill>
                <a:prstClr val="white"/>
              </a:solidFill>
            </a:endParaRPr>
          </a:p>
          <a:p>
            <a:pPr algn="ctr"/>
            <a:endParaRPr lang="cs-CZ" sz="4000" dirty="0" smtClean="0">
              <a:solidFill>
                <a:prstClr val="white"/>
              </a:solidFill>
            </a:endParaRPr>
          </a:p>
          <a:p>
            <a:r>
              <a:rPr lang="cs-CZ" dirty="0" smtClean="0">
                <a:solidFill>
                  <a:prstClr val="white"/>
                </a:solidFill>
              </a:rPr>
              <a:t>Ing. Renáta Marková</a:t>
            </a:r>
          </a:p>
          <a:p>
            <a:r>
              <a:rPr lang="cs-CZ" dirty="0" smtClean="0">
                <a:solidFill>
                  <a:prstClr val="white"/>
                </a:solidFill>
              </a:rPr>
              <a:t>Centrum pro regionální rozvoj České republiky</a:t>
            </a:r>
          </a:p>
          <a:p>
            <a:r>
              <a:rPr lang="cs-CZ" dirty="0" smtClean="0">
                <a:solidFill>
                  <a:prstClr val="white"/>
                </a:solidFill>
              </a:rPr>
              <a:t>oddělení pro Kraj Vysočina</a:t>
            </a:r>
          </a:p>
          <a:p>
            <a:r>
              <a:rPr lang="cs-CZ" dirty="0" smtClean="0">
                <a:solidFill>
                  <a:prstClr val="white"/>
                </a:solidFill>
              </a:rPr>
              <a:t>email.: renata.markova@crr.cz</a:t>
            </a:r>
          </a:p>
          <a:p>
            <a:r>
              <a:rPr lang="cs-CZ" dirty="0" smtClean="0">
                <a:solidFill>
                  <a:prstClr val="white"/>
                </a:solidFill>
              </a:rPr>
              <a:t>tel.: 736 473 815</a:t>
            </a:r>
          </a:p>
          <a:p>
            <a:endParaRPr lang="cs-CZ" sz="2000" dirty="0">
              <a:solidFill>
                <a:prstClr val="white"/>
              </a:solidFill>
            </a:endParaRPr>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75936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r>
              <a:rPr lang="cs-CZ" sz="1600" b="1" dirty="0"/>
              <a:t>Prostřednictvím IS KP14+ probíhá podání úloh:</a:t>
            </a:r>
          </a:p>
          <a:p>
            <a:pPr lvl="0" algn="just"/>
            <a:endParaRPr lang="cs-CZ" sz="500" b="1" dirty="0"/>
          </a:p>
          <a:p>
            <a:pPr marL="285750" indent="-285750">
              <a:buFont typeface="Arial" panose="020B0604020202020204" pitchFamily="34" charset="0"/>
              <a:buChar char="•"/>
            </a:pPr>
            <a:r>
              <a:rPr lang="cs-CZ" u="sng" dirty="0"/>
              <a:t>žádost o </a:t>
            </a:r>
            <a:r>
              <a:rPr lang="cs-CZ" u="sng" dirty="0" smtClean="0"/>
              <a:t>podporu,</a:t>
            </a:r>
            <a:endParaRPr lang="cs-CZ" u="sng" dirty="0"/>
          </a:p>
          <a:p>
            <a:pPr marL="285750" indent="-285750">
              <a:buFont typeface="Arial" panose="020B0604020202020204" pitchFamily="34" charset="0"/>
              <a:buChar char="•"/>
            </a:pPr>
            <a:r>
              <a:rPr lang="cs-CZ" u="sng" dirty="0"/>
              <a:t>žádost o platbu </a:t>
            </a:r>
            <a:r>
              <a:rPr lang="cs-CZ" dirty="0"/>
              <a:t>– průběžná, </a:t>
            </a:r>
            <a:r>
              <a:rPr lang="cs-CZ" dirty="0" smtClean="0"/>
              <a:t>závěrečná,</a:t>
            </a:r>
            <a:endParaRPr lang="cs-CZ" dirty="0"/>
          </a:p>
          <a:p>
            <a:pPr marL="285750" indent="-285750">
              <a:buFont typeface="Arial" panose="020B0604020202020204" pitchFamily="34" charset="0"/>
              <a:buChar char="•"/>
            </a:pPr>
            <a:r>
              <a:rPr lang="cs-CZ" u="sng" dirty="0"/>
              <a:t>zprávy o realizaci  </a:t>
            </a:r>
            <a:r>
              <a:rPr lang="cs-CZ" dirty="0"/>
              <a:t>- průběžná, závěrečná (termíny podání </a:t>
            </a:r>
            <a:r>
              <a:rPr lang="cs-CZ" dirty="0" err="1"/>
              <a:t>ZoR</a:t>
            </a:r>
            <a:r>
              <a:rPr lang="cs-CZ" dirty="0"/>
              <a:t> se v IS KP14+ zobrazí po schválení právního aktu, žadatel obdrží depeši s upozorněním na blížící se termín podání</a:t>
            </a:r>
            <a:r>
              <a:rPr lang="cs-CZ" dirty="0" smtClean="0"/>
              <a:t>),</a:t>
            </a:r>
            <a:endParaRPr lang="cs-CZ" dirty="0"/>
          </a:p>
          <a:p>
            <a:pPr marL="285750" indent="-285750">
              <a:buFont typeface="Arial" panose="020B0604020202020204" pitchFamily="34" charset="0"/>
              <a:buChar char="•"/>
            </a:pPr>
            <a:r>
              <a:rPr lang="cs-CZ" u="sng" dirty="0"/>
              <a:t>žádosti o změnu </a:t>
            </a:r>
            <a:r>
              <a:rPr lang="cs-CZ" dirty="0"/>
              <a:t>- ze strany příjemce i ze strany Centra (ŘO</a:t>
            </a:r>
            <a:r>
              <a:rPr lang="cs-CZ" dirty="0" smtClean="0"/>
              <a:t>),</a:t>
            </a:r>
            <a:endParaRPr lang="cs-CZ" dirty="0"/>
          </a:p>
          <a:p>
            <a:pPr marL="285750" indent="-285750">
              <a:buFont typeface="Arial" panose="020B0604020202020204" pitchFamily="34" charset="0"/>
              <a:buChar char="•"/>
            </a:pPr>
            <a:r>
              <a:rPr lang="cs-CZ" u="sng" dirty="0"/>
              <a:t>zprávy o udržitelnosti projektu  </a:t>
            </a:r>
            <a:r>
              <a:rPr lang="cs-CZ" dirty="0"/>
              <a:t>- za každý rok - průběžná, </a:t>
            </a:r>
            <a:r>
              <a:rPr lang="cs-CZ" dirty="0" smtClean="0"/>
              <a:t>závěrečná.</a:t>
            </a:r>
            <a:endParaRPr lang="cs-CZ" dirty="0"/>
          </a:p>
          <a:p>
            <a:endParaRPr lang="cs-CZ" b="1" dirty="0">
              <a:solidFill>
                <a:srgbClr val="FF0000"/>
              </a:solidFill>
            </a:endParaRPr>
          </a:p>
          <a:p>
            <a:r>
              <a:rPr lang="cs-CZ" b="1" dirty="0">
                <a:solidFill>
                  <a:srgbClr val="FF0000"/>
                </a:solidFill>
              </a:rPr>
              <a:t>Veškerá komunikace mezi žadatelem a manažerem projektu </a:t>
            </a:r>
            <a:r>
              <a:rPr lang="cs-CZ" b="1" dirty="0" smtClean="0">
                <a:solidFill>
                  <a:srgbClr val="FF0000"/>
                </a:solidFill>
              </a:rPr>
              <a:t>po registrace žádosti o podporu musí </a:t>
            </a:r>
            <a:r>
              <a:rPr lang="cs-CZ" b="1" dirty="0">
                <a:solidFill>
                  <a:srgbClr val="FF0000"/>
                </a:solidFill>
              </a:rPr>
              <a:t>probíhat formou </a:t>
            </a:r>
            <a:r>
              <a:rPr lang="cs-CZ" b="1" dirty="0" smtClean="0">
                <a:solidFill>
                  <a:srgbClr val="FF0000"/>
                </a:solidFill>
              </a:rPr>
              <a:t>depeší.</a:t>
            </a:r>
            <a:endParaRPr lang="cs-CZ" b="1" dirty="0">
              <a:solidFill>
                <a:srgbClr val="FF0000"/>
              </a:solidFill>
            </a:endParaRPr>
          </a:p>
          <a:p>
            <a:pPr marL="19050" indent="-19050">
              <a:spcBef>
                <a:spcPts val="200"/>
              </a:spcBef>
              <a:tabLst>
                <a:tab pos="0" algn="l"/>
              </a:tabLst>
            </a:pPr>
            <a:endParaRPr lang="cs-CZ" sz="1400" dirty="0"/>
          </a:p>
          <a:p>
            <a:pPr marL="19050" indent="-19050">
              <a:spcBef>
                <a:spcPts val="200"/>
              </a:spcBef>
              <a:tabLst>
                <a:tab pos="0" algn="l"/>
              </a:tabLst>
            </a:pPr>
            <a:r>
              <a:rPr lang="cs-CZ" sz="1600" b="1" dirty="0"/>
              <a:t>Podání všech úloh je pouze elektronické prostřednictvím IS KP14</a:t>
            </a:r>
            <a:r>
              <a:rPr lang="cs-CZ" sz="1600" b="1" dirty="0" smtClean="0"/>
              <a:t>+.</a:t>
            </a:r>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413381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HW a SW požadavky</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lgn="just">
              <a:spcBef>
                <a:spcPts val="0"/>
              </a:spcBef>
              <a:spcAft>
                <a:spcPts val="0"/>
              </a:spcAft>
              <a:buFont typeface="Arial" pitchFamily="34" charset="0"/>
              <a:buChar char="•"/>
            </a:pPr>
            <a:r>
              <a:rPr lang="cs-CZ" dirty="0"/>
              <a:t>Pro bezproblémový chod doporučujeme </a:t>
            </a:r>
            <a:r>
              <a:rPr lang="cs-CZ" b="1" dirty="0"/>
              <a:t>nejnovější verzi prohlížeče </a:t>
            </a:r>
            <a:r>
              <a:rPr lang="cs-CZ" b="1" cap="all" dirty="0"/>
              <a:t>Internet Explorer, </a:t>
            </a:r>
            <a:r>
              <a:rPr lang="cs-CZ" dirty="0"/>
              <a:t>tj. aktuálně  verze 11.</a:t>
            </a:r>
            <a:endParaRPr lang="cs-CZ" b="1" cap="all" dirty="0"/>
          </a:p>
          <a:p>
            <a:pPr marL="177800" indent="-177800" algn="just">
              <a:spcBef>
                <a:spcPts val="0"/>
              </a:spcBef>
              <a:spcAft>
                <a:spcPts val="0"/>
              </a:spcAft>
              <a:buFont typeface="Arial" pitchFamily="34" charset="0"/>
              <a:buChar char="•"/>
            </a:pPr>
            <a:r>
              <a:rPr lang="cs-CZ" dirty="0"/>
              <a:t>K 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a:hlinkClick r:id="rId3"/>
              </a:rPr>
              <a:t>Silverlight</a:t>
            </a:r>
            <a:r>
              <a:rPr lang="cs-CZ" dirty="0"/>
              <a:t> a 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který slouží pro přístup k podpisovým certifikátům. </a:t>
            </a:r>
          </a:p>
          <a:p>
            <a:pPr marL="177800" lvl="1" indent="-177800" algn="just">
              <a:spcBef>
                <a:spcPts val="0"/>
              </a:spcBef>
              <a:buFont typeface="Arial" pitchFamily="34" charset="0"/>
              <a:buChar char="•"/>
            </a:pPr>
            <a:r>
              <a:rPr lang="cs-CZ" sz="1800" b="0" dirty="0">
                <a:solidFill>
                  <a:schemeClr val="tx1"/>
                </a:solidFill>
              </a:rPr>
              <a:t>Certifikát </a:t>
            </a:r>
            <a:r>
              <a:rPr lang="cs-CZ" sz="1800" dirty="0">
                <a:solidFill>
                  <a:schemeClr val="tx1"/>
                </a:solidFill>
              </a:rPr>
              <a:t>musí být vydaný akreditovaným poskytovatelem </a:t>
            </a:r>
            <a:r>
              <a:rPr lang="cs-CZ" sz="1800" b="0" dirty="0">
                <a:solidFill>
                  <a:schemeClr val="tx1"/>
                </a:solidFill>
              </a:rPr>
              <a:t>certifikačních služeb dle zákona č. 227/2000 Sb., o elektronickém podpisu, v platném znění, tzn. musí být vydaný některou z podporovaných certifikačních autorit (</a:t>
            </a:r>
            <a:r>
              <a:rPr lang="cs-CZ" sz="1800" b="0" dirty="0" err="1">
                <a:solidFill>
                  <a:schemeClr val="tx1"/>
                </a:solidFill>
              </a:rPr>
              <a:t>Postsignum</a:t>
            </a:r>
            <a:r>
              <a:rPr lang="cs-CZ" sz="1800" b="0" dirty="0">
                <a:solidFill>
                  <a:schemeClr val="tx1"/>
                </a:solidFill>
              </a:rPr>
              <a:t>, I.CA, </a:t>
            </a:r>
            <a:r>
              <a:rPr lang="cs-CZ" sz="1800" b="0" dirty="0" err="1">
                <a:solidFill>
                  <a:schemeClr val="tx1"/>
                </a:solidFill>
              </a:rPr>
              <a:t>eIdentity</a:t>
            </a:r>
            <a:r>
              <a:rPr lang="cs-CZ" sz="1800" b="0" dirty="0">
                <a:solidFill>
                  <a:schemeClr val="tx1"/>
                </a:solidFill>
              </a:rPr>
              <a:t>). Např. služby </a:t>
            </a:r>
            <a:r>
              <a:rPr lang="cs-CZ" sz="1800" b="0" dirty="0" err="1">
                <a:solidFill>
                  <a:schemeClr val="tx1"/>
                </a:solidFill>
              </a:rPr>
              <a:t>PostSignum</a:t>
            </a:r>
            <a:r>
              <a:rPr lang="cs-CZ" sz="1800" b="0" dirty="0">
                <a:solidFill>
                  <a:schemeClr val="tx1"/>
                </a:solidFill>
              </a:rPr>
              <a:t> jsou dostupné se službami Czech POINT.</a:t>
            </a:r>
          </a:p>
          <a:p>
            <a:pPr marL="177800" lvl="1" indent="-177800" algn="just">
              <a:spcBef>
                <a:spcPts val="0"/>
              </a:spcBef>
              <a:buFont typeface="Arial" pitchFamily="34" charset="0"/>
              <a:buChar char="•"/>
            </a:pPr>
            <a:r>
              <a:rPr lang="cs-CZ" sz="1800" b="0" dirty="0">
                <a:solidFill>
                  <a:schemeClr val="tx1"/>
                </a:solidFill>
              </a:rPr>
              <a:t>Certifikát si zajišťují a obnovují uživatelé MS2014+ na vlastní náklady </a:t>
            </a:r>
            <a:br>
              <a:rPr lang="cs-CZ" sz="1800" b="0" dirty="0">
                <a:solidFill>
                  <a:schemeClr val="tx1"/>
                </a:solidFill>
              </a:rPr>
            </a:br>
            <a:r>
              <a:rPr lang="cs-CZ" sz="1800" b="0" dirty="0">
                <a:solidFill>
                  <a:schemeClr val="tx1"/>
                </a:solidFill>
              </a:rPr>
              <a:t>u akreditovaného poskytovatele. </a:t>
            </a:r>
          </a:p>
          <a:p>
            <a:pPr marL="177800" lvl="1" indent="-177800" algn="just">
              <a:spcBef>
                <a:spcPts val="0"/>
              </a:spcBef>
              <a:buFont typeface="Arial" pitchFamily="34" charset="0"/>
              <a:buChar char="•"/>
            </a:pPr>
            <a:r>
              <a:rPr lang="cs-CZ" dirty="0">
                <a:solidFill>
                  <a:schemeClr val="tx1"/>
                </a:solidFill>
              </a:rPr>
              <a:t>Instalační balíček </a:t>
            </a:r>
            <a:r>
              <a:rPr lang="cs-CZ" dirty="0" err="1">
                <a:solidFill>
                  <a:schemeClr val="tx1"/>
                </a:solidFill>
                <a:hlinkClick r:id="rId4"/>
              </a:rPr>
              <a:t>TescoSW</a:t>
            </a:r>
            <a:r>
              <a:rPr lang="cs-CZ" dirty="0">
                <a:solidFill>
                  <a:schemeClr val="tx1"/>
                </a:solidFill>
                <a:hlinkClick r:id="rId4"/>
              </a:rPr>
              <a:t> </a:t>
            </a:r>
            <a:r>
              <a:rPr lang="cs-CZ" dirty="0" err="1">
                <a:solidFill>
                  <a:schemeClr val="tx1"/>
                </a:solidFill>
                <a:hlinkClick r:id="rId4"/>
              </a:rPr>
              <a:t>Elevated</a:t>
            </a:r>
            <a:r>
              <a:rPr lang="cs-CZ" dirty="0">
                <a:solidFill>
                  <a:schemeClr val="tx1"/>
                </a:solidFill>
                <a:hlinkClick r:id="rId4"/>
              </a:rPr>
              <a:t> </a:t>
            </a:r>
            <a:r>
              <a:rPr lang="cs-CZ" dirty="0" err="1">
                <a:solidFill>
                  <a:schemeClr val="tx1"/>
                </a:solidFill>
                <a:hlinkClick r:id="rId4"/>
              </a:rPr>
              <a:t>TrustTool</a:t>
            </a:r>
            <a:r>
              <a:rPr lang="cs-CZ" dirty="0">
                <a:solidFill>
                  <a:schemeClr val="tx1"/>
                </a:solidFill>
              </a:rPr>
              <a:t> naleznete v MS2014+ na záložce HW a SW požadavky.</a:t>
            </a:r>
            <a:endParaRPr lang="cs-CZ" cap="all" dirty="0">
              <a:solidFill>
                <a:schemeClr val="tx1"/>
              </a:solidFill>
            </a:endParaRPr>
          </a:p>
          <a:p>
            <a:pPr marL="177800" indent="-177800" algn="just">
              <a:spcBef>
                <a:spcPts val="0"/>
              </a:spcBef>
              <a:spcAft>
                <a:spcPts val="0"/>
              </a:spcAft>
              <a:buFont typeface="Arial" panose="020B0604020202020204" pitchFamily="34" charset="0"/>
              <a:buChar char="•"/>
            </a:pPr>
            <a:r>
              <a:rPr lang="cs-CZ" dirty="0"/>
              <a:t>Na záložce „FAQ“ (podzáložka „FAQ elektronický podpis“) jsou k dispozici principy práce s </a:t>
            </a:r>
            <a:r>
              <a:rPr lang="cs-CZ" dirty="0" smtClean="0"/>
              <a:t>certifikáty</a:t>
            </a:r>
            <a:r>
              <a:rPr lang="cs-CZ" dirty="0"/>
              <a:t>.</a:t>
            </a:r>
            <a:endParaRPr lang="cs-CZ" dirty="0" smtClean="0"/>
          </a:p>
        </p:txBody>
      </p:sp>
    </p:spTree>
    <p:extLst>
      <p:ext uri="{BB962C8B-B14F-4D97-AF65-F5344CB8AC3E}">
        <p14:creationId xmlns:p14="http://schemas.microsoft.com/office/powerpoint/2010/main" val="220624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Užitečné informace</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měl mít vždy </a:t>
            </a:r>
            <a:r>
              <a:rPr lang="cs-CZ" sz="1800" dirty="0">
                <a:solidFill>
                  <a:schemeClr val="tx1"/>
                </a:solidFill>
              </a:rPr>
              <a:t>přístup do portálu s rolí správce přístupů</a:t>
            </a:r>
            <a:r>
              <a:rPr lang="cs-CZ" sz="1800" b="0" dirty="0">
                <a:solidFill>
                  <a:schemeClr val="tx1"/>
                </a:solidFill>
              </a:rPr>
              <a:t>. Pouze s touto rolí lze přidávat/odebírat další uživatele (čtenář, editor, signatář, zmocněnec).</a:t>
            </a:r>
          </a:p>
          <a:p>
            <a:pPr marL="285750" lvl="1" indent="-285750" algn="just">
              <a:spcBef>
                <a:spcPct val="20000"/>
              </a:spcBef>
              <a:spcAft>
                <a:spcPts val="200"/>
              </a:spcAft>
              <a:buFont typeface="Arial" panose="020B0604020202020204" pitchFamily="34" charset="0"/>
              <a:buChar char="•"/>
            </a:pPr>
            <a:r>
              <a:rPr lang="cs-CZ" sz="1800" b="0" dirty="0">
                <a:solidFill>
                  <a:schemeClr val="tx1"/>
                </a:solidFill>
              </a:rPr>
              <a:t>K podepisování všech nebo určitých úloh je možné </a:t>
            </a:r>
            <a:r>
              <a:rPr lang="cs-CZ" sz="1800" dirty="0">
                <a:solidFill>
                  <a:schemeClr val="tx1"/>
                </a:solidFill>
              </a:rPr>
              <a:t>zmocnit jinou osobu plnou mocí,</a:t>
            </a:r>
            <a:r>
              <a:rPr lang="cs-CZ" sz="1800" b="0" dirty="0">
                <a:solidFill>
                  <a:schemeClr val="tx1"/>
                </a:solidFill>
              </a:rPr>
              <a:t> která se nahraje do IS KP14+ na záložku plné moci.</a:t>
            </a:r>
            <a:endParaRPr lang="cs-CZ" dirty="0"/>
          </a:p>
          <a:p>
            <a:pPr marL="285750" indent="-285750" algn="just">
              <a:buFont typeface="Arial" panose="020B0604020202020204" pitchFamily="34" charset="0"/>
              <a:buChar char="•"/>
            </a:pPr>
            <a:r>
              <a:rPr lang="cs-CZ" b="1" dirty="0"/>
              <a:t>Informace o stavu projektu </a:t>
            </a:r>
            <a:r>
              <a:rPr lang="cs-CZ" dirty="0"/>
              <a:t>včetně výsledků hodnocení projektu se žadatel/příjemce dozví </a:t>
            </a:r>
            <a:r>
              <a:rPr lang="cs-CZ" dirty="0" smtClean="0"/>
              <a:t>přes </a:t>
            </a:r>
            <a:r>
              <a:rPr lang="cs-CZ" dirty="0"/>
              <a:t>systém.</a:t>
            </a:r>
          </a:p>
          <a:p>
            <a:pPr marL="285750" indent="-285750" algn="just">
              <a:buFont typeface="Arial" panose="020B0604020202020204" pitchFamily="34" charset="0"/>
              <a:buChar char="•"/>
            </a:pPr>
            <a:r>
              <a:rPr lang="cs-CZ" b="1" dirty="0"/>
              <a:t>Právní akt – Registrace akce a Rozhodnutí o poskytnutí dotace</a:t>
            </a:r>
            <a:r>
              <a:rPr lang="cs-CZ" dirty="0"/>
              <a:t>/Registrace akce  a Stanovení výdajů na financování akce OSS/Dopis</a:t>
            </a:r>
            <a:r>
              <a:rPr lang="cs-CZ" b="1" dirty="0"/>
              <a:t> </a:t>
            </a:r>
            <a:r>
              <a:rPr lang="cs-CZ" dirty="0"/>
              <a:t>včetně podmínek bude příjemci zpřístupněn taktéž pouze přes systém</a:t>
            </a:r>
            <a:r>
              <a:rPr lang="cs-CZ" dirty="0" smtClean="0"/>
              <a:t>.</a:t>
            </a:r>
          </a:p>
          <a:p>
            <a:pPr marL="285750" indent="-285750" algn="just">
              <a:buFont typeface="Arial" panose="020B0604020202020204" pitchFamily="34" charset="0"/>
              <a:buChar char="•"/>
            </a:pPr>
            <a:r>
              <a:rPr lang="cs-CZ" dirty="0"/>
              <a:t>Doporučujeme si v IS KP14+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a:t>).</a:t>
            </a:r>
            <a:endParaRPr lang="cs-CZ" b="1" dirty="0"/>
          </a:p>
          <a:p>
            <a:pPr marL="285750" indent="-285750" algn="just">
              <a:buFont typeface="Arial" panose="020B0604020202020204" pitchFamily="34" charset="0"/>
              <a:buChar char="•"/>
            </a:pPr>
            <a:r>
              <a:rPr lang="cs-CZ" b="1" dirty="0" smtClean="0"/>
              <a:t>Jednotlivé přílohy</a:t>
            </a:r>
            <a:r>
              <a:rPr lang="cs-CZ" dirty="0" smtClean="0"/>
              <a:t> </a:t>
            </a:r>
            <a:r>
              <a:rPr lang="cs-CZ" dirty="0"/>
              <a:t>není nutné elektronicky podepisovat. </a:t>
            </a:r>
            <a:r>
              <a:rPr lang="cs-CZ" b="1" dirty="0"/>
              <a:t>Podepisuje se až kompletní žádost </a:t>
            </a:r>
            <a:r>
              <a:rPr lang="cs-CZ" dirty="0"/>
              <a:t>o podporu. </a:t>
            </a:r>
          </a:p>
          <a:p>
            <a:pPr marL="285750" indent="-285750" algn="just">
              <a:buFont typeface="Arial" panose="020B0604020202020204" pitchFamily="34" charset="0"/>
              <a:buChar char="•"/>
            </a:pPr>
            <a:r>
              <a:rPr lang="cs-CZ" dirty="0"/>
              <a:t>Jednotlivé přílohy se </a:t>
            </a:r>
            <a:r>
              <a:rPr lang="cs-CZ" dirty="0" smtClean="0"/>
              <a:t>nahrávají </a:t>
            </a:r>
            <a:r>
              <a:rPr lang="cs-CZ" dirty="0"/>
              <a:t>na záložku </a:t>
            </a:r>
            <a:r>
              <a:rPr lang="cs-CZ" dirty="0" smtClean="0"/>
              <a:t>„Dokumenty</a:t>
            </a:r>
            <a:r>
              <a:rPr lang="cs-CZ" dirty="0"/>
              <a:t>“, </a:t>
            </a:r>
            <a:r>
              <a:rPr lang="cs-CZ" dirty="0" smtClean="0"/>
              <a:t>případně </a:t>
            </a:r>
            <a:r>
              <a:rPr lang="cs-CZ" dirty="0"/>
              <a:t>na </a:t>
            </a:r>
            <a:r>
              <a:rPr lang="cs-CZ" b="1" dirty="0" smtClean="0"/>
              <a:t>jiná </a:t>
            </a:r>
            <a:r>
              <a:rPr lang="cs-CZ" b="1" dirty="0"/>
              <a:t>místa </a:t>
            </a:r>
            <a:r>
              <a:rPr lang="cs-CZ" b="1" dirty="0" smtClean="0"/>
              <a:t>v žádosti o podporu </a:t>
            </a:r>
            <a:r>
              <a:rPr lang="cs-CZ" dirty="0" smtClean="0"/>
              <a:t>(</a:t>
            </a:r>
            <a:r>
              <a:rPr lang="cs-CZ" dirty="0"/>
              <a:t>týká se plných mocí a veřejných zakázek</a:t>
            </a:r>
            <a:r>
              <a:rPr lang="cs-CZ" dirty="0" smtClean="0"/>
              <a:t>).</a:t>
            </a:r>
          </a:p>
        </p:txBody>
      </p:sp>
    </p:spTree>
    <p:extLst>
      <p:ext uri="{BB962C8B-B14F-4D97-AF65-F5344CB8AC3E}">
        <p14:creationId xmlns:p14="http://schemas.microsoft.com/office/powerpoint/2010/main" val="46196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Co Vám pomůže při vyplnění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0070C0"/>
                </a:solidFill>
              </a:rPr>
              <a:t>Postup pro podání žádosti o podporu v MS2014</a:t>
            </a:r>
            <a:r>
              <a:rPr lang="cs-CZ" sz="1800" dirty="0" smtClean="0">
                <a:solidFill>
                  <a:srgbClr val="0070C0"/>
                </a:solidFill>
              </a:rPr>
              <a:t>+. </a:t>
            </a:r>
            <a:endParaRPr lang="cs-CZ" sz="1800" dirty="0">
              <a:solidFill>
                <a:srgbClr val="0070C0"/>
              </a:solidFill>
            </a:endParaRPr>
          </a:p>
          <a:p>
            <a:pPr algn="just"/>
            <a:endParaRPr lang="cs-CZ" sz="800" b="1" dirty="0"/>
          </a:p>
          <a:p>
            <a:pPr algn="just"/>
            <a:r>
              <a:rPr lang="cs-CZ" sz="1600" b="1" dirty="0"/>
              <a:t>II. 	Obecná pravidla pro žadatele a příjemce (přílohy):  </a:t>
            </a:r>
          </a:p>
          <a:p>
            <a:pPr marL="914400" lvl="1" indent="-285750" algn="just">
              <a:buFont typeface="Wingdings" panose="05000000000000000000" pitchFamily="2" charset="2"/>
              <a:buChar char="§"/>
            </a:pPr>
            <a:r>
              <a:rPr lang="cs-CZ" sz="1800" dirty="0">
                <a:solidFill>
                  <a:srgbClr val="0070C0"/>
                </a:solidFill>
              </a:rPr>
              <a:t>Postup pro zpracování CBA v MS2014</a:t>
            </a:r>
            <a:r>
              <a:rPr lang="cs-CZ" sz="1800" dirty="0" smtClean="0">
                <a:solidFill>
                  <a:srgbClr val="0070C0"/>
                </a:solidFill>
              </a:rPr>
              <a:t>+, </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zadávání žádosti o změnu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podání žádosti o přezkum hodnocení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endParaRPr lang="cs-CZ" sz="800" dirty="0">
              <a:solidFill>
                <a:srgbClr val="FF0000"/>
              </a:solidFill>
            </a:endParaRPr>
          </a:p>
          <a:p>
            <a:pPr marL="400050" indent="-400050" algn="just">
              <a:buAutoNum type="romanUcPeriod" startAt="3"/>
            </a:pPr>
            <a:r>
              <a:rPr lang="cs-CZ" sz="1600" b="1" dirty="0"/>
              <a:t>Edukační videa </a:t>
            </a:r>
            <a:r>
              <a:rPr lang="cs-CZ" sz="1600" dirty="0"/>
              <a:t>na portálu </a:t>
            </a:r>
            <a:r>
              <a:rPr lang="cs-CZ" sz="1600" dirty="0">
                <a:hlinkClick r:id="rId3"/>
              </a:rPr>
              <a:t>www.dotaceeu.cz</a:t>
            </a:r>
            <a:r>
              <a:rPr lang="cs-CZ" sz="1600" dirty="0"/>
              <a:t> - ke shlédnutí jednotlivé díly: 1. Představujeme IS KP14+, 2. Jak založit žádost, 3. Vyplnění žádosti I, 4. Vyplnění žádosti II, 5. Zprávy o realizace projektu.</a:t>
            </a:r>
          </a:p>
          <a:p>
            <a:pPr marL="400050" indent="-400050" algn="just">
              <a:buAutoNum type="romanUcPeriod" startAt="3"/>
            </a:pPr>
            <a:endParaRPr lang="cs-CZ" sz="800" dirty="0"/>
          </a:p>
          <a:p>
            <a:pPr indent="-285750" algn="just"/>
            <a:r>
              <a:rPr lang="cs-CZ" dirty="0"/>
              <a:t>Případné chyby v systému </a:t>
            </a:r>
            <a:r>
              <a:rPr lang="cs-CZ" dirty="0" smtClean="0"/>
              <a:t>zasílejte </a:t>
            </a:r>
            <a:r>
              <a:rPr lang="cs-CZ" dirty="0"/>
              <a:t>kontaktním osobám Centra v jednotlivých </a:t>
            </a:r>
            <a:r>
              <a:rPr lang="cs-CZ" dirty="0" smtClean="0"/>
              <a:t>krajích (pozice administrátor monitorovacího systému) </a:t>
            </a:r>
            <a:r>
              <a:rPr lang="cs-CZ" dirty="0"/>
              <a:t>- </a:t>
            </a:r>
            <a:r>
              <a:rPr lang="cs-CZ" b="1" dirty="0" smtClean="0"/>
              <a:t>přiložte </a:t>
            </a:r>
            <a:r>
              <a:rPr lang="cs-CZ" b="1" dirty="0" err="1"/>
              <a:t>Print</a:t>
            </a:r>
            <a:r>
              <a:rPr lang="cs-CZ" b="1" dirty="0"/>
              <a:t> </a:t>
            </a:r>
            <a:r>
              <a:rPr lang="cs-CZ" b="1" dirty="0" err="1"/>
              <a:t>Screen</a:t>
            </a:r>
            <a:r>
              <a:rPr lang="cs-CZ" b="1" dirty="0"/>
              <a:t> chybové hlášky</a:t>
            </a:r>
            <a:r>
              <a:rPr lang="cs-CZ" dirty="0"/>
              <a:t> při kontrole na dané záložce, kde se chyba </a:t>
            </a:r>
            <a:r>
              <a:rPr lang="cs-CZ" dirty="0" smtClean="0"/>
              <a:t>vyskytuje. </a:t>
            </a:r>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267980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4976</TotalTime>
  <Words>5652</Words>
  <Application>Microsoft Office PowerPoint</Application>
  <PresentationFormat>Předvádění na obrazovce (4:3)</PresentationFormat>
  <Paragraphs>712</Paragraphs>
  <Slides>58</Slides>
  <Notes>12</Notes>
  <HiddenSlides>0</HiddenSlides>
  <MMClips>0</MMClips>
  <ScaleCrop>false</ScaleCrop>
  <HeadingPairs>
    <vt:vector size="4" baseType="variant">
      <vt:variant>
        <vt:lpstr>Motiv</vt:lpstr>
      </vt:variant>
      <vt:variant>
        <vt:i4>1</vt:i4>
      </vt:variant>
      <vt:variant>
        <vt:lpstr>Nadpisy snímků</vt:lpstr>
      </vt:variant>
      <vt:variant>
        <vt:i4>58</vt:i4>
      </vt:variant>
    </vt:vector>
  </HeadingPairs>
  <TitlesOfParts>
    <vt:vector size="59" baseType="lpstr">
      <vt:lpstr>CRR template</vt:lpstr>
      <vt:lpstr>Představení Centra pro regionální rozvoj České republiky</vt:lpstr>
      <vt:lpstr>Role Centra v IROP</vt:lpstr>
      <vt:lpstr>www.crr.cz</vt:lpstr>
      <vt:lpstr>Webová aplikace IS KP14+ (Informační Systém Konečného Příjemce)</vt:lpstr>
      <vt:lpstr>Portál IS KP14+</vt:lpstr>
      <vt:lpstr>Portál IS KP14+</vt:lpstr>
      <vt:lpstr>HW a SW požadavky</vt:lpstr>
      <vt:lpstr>Užitečné informace</vt:lpstr>
      <vt:lpstr>Co Vám pomůže při vyplnění IS KP14+?</vt:lpstr>
      <vt:lpstr>Příjem a hodnocení žádostí o podporu v IROP</vt:lpstr>
      <vt:lpstr>Příjem žádostí o podporu</vt:lpstr>
      <vt:lpstr>Informace pro žadatele o průběhu hodnocení</vt:lpstr>
      <vt:lpstr>Hodnocení žádostí</vt:lpstr>
      <vt:lpstr>Hodnocení žádostí o podporu</vt:lpstr>
      <vt:lpstr>Kontrola přijatelnosti a formálních náležitostí</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Obecná kritéria přijatelnosti - NENAPRAVITELNÁ</vt:lpstr>
      <vt:lpstr>Obecná kritéria přijatelnosti - NENAPRAVITELNÁ</vt:lpstr>
      <vt:lpstr>Obecná kritéria přijatelnosti - NENAPRAVITELNÁ</vt:lpstr>
      <vt:lpstr>Obecná kritéria přijatelnosti - NENAPRAVITELNÁ</vt:lpstr>
      <vt:lpstr>Obecná kritéria přijatelnosti - NAPRAVITELNÁ</vt:lpstr>
      <vt:lpstr>Obecná kritéria přijatelnosti - NAPRAVITELNÁ</vt:lpstr>
      <vt:lpstr>Obecná kritéria přijatelnosti - NAPRAVITELNÁ</vt:lpstr>
      <vt:lpstr>Obecná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CBA</vt:lpstr>
      <vt:lpstr>CBA</vt:lpstr>
      <vt:lpstr>Věcné hodnocení</vt:lpstr>
      <vt:lpstr>Věcné hodnocení</vt:lpstr>
      <vt:lpstr>Věcné hodnocení</vt:lpstr>
      <vt:lpstr>Věcné hodnocení</vt:lpstr>
      <vt:lpstr>Věcné hodnocení</vt:lpstr>
      <vt:lpstr>Věcné hodnocení</vt:lpstr>
      <vt:lpstr>Ex-ante analýza rizik</vt:lpstr>
      <vt:lpstr>Ex-ante kontrola</vt:lpstr>
      <vt:lpstr>Výběr projektů</vt:lpstr>
      <vt:lpstr>Vydání právního aktu – Registrace akce  a Rozhodnutí o poskytnutí dotace/Stanovení výdajů</vt:lpstr>
      <vt:lpstr>Žádost o přezkum výsledku hodnocení</vt:lpstr>
      <vt:lpstr>Změny v projektech</vt:lpstr>
      <vt:lpstr>Monitorování realizace projektů</vt:lpstr>
      <vt:lpstr>Prezentace aplikace PowerPoint</vt:lpstr>
      <vt:lpstr>Prezentace aplikace PowerPoint</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Marková Renáta</cp:lastModifiedBy>
  <cp:revision>367</cp:revision>
  <cp:lastPrinted>2015-11-10T07:37:02Z</cp:lastPrinted>
  <dcterms:created xsi:type="dcterms:W3CDTF">2014-09-16T20:50:40Z</dcterms:created>
  <dcterms:modified xsi:type="dcterms:W3CDTF">2016-10-19T08:31:16Z</dcterms:modified>
</cp:coreProperties>
</file>