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9"/>
  </p:notesMasterIdLst>
  <p:handoutMasterIdLst>
    <p:handoutMasterId r:id="rId40"/>
  </p:handoutMasterIdLst>
  <p:sldIdLst>
    <p:sldId id="285" r:id="rId6"/>
    <p:sldId id="304" r:id="rId7"/>
    <p:sldId id="307" r:id="rId8"/>
    <p:sldId id="306" r:id="rId9"/>
    <p:sldId id="305" r:id="rId10"/>
    <p:sldId id="286" r:id="rId11"/>
    <p:sldId id="283" r:id="rId12"/>
    <p:sldId id="298" r:id="rId13"/>
    <p:sldId id="261" r:id="rId14"/>
    <p:sldId id="265" r:id="rId15"/>
    <p:sldId id="294" r:id="rId16"/>
    <p:sldId id="267" r:id="rId17"/>
    <p:sldId id="268" r:id="rId18"/>
    <p:sldId id="299" r:id="rId19"/>
    <p:sldId id="269" r:id="rId20"/>
    <p:sldId id="270" r:id="rId21"/>
    <p:sldId id="271" r:id="rId22"/>
    <p:sldId id="272" r:id="rId23"/>
    <p:sldId id="273" r:id="rId24"/>
    <p:sldId id="308" r:id="rId25"/>
    <p:sldId id="309" r:id="rId26"/>
    <p:sldId id="301" r:id="rId27"/>
    <p:sldId id="310" r:id="rId28"/>
    <p:sldId id="311" r:id="rId29"/>
    <p:sldId id="312" r:id="rId30"/>
    <p:sldId id="313" r:id="rId31"/>
    <p:sldId id="274" r:id="rId32"/>
    <p:sldId id="288" r:id="rId33"/>
    <p:sldId id="295" r:id="rId34"/>
    <p:sldId id="291" r:id="rId35"/>
    <p:sldId id="292" r:id="rId36"/>
    <p:sldId id="293" r:id="rId37"/>
    <p:sldId id="287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5FA4E5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78" y="-240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Systém MS2014+ je napojen na mnoho dalších systémů. Komunikuje s účetním systémem řídícího orgánu, s účetním systémem Ministerstva financí  (Viola) i se systémem Auditního orgánu (IS AO).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V MS2014+ probíhá ověřování dat v Registru de </a:t>
            </a:r>
            <a:r>
              <a:rPr lang="cs-CZ" dirty="0" err="1"/>
              <a:t>minimis</a:t>
            </a:r>
            <a:r>
              <a:rPr lang="cs-CZ" dirty="0"/>
              <a:t> a rovněž vkládání dat oprávněnými osobami do Registru de </a:t>
            </a:r>
            <a:r>
              <a:rPr lang="cs-CZ" dirty="0" err="1"/>
              <a:t>minimis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Systém SFC je systém Evropské komise, která je přes rozhraní MS2014+ a SFC informovaná o aktuálním stavu čerpání 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IS ESF14+ – informační systém evropského sociálního fondu – údaje o podpořených osobách na projektech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IS NIMS – systém o nesrovnalostech na projektech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Arachne</a:t>
            </a:r>
            <a:r>
              <a:rPr lang="cs-CZ" dirty="0"/>
              <a:t> – kontrola propojených osob, umožňuje rozkrývat vztahy plynoucí z ekonomicky spjatého okolí prověřovaného subjektu v České a Slovenské republice.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IS Cedr III. -  centrální registr dotací - </a:t>
            </a:r>
            <a:r>
              <a:rPr lang="cs-CZ" dirty="0" smtClean="0"/>
              <a:t>informace </a:t>
            </a:r>
            <a:r>
              <a:rPr lang="cs-CZ" dirty="0"/>
              <a:t>o poskytnutých účelových dotacích ze státního rozpočtu.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err="1"/>
              <a:t>Dotinfo</a:t>
            </a:r>
            <a:r>
              <a:rPr lang="cs-CZ" dirty="0"/>
              <a:t> EDS -  dokumenty a údaje, které jsou rozhodné pro poskytování dotací a návratných finančních výpomocí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Datový sklad pro MS2014+ - </a:t>
            </a:r>
            <a:r>
              <a:rPr lang="pt-BR" dirty="0"/>
              <a:t>rozhraní pro extrakci a přenos dat</a:t>
            </a:r>
            <a:r>
              <a:rPr lang="cs-CZ" dirty="0"/>
              <a:t>, poskytuje jak přehledné statistiky a analýzy ,použitelné pro operativní řízení, tak i velkou většinu výkazů, sestav a přehledů pro potřeby ŘO, NOK a dalších subjektů.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011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24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8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31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36520" y="1265040"/>
            <a:ext cx="7383240" cy="43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0849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84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02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3348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40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20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5" name="Obrázek 3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6" name="Obrázek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666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670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99268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35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42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28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1136520" y="1265040"/>
            <a:ext cx="7383240" cy="43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97561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688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305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4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990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466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15" name="Obrázek 114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16" name="Obrázek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866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91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64548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222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5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41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136520" y="1265040"/>
            <a:ext cx="7383240" cy="4316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17726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29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003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49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11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3" name="Obrázek 72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4" name="Obrázek 7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388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32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3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0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53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3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02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34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www.crr.cz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50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5D83E-7469-4EA2-960A-70D5806DC5B5}" type="datetime1">
              <a:rPr lang="cs-CZ" smtClean="0">
                <a:solidFill>
                  <a:prstClr val="black"/>
                </a:solidFill>
              </a:rPr>
              <a:pPr/>
              <a:t>9.5.2017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BE2-EBBE-4D23-A49E-D1AA126D0E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8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13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714960"/>
            <a:ext cx="7772040" cy="1996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FFFFFF"/>
                </a:solidFill>
                <a:latin typeface="Calibri"/>
              </a:rPr>
              <a:t>Klikněte pro úpravu formátu textu nadpisuClick to edit Master title style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85800" y="3309480"/>
            <a:ext cx="6632280" cy="14522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56960" y="6356520"/>
            <a:ext cx="2006280" cy="3693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200">
                <a:solidFill>
                  <a:srgbClr val="CCCCCC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CCCCCC"/>
                </a:solidFill>
                <a:latin typeface="Calibri"/>
              </a:rPr>
              <a:t>Sedmá úroveň16/12/14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939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36520" y="1265040"/>
            <a:ext cx="738324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FFFFFF"/>
                </a:solidFill>
                <a:latin typeface="Calibri"/>
              </a:rPr>
              <a:t>Klikněte pro úpravu formátu textu nadpisuClick to edit Master title style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ftr"/>
          </p:nvPr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161280" y="5839920"/>
            <a:ext cx="331164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Centrum pro regionální rozvoj České republiky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3591360" y="5839920"/>
            <a:ext cx="246456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Vinohradská 46, 120 00  Praha 2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6140520" y="5839920"/>
            <a:ext cx="174708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tel.: +420 221 580 201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0" name="CustomShape 6"/>
          <p:cNvSpPr/>
          <p:nvPr/>
        </p:nvSpPr>
        <p:spPr>
          <a:xfrm>
            <a:off x="8048160" y="5828760"/>
            <a:ext cx="1000080" cy="40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914400"/>
            <a:r>
              <a:rPr lang="cs-CZ" sz="1300">
                <a:solidFill>
                  <a:srgbClr val="FFFFFF"/>
                </a:solidFill>
                <a:latin typeface="Calibri"/>
              </a:rPr>
              <a:t>www.crr.cz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sldNum"/>
          </p:nvPr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2B5989AF-E6BB-46CF-917B-AF94C1EC0C15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Sedmá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59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986400" y="1306800"/>
            <a:ext cx="7700040" cy="48189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>
                <a:solidFill>
                  <a:srgbClr val="000000"/>
                </a:solidFill>
                <a:latin typeface="Calibri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Calibri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Sedmá úroveňClick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z="2000" b="1">
                <a:solidFill>
                  <a:srgbClr val="00529C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title"/>
          </p:nvPr>
        </p:nvSpPr>
        <p:spPr>
          <a:xfrm>
            <a:off x="457200" y="262080"/>
            <a:ext cx="822924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529C"/>
                </a:solidFill>
                <a:latin typeface="Calibri"/>
              </a:rPr>
              <a:t>Klikněte pro úpravu formátu textu nadpisuClick to edit Master title style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E50416DE-003B-451E-BAA3-EFB3598CB657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6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.frolik@crr.cz" TargetMode="External"/><Relationship Id="rId3" Type="http://schemas.openxmlformats.org/officeDocument/2006/relationships/hyperlink" Target="mailto:katerina.spirkova@crr.cz" TargetMode="External"/><Relationship Id="rId7" Type="http://schemas.openxmlformats.org/officeDocument/2006/relationships/hyperlink" Target="mailto:tomas.rec@crr.cz" TargetMode="External"/><Relationship Id="rId2" Type="http://schemas.openxmlformats.org/officeDocument/2006/relationships/hyperlink" Target="mailto:hana.jonasova@crr.cz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ilos.vejr@crr.cz" TargetMode="External"/><Relationship Id="rId5" Type="http://schemas.openxmlformats.org/officeDocument/2006/relationships/hyperlink" Target="mailto:katerina.prochazkova@crr.cz" TargetMode="External"/><Relationship Id="rId4" Type="http://schemas.openxmlformats.org/officeDocument/2006/relationships/hyperlink" Target="mailto:viktor.seda@crr.cz" TargetMode="External"/><Relationship Id="rId9" Type="http://schemas.openxmlformats.org/officeDocument/2006/relationships/hyperlink" Target="mailto:jana.matouskova@crr.c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cs/irop/statistiky/" TargetMode="External"/><Relationship Id="rId2" Type="http://schemas.openxmlformats.org/officeDocument/2006/relationships/hyperlink" Target="http://www.crr.cz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rr.cz/cs/irop/vyjadreni-centra/" TargetMode="External"/><Relationship Id="rId4" Type="http://schemas.openxmlformats.org/officeDocument/2006/relationships/hyperlink" Target="http://www.crr.cz/cs/irop/kontrolni-listy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r.cz/cs/irop/stav-zadost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714960"/>
            <a:ext cx="7772040" cy="1996920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cs-CZ" sz="4400" b="1" dirty="0" smtClean="0">
                <a:solidFill>
                  <a:srgbClr val="FFFFFF"/>
                </a:solidFill>
                <a:latin typeface="Calibri"/>
              </a:rPr>
              <a:t>Příjem a hodnocení žádostí </a:t>
            </a:r>
            <a:br>
              <a:rPr lang="cs-CZ" sz="4400" b="1" dirty="0" smtClean="0">
                <a:solidFill>
                  <a:srgbClr val="FFFFFF"/>
                </a:solidFill>
                <a:latin typeface="Calibri"/>
              </a:rPr>
            </a:br>
            <a:r>
              <a:rPr lang="cs-CZ" sz="4400" b="1" dirty="0" smtClean="0">
                <a:solidFill>
                  <a:srgbClr val="FFFFFF"/>
                </a:solidFill>
                <a:latin typeface="Calibri"/>
              </a:rPr>
              <a:t>o podporu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85800" y="5387040"/>
            <a:ext cx="6400440" cy="56988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2200" b="1" dirty="0" smtClean="0">
                <a:solidFill>
                  <a:srgbClr val="CCCCCC"/>
                </a:solidFill>
                <a:latin typeface="Calibri"/>
              </a:rPr>
              <a:t>Ing. Michaela Brožová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685800" y="2880855"/>
            <a:ext cx="7886520" cy="1859040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2400"/>
              </a:spcBef>
            </a:pPr>
            <a:r>
              <a:rPr lang="cs-CZ" sz="3200" b="1" dirty="0" smtClean="0">
                <a:solidFill>
                  <a:srgbClr val="CCCCCC"/>
                </a:solidFill>
                <a:latin typeface="Calibri"/>
              </a:rPr>
              <a:t>Kolová výzva</a:t>
            </a:r>
            <a:r>
              <a:rPr lang="en-US" sz="3200" b="1" dirty="0" smtClean="0">
                <a:solidFill>
                  <a:srgbClr val="CCCCCC"/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CCCCCC"/>
                </a:solidFill>
                <a:latin typeface="Calibri"/>
              </a:rPr>
              <a:t>č. </a:t>
            </a:r>
            <a:r>
              <a:rPr lang="cs-CZ" sz="3200" b="1" dirty="0" smtClean="0">
                <a:solidFill>
                  <a:srgbClr val="CCCCCC"/>
                </a:solidFill>
                <a:latin typeface="Calibri"/>
              </a:rPr>
              <a:t>73</a:t>
            </a:r>
            <a:endParaRPr lang="cs-CZ" sz="1600" b="1" dirty="0" smtClean="0">
              <a:solidFill>
                <a:srgbClr val="CCCCCC"/>
              </a:solidFill>
              <a:latin typeface="Calibri"/>
            </a:endParaRPr>
          </a:p>
          <a:p>
            <a:pPr defTabSz="914400">
              <a:spcBef>
                <a:spcPts val="2400"/>
              </a:spcBef>
              <a:spcAft>
                <a:spcPts val="600"/>
              </a:spcAft>
            </a:pPr>
            <a:r>
              <a:rPr lang="cs-CZ" sz="3200" b="1" dirty="0" smtClean="0">
                <a:solidFill>
                  <a:srgbClr val="CCCCCC"/>
                </a:solidFill>
                <a:latin typeface="Calibri"/>
              </a:rPr>
              <a:t>Výstavba a modernizace přestupních terminálů II</a:t>
            </a:r>
            <a:r>
              <a:rPr lang="en-US" sz="3200" b="1" dirty="0" smtClean="0">
                <a:solidFill>
                  <a:srgbClr val="CCCCCC"/>
                </a:solidFill>
                <a:latin typeface="Calibri"/>
              </a:rPr>
              <a:t> </a:t>
            </a:r>
            <a:endParaRPr sz="3200" dirty="0">
              <a:solidFill>
                <a:prstClr val="black"/>
              </a:solidFill>
            </a:endParaRPr>
          </a:p>
        </p:txBody>
      </p:sp>
      <p:sp>
        <p:nvSpPr>
          <p:cNvPr id="125" name="TextShape 4"/>
          <p:cNvSpPr txBox="1"/>
          <p:nvPr/>
        </p:nvSpPr>
        <p:spPr>
          <a:xfrm>
            <a:off x="156960" y="6356520"/>
            <a:ext cx="3100590" cy="36936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2000" dirty="0" smtClean="0">
                <a:latin typeface="Calibri"/>
              </a:rPr>
              <a:t>Praha, 11. května 2017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37968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Obrázek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04926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83280" y="1375816"/>
            <a:ext cx="8003160" cy="4872583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Provedena 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do 29 </a:t>
            </a:r>
            <a:r>
              <a:rPr lang="cs-CZ" sz="2000" b="1" u="sng" dirty="0" err="1" smtClean="0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od konečného termínu pro podávání žádostí </a:t>
            </a:r>
            <a:br>
              <a:rPr lang="cs-CZ" sz="2000" b="1" dirty="0" smtClean="0">
                <a:solidFill>
                  <a:srgbClr val="00529C"/>
                </a:solidFill>
                <a:latin typeface="Calibri"/>
              </a:rPr>
            </a:b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o podporu v případě kolové výzvy.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Probíhá </a:t>
            </a:r>
            <a:r>
              <a:rPr lang="cs-CZ" sz="2000" b="1" u="sng" dirty="0" smtClean="0">
                <a:solidFill>
                  <a:srgbClr val="00529C"/>
                </a:solidFill>
                <a:latin typeface="Calibri"/>
              </a:rPr>
              <a:t>elektronicky v MS2014+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, kontrolu provádí CRR.</a:t>
            </a:r>
            <a:endParaRPr lang="cs-CZ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  <a:ea typeface="Calibri"/>
              </a:rPr>
              <a:t>Napravitelná </a:t>
            </a:r>
            <a:r>
              <a:rPr lang="cs-CZ" sz="2000" b="1" dirty="0">
                <a:solidFill>
                  <a:srgbClr val="00529C"/>
                </a:solidFill>
                <a:latin typeface="Calibri"/>
                <a:ea typeface="Calibri"/>
              </a:rPr>
              <a:t>a </a:t>
            </a:r>
            <a:r>
              <a:rPr lang="cs-CZ" sz="2000" b="1" dirty="0">
                <a:solidFill>
                  <a:srgbClr val="FF0000"/>
                </a:solidFill>
                <a:latin typeface="Calibri"/>
                <a:ea typeface="Calibri"/>
              </a:rPr>
              <a:t>nenapravitelná</a:t>
            </a:r>
            <a:r>
              <a:rPr lang="cs-CZ" sz="2000" b="1" dirty="0">
                <a:solidFill>
                  <a:srgbClr val="00529C"/>
                </a:solidFill>
                <a:latin typeface="Calibri"/>
                <a:ea typeface="Calibri"/>
              </a:rPr>
              <a:t> kritéria</a:t>
            </a:r>
            <a:endParaRPr lang="cs-CZ" sz="2000" dirty="0">
              <a:latin typeface="Calibri" panose="020F050202020403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Obecná a specifická kritéria přijatelnosti jsou rozdělena na kritéria napravitelná a nenapravitelná.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Kritéria formálních náležitostí jsou vždy napravitelná.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V případě nesplnění alespoň jednoho kritéria s příznakem „nenapravitelné“ je žádost o podporu vyloučena z dalšího procesu hodnocení.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</a:rPr>
              <a:t>V případě nesplnění napravitelného kritéria může být žadatel vyzván </a:t>
            </a:r>
            <a:r>
              <a:rPr lang="cs-CZ" dirty="0" smtClean="0">
                <a:latin typeface="Calibri" panose="020F0502020204030204" pitchFamily="34" charset="0"/>
              </a:rPr>
              <a:t/>
            </a:r>
            <a:br>
              <a:rPr lang="cs-CZ" dirty="0" smtClean="0">
                <a:latin typeface="Calibri" panose="020F0502020204030204" pitchFamily="34" charset="0"/>
              </a:rPr>
            </a:br>
            <a:r>
              <a:rPr lang="cs-CZ" dirty="0" smtClean="0">
                <a:latin typeface="Calibri" panose="020F0502020204030204" pitchFamily="34" charset="0"/>
              </a:rPr>
              <a:t>(maximálně dvakrát) k </a:t>
            </a:r>
            <a:r>
              <a:rPr lang="cs-CZ" dirty="0">
                <a:latin typeface="Calibri" panose="020F0502020204030204" pitchFamily="34" charset="0"/>
              </a:rPr>
              <a:t>doplnění.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529C"/>
                </a:solidFill>
                <a:latin typeface="Calibri"/>
              </a:rPr>
              <a:t>Výzvy k doplnění/upřesnění jsou žadateli zasílány formou depeší </a:t>
            </a:r>
            <a:br>
              <a:rPr lang="cs-CZ" sz="2000" b="1" dirty="0">
                <a:solidFill>
                  <a:srgbClr val="00529C"/>
                </a:solidFill>
                <a:latin typeface="Calibri"/>
              </a:rPr>
            </a:br>
            <a:r>
              <a:rPr lang="cs-CZ" sz="2000" b="1" dirty="0">
                <a:solidFill>
                  <a:srgbClr val="00529C"/>
                </a:solidFill>
                <a:latin typeface="Calibri"/>
              </a:rPr>
              <a:t>v MS2014+. Maximálně 2 výzvy, na doplnění má žadatel 5 </a:t>
            </a:r>
            <a:r>
              <a:rPr lang="cs-CZ" sz="2000" b="1" dirty="0" err="1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dirty="0">
                <a:solidFill>
                  <a:srgbClr val="00529C"/>
                </a:solidFill>
                <a:latin typeface="Calibri"/>
              </a:rPr>
              <a:t> (možnost prodloužení maximálně o dalších 5 </a:t>
            </a:r>
            <a:r>
              <a:rPr lang="cs-CZ" sz="2000" b="1" dirty="0" err="1">
                <a:solidFill>
                  <a:srgbClr val="00529C"/>
                </a:solidFill>
                <a:latin typeface="Calibri"/>
              </a:rPr>
              <a:t>pd</a:t>
            </a: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).</a:t>
            </a:r>
            <a:endParaRPr lang="cs-CZ" sz="2000" b="1" dirty="0">
              <a:solidFill>
                <a:srgbClr val="00529C"/>
              </a:solidFill>
              <a:latin typeface="Calibri"/>
            </a:endParaRPr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5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56" name="TextShape 3"/>
          <p:cNvSpPr txBox="1"/>
          <p:nvPr/>
        </p:nvSpPr>
        <p:spPr>
          <a:xfrm>
            <a:off x="727560" y="404664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Kontrola přijatelnosti a formálních náležitostí</a:t>
            </a:r>
            <a:endParaRPr lang="cs-CZ" dirty="0"/>
          </a:p>
        </p:txBody>
      </p:sp>
      <p:sp>
        <p:nvSpPr>
          <p:cNvPr id="15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E9BBD09-2EBC-4357-98C8-4CF6D932196D}" type="slidenum">
              <a:rPr lang="cs-CZ" sz="1200">
                <a:solidFill>
                  <a:srgbClr val="00529C"/>
                </a:solidFill>
                <a:latin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41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084263"/>
            <a:ext cx="7700425" cy="4819290"/>
          </a:xfrm>
        </p:spPr>
        <p:txBody>
          <a:bodyPr>
            <a:normAutofit fontScale="92500" lnSpcReduction="10000"/>
          </a:bodyPr>
          <a:lstStyle/>
          <a:p>
            <a:pPr marL="454025" lvl="1" indent="-187325"/>
            <a:r>
              <a:rPr lang="cs-CZ" dirty="0" smtClean="0"/>
              <a:t>Žádost je podána v předepsané formě</a:t>
            </a:r>
          </a:p>
          <a:p>
            <a:pPr marL="898525" lvl="2" indent="-187325"/>
            <a:r>
              <a:rPr lang="cs-CZ" dirty="0" smtClean="0"/>
              <a:t>přes MS2014+</a:t>
            </a:r>
          </a:p>
          <a:p>
            <a:pPr marL="898525" lvl="2" indent="-187325"/>
            <a:r>
              <a:rPr lang="cs-CZ" dirty="0" smtClean="0"/>
              <a:t>informace v žádosti v souladu s informacemi v přílohách</a:t>
            </a:r>
          </a:p>
          <a:p>
            <a:pPr marL="898525" lvl="2" indent="-187325"/>
            <a:r>
              <a:rPr lang="cs-CZ" dirty="0" smtClean="0"/>
              <a:t>pokud etapy, tak minimálně 3 měsíce</a:t>
            </a:r>
          </a:p>
          <a:p>
            <a:pPr marL="454025" lvl="1" indent="-187325"/>
            <a:r>
              <a:rPr lang="cs-CZ" dirty="0" smtClean="0"/>
              <a:t>Žádost je podepsána oprávněným zástupcem žadatele</a:t>
            </a:r>
          </a:p>
          <a:p>
            <a:pPr marL="898525" lvl="2" indent="-187325"/>
            <a:r>
              <a:rPr lang="cs-CZ" dirty="0" smtClean="0"/>
              <a:t>statutární zástupce, popř. jím pověřená osoba na základě plné moci</a:t>
            </a:r>
          </a:p>
          <a:p>
            <a:pPr marL="898525" lvl="2" indent="-187325"/>
            <a:r>
              <a:rPr lang="cs-CZ" dirty="0" smtClean="0"/>
              <a:t>lze doložit usnesení z jednání krajského zastupitelstva s identifikací, na koho jsou pravomoci k podpisu převedeny</a:t>
            </a:r>
          </a:p>
          <a:p>
            <a:pPr marL="454025" lvl="1" indent="-187325"/>
            <a:r>
              <a:rPr lang="cs-CZ" dirty="0" smtClean="0"/>
              <a:t>Jsou doloženy všechny povinné přílohy a obsahově splňují požadované náležitosti</a:t>
            </a:r>
          </a:p>
          <a:p>
            <a:pPr marL="898525" lvl="2" indent="-187325"/>
            <a:r>
              <a:rPr lang="cs-CZ" b="1" dirty="0" smtClean="0"/>
              <a:t>Plná moc/usnesení z jednání zastupitelstva </a:t>
            </a:r>
            <a:r>
              <a:rPr lang="cs-CZ" i="1" dirty="0" smtClean="0"/>
              <a:t>(pokud podepisuje statutární zástupce, je příloha nerelevantní)</a:t>
            </a:r>
          </a:p>
          <a:p>
            <a:pPr marL="898525" lvl="2" indent="-187325"/>
            <a:r>
              <a:rPr lang="cs-CZ" b="1" dirty="0" smtClean="0"/>
              <a:t>Zadávací a výběrová řízení </a:t>
            </a:r>
            <a:r>
              <a:rPr lang="cs-CZ" i="1" dirty="0" smtClean="0"/>
              <a:t>(jen uzavřené smlouvy o dílo včetně případných dodatků, pokud již tyto dokumenty v době předložení žádosti o podporu existují</a:t>
            </a:r>
            <a:r>
              <a:rPr lang="cs-CZ" dirty="0" smtClean="0"/>
              <a:t>)</a:t>
            </a:r>
          </a:p>
          <a:p>
            <a:pPr marL="711200" lvl="2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	Motivační </a:t>
            </a:r>
            <a:r>
              <a:rPr lang="cs-CZ" dirty="0">
                <a:solidFill>
                  <a:srgbClr val="FF0000"/>
                </a:solidFill>
              </a:rPr>
              <a:t>účinek!</a:t>
            </a:r>
          </a:p>
          <a:p>
            <a:pPr marL="898525" lvl="2" indent="-187325"/>
            <a:r>
              <a:rPr lang="cs-CZ" b="1" dirty="0" smtClean="0"/>
              <a:t>Studie proveditelnosti </a:t>
            </a:r>
            <a:r>
              <a:rPr lang="cs-CZ" i="1" dirty="0" smtClean="0"/>
              <a:t>(dle osnovy uvedené v příloze č. 4 Specifických pravidel)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formálních náležitostí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084263"/>
            <a:ext cx="7700425" cy="5272086"/>
          </a:xfrm>
        </p:spPr>
        <p:txBody>
          <a:bodyPr>
            <a:normAutofit fontScale="40000" lnSpcReduction="20000"/>
          </a:bodyPr>
          <a:lstStyle/>
          <a:p>
            <a:pPr marL="454025" lvl="1" indent="-187325">
              <a:lnSpc>
                <a:spcPct val="110000"/>
              </a:lnSpc>
            </a:pPr>
            <a:r>
              <a:rPr lang="cs-CZ" sz="4800" dirty="0"/>
              <a:t>Jsou doloženy všechny povinné přílohy a obsahově splňují požadované náležitosti – pokračování </a:t>
            </a:r>
          </a:p>
          <a:p>
            <a:pPr marL="898525" lvl="2" indent="-187325"/>
            <a:r>
              <a:rPr lang="cs-CZ" sz="3800" b="1" dirty="0"/>
              <a:t>Územní rozhodnutí/Územní souhlas/Veřejnoprávní smlouva/Dokument, proč je příloha nerelevantní </a:t>
            </a:r>
            <a:r>
              <a:rPr lang="cs-CZ" sz="3800" dirty="0"/>
              <a:t>(</a:t>
            </a:r>
            <a:r>
              <a:rPr lang="cs-CZ" sz="3800" i="1" dirty="0"/>
              <a:t>s datem nabytí právní moci/vydání/uzavření nejpozději ke dni předložení žádosti o </a:t>
            </a:r>
            <a:r>
              <a:rPr lang="cs-CZ" sz="3800" i="1" dirty="0" smtClean="0"/>
              <a:t>podporu; bude-li doloženo společné rozhodnutí, je tato příloha nerelevantní</a:t>
            </a:r>
            <a:r>
              <a:rPr lang="cs-CZ" sz="3800" dirty="0" smtClean="0"/>
              <a:t>)</a:t>
            </a:r>
            <a:endParaRPr lang="cs-CZ" sz="3800" b="1" dirty="0" smtClean="0"/>
          </a:p>
          <a:p>
            <a:pPr marL="898525" lvl="2" indent="-187325"/>
            <a:r>
              <a:rPr lang="cs-CZ" sz="3800" b="1" dirty="0" smtClean="0"/>
              <a:t>Žádost o stavební povolení/Ohlášení/Stavební povolení/Souhlas s provedením ohlášeného stavebního záměru/Veřejnoprávní smlouva/Společné rozhodnutí </a:t>
            </a:r>
            <a:br>
              <a:rPr lang="cs-CZ" sz="3800" b="1" dirty="0" smtClean="0"/>
            </a:br>
            <a:r>
              <a:rPr lang="cs-CZ" sz="3800" b="1" dirty="0" smtClean="0"/>
              <a:t>s nabytím </a:t>
            </a:r>
            <a:r>
              <a:rPr lang="cs-CZ" sz="3800" b="1" dirty="0"/>
              <a:t>právní </a:t>
            </a:r>
            <a:r>
              <a:rPr lang="cs-CZ" sz="3800" b="1" dirty="0" smtClean="0"/>
              <a:t>moci </a:t>
            </a:r>
            <a:r>
              <a:rPr lang="cs-CZ" sz="3800" dirty="0" smtClean="0"/>
              <a:t>(</a:t>
            </a:r>
            <a:r>
              <a:rPr lang="cs-CZ" sz="3800" i="1" dirty="0" smtClean="0"/>
              <a:t>dokumenty s </a:t>
            </a:r>
            <a:r>
              <a:rPr lang="cs-CZ" sz="3800" i="1" dirty="0"/>
              <a:t>datem </a:t>
            </a:r>
            <a:r>
              <a:rPr lang="cs-CZ" sz="3800" i="1" dirty="0" smtClean="0"/>
              <a:t>předložení na stavební úřad/vydání/uzavření/ nabytí </a:t>
            </a:r>
            <a:r>
              <a:rPr lang="cs-CZ" sz="3800" i="1" dirty="0"/>
              <a:t>právní </a:t>
            </a:r>
            <a:r>
              <a:rPr lang="cs-CZ" sz="3800" i="1" dirty="0" smtClean="0"/>
              <a:t>moci nejpozději </a:t>
            </a:r>
            <a:r>
              <a:rPr lang="cs-CZ" sz="3800" i="1" dirty="0"/>
              <a:t>ke dni předložení žádosti o </a:t>
            </a:r>
            <a:r>
              <a:rPr lang="cs-CZ" sz="3800" i="1" dirty="0" smtClean="0"/>
              <a:t>podporu; SP může nabýt právní moci až před vydáním Rozhodnutí, naopak Společné rozhodnutí již musí být pravomocné; pokud stavba vyžaduje více stavebních povolení, je třeba doložit všechna</a:t>
            </a:r>
            <a:r>
              <a:rPr lang="cs-CZ" sz="3800" dirty="0" smtClean="0"/>
              <a:t>)</a:t>
            </a:r>
          </a:p>
          <a:p>
            <a:pPr marL="898525" lvl="2" indent="-187325"/>
            <a:r>
              <a:rPr lang="cs-CZ" sz="3800" b="1" dirty="0" smtClean="0"/>
              <a:t>Projektová dokumentace </a:t>
            </a:r>
            <a:r>
              <a:rPr lang="cs-CZ" sz="3800" dirty="0" smtClean="0"/>
              <a:t>(</a:t>
            </a:r>
            <a:r>
              <a:rPr lang="cs-CZ" sz="3800" i="1" dirty="0" smtClean="0"/>
              <a:t>zpracovaná autorizovaným projektantem; ověřená stavebním úřadem, resp. PD, která je součástí žádosti o SP; PD pro provádění stavby, je-li již zpracována; je-li zpracováno k různým částem stavby více PD, pak doložit všechny; pokud je součástí projektu parkovací systém , PD musí obsahovat dopravně-inženýrskou analýzu)</a:t>
            </a:r>
          </a:p>
          <a:p>
            <a:pPr marL="898525" lvl="2" indent="-187325"/>
            <a:r>
              <a:rPr lang="cs-CZ" sz="3800" b="1" dirty="0" smtClean="0"/>
              <a:t>Položkový rozpočet stavby </a:t>
            </a:r>
            <a:r>
              <a:rPr lang="cs-CZ" sz="3800" i="1" dirty="0" smtClean="0"/>
              <a:t>(u nezahájených zakázek zjednodušený stavební rozpočet v .</a:t>
            </a:r>
            <a:r>
              <a:rPr lang="cs-CZ" sz="3800" i="1" dirty="0" err="1" smtClean="0"/>
              <a:t>pdf</a:t>
            </a:r>
            <a:r>
              <a:rPr lang="cs-CZ" sz="3800" i="1" dirty="0" smtClean="0"/>
              <a:t>; ve stupni připravenosti k realizaci stavby/k zahájení zadávacího nebo výběrového řízení položkový rozpočet stavby v rozsahu odpovídajícímu požadavkům vyhlášky č. 230/2012 Sb., resp. 169/2016 Sb.; v .</a:t>
            </a:r>
            <a:r>
              <a:rPr lang="cs-CZ" sz="3800" i="1" dirty="0" err="1" smtClean="0"/>
              <a:t>pdf</a:t>
            </a:r>
            <a:r>
              <a:rPr lang="cs-CZ" sz="3800" i="1" dirty="0" smtClean="0"/>
              <a:t> a ve formátu .</a:t>
            </a:r>
            <a:r>
              <a:rPr lang="cs-CZ" sz="3800" i="1" dirty="0" err="1" smtClean="0"/>
              <a:t>esoupis</a:t>
            </a:r>
            <a:r>
              <a:rPr lang="cs-CZ" sz="3800" i="1" dirty="0" smtClean="0"/>
              <a:t>, .xc4, Excel VZ, obdobný výstup z rozpočtového SW; je-li již ukončena zakázka na stavební práce, pak i </a:t>
            </a:r>
            <a:r>
              <a:rPr lang="cs-CZ" sz="3800" i="1" dirty="0" err="1" smtClean="0"/>
              <a:t>vysoutěžený</a:t>
            </a:r>
            <a:r>
              <a:rPr lang="cs-CZ" sz="3800" i="1" dirty="0" smtClean="0"/>
              <a:t> položkový rozpočet opět </a:t>
            </a:r>
            <a:r>
              <a:rPr lang="cs-CZ" sz="3800" i="1" dirty="0"/>
              <a:t>v .</a:t>
            </a:r>
            <a:r>
              <a:rPr lang="cs-CZ" sz="3800" i="1" dirty="0" err="1"/>
              <a:t>pdf</a:t>
            </a:r>
            <a:r>
              <a:rPr lang="cs-CZ" sz="3800" i="1" dirty="0"/>
              <a:t> a ve formátu .</a:t>
            </a:r>
            <a:r>
              <a:rPr lang="cs-CZ" sz="3800" i="1" dirty="0" err="1"/>
              <a:t>esoupis</a:t>
            </a:r>
            <a:r>
              <a:rPr lang="cs-CZ" sz="3800" i="1" dirty="0"/>
              <a:t>, .xc4, Excel VZ, obdobný výstup z rozpočtového </a:t>
            </a:r>
            <a:r>
              <a:rPr lang="cs-CZ" sz="3800" i="1" dirty="0" smtClean="0"/>
              <a:t>SW)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formálních náležitostí –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084263"/>
            <a:ext cx="7700425" cy="4819290"/>
          </a:xfrm>
        </p:spPr>
        <p:txBody>
          <a:bodyPr>
            <a:normAutofit fontScale="92500" lnSpcReduction="10000"/>
          </a:bodyPr>
          <a:lstStyle/>
          <a:p>
            <a:pPr marL="454025" lvl="1" indent="-187325"/>
            <a:r>
              <a:rPr lang="cs-CZ" sz="1900" dirty="0" smtClean="0"/>
              <a:t>Jsou doloženy všechny povinné přílohy a obsahově splňují požadované náležitosti – pokračování </a:t>
            </a:r>
          </a:p>
          <a:p>
            <a:pPr marL="898525" lvl="2" indent="-187325"/>
            <a:r>
              <a:rPr lang="cs-CZ" b="1" dirty="0" smtClean="0"/>
              <a:t>Doklad o prokázání právních vztahů k nemovitému majetku, který je předmětem projektu </a:t>
            </a:r>
            <a:r>
              <a:rPr lang="cs-CZ" dirty="0" smtClean="0"/>
              <a:t>(v</a:t>
            </a:r>
            <a:r>
              <a:rPr lang="cs-CZ" i="1" dirty="0" smtClean="0"/>
              <a:t>ýpisy </a:t>
            </a:r>
            <a:r>
              <a:rPr lang="cs-CZ" i="1" dirty="0"/>
              <a:t>z katastru nemovitostí ne starší něž 3 měsíce ke dni podání žádosti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o </a:t>
            </a:r>
            <a:r>
              <a:rPr lang="cs-CZ" i="1" dirty="0" smtClean="0"/>
              <a:t>podporu; </a:t>
            </a:r>
            <a:r>
              <a:rPr lang="cs-CZ" i="1" dirty="0" smtClean="0"/>
              <a:t>pokud </a:t>
            </a:r>
            <a:r>
              <a:rPr lang="cs-CZ" i="1" dirty="0"/>
              <a:t>žadatel není zapsán jako vlastník nebo subjekt s právem hospodaření dokládá listiny, které osvědčují jiné právo k </a:t>
            </a:r>
            <a:r>
              <a:rPr lang="cs-CZ" i="1" dirty="0" smtClean="0"/>
              <a:t>majetku</a:t>
            </a:r>
            <a:r>
              <a:rPr lang="cs-CZ" sz="1700" dirty="0" smtClean="0"/>
              <a:t>)</a:t>
            </a:r>
          </a:p>
          <a:p>
            <a:pPr marL="711200" lvl="2" indent="0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	Listiny osvědčující vlastnické právo nejpozději s první zprávou o udržitelnosti!</a:t>
            </a:r>
            <a:endParaRPr lang="cs-CZ" dirty="0">
              <a:solidFill>
                <a:srgbClr val="FF0000"/>
              </a:solidFill>
            </a:endParaRPr>
          </a:p>
          <a:p>
            <a:pPr marL="898525" lvl="2" indent="-187325"/>
            <a:r>
              <a:rPr lang="cs-CZ" b="1" dirty="0" smtClean="0"/>
              <a:t>Karta </a:t>
            </a:r>
            <a:r>
              <a:rPr lang="cs-CZ" b="1" dirty="0" smtClean="0"/>
              <a:t>souladu s principy udržitelné mobility </a:t>
            </a:r>
            <a:r>
              <a:rPr lang="cs-CZ" i="1" dirty="0" smtClean="0"/>
              <a:t>(zpracovaná podle osnovy uvedené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v </a:t>
            </a:r>
            <a:r>
              <a:rPr lang="cs-CZ" i="1" dirty="0" smtClean="0"/>
              <a:t>příloze č. 5, místo Karty může být doložen soulad s Plánem udržitelné městské mobility nebo se Strategickým rámcem městské mobility)</a:t>
            </a:r>
          </a:p>
          <a:p>
            <a:pPr marL="898525" lvl="2" indent="-187325"/>
            <a:r>
              <a:rPr lang="cs-CZ" b="1" dirty="0" smtClean="0"/>
              <a:t>Smlouva o veřejných službách v přepravě cestujících </a:t>
            </a:r>
            <a:r>
              <a:rPr lang="cs-CZ" i="1" dirty="0" smtClean="0"/>
              <a:t>(platná </a:t>
            </a:r>
            <a:r>
              <a:rPr lang="cs-CZ" i="1" dirty="0"/>
              <a:t>a </a:t>
            </a:r>
            <a:r>
              <a:rPr lang="cs-CZ" i="1" dirty="0" smtClean="0"/>
              <a:t>plněná smlouva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o </a:t>
            </a:r>
            <a:r>
              <a:rPr lang="cs-CZ" i="1" dirty="0"/>
              <a:t>veřejných službách </a:t>
            </a:r>
            <a:r>
              <a:rPr lang="cs-CZ" i="1" dirty="0" smtClean="0"/>
              <a:t>v </a:t>
            </a:r>
            <a:r>
              <a:rPr lang="cs-CZ" i="1" dirty="0"/>
              <a:t>přepravě cestujících v souladu s nařízením č. 1370/2007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a </a:t>
            </a:r>
            <a:r>
              <a:rPr lang="cs-CZ" i="1" dirty="0"/>
              <a:t>s příslušnými ustanoveními zákona č. 194/2010 Sb., nebo smlouvu o smlouvě budoucí o veřejných </a:t>
            </a:r>
            <a:r>
              <a:rPr lang="cs-CZ" i="1" dirty="0" smtClean="0"/>
              <a:t>službách; p</a:t>
            </a:r>
            <a:r>
              <a:rPr lang="cs-CZ" sz="1600" i="1" dirty="0" smtClean="0"/>
              <a:t>okud </a:t>
            </a:r>
            <a:r>
              <a:rPr lang="cs-CZ" sz="1600" i="1" dirty="0"/>
              <a:t>nebyla smlouva ke dni podání žádosti uzavřena, musí žadatel předložit vyjádření objednatele o úmyslu smlouvu </a:t>
            </a:r>
            <a:r>
              <a:rPr lang="cs-CZ" sz="1600" i="1" dirty="0" smtClean="0"/>
              <a:t>o </a:t>
            </a:r>
            <a:r>
              <a:rPr lang="cs-CZ" sz="1600" i="1" dirty="0"/>
              <a:t>veřejných službách 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>s </a:t>
            </a:r>
            <a:r>
              <a:rPr lang="cs-CZ" sz="1600" i="1" dirty="0"/>
              <a:t>žadatelem </a:t>
            </a:r>
            <a:r>
              <a:rPr lang="cs-CZ" sz="1600" i="1" dirty="0" smtClean="0"/>
              <a:t>uzavřít; současné </a:t>
            </a:r>
            <a:r>
              <a:rPr lang="cs-CZ" sz="1600" i="1" dirty="0"/>
              <a:t>platné smlouvy podle nařízení Rady (EHS) č. 1191/69 </a:t>
            </a:r>
            <a:r>
              <a:rPr lang="cs-CZ" sz="1600" i="1" dirty="0" smtClean="0"/>
              <a:t/>
            </a:r>
            <a:br>
              <a:rPr lang="cs-CZ" sz="1600" i="1" dirty="0" smtClean="0"/>
            </a:br>
            <a:r>
              <a:rPr lang="cs-CZ" sz="1600" i="1" dirty="0" smtClean="0"/>
              <a:t>a </a:t>
            </a:r>
            <a:r>
              <a:rPr lang="cs-CZ" sz="1600" i="1" dirty="0"/>
              <a:t>č. 1107/70 musí být uzavřené v souladu </a:t>
            </a:r>
            <a:r>
              <a:rPr lang="cs-CZ" sz="1600" i="1" dirty="0" smtClean="0"/>
              <a:t>s </a:t>
            </a:r>
            <a:r>
              <a:rPr lang="cs-CZ" sz="1600" i="1" dirty="0"/>
              <a:t>článkem 8 nařízení 1370/2007 odst. </a:t>
            </a:r>
            <a:r>
              <a:rPr lang="cs-CZ" sz="1600" i="1" dirty="0" smtClean="0"/>
              <a:t>3)</a:t>
            </a:r>
            <a:endParaRPr lang="cs-CZ" sz="1600" i="1" dirty="0"/>
          </a:p>
          <a:p>
            <a:pPr marL="898525" lvl="2" indent="-187325"/>
            <a:r>
              <a:rPr lang="cs-CZ" b="1" dirty="0" smtClean="0"/>
              <a:t>Čestné prohlášení o skutečném majiteli </a:t>
            </a:r>
            <a:r>
              <a:rPr lang="cs-CZ" i="1" dirty="0" smtClean="0"/>
              <a:t>(pouze pokud </a:t>
            </a:r>
            <a:r>
              <a:rPr lang="cs-CZ" i="1" dirty="0"/>
              <a:t>je žadatelem právnická osoba mimo veřejnoprávní právnické </a:t>
            </a:r>
            <a:r>
              <a:rPr lang="cs-CZ" i="1" dirty="0" smtClean="0"/>
              <a:t>osoby; dle přílohy č. 30 Obecných pravidel)</a:t>
            </a:r>
          </a:p>
          <a:p>
            <a:pPr marL="454025" lvl="1" indent="-187325"/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Kritéria formálních náležitostí – III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084263"/>
            <a:ext cx="7700425" cy="4819290"/>
          </a:xfrm>
        </p:spPr>
        <p:txBody>
          <a:bodyPr>
            <a:normAutofit fontScale="92500" lnSpcReduction="20000"/>
          </a:bodyPr>
          <a:lstStyle/>
          <a:p>
            <a:pPr marL="454025" lvl="1" indent="-187325"/>
            <a:r>
              <a:rPr lang="cs-CZ" dirty="0" smtClean="0"/>
              <a:t>Projekt je svým zaměřením v souladu s cíli a podporovanými aktivitami výzvy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smtClean="0"/>
              <a:t>z </a:t>
            </a:r>
            <a:r>
              <a:rPr lang="cs-CZ" sz="1600" dirty="0"/>
              <a:t>popisu projektu a projektové dokumentace je zřejmé, že se jedná </a:t>
            </a:r>
            <a:r>
              <a:rPr lang="cs-CZ" sz="1600" dirty="0" smtClean="0"/>
              <a:t>o </a:t>
            </a:r>
            <a:r>
              <a:rPr lang="cs-CZ" sz="1600" dirty="0"/>
              <a:t>projekt zaměřený na aktivitu „Výstavba a modernizace přestupních terminálů“, konkrétně pak na aktivity uvedené v podkapitole 2.2 Specifických pravidel </a:t>
            </a:r>
            <a:endParaRPr lang="cs-CZ" sz="1600" dirty="0" smtClean="0"/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smtClean="0"/>
              <a:t>samostatný parkovací systém je spojen s přestupním uzlem bezbariérovou komunikací pro pěší v délce max. 200 metrů</a:t>
            </a:r>
          </a:p>
          <a:p>
            <a:pPr marL="71755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600" dirty="0" smtClean="0"/>
              <a:t>projekt rekonstrukce/modernizace napl</a:t>
            </a:r>
            <a:r>
              <a:rPr lang="cs-CZ" sz="1600" dirty="0"/>
              <a:t>ň</a:t>
            </a:r>
            <a:r>
              <a:rPr lang="cs-CZ" sz="1600" dirty="0" smtClean="0"/>
              <a:t>uje stanovený rozsah dle Specifických pravidel a výsledkem je zachování nebo navýšení kapacity </a:t>
            </a:r>
          </a:p>
          <a:p>
            <a:pPr marL="454025" lvl="1" indent="-187325"/>
            <a:r>
              <a:rPr lang="cs-CZ" dirty="0" smtClean="0"/>
              <a:t>Projekt je v souladu s podmínkami výzvy</a:t>
            </a:r>
          </a:p>
          <a:p>
            <a:pPr marL="898525" lvl="2" indent="-187325"/>
            <a:r>
              <a:rPr lang="cs-CZ" dirty="0" smtClean="0"/>
              <a:t>zahájení/ukončení realizace projektu (1. 1. 2014/</a:t>
            </a:r>
            <a:r>
              <a:rPr lang="cs-CZ" b="1" dirty="0" smtClean="0"/>
              <a:t>31. 12</a:t>
            </a:r>
            <a:r>
              <a:rPr lang="cs-CZ" b="1" dirty="0"/>
              <a:t>. 2020</a:t>
            </a:r>
            <a:r>
              <a:rPr lang="cs-CZ" sz="1400" dirty="0" smtClean="0"/>
              <a:t>)</a:t>
            </a:r>
          </a:p>
          <a:p>
            <a:pPr marL="898525" lvl="2" indent="-187325"/>
            <a:r>
              <a:rPr lang="cs-CZ" dirty="0" smtClean="0"/>
              <a:t>popis cílových skupin a dopady projektu na ně</a:t>
            </a:r>
          </a:p>
          <a:p>
            <a:pPr marL="898525" lvl="2" indent="-187325"/>
            <a:r>
              <a:rPr lang="cs-CZ" dirty="0" smtClean="0"/>
              <a:t>procenta míry podpory podle typu žadatele</a:t>
            </a:r>
          </a:p>
          <a:p>
            <a:pPr marL="898525" lvl="2" indent="-187325"/>
            <a:r>
              <a:rPr lang="cs-CZ" dirty="0" smtClean="0"/>
              <a:t>území realizace – prioritní regionální silniční síť na území celé ČR mimo území Prahy </a:t>
            </a:r>
          </a:p>
          <a:p>
            <a:pPr marL="454025" lvl="1" indent="-187325"/>
            <a:r>
              <a:rPr lang="cs-CZ" dirty="0" smtClean="0">
                <a:solidFill>
                  <a:srgbClr val="FF0000"/>
                </a:solidFill>
              </a:rPr>
              <a:t>Žadatel splňuje definici oprávněného příjemce </a:t>
            </a:r>
          </a:p>
          <a:p>
            <a:pPr marL="898525" lvl="2" indent="-187325"/>
            <a:r>
              <a:rPr lang="cs-CZ" dirty="0" smtClean="0"/>
              <a:t>výzva určena pro kraje/obce/dobrovolné svazky obcí, organizace jimi </a:t>
            </a:r>
            <a:r>
              <a:rPr lang="cs-CZ" dirty="0" smtClean="0"/>
              <a:t>zřizované/ zakládané </a:t>
            </a:r>
            <a:r>
              <a:rPr lang="cs-CZ" dirty="0" smtClean="0"/>
              <a:t>a pro dopravce ve veřejné dopravě na základě smlouvy </a:t>
            </a:r>
            <a:r>
              <a:rPr lang="cs-CZ" dirty="0" smtClean="0"/>
              <a:t>o </a:t>
            </a:r>
            <a:r>
              <a:rPr lang="cs-CZ" dirty="0" smtClean="0"/>
              <a:t>veřejných službách v přepravě cestujících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kritéria přijatelnosti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1114787"/>
            <a:ext cx="7700425" cy="4819290"/>
          </a:xfrm>
        </p:spPr>
        <p:txBody>
          <a:bodyPr>
            <a:normAutofit/>
          </a:bodyPr>
          <a:lstStyle/>
          <a:p>
            <a:pPr marL="454025" lvl="1" indent="-187325"/>
            <a:r>
              <a:rPr lang="cs-CZ" dirty="0" smtClean="0"/>
              <a:t>Projekt respektuje minimální a maximální hranici celkových způsobilých výdajů</a:t>
            </a:r>
          </a:p>
          <a:p>
            <a:pPr marL="898525" lvl="2" indent="-187325"/>
            <a:r>
              <a:rPr lang="cs-CZ" dirty="0" smtClean="0"/>
              <a:t>min. výše celkových způsobilých výdajů – 3 mil. Kč</a:t>
            </a:r>
          </a:p>
          <a:p>
            <a:pPr marL="898525" lvl="2" indent="-187325"/>
            <a:r>
              <a:rPr lang="cs-CZ" dirty="0" smtClean="0"/>
              <a:t>max. výše celkových způsobilých výdajů – 60 mil. Kč</a:t>
            </a:r>
          </a:p>
          <a:p>
            <a:pPr marL="454025" lvl="1" indent="-187325"/>
            <a:r>
              <a:rPr lang="cs-CZ" dirty="0"/>
              <a:t>Projekt respektuje </a:t>
            </a:r>
            <a:r>
              <a:rPr lang="cs-CZ" dirty="0" smtClean="0"/>
              <a:t>limity způsobilých výdajů, pokud jsou stanoveny</a:t>
            </a:r>
            <a:endParaRPr lang="cs-CZ" dirty="0"/>
          </a:p>
          <a:p>
            <a:pPr marL="898525" lvl="2" indent="-187325"/>
            <a:r>
              <a:rPr lang="cs-CZ" dirty="0" smtClean="0"/>
              <a:t>max. 10 % celkových způsobilých výdajů na nákupy/vyvlastnění nemovitostí</a:t>
            </a:r>
            <a:endParaRPr lang="cs-CZ" dirty="0"/>
          </a:p>
          <a:p>
            <a:pPr marL="454025" lvl="1" indent="-187325"/>
            <a:r>
              <a:rPr lang="cs-CZ" dirty="0" smtClean="0"/>
              <a:t>Výsledky projektu jsou udržitelné</a:t>
            </a:r>
            <a:endParaRPr lang="cs-CZ" sz="1400" dirty="0" smtClean="0"/>
          </a:p>
          <a:p>
            <a:pPr marL="898525" lvl="2" indent="-187325"/>
            <a:r>
              <a:rPr lang="cs-CZ" dirty="0" smtClean="0"/>
              <a:t>popsat, jakým způsobem bude zajištěn provoz a údržba projektem řešené infrastruktury (kap. 16 Studie proveditelnosti)</a:t>
            </a:r>
          </a:p>
          <a:p>
            <a:pPr marL="898525" lvl="2" indent="-187325"/>
            <a:r>
              <a:rPr lang="cs-CZ" dirty="0" smtClean="0"/>
              <a:t>popsat zajištění vlastnických nebo jiných práv k pozemkům, na kterých je stavba realizována (kap. 16 Studie proveditelnosti)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kritéria přijatelnosti –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925" y="1114787"/>
            <a:ext cx="7700425" cy="4819290"/>
          </a:xfrm>
        </p:spPr>
        <p:txBody>
          <a:bodyPr>
            <a:normAutofit lnSpcReduction="10000"/>
          </a:bodyPr>
          <a:lstStyle/>
          <a:p>
            <a:pPr marL="454025" lvl="1" indent="-187325"/>
            <a:r>
              <a:rPr lang="cs-CZ" dirty="0"/>
              <a:t>Projekt nemá negativní vliv na žádnou z horizontálních priorit IROP (udržitelný rozvoj, rovné příležitosti a zákaz diskriminace, rovnost mužů a žen) </a:t>
            </a:r>
          </a:p>
          <a:p>
            <a:pPr marL="898525" lvl="2" indent="-187325"/>
            <a:r>
              <a:rPr lang="cs-CZ" dirty="0"/>
              <a:t>projekt musí mít pozitivní/neutrální vliv na horizontální principy (kap. </a:t>
            </a:r>
            <a:r>
              <a:rPr lang="cs-CZ" dirty="0" smtClean="0"/>
              <a:t>15 </a:t>
            </a:r>
            <a:r>
              <a:rPr lang="cs-CZ" dirty="0"/>
              <a:t>Studie proveditelnosti)</a:t>
            </a:r>
            <a:endParaRPr lang="en-US" dirty="0"/>
          </a:p>
          <a:p>
            <a:pPr marL="454025" lvl="1" indent="-187325"/>
            <a:r>
              <a:rPr lang="pl-PL" dirty="0" smtClean="0"/>
              <a:t>Potřebnost realizace projektu je odůvodněná</a:t>
            </a:r>
            <a:endParaRPr lang="cs-CZ" dirty="0" smtClean="0"/>
          </a:p>
          <a:p>
            <a:pPr marL="898525" lvl="2" indent="-187325"/>
            <a:r>
              <a:rPr lang="cs-CZ" dirty="0"/>
              <a:t>p</a:t>
            </a:r>
            <a:r>
              <a:rPr lang="cs-CZ" dirty="0" smtClean="0"/>
              <a:t>opsat potřebnost projektu s vazbou na specifický cíl 1.2 (kap. 6 Studie proveditelnosti)</a:t>
            </a:r>
          </a:p>
          <a:p>
            <a:pPr marL="454025" lvl="1" indent="-187325"/>
            <a:r>
              <a:rPr lang="pl-PL" dirty="0" smtClean="0">
                <a:solidFill>
                  <a:srgbClr val="FF0000"/>
                </a:solidFill>
              </a:rPr>
              <a:t>Projekt je v souladu s pravidly veřejné podpory</a:t>
            </a:r>
            <a:endParaRPr lang="cs-CZ" sz="1400" dirty="0" smtClean="0">
              <a:solidFill>
                <a:srgbClr val="FF0000"/>
              </a:solidFill>
            </a:endParaRPr>
          </a:p>
          <a:p>
            <a:pPr marL="898525" lvl="2" indent="-187325"/>
            <a:r>
              <a:rPr lang="cs-CZ" dirty="0"/>
              <a:t>j</a:t>
            </a:r>
            <a:r>
              <a:rPr lang="cs-CZ" dirty="0" smtClean="0"/>
              <a:t>e dodržen motivační účinek</a:t>
            </a:r>
          </a:p>
          <a:p>
            <a:pPr marL="898525" lvl="2" indent="-187325"/>
            <a:r>
              <a:rPr lang="cs-CZ" dirty="0" smtClean="0"/>
              <a:t>doloženo </a:t>
            </a:r>
            <a:r>
              <a:rPr lang="cs-CZ" dirty="0"/>
              <a:t>čestné prohlášení (integrální </a:t>
            </a:r>
            <a:r>
              <a:rPr lang="cs-CZ" dirty="0" smtClean="0"/>
              <a:t>součást </a:t>
            </a:r>
            <a:r>
              <a:rPr lang="cs-CZ" dirty="0"/>
              <a:t>žádosti o podporu vyplňované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MS2014</a:t>
            </a:r>
            <a:r>
              <a:rPr lang="cs-CZ" dirty="0" smtClean="0"/>
              <a:t>+), že žadatel nesplňuje definici podniku v obtížích</a:t>
            </a:r>
          </a:p>
          <a:p>
            <a:pPr marL="454025" lvl="1" indent="-187325"/>
            <a:r>
              <a:rPr lang="cs-CZ" dirty="0" smtClean="0">
                <a:solidFill>
                  <a:srgbClr val="FF0000"/>
                </a:solidFill>
              </a:rPr>
              <a:t>Statutární zástupce žadatele je trestně bezúhonný </a:t>
            </a:r>
          </a:p>
          <a:p>
            <a:pPr marL="898525" lvl="2" indent="-187325"/>
            <a:r>
              <a:rPr lang="cs-CZ" dirty="0" smtClean="0"/>
              <a:t>uvedeno v čestném prohlášení, které je integrální součástí žádosti o podporu vyplňované v MS2014+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Obecná kritéria přijatelnosti – III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4450" y="1084263"/>
            <a:ext cx="7700425" cy="4819290"/>
          </a:xfrm>
        </p:spPr>
        <p:txBody>
          <a:bodyPr>
            <a:normAutofit fontScale="85000" lnSpcReduction="20000"/>
          </a:bodyPr>
          <a:lstStyle/>
          <a:p>
            <a:pPr marL="454025" lvl="1" indent="-187325"/>
            <a:r>
              <a:rPr lang="pl-PL" dirty="0" smtClean="0"/>
              <a:t>Projekt je v souladu s Dopravní politikou ČR 2014-2020</a:t>
            </a:r>
          </a:p>
          <a:p>
            <a:pPr marL="898525" lvl="2" indent="-187325"/>
            <a:r>
              <a:rPr lang="pl-PL" dirty="0" smtClean="0"/>
              <a:t>zaměření na kap. 4.2.4 Funkční systém osobní dopravy, 4.2.5 </a:t>
            </a:r>
            <a:r>
              <a:rPr lang="cs-CZ" dirty="0" smtClean="0"/>
              <a:t>Řešení problémů dopravy </a:t>
            </a:r>
            <a:br>
              <a:rPr lang="cs-CZ" dirty="0" smtClean="0"/>
            </a:br>
            <a:r>
              <a:rPr lang="cs-CZ" dirty="0" smtClean="0"/>
              <a:t>ve městech, </a:t>
            </a:r>
            <a:r>
              <a:rPr lang="cs-CZ" dirty="0"/>
              <a:t>4.4.2.5 Infrastruktura multimodální dopravy nebo </a:t>
            </a:r>
            <a:r>
              <a:rPr lang="cs-CZ" dirty="0" smtClean="0"/>
              <a:t>4.6 Snižování dopadů na veřejné zdraví a životní prostředí (kap. 4 Studie proveditelnosti)</a:t>
            </a:r>
          </a:p>
          <a:p>
            <a:pPr marL="454025" lvl="1" indent="-187325"/>
            <a:r>
              <a:rPr lang="cs-CZ" sz="2100" dirty="0"/>
              <a:t>Projekt v obcích, které mají více než 50 tis. obyvatel, dokládá </a:t>
            </a:r>
            <a:r>
              <a:rPr lang="cs-CZ" sz="2100" dirty="0" smtClean="0"/>
              <a:t>ve výzvách vyhlášených do konce roku 2017 soulad s Kartou souladu projektu s principy udržitelné mobility resp. se Strategickým rámcem městské mobility , nebo s Plánem udržitelné městské mobility</a:t>
            </a:r>
            <a:endParaRPr lang="cs-CZ" sz="2100" dirty="0"/>
          </a:p>
          <a:p>
            <a:pPr marL="898525" lvl="2" indent="-187325"/>
            <a:r>
              <a:rPr lang="cs-CZ" dirty="0"/>
              <a:t>p</a:t>
            </a:r>
            <a:r>
              <a:rPr lang="cs-CZ" dirty="0" smtClean="0"/>
              <a:t>rojekt </a:t>
            </a:r>
            <a:r>
              <a:rPr lang="cs-CZ" dirty="0"/>
              <a:t>je v souladu s principy udržitelné mobility (soulad se strategickými dokumenty, integrované řešení/synergický efekt, projednání s veřejnosti  a klíčovými partnery)</a:t>
            </a:r>
          </a:p>
          <a:p>
            <a:pPr marL="454025" lvl="1" indent="-187325"/>
            <a:r>
              <a:rPr lang="cs-CZ" dirty="0"/>
              <a:t>Projekt v obcích, které mají méně než 50 tis. obyvatel, dokládá Kartu souladu projektu s principy udržitelné mobility.</a:t>
            </a:r>
          </a:p>
          <a:p>
            <a:pPr marL="898525" lvl="2" indent="-187325"/>
            <a:r>
              <a:rPr lang="cs-CZ" dirty="0"/>
              <a:t>projekt je v souladu s principy udržitelné mobility (soulad se strategickými dokumenty, integrované řešení/synergický efekt, projednání s veřejnosti  a klíčovými partnery)</a:t>
            </a:r>
          </a:p>
          <a:p>
            <a:pPr marL="454025" lvl="1" indent="-187325"/>
            <a:r>
              <a:rPr lang="cs-CZ" dirty="0" smtClean="0"/>
              <a:t>Projekt přispívá k eliminaci negativních vlivů dopravy na životní prostředí</a:t>
            </a:r>
          </a:p>
          <a:p>
            <a:pPr marL="898525" lvl="2" indent="-187325"/>
            <a:r>
              <a:rPr lang="cs-CZ" dirty="0" smtClean="0"/>
              <a:t>příspěvek projektu k eliminaci negativních vlivů na ŽP ve srovnání s výchozím stavem, včetně vlivů na obyvatelstvo a atraktivitu veřejné dopravy (kapitola  9 Studie proveditelnosti), návrh zmírňujících a kompenzačních opatření, výsledek procesu EIA</a:t>
            </a:r>
          </a:p>
          <a:p>
            <a:pPr marL="898525" lvl="2" indent="-187325"/>
            <a:r>
              <a:rPr lang="cs-CZ" dirty="0" smtClean="0"/>
              <a:t>příspěvek projektu k zachování nebo navýšení kapacity veřejné </a:t>
            </a:r>
            <a:r>
              <a:rPr lang="cs-CZ" dirty="0" smtClean="0"/>
              <a:t>dopravy (indikátor 7 51 10)</a:t>
            </a:r>
            <a:endParaRPr lang="cs-CZ" dirty="0"/>
          </a:p>
          <a:p>
            <a:pPr marL="711200" lvl="2" indent="0">
              <a:buNone/>
            </a:pPr>
            <a:endParaRPr lang="cs-CZ" dirty="0" smtClean="0"/>
          </a:p>
          <a:p>
            <a:pPr marL="454025" lvl="1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975" y="1076686"/>
            <a:ext cx="7700425" cy="5133613"/>
          </a:xfrm>
        </p:spPr>
        <p:txBody>
          <a:bodyPr>
            <a:normAutofit fontScale="92500"/>
          </a:bodyPr>
          <a:lstStyle/>
          <a:p>
            <a:pPr marL="454025" lvl="1" indent="-187325"/>
            <a:r>
              <a:rPr lang="cs-CZ" dirty="0"/>
              <a:t>Žadatel má zajištěnou administrativní, finanční a provozní kapacitu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dirty="0"/>
              <a:t>realizaci a udržitelnosti </a:t>
            </a:r>
            <a:r>
              <a:rPr lang="cs-CZ" dirty="0" smtClean="0"/>
              <a:t>projektu</a:t>
            </a:r>
            <a:endParaRPr lang="cs-CZ" dirty="0"/>
          </a:p>
          <a:p>
            <a:pPr marL="898525" lvl="2" indent="-187325"/>
            <a:r>
              <a:rPr lang="cs-CZ" dirty="0"/>
              <a:t>popis zajištění kapacit je obsažen v kap. 7, </a:t>
            </a:r>
            <a:r>
              <a:rPr lang="cs-CZ" dirty="0" smtClean="0"/>
              <a:t>13 a 16 </a:t>
            </a:r>
            <a:r>
              <a:rPr lang="cs-CZ" dirty="0"/>
              <a:t>Studie proveditelnosti</a:t>
            </a:r>
          </a:p>
          <a:p>
            <a:pPr marL="454025" lvl="1" indent="-187325"/>
            <a:r>
              <a:rPr lang="cs-CZ" dirty="0"/>
              <a:t>V hodnocení </a:t>
            </a:r>
            <a:r>
              <a:rPr lang="cs-CZ" dirty="0" err="1"/>
              <a:t>eCBA</a:t>
            </a:r>
            <a:r>
              <a:rPr lang="cs-CZ" dirty="0"/>
              <a:t>  projekt dosáhne minimálně hodnoty ukazatelů, stanovené ve výzvě</a:t>
            </a:r>
          </a:p>
          <a:p>
            <a:pPr marL="898525" lvl="2" indent="-187325"/>
            <a:r>
              <a:rPr lang="cs-CZ" dirty="0"/>
              <a:t>výpočet ukazatelů analýzy nákladů a přínosů v MS2014+, FNPV </a:t>
            </a:r>
            <a:r>
              <a:rPr lang="en-US" dirty="0"/>
              <a:t>&lt; </a:t>
            </a:r>
            <a:r>
              <a:rPr lang="en-US" dirty="0" smtClean="0"/>
              <a:t>0,</a:t>
            </a:r>
            <a:r>
              <a:rPr lang="cs-CZ" dirty="0"/>
              <a:t> </a:t>
            </a:r>
            <a:endParaRPr lang="cs-CZ" dirty="0" smtClean="0"/>
          </a:p>
          <a:p>
            <a:pPr marL="898525" lvl="2" indent="-187325"/>
            <a:r>
              <a:rPr lang="cs-CZ" dirty="0" smtClean="0"/>
              <a:t>projekty s CZV nižšími než 5 mil. Kč nezpracovávají finanční analýzu v modulu CBA</a:t>
            </a:r>
          </a:p>
          <a:p>
            <a:pPr marL="898525" lvl="2" indent="-187325"/>
            <a:r>
              <a:rPr lang="cs-CZ" dirty="0" smtClean="0"/>
              <a:t>všechny projekty bez ohledu na výši CZV musí zpracovat CBA s veřejnou podporou </a:t>
            </a:r>
            <a:endParaRPr lang="cs-CZ" dirty="0"/>
          </a:p>
          <a:p>
            <a:pPr marL="454025" lvl="1" indent="-187325"/>
            <a:r>
              <a:rPr lang="cs-CZ" dirty="0" smtClean="0"/>
              <a:t>Cílové hodnoty indikátorů odpovídají cílům projektu</a:t>
            </a:r>
          </a:p>
          <a:p>
            <a:pPr marL="898525" lvl="2" indent="-187325"/>
            <a:r>
              <a:rPr lang="cs-CZ" dirty="0" smtClean="0"/>
              <a:t>Indikátory zvoleny v souladu s metodickými listy indikátorů – příloha č. 3 Specifických pravidel (typ indikátoru, výchozí a cílová hodnota, naplnění cílové hodnoty ke dni ukončení realizace projektu)</a:t>
            </a:r>
            <a:endParaRPr lang="cs-CZ" dirty="0"/>
          </a:p>
          <a:p>
            <a:pPr marL="454025" lvl="1" indent="-187325"/>
            <a:r>
              <a:rPr lang="cs-CZ" dirty="0" smtClean="0"/>
              <a:t>Minimálně 85 % způsobilých výdajů projektu je zaměřeno na hlavní aktivitu projektu</a:t>
            </a:r>
          </a:p>
          <a:p>
            <a:pPr marL="898525" lvl="2" indent="-187325"/>
            <a:r>
              <a:rPr lang="cs-CZ" dirty="0"/>
              <a:t>v</a:t>
            </a:r>
            <a:r>
              <a:rPr lang="cs-CZ" dirty="0" smtClean="0"/>
              <a:t>ychází se z celkového rozpočtu projektu (žádost a kap. 13 Studie proveditelnosti)</a:t>
            </a:r>
            <a:endParaRPr lang="pl-PL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 – 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600" y="1304926"/>
            <a:ext cx="7909975" cy="4821238"/>
          </a:xfrm>
        </p:spPr>
        <p:txBody>
          <a:bodyPr>
            <a:norm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Webová aplikace pro žadatele o podporu z Evropských strukturálních                    a investičních fondů (ESIF) v období 2014-2020 - </a:t>
            </a:r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://mseu.mssf.cz/</a:t>
            </a:r>
            <a:endParaRPr lang="cs-CZ" dirty="0"/>
          </a:p>
          <a:p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1476"/>
            <a:ext cx="8229600" cy="933450"/>
          </a:xfrm>
        </p:spPr>
        <p:txBody>
          <a:bodyPr>
            <a:noAutofit/>
          </a:bodyPr>
          <a:lstStyle/>
          <a:p>
            <a:pPr algn="ctr"/>
            <a:r>
              <a:rPr lang="cs-CZ" sz="2800" dirty="0"/>
              <a:t>Portál </a:t>
            </a:r>
            <a:r>
              <a:rPr lang="cs-CZ" sz="2800" dirty="0" smtClean="0"/>
              <a:t>IS KP14</a:t>
            </a:r>
            <a:r>
              <a:rPr lang="cs-CZ" sz="2800" dirty="0"/>
              <a:t>+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25" y="2053929"/>
            <a:ext cx="6530384" cy="40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7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975" y="1076687"/>
            <a:ext cx="7700425" cy="4819290"/>
          </a:xfrm>
        </p:spPr>
        <p:txBody>
          <a:bodyPr>
            <a:normAutofit fontScale="85000" lnSpcReduction="20000"/>
          </a:bodyPr>
          <a:lstStyle/>
          <a:p>
            <a:pPr marL="454025" lvl="1" indent="-187325"/>
            <a:r>
              <a:rPr lang="cs-CZ" dirty="0"/>
              <a:t>Výdaje na hlavní aktivity v rozpočtu projektu odpovídají tržním cenám</a:t>
            </a:r>
          </a:p>
          <a:p>
            <a:pPr marL="898525" lvl="2" indent="-187325"/>
            <a:r>
              <a:rPr lang="cs-CZ" dirty="0"/>
              <a:t>soulad údajů v rozpočtu (v žádosti o podporu) s doloženým rozpočtem stavby resp. </a:t>
            </a:r>
            <a:br>
              <a:rPr lang="cs-CZ" dirty="0"/>
            </a:br>
            <a:r>
              <a:rPr lang="cs-CZ" dirty="0"/>
              <a:t>s </a:t>
            </a:r>
            <a:r>
              <a:rPr lang="cs-CZ" dirty="0" err="1"/>
              <a:t>vysoutěženým</a:t>
            </a:r>
            <a:r>
              <a:rPr lang="cs-CZ" dirty="0"/>
              <a:t> položkovým stavebním rozpočtem (přílohy žádosti o podporu</a:t>
            </a:r>
            <a:r>
              <a:rPr lang="cs-CZ" dirty="0" smtClean="0"/>
              <a:t>)</a:t>
            </a:r>
          </a:p>
          <a:p>
            <a:pPr marL="898525" lvl="2" indent="-187325"/>
            <a:r>
              <a:rPr lang="cs-CZ" dirty="0"/>
              <a:t>U výdajů na hlavní </a:t>
            </a:r>
            <a:r>
              <a:rPr lang="cs-CZ" dirty="0" smtClean="0"/>
              <a:t>aktivity, které nejsou stavebními pracemi, je třeba popsat způsob stanovení cen do rozpočtu</a:t>
            </a:r>
            <a:endParaRPr lang="cs-CZ" dirty="0"/>
          </a:p>
          <a:p>
            <a:pPr marL="454025" lvl="1" indent="-187325"/>
            <a:r>
              <a:rPr lang="cs-CZ" dirty="0" smtClean="0">
                <a:solidFill>
                  <a:srgbClr val="FF0000"/>
                </a:solidFill>
              </a:rPr>
              <a:t>Zadávací/výběrové </a:t>
            </a:r>
            <a:r>
              <a:rPr lang="cs-CZ" dirty="0">
                <a:solidFill>
                  <a:srgbClr val="FF0000"/>
                </a:solidFill>
              </a:rPr>
              <a:t>řízení na stavební práce nebylo zahájeno před předložením žádosti o podporu </a:t>
            </a:r>
            <a:endParaRPr lang="cs-CZ" dirty="0" smtClean="0">
              <a:solidFill>
                <a:srgbClr val="FF0000"/>
              </a:solidFill>
            </a:endParaRPr>
          </a:p>
          <a:p>
            <a:pPr marL="898525" lvl="2" indent="-187325"/>
            <a:r>
              <a:rPr lang="cs-CZ" dirty="0" smtClean="0"/>
              <a:t>projekt </a:t>
            </a:r>
            <a:r>
              <a:rPr lang="cs-CZ" dirty="0"/>
              <a:t>musí být v souladu s motivačním účinkem dle nařízení č. </a:t>
            </a:r>
            <a:r>
              <a:rPr lang="cs-CZ" dirty="0" smtClean="0"/>
              <a:t>651/2014 (před předložením žádosti o podporu lze </a:t>
            </a:r>
            <a:r>
              <a:rPr lang="cs-CZ" dirty="0"/>
              <a:t>zahájit pouze </a:t>
            </a:r>
            <a:r>
              <a:rPr lang="cs-CZ" dirty="0" smtClean="0"/>
              <a:t>činnosti dle přílohy </a:t>
            </a:r>
            <a:r>
              <a:rPr lang="cs-CZ" dirty="0"/>
              <a:t>č. 8 Specifických </a:t>
            </a:r>
            <a:r>
              <a:rPr lang="cs-CZ" dirty="0" smtClean="0"/>
              <a:t>pravidel)</a:t>
            </a:r>
          </a:p>
          <a:p>
            <a:pPr marL="454025" lvl="1" indent="-187325"/>
            <a:r>
              <a:rPr lang="cs-CZ" dirty="0" smtClean="0"/>
              <a:t>Kapacitní řešení parkoviště odpovídá jeho využitelnosti pro podporu </a:t>
            </a:r>
            <a:r>
              <a:rPr lang="cs-CZ" dirty="0" err="1" smtClean="0"/>
              <a:t>multimodality</a:t>
            </a:r>
            <a:r>
              <a:rPr lang="cs-CZ" dirty="0" smtClean="0"/>
              <a:t> v dané lokalitě</a:t>
            </a:r>
            <a:endParaRPr lang="cs-CZ" sz="3200" dirty="0" smtClean="0"/>
          </a:p>
          <a:p>
            <a:pPr marL="898525" lvl="2" indent="-187325"/>
            <a:r>
              <a:rPr lang="cs-CZ" dirty="0" smtClean="0"/>
              <a:t>projektová </a:t>
            </a:r>
            <a:r>
              <a:rPr lang="cs-CZ" dirty="0"/>
              <a:t>dokumentace obsahuje relevantní dopravně-inženýrskou analýzu (nebo explicitní odkaz na ni) a zároveň ve studii proveditelnosti jsou shrnuty výsledky této analýzy (kapitola 5).</a:t>
            </a:r>
          </a:p>
          <a:p>
            <a:pPr marL="454025" lvl="1" indent="-187325"/>
            <a:r>
              <a:rPr lang="cs-CZ" dirty="0"/>
              <a:t>Typ terminálu odpovídá kategorizaci přestupních uzlů dle ČSN 73 6425-2</a:t>
            </a:r>
          </a:p>
          <a:p>
            <a:pPr marL="898525" lvl="2" indent="-187325"/>
            <a:r>
              <a:rPr lang="cs-CZ" dirty="0" smtClean="0"/>
              <a:t>ve </a:t>
            </a:r>
            <a:r>
              <a:rPr lang="cs-CZ" dirty="0"/>
              <a:t>studii proveditelnosti (kapitola 5) jsou popsány základní parametry terminálu a zařazení do odpovídající kategorie přestupních uzlů dle ČSN 73 6425-2 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 – III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3975" y="1076687"/>
            <a:ext cx="7700425" cy="4819290"/>
          </a:xfrm>
        </p:spPr>
        <p:txBody>
          <a:bodyPr>
            <a:normAutofit fontScale="85000" lnSpcReduction="20000"/>
          </a:bodyPr>
          <a:lstStyle/>
          <a:p>
            <a:pPr marL="454025" lvl="1" indent="-187325"/>
            <a:r>
              <a:rPr lang="cs-CZ" dirty="0">
                <a:solidFill>
                  <a:srgbClr val="FF0000"/>
                </a:solidFill>
              </a:rPr>
              <a:t>Projekt terminálu se týká přestupního uzlu, ze kterého v běžný pracovní den odjede více než 40 spojů linek veřejné hromadné dopravy</a:t>
            </a:r>
          </a:p>
          <a:p>
            <a:pPr marL="898525" lvl="2" indent="-187325"/>
            <a:r>
              <a:rPr lang="cs-CZ" dirty="0"/>
              <a:t>Předpokládané využití terminálu linkami veřejné dopravy nad stanovený limit je popsáno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/>
              <a:t>studii proveditelnosti (kapitola 5</a:t>
            </a:r>
            <a:r>
              <a:rPr lang="cs-CZ" dirty="0" smtClean="0"/>
              <a:t>)</a:t>
            </a:r>
          </a:p>
          <a:p>
            <a:pPr marL="454025" lvl="1" indent="-187325"/>
            <a:r>
              <a:rPr lang="cs-CZ" dirty="0" smtClean="0"/>
              <a:t>Podlahová plocha vyčleněná v projektu terminálu pro komerční aktivity představuje maximálně 25 % podlahové plochy budov</a:t>
            </a:r>
            <a:endParaRPr lang="cs-CZ" sz="3200" dirty="0" smtClean="0"/>
          </a:p>
          <a:p>
            <a:pPr marL="898525" lvl="2" indent="-187325"/>
            <a:r>
              <a:rPr lang="cs-CZ" dirty="0" smtClean="0"/>
              <a:t>Podíl plochy pro komerční aktivity v budovách terminálu do stanoveného limitu je popsán ve studii proveditelnosti (kapitola 8)</a:t>
            </a:r>
          </a:p>
          <a:p>
            <a:pPr marL="454025" lvl="1" indent="-187325"/>
            <a:r>
              <a:rPr lang="cs-CZ" dirty="0" smtClean="0">
                <a:solidFill>
                  <a:srgbClr val="FF0000"/>
                </a:solidFill>
              </a:rPr>
              <a:t>Projekt </a:t>
            </a:r>
            <a:r>
              <a:rPr lang="cs-CZ" dirty="0">
                <a:solidFill>
                  <a:srgbClr val="FF0000"/>
                </a:solidFill>
              </a:rPr>
              <a:t>samostatného parkovacího systému P+R, K+R, B+R je realizován </a:t>
            </a:r>
            <a:r>
              <a:rPr lang="cs-CZ" dirty="0" smtClean="0">
                <a:solidFill>
                  <a:srgbClr val="FF0000"/>
                </a:solidFill>
              </a:rPr>
              <a:t>v </a:t>
            </a:r>
            <a:r>
              <a:rPr lang="cs-CZ" dirty="0">
                <a:solidFill>
                  <a:srgbClr val="FF0000"/>
                </a:solidFill>
              </a:rPr>
              <a:t>přímé vazbě na stanici, zastávku nebo přestupní uzel, ze kterého v běžný pracovní den odjede více než 20 spojů linek veřejné hromadné dopravy </a:t>
            </a:r>
          </a:p>
          <a:p>
            <a:pPr marL="898525" lvl="2" indent="-187325"/>
            <a:r>
              <a:rPr lang="cs-CZ" dirty="0"/>
              <a:t>Stávající využití stanice/zastávky/přestupního uzlu linkami veřejné dopravy nad stanovený limit je popsáno ve studii proveditelnosti (kapitola 5</a:t>
            </a:r>
            <a:r>
              <a:rPr lang="cs-CZ" dirty="0" smtClean="0"/>
              <a:t>)</a:t>
            </a:r>
          </a:p>
          <a:p>
            <a:pPr marL="454025" lvl="1" indent="-187325"/>
            <a:r>
              <a:rPr lang="cs-CZ" dirty="0"/>
              <a:t>Projekt samostatného parkovacího systému P+G vyvolá v přímé vazbě vznik nové pěší zóny nahrazující uliční prostor původně přístupný automobilové dopravě </a:t>
            </a:r>
            <a:endParaRPr lang="cs-CZ" sz="3200" dirty="0"/>
          </a:p>
          <a:p>
            <a:pPr marL="898525" lvl="2" indent="-187325"/>
            <a:r>
              <a:rPr lang="cs-CZ" dirty="0"/>
              <a:t>Ve studii proveditelnosti (kapitola 5) je popsán související záměr pěší zóny a doložen časový soulad předpokládané realizace obou záměrů, a to minimálně zahrnutím obou záměrů do návrhové části územního plánu ve stejné etapě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Specifická kritéria přijatelnosti – IV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/>
          </a:bodyPr>
          <a:lstStyle/>
          <a:p>
            <a:pPr marL="361950" lvl="1" indent="-276225" defTabSz="266700">
              <a:lnSpc>
                <a:spcPct val="90000"/>
              </a:lnSpc>
            </a:pPr>
            <a:r>
              <a:rPr lang="cs-CZ" sz="1900" dirty="0"/>
              <a:t>P</a:t>
            </a:r>
            <a:r>
              <a:rPr lang="cs-CZ" sz="1900" dirty="0" smtClean="0"/>
              <a:t>robíhá </a:t>
            </a:r>
            <a:r>
              <a:rPr lang="cs-CZ" sz="1900" dirty="0"/>
              <a:t>u projektů, které úspěšně prošly kontrolou přijatelnosti a formálních </a:t>
            </a:r>
            <a:r>
              <a:rPr lang="cs-CZ" sz="1900" dirty="0" smtClean="0"/>
              <a:t>náležitostí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Probíhá </a:t>
            </a:r>
            <a:r>
              <a:rPr lang="cs-CZ" sz="1900" dirty="0"/>
              <a:t>elektronicky v MS2014+, kontrolu provádí </a:t>
            </a:r>
            <a:r>
              <a:rPr lang="cs-CZ" sz="1900" dirty="0" smtClean="0"/>
              <a:t>Centrum.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Lhůta pro provedení věcného hodnocení je 30 pracovních dnů ode dne ukončení kontroly přijatelnosti a formálních náležitostí.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Bodové hodnocení kritérií dle bodovací škály.</a:t>
            </a:r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 smtClean="0"/>
              <a:t>Minimální bodová hranice je stanovena na 50 bodů z celkového počtu 90 bodů.</a:t>
            </a:r>
            <a:endParaRPr lang="cs-CZ" sz="1900" dirty="0"/>
          </a:p>
          <a:p>
            <a:pPr marL="361950" lvl="1" indent="-276225" defTabSz="266700">
              <a:lnSpc>
                <a:spcPct val="90000"/>
              </a:lnSpc>
            </a:pPr>
            <a:r>
              <a:rPr lang="cs-CZ" sz="1900" dirty="0"/>
              <a:t>V případě nesplnění minimální hranice bodů je žádost vyřazena z procesu </a:t>
            </a:r>
            <a:r>
              <a:rPr lang="cs-CZ" sz="1900" dirty="0" smtClean="0"/>
              <a:t>hodnocení.</a:t>
            </a:r>
            <a:endParaRPr lang="cs-CZ" sz="19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Proces věcného hodnocení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 fontScale="92500" lnSpcReduction="20000"/>
          </a:bodyPr>
          <a:lstStyle/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sz="1900" dirty="0"/>
              <a:t>Harmonogram realizace projektu je reálný a </a:t>
            </a:r>
            <a:r>
              <a:rPr lang="cs-CZ" sz="1900" dirty="0" smtClean="0"/>
              <a:t>proveditelný. 10/0 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sz="1900" dirty="0" smtClean="0"/>
              <a:t>V </a:t>
            </a:r>
            <a:r>
              <a:rPr lang="cs-CZ" sz="1900" dirty="0"/>
              <a:t>projektu jsou uvedena hlavní rizika v realizační fázi i ve fázi udržitelnosti a způsoby jejich eliminace</a:t>
            </a:r>
            <a:r>
              <a:rPr lang="cs-CZ" sz="1900" dirty="0" smtClean="0"/>
              <a:t>. 10/5/0 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sz="1900" dirty="0"/>
              <a:t>Projekt přispěje k podpoře železniční dopravy</a:t>
            </a:r>
            <a:r>
              <a:rPr lang="cs-CZ" sz="1900" dirty="0" smtClean="0"/>
              <a:t>. 8/0 </a:t>
            </a:r>
            <a:br>
              <a:rPr lang="cs-CZ" sz="1900" dirty="0" smtClean="0"/>
            </a:br>
            <a:r>
              <a:rPr lang="cs-CZ" sz="1900" b="0" i="1" dirty="0" smtClean="0">
                <a:solidFill>
                  <a:schemeClr val="tx1"/>
                </a:solidFill>
              </a:rPr>
              <a:t>(projektem je řešen terminál zajišťující přestup na železnici, nebo je projektem řešeno v rámci samostatných parkovacích systémů parkoviště umístěné přímo </a:t>
            </a:r>
            <a:br>
              <a:rPr lang="cs-CZ" sz="1900" b="0" i="1" dirty="0" smtClean="0">
                <a:solidFill>
                  <a:schemeClr val="tx1"/>
                </a:solidFill>
              </a:rPr>
            </a:br>
            <a:r>
              <a:rPr lang="cs-CZ" sz="1900" b="0" i="1" dirty="0" smtClean="0">
                <a:solidFill>
                  <a:schemeClr val="tx1"/>
                </a:solidFill>
              </a:rPr>
              <a:t>u přestupního uzlu na železnici/železniční stanice/zastávky)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sz="1900" dirty="0"/>
              <a:t>Projekt je navržen k realizaci v rámci systému integrované dopravy</a:t>
            </a:r>
            <a:r>
              <a:rPr lang="cs-CZ" sz="1900" dirty="0" smtClean="0"/>
              <a:t>. 10/0 </a:t>
            </a:r>
            <a:br>
              <a:rPr lang="cs-CZ" sz="1900" dirty="0" smtClean="0"/>
            </a:br>
            <a:r>
              <a:rPr lang="cs-CZ" sz="1900" b="0" i="1" dirty="0">
                <a:solidFill>
                  <a:schemeClr val="tx1"/>
                </a:solidFill>
              </a:rPr>
              <a:t>(Projektem řešený terminál nebo přestupní uzel/stanici/zastávku, u které je řešeno parkoviště, obsluhují linky zahrnuté do systému integrované </a:t>
            </a:r>
            <a:r>
              <a:rPr lang="cs-CZ" sz="1900" b="0" i="1" dirty="0" smtClean="0">
                <a:solidFill>
                  <a:schemeClr val="tx1"/>
                </a:solidFill>
              </a:rPr>
              <a:t>dopravy, nebo se jejich zahrnutí do IDS plánuje před datem ukončení realizace projektu) </a:t>
            </a:r>
            <a:r>
              <a:rPr lang="cs-CZ" sz="1800" b="0" dirty="0"/>
              <a:t>	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/>
            </a:pPr>
            <a:r>
              <a:rPr lang="cs-CZ" sz="1900" dirty="0" smtClean="0"/>
              <a:t>Projekt </a:t>
            </a:r>
            <a:r>
              <a:rPr lang="cs-CZ" sz="1900" dirty="0"/>
              <a:t>je navržen k realizaci v oblasti se zhoršenou kvalitou </a:t>
            </a:r>
            <a:r>
              <a:rPr lang="cs-CZ" sz="1900" dirty="0" smtClean="0"/>
              <a:t>ovzduší. 10/0</a:t>
            </a:r>
          </a:p>
          <a:p>
            <a:pPr marL="85725" lvl="1" indent="0" defTabSz="2667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900" b="0" i="1" dirty="0" smtClean="0">
                <a:solidFill>
                  <a:schemeClr val="tx1"/>
                </a:solidFill>
              </a:rPr>
              <a:t>		(seznam obcí s překročeným imisním limitem je uveden v příloze č. 6 						Specifických pravidel)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6"/>
            </a:pPr>
            <a:r>
              <a:rPr lang="cs-CZ" sz="1900" dirty="0"/>
              <a:t>Výstupy projektu přispějí k začlenění sociálně vyloučené lokality. 2/0</a:t>
            </a:r>
          </a:p>
          <a:p>
            <a:pPr marL="85725" lvl="1" indent="0" defTabSz="2667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900" b="0" i="1" dirty="0">
                <a:solidFill>
                  <a:schemeClr val="tx1"/>
                </a:solidFill>
              </a:rPr>
              <a:t>	   (seznam správních obvodů ORP se SVL je uveden v příloze č. </a:t>
            </a:r>
            <a:r>
              <a:rPr lang="cs-CZ" sz="1900" b="0" i="1" dirty="0" smtClean="0">
                <a:solidFill>
                  <a:schemeClr val="tx1"/>
                </a:solidFill>
              </a:rPr>
              <a:t>7 </a:t>
            </a:r>
            <a:r>
              <a:rPr lang="cs-CZ" sz="1900" b="0" i="1" dirty="0">
                <a:solidFill>
                  <a:schemeClr val="tx1"/>
                </a:solidFill>
              </a:rPr>
              <a:t>Specifických 	 	</a:t>
            </a:r>
            <a:r>
              <a:rPr lang="cs-CZ" sz="1900" b="0" i="1" dirty="0" smtClean="0">
                <a:solidFill>
                  <a:schemeClr val="tx1"/>
                </a:solidFill>
              </a:rPr>
              <a:t>		pravidel)</a:t>
            </a:r>
            <a:endParaRPr lang="cs-CZ" sz="1900" b="0" i="1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– 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Autofit/>
          </a:bodyPr>
          <a:lstStyle/>
          <a:p>
            <a:pPr marL="542925" lvl="1" indent="-457200" defTabSz="266700">
              <a:lnSpc>
                <a:spcPct val="90000"/>
              </a:lnSpc>
              <a:buFont typeface="+mj-lt"/>
              <a:buAutoNum type="arabicPeriod" startAt="7"/>
            </a:pPr>
            <a:r>
              <a:rPr lang="cs-CZ" sz="1800" dirty="0"/>
              <a:t>Projekt terminálu umožní přestup mezi druhy veřejné hromadné dopravy (železniční, regionální autobusová, městská autobusová, městská trolejbusová nebo tramvajová doprava</a:t>
            </a:r>
            <a:r>
              <a:rPr lang="cs-CZ" sz="1800" dirty="0" smtClean="0"/>
              <a:t>)</a:t>
            </a:r>
            <a:r>
              <a:rPr lang="cs-CZ" sz="1900" dirty="0" smtClean="0"/>
              <a:t>. 10/5/0 </a:t>
            </a:r>
            <a:r>
              <a:rPr lang="cs-CZ" sz="1900" dirty="0"/>
              <a:t/>
            </a:r>
            <a:br>
              <a:rPr lang="cs-CZ" sz="1900" dirty="0"/>
            </a:br>
            <a:r>
              <a:rPr lang="cs-CZ" sz="1900" b="0" i="1" dirty="0" smtClean="0">
                <a:solidFill>
                  <a:schemeClr val="tx1"/>
                </a:solidFill>
              </a:rPr>
              <a:t>(maximum za přestup mezi 3 a více druhy veřejné dopravy). Pro projekty zaměřené na samostatné parkovací systémy nerelevantní.</a:t>
            </a:r>
            <a:endParaRPr lang="cs-CZ" sz="1900" b="0" i="1" dirty="0">
              <a:solidFill>
                <a:schemeClr val="tx1"/>
              </a:solidFill>
            </a:endParaRP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7"/>
            </a:pPr>
            <a:r>
              <a:rPr lang="cs-CZ" sz="1800" dirty="0"/>
              <a:t>Projekt samostatného parkovacího systému je navržen v přímé vazbě na přestupní uzel umožňující přestup mezi druhy veřejné hromadné dopravy (železniční, regionální autobusová, městská autobusová, městská trolejbusová nebo tramvajová doprava</a:t>
            </a:r>
            <a:r>
              <a:rPr lang="cs-CZ" sz="1800" dirty="0" smtClean="0"/>
              <a:t>)</a:t>
            </a:r>
            <a:r>
              <a:rPr lang="cs-CZ" sz="1900" dirty="0" smtClean="0"/>
              <a:t>. 6/3/0 </a:t>
            </a:r>
            <a:br>
              <a:rPr lang="cs-CZ" sz="1900" dirty="0" smtClean="0"/>
            </a:br>
            <a:r>
              <a:rPr lang="cs-CZ" sz="1900" b="0" i="1" dirty="0">
                <a:solidFill>
                  <a:schemeClr val="tx1"/>
                </a:solidFill>
              </a:rPr>
              <a:t>(maximum za </a:t>
            </a:r>
            <a:r>
              <a:rPr lang="cs-CZ" sz="1900" b="0" i="1" dirty="0" smtClean="0">
                <a:solidFill>
                  <a:schemeClr val="tx1"/>
                </a:solidFill>
              </a:rPr>
              <a:t>to, že projektem dotčený přestupní uzel umožňuje přestup </a:t>
            </a:r>
            <a:r>
              <a:rPr lang="cs-CZ" sz="1900" b="0" i="1" dirty="0">
                <a:solidFill>
                  <a:schemeClr val="tx1"/>
                </a:solidFill>
              </a:rPr>
              <a:t>mezi 3 a více druhy veřejné dopravy). Pro projekty zaměřené </a:t>
            </a:r>
            <a:r>
              <a:rPr lang="cs-CZ" sz="1900" b="0" i="1" dirty="0" smtClean="0">
                <a:solidFill>
                  <a:schemeClr val="tx1"/>
                </a:solidFill>
              </a:rPr>
              <a:t>na terminály nerelevantní.</a:t>
            </a:r>
            <a:endParaRPr lang="cs-CZ" sz="1900" b="0" i="1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– II.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rmAutofit/>
          </a:bodyPr>
          <a:lstStyle/>
          <a:p>
            <a:pPr marL="542925" lvl="1" indent="-457200" defTabSz="266700">
              <a:lnSpc>
                <a:spcPct val="90000"/>
              </a:lnSpc>
              <a:spcAft>
                <a:spcPts val="1800"/>
              </a:spcAft>
              <a:buFont typeface="+mj-lt"/>
              <a:buAutoNum type="arabicPeriod" startAt="9"/>
            </a:pPr>
            <a:r>
              <a:rPr lang="cs-CZ" sz="1900" dirty="0" smtClean="0"/>
              <a:t> P</a:t>
            </a:r>
            <a:r>
              <a:rPr lang="cs-CZ" sz="1800" dirty="0" smtClean="0"/>
              <a:t>rojekt </a:t>
            </a:r>
            <a:r>
              <a:rPr lang="cs-CZ" sz="1800" dirty="0"/>
              <a:t>terminálu řeší dopravní obslužnost v </a:t>
            </a:r>
            <a:r>
              <a:rPr lang="cs-CZ" sz="1800" dirty="0" smtClean="0"/>
              <a:t>regionu</a:t>
            </a:r>
            <a:r>
              <a:rPr lang="cs-CZ" sz="1900" dirty="0" smtClean="0"/>
              <a:t>. 10/5/0 </a:t>
            </a:r>
            <a:r>
              <a:rPr lang="cs-CZ" sz="1900" dirty="0"/>
              <a:t/>
            </a:r>
            <a:br>
              <a:rPr lang="cs-CZ" sz="1900" dirty="0"/>
            </a:br>
            <a:r>
              <a:rPr lang="cs-CZ" sz="1900" b="0" i="1" dirty="0" smtClean="0">
                <a:solidFill>
                  <a:schemeClr val="tx1"/>
                </a:solidFill>
              </a:rPr>
              <a:t>(maximum za to, že linky </a:t>
            </a:r>
            <a:r>
              <a:rPr lang="cs-CZ" sz="1900" b="0" i="1" dirty="0">
                <a:solidFill>
                  <a:schemeClr val="tx1"/>
                </a:solidFill>
              </a:rPr>
              <a:t>vyjíždějící z terminálu obsluhují krajské město nebo hl. m. Prahu a minimálně 3 další obce s rozšířenou působností </a:t>
            </a:r>
            <a:r>
              <a:rPr lang="cs-CZ" sz="1900" b="0" i="1" dirty="0" smtClean="0">
                <a:solidFill>
                  <a:schemeClr val="tx1"/>
                </a:solidFill>
              </a:rPr>
              <a:t>-mimo </a:t>
            </a:r>
            <a:r>
              <a:rPr lang="cs-CZ" sz="1900" b="0" i="1" dirty="0">
                <a:solidFill>
                  <a:schemeClr val="tx1"/>
                </a:solidFill>
              </a:rPr>
              <a:t>obec </a:t>
            </a:r>
            <a:r>
              <a:rPr lang="cs-CZ" sz="1900" b="0" i="1" dirty="0" smtClean="0">
                <a:solidFill>
                  <a:schemeClr val="tx1"/>
                </a:solidFill>
              </a:rPr>
              <a:t>realizace). </a:t>
            </a:r>
            <a:r>
              <a:rPr lang="cs-CZ" sz="1900" b="0" i="1" dirty="0">
                <a:solidFill>
                  <a:schemeClr val="tx1"/>
                </a:solidFill>
              </a:rPr>
              <a:t>Pro projekty zaměřené na samostatné parkovací systémy nerelevantní.</a:t>
            </a:r>
          </a:p>
          <a:p>
            <a:pPr marL="542925" lvl="1" indent="-457200" defTabSz="266700">
              <a:lnSpc>
                <a:spcPct val="9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cs-CZ" sz="1900" dirty="0" smtClean="0"/>
              <a:t> </a:t>
            </a:r>
            <a:r>
              <a:rPr lang="cs-CZ" sz="1800" dirty="0"/>
              <a:t>Projekt samostatného parkovacího systému je navržen v přímé vazbě na přestupní uzel/stanici/zastávku veřejné hromadné dopravy obsluhující </a:t>
            </a:r>
            <a:r>
              <a:rPr lang="cs-CZ" sz="1800" dirty="0" smtClean="0"/>
              <a:t>region</a:t>
            </a:r>
            <a:r>
              <a:rPr lang="cs-CZ" sz="1900" dirty="0" smtClean="0"/>
              <a:t>. 6/3/0</a:t>
            </a:r>
            <a:endParaRPr lang="cs-CZ" sz="1900" dirty="0"/>
          </a:p>
          <a:p>
            <a:pPr marL="0" lvl="1" indent="0" defTabSz="2667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900" b="0" i="1" dirty="0">
                <a:solidFill>
                  <a:schemeClr val="tx1"/>
                </a:solidFill>
              </a:rPr>
              <a:t>	</a:t>
            </a:r>
            <a:r>
              <a:rPr lang="cs-CZ" sz="1900" b="0" i="1" dirty="0" smtClean="0">
                <a:solidFill>
                  <a:schemeClr val="tx1"/>
                </a:solidFill>
              </a:rPr>
              <a:t>	(</a:t>
            </a:r>
            <a:r>
              <a:rPr lang="cs-CZ" sz="1900" b="0" i="1" dirty="0">
                <a:solidFill>
                  <a:schemeClr val="tx1"/>
                </a:solidFill>
              </a:rPr>
              <a:t>maximum za to, že linky vyjíždějící z dotčeného přestupního </a:t>
            </a:r>
            <a:r>
              <a:rPr lang="cs-CZ" sz="1900" b="0" i="1" dirty="0" smtClean="0">
                <a:solidFill>
                  <a:schemeClr val="tx1"/>
                </a:solidFill>
              </a:rPr>
              <a:t>							uzlu/stanice/zastávky </a:t>
            </a:r>
            <a:r>
              <a:rPr lang="cs-CZ" sz="1900" b="0" i="1" dirty="0">
                <a:solidFill>
                  <a:schemeClr val="tx1"/>
                </a:solidFill>
              </a:rPr>
              <a:t>obsluhují krajské město nebo hl. m. Prahu a </a:t>
            </a:r>
            <a:r>
              <a:rPr lang="cs-CZ" sz="1900" b="0" i="1" dirty="0" smtClean="0">
                <a:solidFill>
                  <a:schemeClr val="tx1"/>
                </a:solidFill>
              </a:rPr>
              <a:t>					minimálně 3 </a:t>
            </a:r>
            <a:r>
              <a:rPr lang="cs-CZ" sz="1900" b="0" i="1" dirty="0">
                <a:solidFill>
                  <a:schemeClr val="tx1"/>
                </a:solidFill>
              </a:rPr>
              <a:t>další obce s rozšířenou působností -mimo obec realizace). </a:t>
            </a:r>
            <a:r>
              <a:rPr lang="cs-CZ" sz="1900" b="0" i="1" dirty="0" smtClean="0">
                <a:solidFill>
                  <a:schemeClr val="tx1"/>
                </a:solidFill>
              </a:rPr>
              <a:t/>
            </a:r>
            <a:br>
              <a:rPr lang="cs-CZ" sz="1900" b="0" i="1" dirty="0" smtClean="0">
                <a:solidFill>
                  <a:schemeClr val="tx1"/>
                </a:solidFill>
              </a:rPr>
            </a:br>
            <a:r>
              <a:rPr lang="cs-CZ" sz="1900" b="0" i="1" dirty="0" smtClean="0">
                <a:solidFill>
                  <a:schemeClr val="tx1"/>
                </a:solidFill>
              </a:rPr>
              <a:t>		Pro projekty zaměřené </a:t>
            </a:r>
            <a:r>
              <a:rPr lang="cs-CZ" sz="1900" b="0" i="1" dirty="0">
                <a:solidFill>
                  <a:schemeClr val="tx1"/>
                </a:solidFill>
              </a:rPr>
              <a:t>na terminály nerelevantní.</a:t>
            </a:r>
          </a:p>
          <a:p>
            <a:pPr marL="8572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900" b="0" i="1" dirty="0" smtClean="0">
              <a:solidFill>
                <a:schemeClr val="tx1"/>
              </a:solidFill>
            </a:endParaRPr>
          </a:p>
          <a:p>
            <a:pPr marL="8572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900" b="0" i="1" dirty="0">
              <a:solidFill>
                <a:schemeClr val="tx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– III.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306874"/>
            <a:ext cx="7959349" cy="4819290"/>
          </a:xfrm>
        </p:spPr>
        <p:txBody>
          <a:bodyPr>
            <a:noAutofit/>
          </a:bodyPr>
          <a:lstStyle/>
          <a:p>
            <a:pPr marL="542925" lvl="1" indent="-457200" defTabSz="266700">
              <a:lnSpc>
                <a:spcPct val="90000"/>
              </a:lnSpc>
              <a:buFont typeface="+mj-lt"/>
              <a:buAutoNum type="arabicPeriod" startAt="11"/>
            </a:pPr>
            <a:r>
              <a:rPr lang="cs-CZ" sz="1800" dirty="0"/>
              <a:t>Projekt zahrnuje realizaci nových parkovacích míst pro kola v režimu B+R. </a:t>
            </a:r>
            <a:r>
              <a:rPr lang="cs-CZ" sz="1800" dirty="0" smtClean="0"/>
              <a:t>6/3/0</a:t>
            </a:r>
            <a:r>
              <a:rPr lang="cs-CZ" sz="1800" b="0" dirty="0"/>
              <a:t>	</a:t>
            </a:r>
            <a:endParaRPr lang="cs-CZ" sz="1800" b="0" dirty="0" smtClean="0"/>
          </a:p>
          <a:p>
            <a:pPr marL="85725" lvl="1" indent="0" defTabSz="2667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i="1" dirty="0">
                <a:solidFill>
                  <a:schemeClr val="tx1"/>
                </a:solidFill>
              </a:rPr>
              <a:t>	</a:t>
            </a:r>
            <a:r>
              <a:rPr lang="cs-CZ" sz="1800" b="0" i="1" dirty="0" smtClean="0">
                <a:solidFill>
                  <a:schemeClr val="tx1"/>
                </a:solidFill>
              </a:rPr>
              <a:t>	(</a:t>
            </a:r>
            <a:r>
              <a:rPr lang="cs-CZ" sz="1800" b="0" i="1" dirty="0">
                <a:solidFill>
                  <a:schemeClr val="tx1"/>
                </a:solidFill>
              </a:rPr>
              <a:t>maximum za realizaci více než 30 parkovacích míst pro kola) </a:t>
            </a:r>
            <a:r>
              <a:rPr lang="cs-CZ" sz="1800" b="0" dirty="0"/>
              <a:t>	</a:t>
            </a:r>
          </a:p>
          <a:p>
            <a:pPr marL="542925" lvl="1" indent="-457200" defTabSz="266700">
              <a:lnSpc>
                <a:spcPct val="90000"/>
              </a:lnSpc>
              <a:buFont typeface="+mj-lt"/>
              <a:buAutoNum type="arabicPeriod" startAt="12"/>
            </a:pPr>
            <a:r>
              <a:rPr lang="cs-CZ" sz="1800" dirty="0"/>
              <a:t>Bezbariérové komunikace pro pěší, které jsou součástí projektu, navazují na bezbariérové komunikace v okolí terminálu nebo parkovacího systému. </a:t>
            </a:r>
            <a:r>
              <a:rPr lang="cs-CZ" sz="1800" dirty="0" smtClean="0"/>
              <a:t> 6/0</a:t>
            </a:r>
            <a:endParaRPr lang="cs-CZ" sz="1800" dirty="0"/>
          </a:p>
          <a:p>
            <a:pPr marL="85725" lvl="1" indent="0" defTabSz="2667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i="1" dirty="0" smtClean="0">
                <a:solidFill>
                  <a:schemeClr val="tx1"/>
                </a:solidFill>
              </a:rPr>
              <a:t>		</a:t>
            </a:r>
          </a:p>
          <a:p>
            <a:pPr marL="428625" lvl="1" indent="-342900" defTabSz="266700">
              <a:lnSpc>
                <a:spcPct val="90000"/>
              </a:lnSpc>
              <a:spcBef>
                <a:spcPts val="0"/>
              </a:spcBef>
              <a:buFont typeface="+mj-lt"/>
              <a:buAutoNum type="arabicPeriod" startAt="13"/>
            </a:pPr>
            <a:r>
              <a:rPr lang="cs-CZ" sz="1800" dirty="0" smtClean="0"/>
              <a:t>  Projekt </a:t>
            </a:r>
            <a:r>
              <a:rPr lang="cs-CZ" sz="1800" dirty="0"/>
              <a:t>zahrnuje realizaci elektronického informačního systému pro cestující. </a:t>
            </a:r>
            <a:r>
              <a:rPr lang="cs-CZ" sz="1800" dirty="0" smtClean="0"/>
              <a:t>      	5/0</a:t>
            </a:r>
            <a:r>
              <a:rPr lang="cs-CZ" sz="1800" dirty="0"/>
              <a:t>	</a:t>
            </a:r>
          </a:p>
          <a:p>
            <a:pPr marL="428625" lvl="1" indent="-342900" defTabSz="266700">
              <a:lnSpc>
                <a:spcPct val="90000"/>
              </a:lnSpc>
              <a:buFont typeface="+mj-lt"/>
              <a:buAutoNum type="arabicPeriod" startAt="13"/>
            </a:pPr>
            <a:r>
              <a:rPr lang="cs-CZ" sz="1800" dirty="0" smtClean="0"/>
              <a:t>  Projekt </a:t>
            </a:r>
            <a:r>
              <a:rPr lang="cs-CZ" sz="1800" dirty="0"/>
              <a:t>zahrnuje realizaci parkovacích míst v režimu K+R</a:t>
            </a:r>
            <a:r>
              <a:rPr lang="cs-CZ" sz="1800" dirty="0" smtClean="0"/>
              <a:t>. 3/0 </a:t>
            </a:r>
            <a:r>
              <a:rPr lang="cs-CZ" sz="1800" dirty="0"/>
              <a:t>	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Věcné hodnocení – IV.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4025" lvl="1" indent="-187325"/>
            <a:r>
              <a:rPr lang="cs-CZ" dirty="0" smtClean="0"/>
              <a:t>provádí CRR do 11 </a:t>
            </a:r>
            <a:r>
              <a:rPr lang="cs-CZ" dirty="0" err="1" smtClean="0"/>
              <a:t>pd</a:t>
            </a:r>
            <a:r>
              <a:rPr lang="cs-CZ" dirty="0" smtClean="0"/>
              <a:t> od ukončení věcného hodnocení </a:t>
            </a:r>
            <a:br>
              <a:rPr lang="cs-CZ" dirty="0" smtClean="0"/>
            </a:br>
            <a:r>
              <a:rPr lang="cs-CZ" sz="1800" b="0" dirty="0">
                <a:solidFill>
                  <a:schemeClr val="tx1"/>
                </a:solidFill>
              </a:rPr>
              <a:t>(</a:t>
            </a:r>
            <a:r>
              <a:rPr lang="cs-CZ" sz="1800" b="0" dirty="0" smtClean="0">
                <a:solidFill>
                  <a:schemeClr val="tx1"/>
                </a:solidFill>
              </a:rPr>
              <a:t>pro </a:t>
            </a:r>
            <a:r>
              <a:rPr lang="cs-CZ" sz="1800" b="0" dirty="0">
                <a:solidFill>
                  <a:schemeClr val="tx1"/>
                </a:solidFill>
              </a:rPr>
              <a:t>projekty, které splnily minimální bodovou hranici věcného </a:t>
            </a:r>
            <a:r>
              <a:rPr lang="cs-CZ" sz="1800" b="0" dirty="0" smtClean="0">
                <a:solidFill>
                  <a:schemeClr val="tx1"/>
                </a:solidFill>
              </a:rPr>
              <a:t>hodnocení)</a:t>
            </a:r>
            <a:endParaRPr lang="cs-CZ" sz="1800" dirty="0" smtClean="0"/>
          </a:p>
          <a:p>
            <a:pPr marL="454025" lvl="1" indent="-187325"/>
            <a:r>
              <a:rPr lang="cs-CZ" dirty="0" smtClean="0"/>
              <a:t>ověřují se zejména rizika</a:t>
            </a:r>
          </a:p>
          <a:p>
            <a:pPr marL="898525" lvl="2" indent="-187325"/>
            <a:r>
              <a:rPr lang="cs-CZ" dirty="0" smtClean="0"/>
              <a:t>nastaveného harmonogramu</a:t>
            </a:r>
          </a:p>
          <a:p>
            <a:pPr marL="898525" lvl="2" indent="-187325"/>
            <a:r>
              <a:rPr lang="cs-CZ" dirty="0" smtClean="0"/>
              <a:t>nesouladu realizace projektu s podmínkami Rozhodnutí</a:t>
            </a:r>
          </a:p>
          <a:p>
            <a:pPr marL="898525" lvl="2" indent="-187325"/>
            <a:r>
              <a:rPr lang="cs-CZ" dirty="0" smtClean="0"/>
              <a:t>v realizaci veřejných zakázek</a:t>
            </a:r>
          </a:p>
          <a:p>
            <a:pPr marL="898525" lvl="2" indent="-187325"/>
            <a:r>
              <a:rPr lang="cs-CZ" dirty="0" smtClean="0"/>
              <a:t>vzniku</a:t>
            </a:r>
            <a:r>
              <a:rPr lang="en-US" dirty="0" smtClean="0"/>
              <a:t> </a:t>
            </a:r>
            <a:r>
              <a:rPr lang="cs-CZ" dirty="0" smtClean="0"/>
              <a:t>nezpůsobilých výdajů</a:t>
            </a:r>
          </a:p>
          <a:p>
            <a:pPr marL="898525" lvl="2" indent="-187325"/>
            <a:r>
              <a:rPr lang="cs-CZ" dirty="0"/>
              <a:t>dvojího financování</a:t>
            </a:r>
          </a:p>
          <a:p>
            <a:pPr marL="898525" lvl="2" indent="-187325"/>
            <a:r>
              <a:rPr lang="cs-CZ" dirty="0" smtClean="0"/>
              <a:t>nenaplnění</a:t>
            </a:r>
            <a:r>
              <a:rPr lang="en-US" dirty="0" smtClean="0"/>
              <a:t> </a:t>
            </a:r>
            <a:r>
              <a:rPr lang="cs-CZ" dirty="0" smtClean="0"/>
              <a:t>udržitelnosti projektu</a:t>
            </a:r>
          </a:p>
          <a:p>
            <a:pPr marL="898525" lvl="2" indent="-187325"/>
            <a:r>
              <a:rPr lang="cs-CZ" dirty="0" smtClean="0"/>
              <a:t>nedosažení plánovaných hodnot indikátorů</a:t>
            </a:r>
          </a:p>
          <a:p>
            <a:pPr marL="898525" lvl="2" indent="-187325"/>
            <a:r>
              <a:rPr lang="cs-CZ" dirty="0" smtClean="0"/>
              <a:t>podvodu a korupčního jednání</a:t>
            </a:r>
          </a:p>
          <a:p>
            <a:pPr marL="898525" lvl="2" indent="-187325"/>
            <a:r>
              <a:rPr lang="cs-CZ" dirty="0" smtClean="0"/>
              <a:t>nehospodárnosti a neefektivnosti</a:t>
            </a:r>
          </a:p>
          <a:p>
            <a:pPr marL="898525" lvl="2" indent="-187325"/>
            <a:r>
              <a:rPr lang="cs-CZ" dirty="0"/>
              <a:t>n</a:t>
            </a:r>
            <a:r>
              <a:rPr lang="cs-CZ" dirty="0" smtClean="0"/>
              <a:t>edovolené veřejné podpory</a:t>
            </a:r>
          </a:p>
          <a:p>
            <a:pPr marL="898525" lvl="2" indent="-187325"/>
            <a:r>
              <a:rPr lang="cs-CZ" dirty="0"/>
              <a:t>n</a:t>
            </a:r>
            <a:r>
              <a:rPr lang="cs-CZ" dirty="0" smtClean="0"/>
              <a:t>eočekávaných nebo nedovolených příjmů</a:t>
            </a:r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Ex-ante analýza rizik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899592" y="1083960"/>
            <a:ext cx="7786848" cy="4818960"/>
          </a:xfrm>
          <a:prstGeom prst="rect">
            <a:avLst/>
          </a:prstGeom>
        </p:spPr>
        <p:txBody>
          <a:bodyPr/>
          <a:lstStyle/>
          <a:p>
            <a:pPr algn="just" defTabSz="914400"/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Provádí se na základě výsledků ex-ante analýzy rizik.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cs-CZ" dirty="0" smtClean="0">
                <a:solidFill>
                  <a:srgbClr val="000000"/>
                </a:solidFill>
                <a:latin typeface="Calibri"/>
              </a:rPr>
              <a:t>Zahrnuje oblasti, které ex-ante analýza rizik vyhodnotila jako rizikové.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endParaRPr lang="cs-CZ" sz="2000" b="1" dirty="0" smtClean="0">
              <a:solidFill>
                <a:srgbClr val="00529C"/>
              </a:solidFill>
              <a:latin typeface="Calibri"/>
            </a:endParaRPr>
          </a:p>
          <a:p>
            <a:pPr algn="just" defTabSz="914400"/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Forma: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administrativního ověření –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ověření na základě předložených dokladů 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cs-CZ" dirty="0" smtClean="0">
                <a:solidFill>
                  <a:srgbClr val="000000"/>
                </a:solidFill>
                <a:latin typeface="Calibri"/>
              </a:rPr>
            </a:br>
            <a:r>
              <a:rPr lang="cs-CZ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v režimu úkonů předcházející kontrole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>),</a:t>
            </a:r>
            <a:endParaRPr lang="cs-CZ" dirty="0">
              <a:solidFill>
                <a:srgbClr val="000000"/>
              </a:solidFill>
              <a:latin typeface="Calibri"/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veřejnosprávní kontrola – administrativní kontrola, kontrola na místě.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endParaRPr lang="cs-CZ" sz="2000" b="1" dirty="0" smtClean="0">
              <a:solidFill>
                <a:srgbClr val="00529C"/>
              </a:solidFill>
              <a:latin typeface="Calibri"/>
            </a:endParaRPr>
          </a:p>
          <a:p>
            <a:pPr algn="just" defTabSz="914400"/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Možné krácení výdajů na základě výsledku kontroly: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žadatel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zahrnul výdaje, které nejsou podle pravidel výzvy způsobilé nebo nejsou v souladu s obsahem a cíli projektu, </a:t>
            </a:r>
          </a:p>
          <a:p>
            <a:pPr marL="742950" lvl="1" indent="-28575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výdaje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nebyly 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>vynaloženy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v souladu se zásadami hospodárnosti, efektivnosti a účelnosti. </a:t>
            </a:r>
          </a:p>
          <a:p>
            <a:pPr defTabSz="914400"/>
            <a:endParaRPr lang="cs-CZ" dirty="0" smtClean="0">
              <a:solidFill>
                <a:prstClr val="black"/>
              </a:solidFill>
            </a:endParaRPr>
          </a:p>
          <a:p>
            <a:pPr defTabSz="914400"/>
            <a:r>
              <a:rPr lang="cs-CZ" sz="1600" b="1" i="1" dirty="0" smtClean="0">
                <a:solidFill>
                  <a:srgbClr val="00529C"/>
                </a:solidFill>
                <a:latin typeface="Calibri"/>
              </a:rPr>
              <a:t>Upozornění!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r>
              <a:rPr lang="cs-CZ" sz="1600" i="1" dirty="0" smtClean="0">
                <a:solidFill>
                  <a:srgbClr val="00529C"/>
                </a:solidFill>
                <a:latin typeface="Calibri"/>
              </a:rPr>
              <a:t>Projekt může být vyřazen z procesu hodnocení, pokud ex-ante kontrola zjistí porušení podmínek stanovených výzvou.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827584" y="262080"/>
            <a:ext cx="7858856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Ex-ante kontrola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2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BCE6B154-3A5D-4678-87A4-9D7048DE94C9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83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084263"/>
            <a:ext cx="8003232" cy="4819290"/>
          </a:xfrm>
        </p:spPr>
        <p:txBody>
          <a:bodyPr>
            <a:normAutofit/>
          </a:bodyPr>
          <a:lstStyle/>
          <a:p>
            <a:pPr marL="2667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 smtClean="0"/>
              <a:t>Provádí ŘO IROP na základě výsledků hodnocení provedeného Centrem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cs-CZ" sz="1800" dirty="0">
                <a:solidFill>
                  <a:schemeClr val="tx1"/>
                </a:solidFill>
              </a:rPr>
              <a:t>Podkladem pro výběr je: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zápis, </a:t>
            </a:r>
            <a:r>
              <a:rPr lang="cs-CZ" sz="1800" b="0" dirty="0">
                <a:solidFill>
                  <a:schemeClr val="tx1"/>
                </a:solidFill>
              </a:rPr>
              <a:t>podepsaný ředitelem/pověřenou osobou </a:t>
            </a:r>
            <a:r>
              <a:rPr lang="cs-CZ" sz="1800" b="0" dirty="0" smtClean="0">
                <a:solidFill>
                  <a:schemeClr val="tx1"/>
                </a:solidFill>
              </a:rPr>
              <a:t>Centra, který deklaruje, že hodnocení a kontrola projektů proběhla podle stanovených postupů,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seznam všech projektů, které prošly hodnocením, v rozdělení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na projekty doporučené a nedoporučené k financování,</a:t>
            </a:r>
          </a:p>
          <a:p>
            <a:pPr marL="11874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seznam nehodnocených projektů.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Ve fázi výběru projektů není možné měnit hodnocení žádostí o podporu. </a:t>
            </a:r>
          </a:p>
          <a:p>
            <a:pPr marL="360000" lvl="1" indent="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Počet podpořených projektů je limitován výší alokace na výzvu.</a:t>
            </a:r>
          </a:p>
          <a:p>
            <a:pPr marL="266700" lvl="1" indent="0">
              <a:buNone/>
            </a:pPr>
            <a:r>
              <a:rPr lang="cs-CZ" sz="1800" dirty="0"/>
              <a:t>Právní akt (Registrace akce a Rozhodnutí o poskytnutí dotace/Stanovení výdajů) upravuje minimálně tyto oblasti: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informace o příjemci;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informace o projektu;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povinnosti a práva příjemce;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povinnosti a práva ŘO IROP;</a:t>
            </a:r>
          </a:p>
          <a:p>
            <a:pPr marL="454025" lvl="1" indent="-187325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</a:rPr>
              <a:t>sankce za neplnění povinností.</a:t>
            </a:r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6" name="Šipka dolů 5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62025"/>
            <a:ext cx="2447925" cy="51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57550" y="1084263"/>
            <a:ext cx="5429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  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žádosti, Důvod: jednotlivé záložky spolu souvisí a mají mezi sebou vazby např.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Specifický cíl na indikátory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Právní forma žadatele na rozpad financování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Rozpočet na Přehled zdrojů financování a na záložku finanční plán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Subjekty projektu na vyplnění dodavatelů k veřejným zakázkám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Projekt obsahuje </a:t>
            </a:r>
            <a:r>
              <a:rPr lang="cs-CZ" b="1" dirty="0" smtClean="0"/>
              <a:t>Doplňkové informace </a:t>
            </a:r>
            <a:r>
              <a:rPr lang="cs-CZ" dirty="0" smtClean="0"/>
              <a:t>(např. realizace zadávacích řízení, CBA, veřejná podpora)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dirty="0" smtClean="0"/>
              <a:t>Záložka Podpis žádosti se zviditelní až po provedení finalizace projektové žádosti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4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727560" y="1196752"/>
            <a:ext cx="8020904" cy="5081648"/>
          </a:xfrm>
          <a:prstGeom prst="rect">
            <a:avLst/>
          </a:prstGeom>
        </p:spPr>
        <p:txBody>
          <a:bodyPr/>
          <a:lstStyle/>
          <a:p>
            <a:pPr algn="just" defTabSz="914400"/>
            <a:r>
              <a:rPr lang="cs-CZ" b="1" dirty="0" smtClean="0">
                <a:solidFill>
                  <a:srgbClr val="00529C"/>
                </a:solidFill>
                <a:latin typeface="Calibri"/>
              </a:rPr>
              <a:t>Žadatel může podat žádost o přezkum hodnocení v každé části hodnocení žádosti, ve které neuspěl: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po kontrole přijatelnosti a formálních náležitostí,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algn="just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po věcném hodnocení, 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algn="just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po závěrečném ověření způsobilosti projektů</a:t>
            </a:r>
            <a:r>
              <a:rPr lang="cs-CZ" b="1" dirty="0" smtClean="0">
                <a:solidFill>
                  <a:srgbClr val="00529C"/>
                </a:solidFill>
                <a:latin typeface="Calibri"/>
              </a:rPr>
              <a:t>.</a:t>
            </a:r>
            <a:endParaRPr lang="cs-CZ" dirty="0" smtClean="0">
              <a:solidFill>
                <a:prstClr val="black"/>
              </a:solidFill>
            </a:endParaRPr>
          </a:p>
          <a:p>
            <a:pPr algn="just" defTabSz="914400"/>
            <a:r>
              <a:rPr lang="cs-CZ" b="1" dirty="0" smtClean="0">
                <a:solidFill>
                  <a:srgbClr val="00529C"/>
                </a:solidFill>
                <a:latin typeface="Calibri"/>
              </a:rPr>
              <a:t>Podává se do 15 kalendářních dnů ode dne doručení výsledku, a to:</a:t>
            </a:r>
            <a:endParaRPr lang="cs-CZ" dirty="0" smtClean="0">
              <a:solidFill>
                <a:prstClr val="black"/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elektronicky v MS2014+,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cs-CZ" dirty="0" smtClean="0">
                <a:solidFill>
                  <a:prstClr val="black"/>
                </a:solidFill>
                <a:latin typeface="Calibri" panose="020F0502020204030204" pitchFamily="34" charset="0"/>
              </a:rPr>
              <a:t>postup je uveden v příloze č. 19 Obecných pravidel</a:t>
            </a:r>
          </a:p>
          <a:p>
            <a:pPr marL="800100" lvl="1" indent="-342900" defTabSz="914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písemně prostřednictvím formuláře uvedeného na webových stránkách 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http://www.dotaceeu.cz/</a:t>
            </a:r>
            <a:r>
              <a:rPr lang="cs-CZ" dirty="0" err="1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cs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/</a:t>
            </a:r>
            <a:r>
              <a:rPr lang="cs-CZ" dirty="0" err="1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Microsites</a:t>
            </a:r>
            <a:r>
              <a:rPr lang="cs-CZ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/IROP/Dokumenty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 adresu CRR.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>
              <a:spcAft>
                <a:spcPts val="12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/>
              </a:rPr>
              <a:t>Přezkumné řízení provádí ŘO IROP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alibri"/>
              </a:rPr>
              <a:t>do 30 kalendářních dní od doručení žádosti </a:t>
            </a:r>
            <a:br>
              <a:rPr lang="cs-CZ" dirty="0" smtClean="0">
                <a:solidFill>
                  <a:srgbClr val="000000"/>
                </a:solidFill>
                <a:latin typeface="Calibri"/>
              </a:rPr>
            </a:br>
            <a:r>
              <a:rPr lang="cs-CZ" dirty="0" smtClean="0">
                <a:solidFill>
                  <a:srgbClr val="000000"/>
                </a:solidFill>
                <a:latin typeface="Calibri"/>
              </a:rPr>
              <a:t>o přezkum (ve složitějších případech do 60 pracovních dní).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r>
              <a:rPr lang="cs-CZ" b="1" dirty="0" smtClean="0">
                <a:solidFill>
                  <a:srgbClr val="00529C"/>
                </a:solidFill>
                <a:latin typeface="Calibri"/>
              </a:rPr>
              <a:t>Na základě výsledku přezkumného řízení: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žádost je vrácena k opravnému hodnocení,</a:t>
            </a:r>
            <a:endParaRPr lang="cs-CZ" dirty="0" smtClean="0">
              <a:solidFill>
                <a:prstClr val="black"/>
              </a:solidFill>
            </a:endParaRPr>
          </a:p>
          <a:p>
            <a:pPr marL="742950" lvl="1" indent="-285750" defTabSz="9144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/>
              </a:rPr>
              <a:t>žádost je vyřazena z dalšího procesu hodnocení.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727560" y="262080"/>
            <a:ext cx="7958880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Žádost o přezkum výsledku hodnocení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D7DF0DCC-2E2F-43BE-8D1B-F7A3444B1B01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3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894646" y="1134716"/>
            <a:ext cx="7632848" cy="4971960"/>
          </a:xfrm>
          <a:prstGeom prst="rect">
            <a:avLst/>
          </a:prstGeom>
        </p:spPr>
        <p:txBody>
          <a:bodyPr/>
          <a:lstStyle/>
          <a:p>
            <a:pPr algn="just" defTabSz="914400"/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Může iniciovat žadatel/příjemce, CRR, ŘO IROP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Oznámení provádí žadatel/příjemce prostřednictvím MS2014+ na záložce Žádost o změnu.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Pokud je iniciátorem změny ŘO IROP nebo CRR informují příjemce depeší o zahájení změnového řízení.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ŘO IROP a CRR zahájí změnové řízení v případě, že změna projektu bude v zájmu příjemce nebo po zjištění formální chyby.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Neplánované změny je příjemce povinen oznámit neprodleně, jakmile změna nastane.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 defTabSz="914400"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Druhy změn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Změny </a:t>
            </a:r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před schválením prvního Rozhodnutí 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– o změně rozhoduje CRR.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Změny </a:t>
            </a:r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 schválení prvního Rozhodnutí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které nemění údaje na Rozhodnutí  –  </a:t>
            </a:r>
            <a:b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 změně rozhoduje CRR.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algn="just" defTabSz="91440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Změny </a:t>
            </a:r>
            <a:r>
              <a:rPr lang="cs-CZ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 schválení prvního Rozhodnutí</a:t>
            </a: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které mění údaje na Rozhodnutí  –  o změně rozhoduje ŘO IROP (změny, které mají vliv na aktivity projektu, splnění účelu a cílů projektu nebo na dobu realizace projektu). ŘO IROP musí tyto změny schválit před zahájením jejich realizace. </a:t>
            </a:r>
            <a:endParaRPr lang="cs-CZ" sz="16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899592" y="262080"/>
            <a:ext cx="7786848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Změny v projektech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2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0AE9859C-18D3-4BE5-881A-E2EEB76EB550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6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727560" y="1196752"/>
            <a:ext cx="7958880" cy="5082008"/>
          </a:xfrm>
          <a:prstGeom prst="rect">
            <a:avLst/>
          </a:prstGeom>
        </p:spPr>
        <p:txBody>
          <a:bodyPr/>
          <a:lstStyle/>
          <a:p>
            <a:pPr defTabSz="914400"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Monitorování postupu projektů se uskutečňuje prostřednictvím: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Zpráv o realizaci („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ZoR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“):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ledovaným obdobím je příslušná etapa.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ředkládá se po ukončení etapy spolu se žádostí o platbu (ex-post financování).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Průběžnou ani závěrečnou zprávu o realizaci nelze podat před datem schválení právního aktu.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Zpráv o udržitelnosti („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ZoU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“):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onitoring období udržitelnosti.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Zprávy příjemce podává elektronicky v MS2014+.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Harmonogram jejich podání se příjemci zobrazuje v MS2014+ po datu schválení právního aktu. 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Další zprávu je možné podat až po schválení předchozích zpráv.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Zprávu je možné podat až po uzavření změnových řízení.</a:t>
            </a:r>
            <a:endParaRPr lang="cs-CZ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529C"/>
                </a:solidFill>
                <a:latin typeface="Calibri"/>
              </a:rPr>
              <a:t>Kontrola formálních náležitostí a věcného obsahu zpráv.</a:t>
            </a:r>
            <a:endParaRPr lang="cs-CZ" dirty="0" smtClean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  <a:p>
            <a:pPr defTabSz="914400"/>
            <a:endParaRPr dirty="0">
              <a:solidFill>
                <a:prstClr val="black"/>
              </a:solidFill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56" name="TextShape 3"/>
          <p:cNvSpPr txBox="1"/>
          <p:nvPr/>
        </p:nvSpPr>
        <p:spPr>
          <a:xfrm>
            <a:off x="727560" y="262080"/>
            <a:ext cx="7958880" cy="821880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Monitorování realizace projektů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7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9772A1E4-469B-4367-A06C-C8595A3EFC53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1136520" y="1700808"/>
            <a:ext cx="7383240" cy="3744416"/>
          </a:xfrm>
          <a:prstGeom prst="rect">
            <a:avLst/>
          </a:prstGeom>
        </p:spPr>
        <p:txBody>
          <a:bodyPr anchor="ctr"/>
          <a:lstStyle/>
          <a:p>
            <a:pPr defTabSz="914400"/>
            <a:r>
              <a:rPr lang="en-US" sz="3200" b="1" dirty="0" err="1">
                <a:solidFill>
                  <a:srgbClr val="FFFFFF"/>
                </a:solidFill>
                <a:latin typeface="Calibri"/>
              </a:rPr>
              <a:t>Děkuji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/>
              </a:rPr>
              <a:t>Vám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/>
              </a:rPr>
              <a:t>za</a:t>
            </a:r>
            <a:r>
              <a:rPr lang="en-US" sz="3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Calibri"/>
              </a:rPr>
              <a:t>pozornost</a:t>
            </a:r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 smtClean="0">
              <a:solidFill>
                <a:srgbClr val="FFFFFF"/>
              </a:solidFill>
              <a:latin typeface="Calibri"/>
            </a:endParaRPr>
          </a:p>
          <a:p>
            <a:pPr defTabSz="914400"/>
            <a:endParaRPr lang="cs-CZ" sz="3200" b="1" dirty="0">
              <a:solidFill>
                <a:srgbClr val="FFFFFF"/>
              </a:solidFill>
              <a:latin typeface="Calibri"/>
            </a:endParaRPr>
          </a:p>
          <a:p>
            <a:pPr defTabSz="914400"/>
            <a:r>
              <a:rPr lang="cs-CZ" sz="2000" b="1" dirty="0" smtClean="0">
                <a:solidFill>
                  <a:srgbClr val="FFFFFF"/>
                </a:solidFill>
                <a:latin typeface="Calibri"/>
              </a:rPr>
              <a:t>Ing. Michaela Brožová</a:t>
            </a:r>
          </a:p>
          <a:p>
            <a:pPr defTabSz="914400"/>
            <a:r>
              <a:rPr lang="cs-CZ" sz="2000" b="1" dirty="0" smtClean="0">
                <a:solidFill>
                  <a:srgbClr val="FFFFFF"/>
                </a:solidFill>
                <a:latin typeface="Calibri"/>
              </a:rPr>
              <a:t>Michaela.brozova@crr.cz 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 defTabSz="914400"/>
            <a:fld id="{43753E0B-C519-45AD-AF22-AD8280B6347E}" type="slidenum">
              <a:rPr lang="cs-CZ" sz="1200">
                <a:solidFill>
                  <a:srgbClr val="00529C"/>
                </a:solidFill>
                <a:latin typeface="Calibri"/>
              </a:rPr>
              <a:pPr defTabSz="914400"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4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1306874"/>
            <a:ext cx="8003232" cy="4819290"/>
          </a:xfrm>
        </p:spPr>
        <p:txBody>
          <a:bodyPr>
            <a:normAutofit fontScale="92500" lnSpcReduction="20000"/>
          </a:bodyPr>
          <a:lstStyle/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Žadatel</a:t>
            </a:r>
            <a:r>
              <a:rPr lang="cs-CZ" sz="1800" b="0" dirty="0">
                <a:solidFill>
                  <a:schemeClr val="tx1"/>
                </a:solidFill>
              </a:rPr>
              <a:t> by měl vždy </a:t>
            </a:r>
            <a:r>
              <a:rPr lang="cs-CZ" sz="1800" dirty="0">
                <a:solidFill>
                  <a:schemeClr val="tx1"/>
                </a:solidFill>
              </a:rPr>
              <a:t>přístup do portálu s rolí správce přístupů</a:t>
            </a:r>
            <a:r>
              <a:rPr lang="cs-CZ" sz="1800" b="0" dirty="0">
                <a:solidFill>
                  <a:schemeClr val="tx1"/>
                </a:solidFill>
              </a:rPr>
              <a:t>. P</a:t>
            </a:r>
            <a:r>
              <a:rPr lang="cs-CZ" sz="1800" b="0" dirty="0" smtClean="0">
                <a:solidFill>
                  <a:schemeClr val="tx1"/>
                </a:solidFill>
              </a:rPr>
              <a:t>ouze </a:t>
            </a:r>
            <a:r>
              <a:rPr lang="cs-CZ" sz="1800" b="0" dirty="0">
                <a:solidFill>
                  <a:schemeClr val="tx1"/>
                </a:solidFill>
              </a:rPr>
              <a:t>s touto rolí lze přidávat/odebírat další </a:t>
            </a:r>
            <a:r>
              <a:rPr lang="cs-CZ" sz="1800" b="0" dirty="0" smtClean="0">
                <a:solidFill>
                  <a:schemeClr val="tx1"/>
                </a:solidFill>
              </a:rPr>
              <a:t>uživatele (čtenář, editor, signatář, zmocněnec).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1"/>
                </a:solidFill>
              </a:rPr>
              <a:t>K podepsání úloh je vyžadován </a:t>
            </a:r>
            <a:r>
              <a:rPr lang="cs-CZ" sz="1800" dirty="0">
                <a:solidFill>
                  <a:schemeClr val="tx1"/>
                </a:solidFill>
              </a:rPr>
              <a:t>kvalifikovaný elektronický </a:t>
            </a:r>
            <a:r>
              <a:rPr lang="cs-CZ" sz="1800" dirty="0" smtClean="0">
                <a:solidFill>
                  <a:schemeClr val="tx1"/>
                </a:solidFill>
              </a:rPr>
              <a:t>podpis</a:t>
            </a:r>
            <a:r>
              <a:rPr lang="cs-CZ" sz="1800" b="0" dirty="0" smtClean="0">
                <a:solidFill>
                  <a:schemeClr val="tx1"/>
                </a:solidFill>
              </a:rPr>
              <a:t>.</a:t>
            </a:r>
            <a:endParaRPr lang="cs-CZ" sz="18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tx1"/>
                </a:solidFill>
              </a:rPr>
              <a:t>K </a:t>
            </a:r>
            <a:r>
              <a:rPr lang="cs-CZ" sz="1800" b="0" dirty="0">
                <a:solidFill>
                  <a:schemeClr val="tx1"/>
                </a:solidFill>
              </a:rPr>
              <a:t>podepisování všech nebo určitých úloh je možné </a:t>
            </a:r>
            <a:r>
              <a:rPr lang="cs-CZ" sz="1800" dirty="0">
                <a:solidFill>
                  <a:schemeClr val="tx1"/>
                </a:solidFill>
              </a:rPr>
              <a:t>zmocnit jinou osobu plnou mocí,</a:t>
            </a:r>
            <a:r>
              <a:rPr lang="cs-CZ" sz="1800" b="0" dirty="0">
                <a:solidFill>
                  <a:schemeClr val="tx1"/>
                </a:solidFill>
              </a:rPr>
              <a:t> která se oskenovaná nahraje do </a:t>
            </a:r>
            <a:r>
              <a:rPr lang="cs-CZ" sz="1800" b="0" dirty="0" smtClean="0">
                <a:solidFill>
                  <a:schemeClr val="tx1"/>
                </a:solidFill>
              </a:rPr>
              <a:t>IS KP14+.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Informace </a:t>
            </a:r>
            <a:r>
              <a:rPr lang="cs-CZ" b="1" dirty="0"/>
              <a:t>o stavu projektu </a:t>
            </a:r>
            <a:r>
              <a:rPr lang="cs-CZ" dirty="0"/>
              <a:t>včetně výsledků hodnocení projektu se žadatel/příjemce dozví pouze přes </a:t>
            </a:r>
            <a:r>
              <a:rPr lang="cs-CZ" dirty="0" smtClean="0"/>
              <a:t>systém.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Komunikace </a:t>
            </a:r>
            <a:r>
              <a:rPr lang="cs-CZ" b="1" dirty="0"/>
              <a:t>s Centrem </a:t>
            </a:r>
            <a:r>
              <a:rPr lang="cs-CZ" dirty="0"/>
              <a:t>po podání projektové žádosti bude probíhat </a:t>
            </a:r>
            <a:r>
              <a:rPr lang="cs-CZ" b="1" dirty="0"/>
              <a:t>pouze prostřednictvím depeší </a:t>
            </a:r>
            <a:r>
              <a:rPr lang="cs-CZ" dirty="0"/>
              <a:t>(zpráv) přes </a:t>
            </a:r>
            <a:r>
              <a:rPr lang="cs-CZ" dirty="0" smtClean="0"/>
              <a:t>systém.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Doporučujeme si v IS KP14+ nastavit </a:t>
            </a:r>
            <a:r>
              <a:rPr lang="cs-CZ" b="1" dirty="0"/>
              <a:t>notifikace na telefon nebo e-mail</a:t>
            </a:r>
            <a:r>
              <a:rPr lang="cs-CZ" dirty="0"/>
              <a:t>, kde budete informováni o události/změně stavu projektu či o případných výzvách </a:t>
            </a:r>
            <a:br>
              <a:rPr lang="cs-CZ" dirty="0"/>
            </a:br>
            <a:r>
              <a:rPr lang="cs-CZ" dirty="0"/>
              <a:t>k doplnění/vysvětlení.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se považuje </a:t>
            </a:r>
            <a:r>
              <a:rPr lang="cs-CZ" b="1" dirty="0"/>
              <a:t>za doručenou dnem odeslání</a:t>
            </a:r>
            <a:r>
              <a:rPr lang="cs-CZ" dirty="0"/>
              <a:t>, nikoli dnem přečtení (možnost notifikace na e-mail či </a:t>
            </a:r>
            <a:r>
              <a:rPr lang="cs-CZ" dirty="0" err="1"/>
              <a:t>sms</a:t>
            </a:r>
            <a:r>
              <a:rPr lang="cs-CZ" dirty="0"/>
              <a:t>).</a:t>
            </a: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Přílohy</a:t>
            </a:r>
            <a:r>
              <a:rPr lang="cs-CZ" dirty="0"/>
              <a:t> není nutné elektronicky podepisovat. </a:t>
            </a:r>
            <a:r>
              <a:rPr lang="cs-CZ" b="1" dirty="0"/>
              <a:t>Podepisuje se až kompletní žádost </a:t>
            </a:r>
            <a:r>
              <a:rPr lang="cs-CZ" dirty="0"/>
              <a:t>o podporu. </a:t>
            </a:r>
            <a:r>
              <a:rPr lang="cs-CZ" dirty="0" smtClean="0"/>
              <a:t>Do systému je možné nahrát přílohy do velikosti 100 MB (jinak je třeba přílohu rozdělit) a </a:t>
            </a:r>
            <a:r>
              <a:rPr lang="cs-CZ" dirty="0"/>
              <a:t>všechny přílohy se přikládají </a:t>
            </a:r>
            <a:r>
              <a:rPr lang="cs-CZ" b="1" dirty="0"/>
              <a:t>pouze elektronicky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Jednotlivé přílohy se nenahrávají na záložku „Přiložené dokumenty“, ale na </a:t>
            </a:r>
            <a:r>
              <a:rPr lang="cs-CZ" b="1" dirty="0"/>
              <a:t>různá místa podle oblasti, do které spadají </a:t>
            </a:r>
            <a:r>
              <a:rPr lang="cs-CZ" dirty="0"/>
              <a:t>(týká se plných mocí a veřejných zakázek).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915988" lvl="2" indent="-285750" algn="just" defTabSz="812800">
              <a:spcBef>
                <a:spcPts val="0"/>
              </a:spcBef>
            </a:pPr>
            <a:endParaRPr lang="cs-CZ" sz="1700" dirty="0" smtClean="0"/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sz="1700" dirty="0" smtClean="0"/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IS KP14+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4965" y="1211624"/>
            <a:ext cx="8111836" cy="4972006"/>
          </a:xfrm>
        </p:spPr>
        <p:txBody>
          <a:bodyPr>
            <a:no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cs-CZ" sz="1600" b="1" dirty="0"/>
              <a:t>Specifická pravidla pro žadatele a příjemce k jednotlivým výzvám (příloha č. 1):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pro podání žádosti o podporu v MS2014+</a:t>
            </a:r>
            <a:r>
              <a:rPr lang="cs-CZ" sz="1800" dirty="0"/>
              <a:t> </a:t>
            </a:r>
            <a:endParaRPr lang="cs-CZ" sz="1800" dirty="0" smtClean="0"/>
          </a:p>
          <a:p>
            <a:pPr algn="just"/>
            <a:endParaRPr lang="cs-CZ" sz="800" b="1" dirty="0" smtClean="0"/>
          </a:p>
          <a:p>
            <a:pPr algn="just"/>
            <a:r>
              <a:rPr lang="cs-CZ" sz="1600" b="1" dirty="0" smtClean="0"/>
              <a:t>II</a:t>
            </a:r>
            <a:r>
              <a:rPr lang="cs-CZ" sz="1600" b="1" dirty="0"/>
              <a:t>. 	Obecná pravidla pro žadatele a příjemce (přílohy): 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pro zpracování CBA v MS2014+ 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zadávání žádosti o změnu v MS2014+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Postup podání žádosti o přezkum hodnocení v MS2014</a:t>
            </a:r>
            <a:r>
              <a:rPr lang="cs-CZ" sz="1800" dirty="0" smtClean="0">
                <a:solidFill>
                  <a:srgbClr val="FF0000"/>
                </a:solidFill>
              </a:rPr>
              <a:t>+</a:t>
            </a:r>
          </a:p>
          <a:p>
            <a:pPr marL="914400" lvl="1" indent="-285750" algn="just">
              <a:buFont typeface="Wingdings" panose="05000000000000000000" pitchFamily="2" charset="2"/>
              <a:buChar char="§"/>
            </a:pPr>
            <a:endParaRPr lang="cs-CZ" sz="800" dirty="0" smtClean="0">
              <a:solidFill>
                <a:srgbClr val="FF0000"/>
              </a:solidFill>
            </a:endParaRPr>
          </a:p>
          <a:p>
            <a:pPr marL="400050" indent="-400050" algn="just">
              <a:buAutoNum type="romanUcPeriod" startAt="3"/>
            </a:pPr>
            <a:r>
              <a:rPr lang="cs-CZ" sz="1600" b="1" dirty="0" smtClean="0"/>
              <a:t>Edukační </a:t>
            </a:r>
            <a:r>
              <a:rPr lang="cs-CZ" sz="1600" b="1" dirty="0"/>
              <a:t>videa </a:t>
            </a:r>
            <a:r>
              <a:rPr lang="cs-CZ" sz="1600" dirty="0"/>
              <a:t>na portálu </a:t>
            </a:r>
            <a:r>
              <a:rPr lang="cs-CZ" sz="1600" dirty="0">
                <a:hlinkClick r:id="rId2"/>
              </a:rPr>
              <a:t>www.dotaceeu.cz</a:t>
            </a:r>
            <a:r>
              <a:rPr lang="cs-CZ" sz="1600" dirty="0"/>
              <a:t> - ke shlédnutí jednotlivé díly: </a:t>
            </a:r>
            <a:r>
              <a:rPr lang="cs-CZ" sz="1600" dirty="0" smtClean="0"/>
              <a:t>1</a:t>
            </a:r>
            <a:r>
              <a:rPr lang="cs-CZ" sz="1600" dirty="0"/>
              <a:t>. Představujeme IS KP14+, </a:t>
            </a:r>
            <a:r>
              <a:rPr lang="cs-CZ" sz="1600" dirty="0" smtClean="0"/>
              <a:t>2</a:t>
            </a:r>
            <a:r>
              <a:rPr lang="cs-CZ" sz="1600" dirty="0"/>
              <a:t>. Jak založit žádost, </a:t>
            </a:r>
            <a:r>
              <a:rPr lang="cs-CZ" sz="1600" dirty="0" smtClean="0"/>
              <a:t>3</a:t>
            </a:r>
            <a:r>
              <a:rPr lang="cs-CZ" sz="1600" dirty="0"/>
              <a:t>. Vyplnění žádosti I</a:t>
            </a:r>
            <a:r>
              <a:rPr lang="cs-CZ" sz="1600" dirty="0" smtClean="0"/>
              <a:t>, </a:t>
            </a:r>
            <a:r>
              <a:rPr lang="cs-CZ" sz="1600" dirty="0"/>
              <a:t>4. Vyplnění žádosti II</a:t>
            </a:r>
            <a:r>
              <a:rPr lang="cs-CZ" sz="1600" dirty="0" smtClean="0"/>
              <a:t>, </a:t>
            </a:r>
            <a:r>
              <a:rPr lang="cs-CZ" sz="1600" dirty="0"/>
              <a:t>5. Zprávy o realizace projektu</a:t>
            </a:r>
            <a:r>
              <a:rPr lang="cs-CZ" sz="1600" dirty="0" smtClean="0"/>
              <a:t>.</a:t>
            </a:r>
          </a:p>
          <a:p>
            <a:pPr marL="400050" indent="-400050" algn="just">
              <a:buAutoNum type="romanUcPeriod" startAt="3"/>
            </a:pPr>
            <a:endParaRPr lang="cs-CZ" sz="800" dirty="0" smtClean="0"/>
          </a:p>
          <a:p>
            <a:pPr indent="-285750" algn="just"/>
            <a:r>
              <a:rPr lang="cs-CZ" dirty="0" smtClean="0"/>
              <a:t>Případné chyby v systému zasílat kontaktním osobám Centra v jednotlivých krajích - doložit </a:t>
            </a:r>
            <a:r>
              <a:rPr lang="cs-CZ" dirty="0" err="1" smtClean="0"/>
              <a:t>Print</a:t>
            </a:r>
            <a:r>
              <a:rPr lang="cs-CZ" dirty="0" smtClean="0"/>
              <a:t> </a:t>
            </a:r>
            <a:r>
              <a:rPr lang="cs-CZ" dirty="0" err="1" smtClean="0"/>
              <a:t>Screen</a:t>
            </a:r>
            <a:r>
              <a:rPr lang="cs-CZ" dirty="0" smtClean="0"/>
              <a:t> chybové hlášky při kontrole na dané záložce, kde se chyba vyskytuje!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Co Vám může pomoci při vyplnění IS KP14+ ?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899592" y="1306800"/>
            <a:ext cx="7786848" cy="4818960"/>
          </a:xfrm>
          <a:prstGeom prst="rect">
            <a:avLst/>
          </a:prstGeo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529C"/>
                </a:solidFill>
                <a:latin typeface="Calibri"/>
              </a:rPr>
              <a:t>Kontakty na administrátory monitorovacího systému v regionech: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b="1" dirty="0" smtClean="0">
              <a:solidFill>
                <a:srgbClr val="00529C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32" name="TextShape 3"/>
          <p:cNvSpPr txBox="1"/>
          <p:nvPr/>
        </p:nvSpPr>
        <p:spPr>
          <a:xfrm>
            <a:off x="899592" y="262080"/>
            <a:ext cx="7786848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MS 2014+</a:t>
            </a:r>
            <a:endParaRPr sz="36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E4E699E-CAD7-4030-B269-E6D1A5D825D8}" type="slidenum">
              <a:rPr lang="cs-CZ" sz="1200">
                <a:solidFill>
                  <a:srgbClr val="00529C"/>
                </a:solidFill>
                <a:latin typeface="Calibri"/>
              </a:rPr>
              <a:t>6</a:t>
            </a:fld>
            <a:endParaRPr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65859"/>
              </p:ext>
            </p:extLst>
          </p:nvPr>
        </p:nvGraphicFramePr>
        <p:xfrm>
          <a:off x="633574" y="2019299"/>
          <a:ext cx="8052866" cy="3590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853"/>
                <a:gridCol w="5430013"/>
              </a:tblGrid>
              <a:tr h="457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Středočeský </a:t>
                      </a:r>
                      <a:r>
                        <a:rPr lang="cs-CZ" sz="1100" dirty="0">
                          <a:effectLst/>
                        </a:rPr>
                        <a:t>kraj: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Ing. Hana Jonášová, tel. 225 855 303, e-mail: </a:t>
                      </a:r>
                      <a:r>
                        <a:rPr lang="cs-CZ" sz="1100" b="0" u="sng" dirty="0">
                          <a:effectLst/>
                          <a:hlinkClick r:id="rId2"/>
                        </a:rPr>
                        <a:t>hana.jonasova@crr.cz</a:t>
                      </a:r>
                      <a:endParaRPr lang="cs-CZ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Jihočeský kraj, Plzeňský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Ing. Kateřina </a:t>
                      </a:r>
                      <a:r>
                        <a:rPr lang="cs-CZ" sz="1100" dirty="0" err="1">
                          <a:effectLst/>
                        </a:rPr>
                        <a:t>Špírková</a:t>
                      </a:r>
                      <a:r>
                        <a:rPr lang="cs-CZ" sz="1100" dirty="0">
                          <a:effectLst/>
                        </a:rPr>
                        <a:t>, tel. 381 670 021, e-mail: </a:t>
                      </a:r>
                      <a:r>
                        <a:rPr lang="cs-CZ" sz="1100" u="sng" dirty="0">
                          <a:effectLst/>
                          <a:hlinkClick r:id="rId3"/>
                        </a:rPr>
                        <a:t>katerina.spirkova@crr.cz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Kraj Vysočina, Jihomoravský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Mgr. Viktor </a:t>
                      </a:r>
                      <a:r>
                        <a:rPr lang="cs-CZ" sz="1100" dirty="0" err="1">
                          <a:effectLst/>
                        </a:rPr>
                        <a:t>Šeďa</a:t>
                      </a:r>
                      <a:r>
                        <a:rPr lang="cs-CZ" sz="1100" dirty="0">
                          <a:effectLst/>
                        </a:rPr>
                        <a:t>, tel. 518 770 231, e-mail: </a:t>
                      </a:r>
                      <a:r>
                        <a:rPr lang="cs-CZ" sz="1100" u="sng" dirty="0">
                          <a:effectLst/>
                          <a:hlinkClick r:id="rId4"/>
                        </a:rPr>
                        <a:t>viktor.seda@crr.cz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Olomoucký kraj, Zlínský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Ing. Kateřina Procházková, tel. 582 777 445, e-mail: </a:t>
                      </a:r>
                      <a:r>
                        <a:rPr lang="cs-CZ" sz="1100" u="sng">
                          <a:effectLst/>
                          <a:hlinkClick r:id="rId5"/>
                        </a:rPr>
                        <a:t>katerina.prochazkova@crr.cz</a:t>
                      </a:r>
                      <a:r>
                        <a:rPr lang="cs-CZ" sz="1100">
                          <a:effectLst/>
                        </a:rPr>
                        <a:t> 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Karlovarský kraj, Ústecký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Ing. Miloš </a:t>
                      </a:r>
                      <a:r>
                        <a:rPr lang="cs-CZ" sz="1100" dirty="0" err="1">
                          <a:effectLst/>
                        </a:rPr>
                        <a:t>Vejr</a:t>
                      </a:r>
                      <a:r>
                        <a:rPr lang="cs-CZ" sz="1100" dirty="0">
                          <a:effectLst/>
                        </a:rPr>
                        <a:t>, tel. 412 870 923, e-mail: </a:t>
                      </a:r>
                      <a:r>
                        <a:rPr lang="cs-CZ" sz="1100" u="sng" dirty="0">
                          <a:effectLst/>
                          <a:hlinkClick r:id="rId6"/>
                        </a:rPr>
                        <a:t>milos.vejr@crr.cz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Liberecký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Mgr. Tomáš Rec, tel. 488 570 927, e-mail: </a:t>
                      </a:r>
                      <a:r>
                        <a:rPr lang="cs-CZ" sz="1100" u="sng">
                          <a:effectLst/>
                          <a:hlinkClick r:id="rId7"/>
                        </a:rPr>
                        <a:t>tomas.rec@crr.cz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Královéhradecký kraj, Pardubický kraj: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Mgr. Lukáš Frolík, tel. 499 420 603, e-mail: </a:t>
                      </a:r>
                      <a:r>
                        <a:rPr lang="cs-CZ" sz="1100" u="sng" dirty="0">
                          <a:effectLst/>
                          <a:hlinkClick r:id="rId8"/>
                        </a:rPr>
                        <a:t>lukas.frolik@crr.cz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Moravskoslezský kraj: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Ing. Jana Matoušková, tel. 597 570 947, e-mail: </a:t>
                      </a:r>
                      <a:r>
                        <a:rPr lang="cs-CZ" sz="1100" u="sng" dirty="0">
                          <a:effectLst/>
                          <a:hlinkClick r:id="rId9"/>
                        </a:rPr>
                        <a:t>jana.matouskova@crr.cz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67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3280" y="1628800"/>
            <a:ext cx="8003160" cy="4608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Státní příspěvková organizace zřízená Zákonem č. 248/2000 Sb., o podpoře regionálního rozvoje, a řízená Ministerstvem pro místní rozvoj ČR.</a:t>
            </a:r>
            <a:endParaRPr lang="cs-CZ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Z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prostředkující subjekt pro vybrané operační programy </a:t>
            </a:r>
            <a:endParaRPr lang="cs-CZ" dirty="0" smtClean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konzultační a informační činnost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kontrola a monitoring realizace projektů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(2014-2020) Integrovaný regionální operační program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(2007-2013) Integrovaný operační program, OP Technická pomoc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(2004-2006) Společný regionální operační program, OP JPD2</a:t>
            </a:r>
            <a:endParaRPr lang="cs-CZ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  <a:latin typeface="Calibri"/>
              </a:rPr>
              <a:t>(1998-2004) předvstupní programy (PHARE, ISPA, SAPARD)</a:t>
            </a:r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Kontrolní subjekt pro operační programy Cíle 3 (nyní Cíl 2)</a:t>
            </a:r>
            <a:endParaRPr lang="cs-CZ" dirty="0" smtClean="0"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H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ostitelská organizace pro pracoviště 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Enterprise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solidFill>
                  <a:srgbClr val="00529C"/>
                </a:solidFill>
                <a:latin typeface="Calibri" panose="020F0502020204030204" pitchFamily="34" charset="0"/>
              </a:rPr>
              <a:t>Europe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 Network</a:t>
            </a:r>
            <a:endParaRPr lang="cs-CZ" dirty="0"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poradenství pro malé a střední podnikatele</a:t>
            </a:r>
            <a:endParaRPr lang="cs-CZ" sz="1600" dirty="0" smtClean="0">
              <a:latin typeface="Calibri" panose="020F0502020204030204" pitchFamily="34" charset="0"/>
            </a:endParaRPr>
          </a:p>
          <a:p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S</a:t>
            </a: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práva Regionálního informačního servisu (RIS) a Mapového serveru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rozsáhlá pravidelně aktualizovaná databáze regionálních dat a jejich zobrazení v mapě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683280" y="484920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Centrum</a:t>
            </a:r>
            <a:r>
              <a:rPr lang="cs-CZ" sz="3600" b="1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36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 regionální rozvoj České republiky</a:t>
            </a:r>
          </a:p>
        </p:txBody>
      </p:sp>
      <p:sp>
        <p:nvSpPr>
          <p:cNvPr id="129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013DBF-F672-4C8B-B20A-8BA5C9BA7137}" type="slidenum">
              <a:rPr lang="cs-CZ" sz="1200">
                <a:solidFill>
                  <a:srgbClr val="00529C"/>
                </a:solidFill>
                <a:latin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75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683280" y="1628800"/>
            <a:ext cx="8003160" cy="46085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Webové stránky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www.crr.cz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Kontakty, harmonogram výzev, odkaz na stránky IROP (dokumentace k výzvám, otázky a odpovědi).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Statistiky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http://www.crr.cz/cs/irop/statistiky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/>
              <a:t>T</a:t>
            </a:r>
            <a:r>
              <a:rPr lang="cs-CZ" b="1" dirty="0" smtClean="0"/>
              <a:t>abulka </a:t>
            </a:r>
            <a:r>
              <a:rPr lang="cs-CZ" b="1" dirty="0"/>
              <a:t>s aktuálními stavy alokací výzev</a:t>
            </a:r>
            <a:r>
              <a:rPr lang="cs-CZ" dirty="0"/>
              <a:t>, kde naleznete informace o počtu předložených a aktuálně hodnocených projektů, projektů, které prošly hodnocením, a projektů, které byly vyřazené nebo stažené žadatelem. Nové stavy jsou uveřejňovány každých 14 dní. </a:t>
            </a:r>
            <a:endParaRPr lang="cs-CZ" dirty="0" smtClean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>
                <a:solidFill>
                  <a:srgbClr val="00529C"/>
                </a:solidFill>
                <a:latin typeface="Calibri" panose="020F0502020204030204" pitchFamily="34" charset="0"/>
              </a:rPr>
              <a:t>Kontrolní </a:t>
            </a: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listy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http://www.crr.cz/cs/irop/kontrolni-listy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dirty="0" smtClean="0"/>
              <a:t>Zveřejněny kontrolní listy </a:t>
            </a:r>
            <a:r>
              <a:rPr lang="cs-CZ" b="1" dirty="0"/>
              <a:t>pro hodnocení přijatelnosti a formálních náležitostí </a:t>
            </a:r>
            <a:r>
              <a:rPr lang="cs-CZ" b="1" dirty="0" smtClean="0"/>
              <a:t> i pro věcné hodnocení </a:t>
            </a:r>
            <a:r>
              <a:rPr lang="cs-CZ" dirty="0" smtClean="0"/>
              <a:t>pro jednotlivé výzvy.</a:t>
            </a:r>
            <a:endParaRPr lang="cs-CZ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00529C"/>
                </a:solidFill>
                <a:latin typeface="Calibri" panose="020F0502020204030204" pitchFamily="34" charset="0"/>
              </a:rPr>
              <a:t>Vyjádření centra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http://www.crr.cz/cs/irop/vyjadreni-centra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 smtClean="0"/>
              <a:t>Nejčastější pochybení </a:t>
            </a:r>
            <a:r>
              <a:rPr lang="cs-CZ" dirty="0" smtClean="0"/>
              <a:t>při podání žádostí o podporu, </a:t>
            </a:r>
            <a:r>
              <a:rPr lang="cs-CZ" dirty="0"/>
              <a:t>Vyjádření Centra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 </a:t>
            </a:r>
            <a:r>
              <a:rPr lang="cs-CZ" b="1" dirty="0"/>
              <a:t>problematice veřejných </a:t>
            </a:r>
            <a:r>
              <a:rPr lang="cs-CZ" b="1" dirty="0" smtClean="0"/>
              <a:t>zakázek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7" name="TextShape 2"/>
          <p:cNvSpPr txBox="1"/>
          <p:nvPr/>
        </p:nvSpPr>
        <p:spPr>
          <a:xfrm>
            <a:off x="727560" y="6356520"/>
            <a:ext cx="529200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683280" y="484920"/>
            <a:ext cx="8003160" cy="821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cs-CZ" sz="32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Centrum</a:t>
            </a:r>
            <a:r>
              <a:rPr lang="cs-CZ" sz="3200" b="1" dirty="0" smtClean="0">
                <a:solidFill>
                  <a:srgbClr val="00529C"/>
                </a:solidFill>
                <a:latin typeface="Calibri"/>
              </a:rPr>
              <a:t> </a:t>
            </a:r>
            <a:r>
              <a:rPr lang="cs-CZ" sz="3200" b="1" dirty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pro regionální rozvoj České </a:t>
            </a:r>
            <a:r>
              <a:rPr lang="cs-CZ" sz="3200" b="1" dirty="0" smtClean="0">
                <a:solidFill>
                  <a:srgbClr val="00529C"/>
                </a:solidFill>
                <a:latin typeface="+mj-lt"/>
                <a:ea typeface="+mj-ea"/>
                <a:cs typeface="+mj-cs"/>
              </a:rPr>
              <a:t>republiky – informace pro žadatele a příjemce</a:t>
            </a:r>
            <a:endParaRPr lang="cs-CZ" sz="3200" b="1" dirty="0">
              <a:solidFill>
                <a:srgbClr val="0052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183240" y="6356520"/>
            <a:ext cx="500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013DBF-F672-4C8B-B20A-8BA5C9BA7137}" type="slidenum">
              <a:rPr lang="cs-CZ" sz="1200">
                <a:solidFill>
                  <a:srgbClr val="00529C"/>
                </a:solidFill>
                <a:latin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985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Podání žádostí POUZE přes MS2014+</a:t>
            </a:r>
          </a:p>
          <a:p>
            <a:pPr marL="454025" lvl="1" indent="-187325"/>
            <a:r>
              <a:rPr lang="cs-CZ" dirty="0" smtClean="0"/>
              <a:t>Automatická registrace žádosti</a:t>
            </a:r>
          </a:p>
          <a:p>
            <a:pPr marL="454025" lvl="1" indent="-187325"/>
            <a:r>
              <a:rPr lang="cs-CZ" dirty="0" smtClean="0"/>
              <a:t>Automatické předložení na příslušné krajské oddělení CRR</a:t>
            </a:r>
          </a:p>
          <a:p>
            <a:pPr marL="454025" lvl="1" indent="-187325"/>
            <a:r>
              <a:rPr lang="cs-CZ" dirty="0" smtClean="0"/>
              <a:t>Žadatel bude depeší informován o přidělených manažerech projektu, kteří budou mít na starosti další administraci projektu </a:t>
            </a:r>
            <a:br>
              <a:rPr lang="cs-CZ" dirty="0" smtClean="0"/>
            </a:br>
            <a:r>
              <a:rPr lang="cs-CZ" dirty="0" smtClean="0"/>
              <a:t>a komunikaci se žadatelem</a:t>
            </a:r>
          </a:p>
          <a:p>
            <a:pPr marL="454025" lvl="1" indent="-187325"/>
            <a:r>
              <a:rPr lang="cs-CZ" dirty="0">
                <a:latin typeface="Calibri" panose="020F0502020204030204" pitchFamily="34" charset="0"/>
              </a:rPr>
              <a:t>Stav žádosti lze sledovat na </a:t>
            </a:r>
            <a:r>
              <a:rPr lang="cs-CZ" dirty="0">
                <a:latin typeface="Calibri" panose="020F0502020204030204" pitchFamily="34" charset="0"/>
                <a:hlinkClick r:id="rId2"/>
              </a:rPr>
              <a:t>http://www.crr.cz/cs/irop/stav-zadosti/</a:t>
            </a:r>
            <a:r>
              <a:rPr lang="cs-CZ" dirty="0">
                <a:latin typeface="Calibri" panose="020F0502020204030204" pitchFamily="34" charset="0"/>
              </a:rPr>
              <a:t> </a:t>
            </a:r>
          </a:p>
          <a:p>
            <a:pPr marL="454025" lvl="1" indent="-187325"/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2144</Words>
  <Application>Microsoft Office PowerPoint</Application>
  <PresentationFormat>Předvádění na obrazovce (4:3)</PresentationFormat>
  <Paragraphs>375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CRR template</vt:lpstr>
      <vt:lpstr>Office Theme</vt:lpstr>
      <vt:lpstr>1_Office Theme</vt:lpstr>
      <vt:lpstr>2_Office Theme</vt:lpstr>
      <vt:lpstr>1_CRR template</vt:lpstr>
      <vt:lpstr>Prezentace aplikace PowerPoint</vt:lpstr>
      <vt:lpstr>Portál IS KP14+</vt:lpstr>
      <vt:lpstr>Vyplnění projektové žádosti</vt:lpstr>
      <vt:lpstr>IS KP14+</vt:lpstr>
      <vt:lpstr>Co Vám může pomoci při vyplnění IS KP14+ ?</vt:lpstr>
      <vt:lpstr>Prezentace aplikace PowerPoint</vt:lpstr>
      <vt:lpstr>Prezentace aplikace PowerPoint</vt:lpstr>
      <vt:lpstr>Prezentace aplikace PowerPoint</vt:lpstr>
      <vt:lpstr>Příjem žádostí</vt:lpstr>
      <vt:lpstr>Hodnocení žádostí</vt:lpstr>
      <vt:lpstr>Prezentace aplikace PowerPoint</vt:lpstr>
      <vt:lpstr>Kritéria formálních náležitostí</vt:lpstr>
      <vt:lpstr>Kritéria formálních náležitostí – II</vt:lpstr>
      <vt:lpstr>Kritéria formálních náležitostí – III</vt:lpstr>
      <vt:lpstr>Obecná kritéria přijatelnosti</vt:lpstr>
      <vt:lpstr>Obecná kritéria přijatelnosti – II</vt:lpstr>
      <vt:lpstr>Obecná kritéria přijatelnosti – III</vt:lpstr>
      <vt:lpstr>Specifická kritéria přijatelnosti</vt:lpstr>
      <vt:lpstr>Specifická kritéria přijatelnosti – II</vt:lpstr>
      <vt:lpstr>Specifická kritéria přijatelnosti – III</vt:lpstr>
      <vt:lpstr>Specifická kritéria přijatelnosti – IV</vt:lpstr>
      <vt:lpstr>Proces věcného hodnocení</vt:lpstr>
      <vt:lpstr>Věcné hodnocení – I.</vt:lpstr>
      <vt:lpstr>Věcné hodnocení – II.</vt:lpstr>
      <vt:lpstr>Věcné hodnocení – III.</vt:lpstr>
      <vt:lpstr>Věcné hodnocení – IV.</vt:lpstr>
      <vt:lpstr>Ex-ante analýza rizik</vt:lpstr>
      <vt:lpstr>Prezentace aplikace PowerPoint</vt:lpstr>
      <vt:lpstr>Výběr projektů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Brožová Michaela</cp:lastModifiedBy>
  <cp:revision>123</cp:revision>
  <cp:lastPrinted>2017-05-05T08:57:13Z</cp:lastPrinted>
  <dcterms:created xsi:type="dcterms:W3CDTF">2014-09-16T20:50:40Z</dcterms:created>
  <dcterms:modified xsi:type="dcterms:W3CDTF">2017-05-09T08:57:31Z</dcterms:modified>
</cp:coreProperties>
</file>