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  <p:sldMasterId id="2147483670" r:id="rId3"/>
  </p:sldMasterIdLst>
  <p:notesMasterIdLst>
    <p:notesMasterId r:id="rId49"/>
  </p:notesMasterIdLst>
  <p:handoutMasterIdLst>
    <p:handoutMasterId r:id="rId50"/>
  </p:handoutMasterIdLst>
  <p:sldIdLst>
    <p:sldId id="263" r:id="rId4"/>
    <p:sldId id="268" r:id="rId5"/>
    <p:sldId id="265" r:id="rId6"/>
    <p:sldId id="267" r:id="rId7"/>
    <p:sldId id="269" r:id="rId8"/>
    <p:sldId id="314" r:id="rId9"/>
    <p:sldId id="355" r:id="rId10"/>
    <p:sldId id="354" r:id="rId11"/>
    <p:sldId id="353" r:id="rId12"/>
    <p:sldId id="352" r:id="rId13"/>
    <p:sldId id="351" r:id="rId14"/>
    <p:sldId id="350" r:id="rId15"/>
    <p:sldId id="349" r:id="rId16"/>
    <p:sldId id="316" r:id="rId17"/>
    <p:sldId id="315" r:id="rId18"/>
    <p:sldId id="317" r:id="rId19"/>
    <p:sldId id="318" r:id="rId20"/>
    <p:sldId id="319" r:id="rId21"/>
    <p:sldId id="320" r:id="rId22"/>
    <p:sldId id="321" r:id="rId23"/>
    <p:sldId id="335" r:id="rId24"/>
    <p:sldId id="337" r:id="rId25"/>
    <p:sldId id="323" r:id="rId26"/>
    <p:sldId id="324" r:id="rId27"/>
    <p:sldId id="325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38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46" r:id="rId45"/>
    <p:sldId id="347" r:id="rId46"/>
    <p:sldId id="348" r:id="rId47"/>
    <p:sldId id="264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C"/>
    <a:srgbClr val="5FA4E5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1224" y="108"/>
      </p:cViewPr>
      <p:guideLst>
        <p:guide orient="horz" pos="3382"/>
        <p:guide pos="4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49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34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84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592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60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43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11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34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992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24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cs-CZ" sz="1200" dirty="0" smtClean="0">
                <a:solidFill>
                  <a:srgbClr val="FF0000"/>
                </a:solidFill>
              </a:rPr>
              <a:t>Průzkum trhu provedený ve vztahu k hlavním aktivitám projektu</a:t>
            </a:r>
          </a:p>
          <a:p>
            <a:pPr marL="5524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200" dirty="0" smtClean="0">
                <a:solidFill>
                  <a:srgbClr val="FF0000"/>
                </a:solidFill>
              </a:rPr>
              <a:t>průzkum trhu a jeho dokumentace jsou rozděleny do samostatných celků odpovídajících předmětům plnění veřejných zakázek na hlavní aktivity projektu, které žadatel plánuje realizovat</a:t>
            </a:r>
          </a:p>
          <a:p>
            <a:pPr marL="5524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200" dirty="0" smtClean="0">
                <a:solidFill>
                  <a:srgbClr val="FF0000"/>
                </a:solidFill>
              </a:rPr>
              <a:t>Pokud je k datu předložení žádosti některá veřejná zakázka již </a:t>
            </a:r>
            <a:r>
              <a:rPr lang="cs-CZ" sz="1200" b="1" dirty="0" smtClean="0">
                <a:solidFill>
                  <a:srgbClr val="FF0000"/>
                </a:solidFill>
              </a:rPr>
              <a:t>zahájena nebo ukončena</a:t>
            </a:r>
            <a:r>
              <a:rPr lang="cs-CZ" sz="1200" dirty="0" smtClean="0">
                <a:solidFill>
                  <a:srgbClr val="FF0000"/>
                </a:solidFill>
              </a:rPr>
              <a:t>, dokládá žadatel místo průzkumu trhu způsob stanovení předpokládané hodnoty této veřejné zakázky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34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24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cs-CZ" sz="1200" dirty="0" smtClean="0">
                <a:solidFill>
                  <a:srgbClr val="FF0000"/>
                </a:solidFill>
              </a:rPr>
              <a:t>Průzkum trhu provedený ve vztahu k hlavním aktivitám projektu</a:t>
            </a:r>
          </a:p>
          <a:p>
            <a:pPr marL="5524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200" dirty="0" smtClean="0">
                <a:solidFill>
                  <a:srgbClr val="FF0000"/>
                </a:solidFill>
              </a:rPr>
              <a:t>průzkum trhu a jeho dokumentace jsou rozděleny do samostatných celků odpovídajících předmětům plnění veřejných zakázek na hlavní aktivity projektu, které žadatel plánuje realizovat</a:t>
            </a:r>
          </a:p>
          <a:p>
            <a:pPr marL="5524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200" dirty="0" smtClean="0">
                <a:solidFill>
                  <a:srgbClr val="FF0000"/>
                </a:solidFill>
              </a:rPr>
              <a:t>Pokud je k datu předložení žádosti některá veřejná zakázka již </a:t>
            </a:r>
            <a:r>
              <a:rPr lang="cs-CZ" sz="1200" b="1" dirty="0" smtClean="0">
                <a:solidFill>
                  <a:srgbClr val="FF0000"/>
                </a:solidFill>
              </a:rPr>
              <a:t>zahájena nebo ukončena</a:t>
            </a:r>
            <a:r>
              <a:rPr lang="cs-CZ" sz="1200" dirty="0" smtClean="0">
                <a:solidFill>
                  <a:srgbClr val="FF0000"/>
                </a:solidFill>
              </a:rPr>
              <a:t>, dokládá žadatel místo průzkumu trhu způsob stanovení předpokládané hodnoty této veřejné zakázky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369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307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24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cs-CZ" sz="1200" dirty="0" smtClean="0">
                <a:solidFill>
                  <a:srgbClr val="FF0000"/>
                </a:solidFill>
              </a:rPr>
              <a:t>Průzkum trhu provedený ve vztahu k hlavním aktivitám projektu</a:t>
            </a:r>
          </a:p>
          <a:p>
            <a:pPr marL="5524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200" dirty="0" smtClean="0">
                <a:solidFill>
                  <a:srgbClr val="FF0000"/>
                </a:solidFill>
              </a:rPr>
              <a:t>průzkum trhu a jeho dokumentace jsou rozděleny do samostatných celků odpovídajících předmětům plnění veřejných zakázek na hlavní aktivity projektu, které žadatel plánuje realizovat</a:t>
            </a:r>
          </a:p>
          <a:p>
            <a:pPr marL="5524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200" dirty="0" smtClean="0">
                <a:solidFill>
                  <a:srgbClr val="FF0000"/>
                </a:solidFill>
              </a:rPr>
              <a:t>Pokud je k datu předložení žádosti některá veřejná zakázka již </a:t>
            </a:r>
            <a:r>
              <a:rPr lang="cs-CZ" sz="1200" b="1" dirty="0" smtClean="0">
                <a:solidFill>
                  <a:srgbClr val="FF0000"/>
                </a:solidFill>
              </a:rPr>
              <a:t>zahájena nebo ukončena</a:t>
            </a:r>
            <a:r>
              <a:rPr lang="cs-CZ" sz="1200" dirty="0" smtClean="0">
                <a:solidFill>
                  <a:srgbClr val="FF0000"/>
                </a:solidFill>
              </a:rPr>
              <a:t>, dokládá žadatel místo průzkumu trhu způsob stanovení předpokládané hodnoty této veřejné zakázky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489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487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739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401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360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569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199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896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1667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922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094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885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8379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0923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471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67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34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5559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7339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99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64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577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46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00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59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28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25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5082"/>
            <a:ext cx="7772400" cy="1997296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86972"/>
            <a:ext cx="6400800" cy="57020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5FA4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3309620"/>
            <a:ext cx="6632575" cy="145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6851" y="6356350"/>
            <a:ext cx="2006600" cy="369888"/>
          </a:xfr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pPr lvl="0"/>
            <a:fld id="{A8AD1661-3A61-224B-91E0-4B126FC883AF}" type="datetime1">
              <a:rPr lang="en-US" smtClean="0"/>
              <a:t>9/16/2016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42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277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33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600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100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384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341" y="1264906"/>
            <a:ext cx="7383470" cy="14700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61280" y="5840002"/>
            <a:ext cx="3312170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dirty="0" smtClean="0">
                <a:solidFill>
                  <a:prstClr val="white"/>
                </a:solidFill>
              </a:rPr>
              <a:t>Centrum pro regionální rozvoj České republiky</a:t>
            </a: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3591250" y="5840002"/>
            <a:ext cx="246494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dirty="0" smtClean="0">
                <a:solidFill>
                  <a:prstClr val="white"/>
                </a:solidFill>
              </a:rPr>
              <a:t>Vinohradská 46, 120 00  Praha 2</a:t>
            </a: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6140450" y="5840002"/>
            <a:ext cx="174740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dirty="0" smtClean="0">
                <a:solidFill>
                  <a:prstClr val="white"/>
                </a:solidFill>
              </a:rPr>
              <a:t>tel.: +420 221 580 201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8048299" y="5828841"/>
            <a:ext cx="1000451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dirty="0" err="1" smtClean="0">
                <a:solidFill>
                  <a:prstClr val="white"/>
                </a:solidFill>
              </a:rPr>
              <a:t>www.crr.cz</a:t>
            </a:r>
            <a:endParaRPr lang="cs-CZ" sz="1300" dirty="0" smtClean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912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5082"/>
            <a:ext cx="7772400" cy="1997296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86972"/>
            <a:ext cx="6400800" cy="57020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5FA4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3309620"/>
            <a:ext cx="6632575" cy="145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6851" y="6356350"/>
            <a:ext cx="2006600" cy="369888"/>
          </a:xfr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pPr lvl="0"/>
            <a:fld id="{A8AD1661-3A61-224B-91E0-4B126FC883AF}" type="datetime1">
              <a:rPr lang="en-US" smtClean="0"/>
              <a:pPr lvl="0"/>
              <a:t>8/15/2016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35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89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307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365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265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008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341" y="1264906"/>
            <a:ext cx="7383470" cy="14700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69747" y="5840002"/>
            <a:ext cx="3312170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dirty="0" smtClean="0">
                <a:solidFill>
                  <a:prstClr val="white"/>
                </a:solidFill>
              </a:rPr>
              <a:t>Centrum pro regionální rozvoj České republiky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3268138" y="5840002"/>
            <a:ext cx="319193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 smtClean="0"/>
              <a:t>U </a:t>
            </a:r>
            <a:r>
              <a:rPr lang="en-US" sz="1200" b="1" dirty="0" err="1" smtClean="0"/>
              <a:t>Nákladového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nádraží</a:t>
            </a:r>
            <a:r>
              <a:rPr lang="en-US" sz="1200" b="1" dirty="0" smtClean="0"/>
              <a:t> 3144/4, 130 00 </a:t>
            </a:r>
            <a:r>
              <a:rPr lang="en-US" sz="1200" b="1" dirty="0" err="1" smtClean="0"/>
              <a:t>Praha</a:t>
            </a:r>
            <a:r>
              <a:rPr lang="en-US" sz="1200" b="1" dirty="0" smtClean="0"/>
              <a:t> 3</a:t>
            </a:r>
            <a:endParaRPr lang="cs-CZ" sz="1200" dirty="0" smtClean="0">
              <a:solidFill>
                <a:prstClr val="white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 userDrawn="1"/>
        </p:nvSpPr>
        <p:spPr>
          <a:xfrm>
            <a:off x="6479130" y="5840002"/>
            <a:ext cx="174740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dirty="0" smtClean="0">
                <a:solidFill>
                  <a:prstClr val="white"/>
                </a:solidFill>
              </a:rPr>
              <a:t>tel.: +420 </a:t>
            </a:r>
            <a:r>
              <a:rPr lang="is-IS" sz="1200" b="1" dirty="0" smtClean="0"/>
              <a:t>225 855 321</a:t>
            </a:r>
            <a:endParaRPr lang="cs-CZ" sz="1200" dirty="0" smtClean="0">
              <a:solidFill>
                <a:prstClr val="white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8116035" y="5828841"/>
            <a:ext cx="1000451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dirty="0" err="1" smtClean="0">
                <a:solidFill>
                  <a:prstClr val="white"/>
                </a:solidFill>
              </a:rPr>
              <a:t>www.crr.cz</a:t>
            </a:r>
            <a:endParaRPr lang="cs-CZ" sz="12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5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82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5082"/>
            <a:ext cx="7772400" cy="1997296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86972"/>
            <a:ext cx="6400800" cy="57020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5FA4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subtitle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3309620"/>
            <a:ext cx="6632575" cy="145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6851" y="6356350"/>
            <a:ext cx="2006600" cy="369888"/>
          </a:xfr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pPr lvl="0"/>
            <a:r>
              <a:rPr lang="en-US" dirty="0" smtClean="0"/>
              <a:t>16/12/14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514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2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8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5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9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341" y="1264906"/>
            <a:ext cx="7383470" cy="14700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69747" y="5840002"/>
            <a:ext cx="3312170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Centrum pro regionální rozvoj České republiky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3268138" y="5840002"/>
            <a:ext cx="319193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 smtClean="0"/>
              <a:t>U </a:t>
            </a:r>
            <a:r>
              <a:rPr lang="en-US" sz="1200" b="1" dirty="0" err="1" smtClean="0"/>
              <a:t>Nákladového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nádraží</a:t>
            </a:r>
            <a:r>
              <a:rPr lang="en-US" sz="1200" b="1" dirty="0" smtClean="0"/>
              <a:t> 3144/4, 130 00 </a:t>
            </a:r>
            <a:r>
              <a:rPr lang="en-US" sz="1200" b="1" dirty="0" err="1" smtClean="0"/>
              <a:t>Praha</a:t>
            </a:r>
            <a:r>
              <a:rPr lang="en-US" sz="1200" b="1" dirty="0" smtClean="0"/>
              <a:t> 3</a:t>
            </a:r>
            <a:endParaRPr lang="cs-CZ" sz="1200" b="0" dirty="0" smtClean="0">
              <a:solidFill>
                <a:schemeClr val="bg1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 userDrawn="1"/>
        </p:nvSpPr>
        <p:spPr>
          <a:xfrm>
            <a:off x="6479130" y="5840002"/>
            <a:ext cx="174740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0" dirty="0" smtClean="0">
                <a:solidFill>
                  <a:schemeClr val="bg1"/>
                </a:solidFill>
              </a:rPr>
              <a:t>tel.: +420 </a:t>
            </a:r>
            <a:r>
              <a:rPr lang="is-IS" sz="1200" b="1" dirty="0" smtClean="0"/>
              <a:t>225 855 321</a:t>
            </a:r>
            <a:endParaRPr lang="cs-CZ" sz="1200" b="0" dirty="0" smtClean="0">
              <a:solidFill>
                <a:schemeClr val="bg1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8116035" y="5828841"/>
            <a:ext cx="1000451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www.crr.cz</a:t>
            </a:r>
            <a:endParaRPr lang="cs-CZ" sz="1200" b="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5082"/>
            <a:ext cx="7772400" cy="1997296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86972"/>
            <a:ext cx="6400800" cy="57020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5FA4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subtitle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3309620"/>
            <a:ext cx="6632575" cy="145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6851" y="6356350"/>
            <a:ext cx="2006600" cy="369888"/>
          </a:xfr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pPr lvl="0"/>
            <a:r>
              <a:rPr lang="en-US" dirty="0" smtClean="0"/>
              <a:t>16/12/14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84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2310"/>
            <a:ext cx="8229600" cy="822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374" y="1306873"/>
            <a:ext cx="7675766" cy="480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7451" y="6356350"/>
            <a:ext cx="5292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60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2310"/>
            <a:ext cx="8229600" cy="822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374" y="1306873"/>
            <a:ext cx="7675766" cy="480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7451" y="6356350"/>
            <a:ext cx="5292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5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2310"/>
            <a:ext cx="8229600" cy="822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374" y="1306873"/>
            <a:ext cx="7675766" cy="480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7451" y="6356350"/>
            <a:ext cx="5292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16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/>
              <a:t>Představení </a:t>
            </a:r>
            <a:br>
              <a:rPr lang="cs-CZ" sz="4000" dirty="0"/>
            </a:br>
            <a:r>
              <a:rPr lang="cs-CZ" sz="4000" dirty="0"/>
              <a:t>Centra pro regionální rozvoj </a:t>
            </a:r>
            <a:br>
              <a:rPr lang="cs-CZ" sz="4000" dirty="0"/>
            </a:br>
            <a:r>
              <a:rPr lang="cs-CZ" sz="4000" dirty="0"/>
              <a:t>České republiky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6688" y="3309620"/>
            <a:ext cx="6632575" cy="145256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cs-CZ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Seminář pro SC 2.1 </a:t>
            </a:r>
            <a:br>
              <a:rPr lang="cs-CZ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Zvýšení kvality a dostupnosti služeb vedoucí k sociální inkluzi</a:t>
            </a:r>
          </a:p>
          <a:p>
            <a:pPr>
              <a:lnSpc>
                <a:spcPct val="120000"/>
              </a:lnSpc>
            </a:pPr>
            <a:endParaRPr lang="cs-CZ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cs-CZ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Kolová výzva č.</a:t>
            </a:r>
            <a:r>
              <a:rPr lang="pl-PL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 Rozvoj infrastruktury polyfunkčních komunitních center</a:t>
            </a:r>
            <a:endParaRPr lang="cs-CZ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endParaRPr lang="cs-CZ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cs-CZ" sz="8800" dirty="0">
                <a:solidFill>
                  <a:srgbClr val="5FA4E5"/>
                </a:solidFill>
              </a:rPr>
              <a:t>Mgr. Hana Čalová</a:t>
            </a:r>
            <a:endParaRPr lang="en-US" sz="8800" dirty="0">
              <a:solidFill>
                <a:srgbClr val="5FA4E5"/>
              </a:solidFill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10. 5. 2017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060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6375" y="1306874"/>
            <a:ext cx="7368955" cy="4819290"/>
          </a:xfrm>
        </p:spPr>
        <p:txBody>
          <a:bodyPr>
            <a:normAutofit lnSpcReduction="10000"/>
          </a:bodyPr>
          <a:lstStyle/>
          <a:p>
            <a:pPr marL="361950" lvl="1" indent="-276225" algn="just" defTabSz="266700">
              <a:spcBef>
                <a:spcPts val="0"/>
              </a:spcBef>
            </a:pPr>
            <a:r>
              <a:rPr lang="cs-CZ" sz="1800" dirty="0">
                <a:solidFill>
                  <a:srgbClr val="FF0000"/>
                </a:solidFill>
              </a:rPr>
              <a:t>Napravitelná a nenapravitelná kritéria přijatelnosti.</a:t>
            </a:r>
          </a:p>
          <a:p>
            <a:pPr marL="361950" lvl="1" indent="-276225" algn="just" defTabSz="266700">
              <a:spcBef>
                <a:spcPts val="0"/>
              </a:spcBef>
            </a:pPr>
            <a:r>
              <a:rPr lang="cs-CZ" sz="1800" dirty="0">
                <a:solidFill>
                  <a:srgbClr val="FF0000"/>
                </a:solidFill>
              </a:rPr>
              <a:t>Rozdělení kritérií je stanoveno Specifickými pravidly pro žadatele a příjemce</a:t>
            </a:r>
          </a:p>
          <a:p>
            <a:pPr marL="361950" lvl="1" indent="-276225" algn="just" defTabSz="266700">
              <a:spcBef>
                <a:spcPts val="0"/>
              </a:spcBef>
            </a:pPr>
            <a:endParaRPr lang="cs-CZ" sz="1800" b="0" dirty="0"/>
          </a:p>
          <a:p>
            <a:pPr marL="361950" lvl="1" indent="-276225" algn="just" defTabSz="266700">
              <a:spcBef>
                <a:spcPts val="0"/>
              </a:spcBef>
            </a:pPr>
            <a:r>
              <a:rPr lang="cs-CZ" sz="1800" dirty="0"/>
              <a:t>Hodnocení probíhá v blocích</a:t>
            </a:r>
          </a:p>
          <a:p>
            <a:pPr marL="715963" lvl="1" indent="-354013" algn="just" defTabSz="2667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800" dirty="0"/>
              <a:t>Nenapravitelná kritéria </a:t>
            </a:r>
            <a:r>
              <a:rPr lang="cs-CZ" sz="1800" b="0" dirty="0"/>
              <a:t>– kritéria přijatelnosti určená Specifickými pravidly</a:t>
            </a:r>
          </a:p>
          <a:p>
            <a:pPr marL="715963" lvl="1" indent="-354013" algn="just" defTabSz="2667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800" dirty="0"/>
              <a:t>Napravitelná kritéria </a:t>
            </a:r>
            <a:r>
              <a:rPr lang="cs-CZ" sz="1800" b="0" dirty="0"/>
              <a:t>– všechna kritéria formálních náležitostí a kritéria přijatelnosti určená Specifickými pravidly</a:t>
            </a:r>
          </a:p>
          <a:p>
            <a:pPr marL="352425" lvl="1" indent="0" algn="just" defTabSz="266700">
              <a:spcBef>
                <a:spcPts val="0"/>
              </a:spcBef>
              <a:buNone/>
            </a:pPr>
            <a:endParaRPr lang="cs-CZ" sz="1800" b="0" dirty="0"/>
          </a:p>
          <a:p>
            <a:pPr marL="361950" lvl="1" indent="-276225" algn="just" defTabSz="266700">
              <a:spcBef>
                <a:spcPts val="0"/>
              </a:spcBef>
            </a:pPr>
            <a:r>
              <a:rPr lang="cs-CZ" sz="1800" b="0" dirty="0"/>
              <a:t>Pokud žádost o podporu nesplní byť jedno nenapravitelné kritérium přijatelnosti, je vyřazena z procesu hodnocení a napravitelná kritéria se již nehodnotí. </a:t>
            </a:r>
          </a:p>
          <a:p>
            <a:pPr marL="361950" lvl="1" indent="-276225" algn="just" defTabSz="266700">
              <a:spcBef>
                <a:spcPts val="0"/>
              </a:spcBef>
            </a:pPr>
            <a:r>
              <a:rPr lang="cs-CZ" sz="1800" b="0" dirty="0"/>
              <a:t>Pokud žadatel nesplnil napravitelné kritérium je </a:t>
            </a:r>
            <a:r>
              <a:rPr lang="cs-CZ" sz="1800" dirty="0"/>
              <a:t>možné žadatele vyzvat </a:t>
            </a:r>
            <a:br>
              <a:rPr lang="cs-CZ" sz="1800" dirty="0"/>
            </a:br>
            <a:r>
              <a:rPr lang="cs-CZ" sz="1800" dirty="0"/>
              <a:t>k doplnění (max. dvakrát),</a:t>
            </a:r>
            <a:r>
              <a:rPr lang="cs-CZ" sz="1800" b="0" dirty="0"/>
              <a:t> na doložení je stanovena lhůta 5 pracovních dnů. </a:t>
            </a:r>
            <a:endParaRPr lang="cs-CZ" sz="1800" dirty="0"/>
          </a:p>
          <a:p>
            <a:pPr marL="361950" lvl="1" indent="-276225" algn="just" defTabSz="266700">
              <a:spcBef>
                <a:spcPts val="0"/>
              </a:spcBef>
            </a:pPr>
            <a:r>
              <a:rPr lang="cs-CZ" sz="1800" b="0" dirty="0"/>
              <a:t>Výzvy k doplnění jsou žadateli zasílány formou depeší </a:t>
            </a:r>
            <a:br>
              <a:rPr lang="cs-CZ" sz="1800" b="0" dirty="0"/>
            </a:br>
            <a:r>
              <a:rPr lang="cs-CZ" sz="1800" b="0" dirty="0"/>
              <a:t>v MS2014+.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cs-CZ" b="1" dirty="0" smtClean="0">
              <a:solidFill>
                <a:srgbClr val="00529C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Kontrola přijatelnosti a formálních náležitostí</a:t>
            </a:r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6375" y="1306874"/>
            <a:ext cx="7368955" cy="4819290"/>
          </a:xfrm>
        </p:spPr>
        <p:txBody>
          <a:bodyPr>
            <a:norm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00529C"/>
                </a:solidFill>
              </a:rPr>
              <a:t>1. Žadatel splňuje definici oprávněného příjemce pro příslušný specifický cíl a výzvu </a:t>
            </a:r>
          </a:p>
          <a:p>
            <a:pPr marL="91440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0" dirty="0"/>
              <a:t>Žadatel je oprávněným příjemcem dle výzvy.</a:t>
            </a:r>
          </a:p>
          <a:p>
            <a:pPr marL="914400" lvl="1" indent="-285750">
              <a:buFont typeface="Arial" panose="020B0604020202020204" pitchFamily="34" charset="0"/>
              <a:buChar char="•"/>
            </a:pPr>
            <a:r>
              <a:rPr lang="cs-CZ" sz="1800" b="0" dirty="0"/>
              <a:t>Kraje, organizace zřizované nebo zakládané kraji, obce, organizace zřizované nebo zakládané obcemi, dobrovolné svazky obcí, organizace zřizované nebo zakládané dobrovolnými svazky obcí, nestátní neziskové organizace, církve, církevní organizace.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endParaRPr lang="cs-CZ" b="1" dirty="0">
              <a:solidFill>
                <a:srgbClr val="00529C"/>
              </a:solidFill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00529C"/>
                </a:solidFill>
              </a:rPr>
              <a:t>2. Projekt je v souladu s pravidly veřejné podpory</a:t>
            </a:r>
          </a:p>
          <a:p>
            <a:pPr marL="914400" lvl="1" indent="-285750">
              <a:buFont typeface="Arial" panose="020B0604020202020204" pitchFamily="34" charset="0"/>
              <a:buChar char="•"/>
            </a:pPr>
            <a:r>
              <a:rPr lang="cs-CZ" sz="1800" b="0" dirty="0"/>
              <a:t>Žadatel nečerpá na stejnou službu obecného hospodářského zájmu podporu de minimis podle nařízení č. 360/2012 o použití článků 107 a 108 SFEU na podporu de minimis udílenou podnikům poskytující služby obecného hospodářského zájmu.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cs-CZ" b="1" dirty="0" smtClean="0">
              <a:solidFill>
                <a:srgbClr val="00529C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Nenapravitelná kritéria</a:t>
            </a:r>
            <a:endParaRPr lang="cs-CZ" sz="3200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6375" y="1306874"/>
            <a:ext cx="7368955" cy="481929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00529C"/>
                </a:solidFill>
              </a:rPr>
              <a:t>3. Statutární zástupce žadatele je trestně bezúhonný</a:t>
            </a:r>
          </a:p>
          <a:p>
            <a:pPr marL="91440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0" dirty="0"/>
              <a:t>Statutární zástupci nestátních neziskových organizací, církví a církevních organizací dokládají výpis z rejstříku trestů, ze kterého vyplývá trestní bezúhonnost a v době podání žádosti nesmí být starší než 3 měsíce.</a:t>
            </a:r>
          </a:p>
          <a:p>
            <a:pPr lvl="0" algn="just"/>
            <a:endParaRPr lang="cs-CZ" b="1" dirty="0">
              <a:solidFill>
                <a:srgbClr val="00529C"/>
              </a:solidFill>
            </a:endParaRPr>
          </a:p>
          <a:p>
            <a:pPr lvl="0" algn="just"/>
            <a:r>
              <a:rPr lang="cs-CZ" b="1" dirty="0">
                <a:solidFill>
                  <a:srgbClr val="00529C"/>
                </a:solidFill>
              </a:rPr>
              <a:t>4. Projekt není cílen na poskytování sociálních služeb seniorům jako výhradní, nebo jediné cílové skupině.</a:t>
            </a:r>
          </a:p>
          <a:p>
            <a:pPr lvl="0" algn="just"/>
            <a:endParaRPr lang="cs-CZ" b="1" dirty="0">
              <a:solidFill>
                <a:srgbClr val="00529C"/>
              </a:solidFill>
            </a:endParaRPr>
          </a:p>
          <a:p>
            <a:pPr marL="91440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0" dirty="0"/>
              <a:t>Žadatel ve studii proveditelnosti popíše cílové skupiny projektu, přičemž z popisu musí být zřejmé, že projekt nebude zacílen na poskytování sociálních služeb seniorům, jako výhradní nebo jediné cílové skupině.</a:t>
            </a:r>
          </a:p>
          <a:p>
            <a:pPr lvl="0" algn="just"/>
            <a:endParaRPr lang="cs-CZ" dirty="0">
              <a:solidFill>
                <a:prstClr val="black"/>
              </a:solidFill>
            </a:endParaRPr>
          </a:p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</a:pPr>
            <a:endParaRPr lang="cs-CZ" sz="2000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Nenapravitelná kritéria</a:t>
            </a:r>
            <a:endParaRPr lang="cs-CZ" sz="3200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6375" y="1306874"/>
            <a:ext cx="7368955" cy="4819290"/>
          </a:xfrm>
        </p:spPr>
        <p:txBody>
          <a:bodyPr>
            <a:normAutofit lnSpcReduction="10000"/>
          </a:bodyPr>
          <a:lstStyle/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</a:pPr>
            <a:r>
              <a:rPr lang="cs-CZ" dirty="0" smtClean="0"/>
              <a:t>1. Žádost </a:t>
            </a:r>
            <a:r>
              <a:rPr lang="cs-CZ" dirty="0"/>
              <a:t>je podána v předepsané formě</a:t>
            </a:r>
          </a:p>
          <a:p>
            <a:pPr marL="285750" indent="-285750">
              <a:spcBef>
                <a:spcPts val="0"/>
              </a:spcBef>
              <a:buFont typeface="Courier New" pitchFamily="49" charset="0"/>
              <a:buChar char="o"/>
            </a:pPr>
            <a:r>
              <a:rPr lang="cs-CZ" sz="1600" dirty="0" smtClean="0"/>
              <a:t>Přes MS2014+.</a:t>
            </a:r>
          </a:p>
          <a:p>
            <a:pPr marL="285750" indent="-285750">
              <a:spcBef>
                <a:spcPts val="0"/>
              </a:spcBef>
              <a:buFont typeface="Courier New" pitchFamily="49" charset="0"/>
              <a:buChar char="o"/>
            </a:pPr>
            <a:r>
              <a:rPr lang="cs-CZ" sz="1600" dirty="0" smtClean="0"/>
              <a:t>Informace uvedené v žádosti o podporu jsou v souladu s přílohami.</a:t>
            </a:r>
          </a:p>
          <a:p>
            <a:pPr marL="285750" indent="-285750">
              <a:spcBef>
                <a:spcPts val="0"/>
              </a:spcBef>
              <a:buFont typeface="Courier New" pitchFamily="49" charset="0"/>
              <a:buChar char="o"/>
            </a:pPr>
            <a:r>
              <a:rPr lang="cs-CZ" sz="1600" dirty="0" smtClean="0"/>
              <a:t>Ve </a:t>
            </a:r>
            <a:r>
              <a:rPr lang="cs-CZ" sz="1600" dirty="0"/>
              <a:t>finančním plánu </a:t>
            </a:r>
            <a:r>
              <a:rPr lang="cs-CZ" sz="1600" dirty="0" smtClean="0"/>
              <a:t>projektu jsou  nastaveny etapy projektu v minimální délce 3 měsíců.</a:t>
            </a:r>
            <a:endParaRPr lang="cs-CZ" sz="1600" dirty="0"/>
          </a:p>
          <a:p>
            <a:endParaRPr lang="cs-CZ" sz="1600" dirty="0" smtClean="0"/>
          </a:p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</a:pPr>
            <a:r>
              <a:rPr lang="cs-CZ" dirty="0"/>
              <a:t>2. Žádost je podepsána oprávněným zástupcem žadatele</a:t>
            </a:r>
          </a:p>
          <a:p>
            <a:pPr marL="285750" indent="-285750">
              <a:spcBef>
                <a:spcPts val="0"/>
              </a:spcBef>
              <a:buFont typeface="Courier New" pitchFamily="49" charset="0"/>
              <a:buChar char="o"/>
            </a:pPr>
            <a:r>
              <a:rPr lang="cs-CZ" sz="1600" dirty="0"/>
              <a:t>Statutární zástupce, popř.  jím pověřená osoba na základě plné moci, či jiného dokumentu (např. usnesení  zastupitelstva) </a:t>
            </a:r>
          </a:p>
          <a:p>
            <a:pPr marL="285750" indent="-285750">
              <a:spcBef>
                <a:spcPts val="0"/>
              </a:spcBef>
              <a:buFont typeface="Courier New" pitchFamily="49" charset="0"/>
              <a:buChar char="o"/>
            </a:pPr>
            <a:r>
              <a:rPr lang="cs-CZ" sz="1600" dirty="0"/>
              <a:t>Doporučený vzor plné moci je přílohou č. 11 Obecných </a:t>
            </a:r>
            <a:r>
              <a:rPr lang="cs-CZ" sz="1600" dirty="0" smtClean="0"/>
              <a:t>pravidel (neobsahuje úplný výčet pravomocí!)</a:t>
            </a:r>
            <a:endParaRPr lang="cs-CZ" sz="1600" dirty="0"/>
          </a:p>
          <a:p>
            <a:pPr>
              <a:spcBef>
                <a:spcPts val="0"/>
              </a:spcBef>
            </a:pPr>
            <a:endParaRPr lang="cs-CZ" dirty="0" smtClean="0"/>
          </a:p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</a:pPr>
            <a:r>
              <a:rPr lang="cs-CZ" dirty="0"/>
              <a:t>3. Jsou doloženy všechny povinné přílohy a obsahově splňují požadované náležitosti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536575" algn="l"/>
              </a:tabLst>
            </a:pPr>
            <a:r>
              <a:rPr lang="cs-CZ" sz="2000" b="1" dirty="0" smtClean="0">
                <a:solidFill>
                  <a:srgbClr val="00529C"/>
                </a:solidFill>
              </a:rPr>
              <a:t>Plná </a:t>
            </a:r>
            <a:r>
              <a:rPr lang="cs-CZ" sz="2000" b="1" dirty="0">
                <a:solidFill>
                  <a:srgbClr val="00529C"/>
                </a:solidFill>
              </a:rPr>
              <a:t>moc</a:t>
            </a:r>
          </a:p>
          <a:p>
            <a:pPr marL="914400" lvl="1" indent="-28575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1600" b="0" dirty="0" smtClean="0">
                <a:solidFill>
                  <a:schemeClr val="tx1"/>
                </a:solidFill>
              </a:rPr>
              <a:t>V </a:t>
            </a:r>
            <a:r>
              <a:rPr lang="cs-CZ" sz="1600" b="0" dirty="0">
                <a:solidFill>
                  <a:schemeClr val="tx1"/>
                </a:solidFill>
              </a:rPr>
              <a:t>případě přenesení pravomocí na jinou </a:t>
            </a:r>
            <a:r>
              <a:rPr lang="cs-CZ" sz="1600" b="0" dirty="0" smtClean="0">
                <a:solidFill>
                  <a:schemeClr val="tx1"/>
                </a:solidFill>
              </a:rPr>
              <a:t>osobu, např. při podpisu žádosti.</a:t>
            </a:r>
            <a:br>
              <a:rPr lang="cs-CZ" sz="1600" b="0" dirty="0" smtClean="0">
                <a:solidFill>
                  <a:schemeClr val="tx1"/>
                </a:solidFill>
              </a:rPr>
            </a:br>
            <a:r>
              <a:rPr lang="cs-CZ" sz="1600" b="0" dirty="0" smtClean="0">
                <a:solidFill>
                  <a:schemeClr val="tx1"/>
                </a:solidFill>
              </a:rPr>
              <a:t>Plné </a:t>
            </a:r>
            <a:r>
              <a:rPr lang="cs-CZ" sz="1600" b="0" dirty="0">
                <a:solidFill>
                  <a:schemeClr val="tx1"/>
                </a:solidFill>
              </a:rPr>
              <a:t>moci jsou uloženy v elektronické podobě v MS2014+. </a:t>
            </a:r>
          </a:p>
          <a:p>
            <a:pPr marL="542925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2000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Napravitelná kritéria - kritéria </a:t>
            </a:r>
            <a:r>
              <a:rPr lang="cs-CZ" sz="3200" dirty="0"/>
              <a:t>formálních </a:t>
            </a:r>
            <a:r>
              <a:rPr lang="cs-CZ" sz="3200" dirty="0" smtClean="0"/>
              <a:t>náležitostí </a:t>
            </a:r>
            <a:endParaRPr lang="cs-CZ" sz="3200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6375" y="1306874"/>
            <a:ext cx="7368955" cy="4819290"/>
          </a:xfrm>
        </p:spPr>
        <p:txBody>
          <a:bodyPr>
            <a:normAutofit/>
          </a:bodyPr>
          <a:lstStyle/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</a:pPr>
            <a:r>
              <a:rPr lang="cs-CZ" dirty="0" smtClean="0"/>
              <a:t>3</a:t>
            </a:r>
            <a:r>
              <a:rPr lang="cs-CZ" dirty="0"/>
              <a:t>. Jsou doloženy všechny povinné přílohy a obsahově splňují požadované </a:t>
            </a:r>
            <a:r>
              <a:rPr lang="cs-CZ" dirty="0" smtClean="0"/>
              <a:t>náležitosti</a:t>
            </a:r>
          </a:p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</a:pPr>
            <a:endParaRPr lang="cs-CZ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536575" algn="l"/>
              </a:tabLst>
            </a:pPr>
            <a:r>
              <a:rPr lang="cs-CZ" sz="2000" b="1" dirty="0" smtClean="0">
                <a:solidFill>
                  <a:srgbClr val="00529C"/>
                </a:solidFill>
              </a:rPr>
              <a:t>Zadávací a výběrová řízení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</a:pPr>
            <a:endParaRPr lang="cs-CZ" sz="2000" b="1" dirty="0">
              <a:solidFill>
                <a:srgbClr val="00529C"/>
              </a:solidFill>
            </a:endParaRPr>
          </a:p>
          <a:p>
            <a:pPr marL="914400" lvl="1" indent="-28575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b="0" dirty="0" smtClean="0">
                <a:solidFill>
                  <a:schemeClr val="tx1"/>
                </a:solidFill>
              </a:rPr>
              <a:t>Žadatel předkládá pouze uzavřenou smlouvu na plnění zakázky – pokud je relevantní!</a:t>
            </a:r>
          </a:p>
          <a:p>
            <a:pPr lvl="1" indent="0">
              <a:spcBef>
                <a:spcPts val="0"/>
              </a:spcBef>
              <a:buNone/>
              <a:tabLst>
                <a:tab pos="268288" algn="l"/>
              </a:tabLst>
            </a:pPr>
            <a:endParaRPr lang="cs-CZ" b="0" dirty="0" smtClean="0">
              <a:solidFill>
                <a:schemeClr val="tx1"/>
              </a:solidFill>
            </a:endParaRPr>
          </a:p>
          <a:p>
            <a:pPr marL="914400" lvl="1" indent="-28575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b="0" dirty="0" smtClean="0">
                <a:solidFill>
                  <a:schemeClr val="tx1"/>
                </a:solidFill>
              </a:rPr>
              <a:t>Předkládá se smlouva včetně uzavřených dodatků.</a:t>
            </a:r>
            <a:endParaRPr lang="cs-CZ" b="0" dirty="0">
              <a:solidFill>
                <a:schemeClr val="tx1"/>
              </a:solidFill>
            </a:endParaRPr>
          </a:p>
          <a:p>
            <a:pPr marL="542925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2000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Napravitelná kritéria - kritéria </a:t>
            </a:r>
            <a:r>
              <a:rPr lang="cs-CZ" sz="3200" dirty="0"/>
              <a:t>formálních </a:t>
            </a:r>
            <a:r>
              <a:rPr lang="cs-CZ" sz="3200" dirty="0" smtClean="0"/>
              <a:t>náležitostí </a:t>
            </a:r>
            <a:endParaRPr lang="cs-CZ" sz="3200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8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51329" y="977901"/>
            <a:ext cx="8404411" cy="5148264"/>
          </a:xfrm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buNone/>
            </a:pPr>
            <a:endParaRPr lang="cs-CZ" dirty="0" smtClean="0"/>
          </a:p>
          <a:p>
            <a:pPr marL="0" lvl="1" indent="0">
              <a:spcBef>
                <a:spcPts val="0"/>
              </a:spcBef>
              <a:buNone/>
            </a:pPr>
            <a:r>
              <a:rPr lang="cs-CZ" dirty="0" smtClean="0"/>
              <a:t>3. Jsou </a:t>
            </a:r>
            <a:r>
              <a:rPr lang="cs-CZ" dirty="0"/>
              <a:t>doloženy všechny povinné přílohy a obsahově splňují požadované </a:t>
            </a:r>
            <a:r>
              <a:rPr lang="cs-CZ" dirty="0" smtClean="0"/>
              <a:t>náležitosti</a:t>
            </a:r>
            <a:endParaRPr lang="cs-CZ" dirty="0"/>
          </a:p>
          <a:p>
            <a:pPr marL="971550" lvl="1" indent="-342900">
              <a:spcBef>
                <a:spcPts val="0"/>
              </a:spcBef>
              <a:buFont typeface="Courier New" pitchFamily="49" charset="0"/>
              <a:buChar char="o"/>
            </a:pPr>
            <a:r>
              <a:rPr lang="cs-CZ" sz="1600" dirty="0"/>
              <a:t>Doklady o právní subjektivitě </a:t>
            </a:r>
            <a:r>
              <a:rPr lang="cs-CZ" sz="1600" dirty="0" smtClean="0"/>
              <a:t>žadatele </a:t>
            </a:r>
            <a:r>
              <a:rPr lang="cs-CZ" sz="1600" b="0" i="1" dirty="0" smtClean="0">
                <a:solidFill>
                  <a:schemeClr val="tx1"/>
                </a:solidFill>
              </a:rPr>
              <a:t>(právní </a:t>
            </a:r>
            <a:r>
              <a:rPr lang="cs-CZ" sz="1600" b="0" i="1" dirty="0">
                <a:solidFill>
                  <a:schemeClr val="tx1"/>
                </a:solidFill>
              </a:rPr>
              <a:t>subjektivitu nemusí dokládat: kraje a jimi zřizované organizace, obce a jimi </a:t>
            </a:r>
            <a:r>
              <a:rPr lang="cs-CZ" sz="1600" b="0" i="1" dirty="0" smtClean="0">
                <a:solidFill>
                  <a:schemeClr val="tx1"/>
                </a:solidFill>
              </a:rPr>
              <a:t>zřizované 	organizace</a:t>
            </a:r>
            <a:r>
              <a:rPr lang="cs-CZ" sz="1600" b="0" i="1" dirty="0">
                <a:solidFill>
                  <a:schemeClr val="tx1"/>
                </a:solidFill>
              </a:rPr>
              <a:t>, organizační složky státu, příspěvkové organizace organizačních složek </a:t>
            </a:r>
            <a:r>
              <a:rPr lang="cs-CZ" sz="1600" b="0" i="1" dirty="0" smtClean="0">
                <a:solidFill>
                  <a:schemeClr val="tx1"/>
                </a:solidFill>
              </a:rPr>
              <a:t>státu)</a:t>
            </a:r>
            <a:endParaRPr lang="cs-CZ" sz="1600" b="0" dirty="0" smtClean="0">
              <a:solidFill>
                <a:schemeClr val="tx1"/>
              </a:solidFill>
            </a:endParaRPr>
          </a:p>
          <a:p>
            <a:pPr marL="355600" lvl="0" defTabSz="266700">
              <a:spcBef>
                <a:spcPts val="0"/>
              </a:spcBef>
              <a:spcAft>
                <a:spcPts val="0"/>
              </a:spcAft>
            </a:pPr>
            <a:endParaRPr lang="cs-CZ" sz="1600" b="1" dirty="0" smtClean="0"/>
          </a:p>
          <a:p>
            <a:pPr marL="355600" lvl="0" defTabSz="266700">
              <a:spcBef>
                <a:spcPts val="0"/>
              </a:spcBef>
              <a:spcAft>
                <a:spcPts val="0"/>
              </a:spcAft>
            </a:pPr>
            <a:endParaRPr lang="cs-CZ" sz="1200" dirty="0" smtClean="0"/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cs-CZ" sz="1200" dirty="0"/>
          </a:p>
          <a:p>
            <a:pPr marL="361950" indent="-361950">
              <a:spcBef>
                <a:spcPts val="0"/>
              </a:spcBef>
              <a:spcAft>
                <a:spcPts val="0"/>
              </a:spcAft>
            </a:pPr>
            <a:endParaRPr lang="cs-CZ" sz="1200" i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2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2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900" dirty="0"/>
              <a:t>Napravitelná kritéria - kritéria formálních náležitostí </a:t>
            </a:r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29" y="2688609"/>
            <a:ext cx="8410109" cy="359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52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8" y="1084263"/>
            <a:ext cx="8003231" cy="49288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b="1" dirty="0" smtClean="0">
                <a:solidFill>
                  <a:srgbClr val="00529C"/>
                </a:solidFill>
              </a:rPr>
              <a:t> </a:t>
            </a:r>
            <a:r>
              <a:rPr lang="cs-CZ" sz="2000" b="1" dirty="0" smtClean="0">
                <a:solidFill>
                  <a:srgbClr val="00529C"/>
                </a:solidFill>
              </a:rPr>
              <a:t>3. Jsou </a:t>
            </a:r>
            <a:r>
              <a:rPr lang="cs-CZ" sz="2000" b="1" dirty="0">
                <a:solidFill>
                  <a:srgbClr val="00529C"/>
                </a:solidFill>
              </a:rPr>
              <a:t>doloženy všechny povinné přílohy a obsahově splňují požadované </a:t>
            </a:r>
            <a:r>
              <a:rPr lang="cs-CZ" sz="2000" b="1" dirty="0" smtClean="0">
                <a:solidFill>
                  <a:srgbClr val="00529C"/>
                </a:solidFill>
              </a:rPr>
              <a:t>náležitosti</a:t>
            </a:r>
          </a:p>
          <a:p>
            <a:pPr lvl="0">
              <a:lnSpc>
                <a:spcPct val="90000"/>
              </a:lnSpc>
              <a:spcBef>
                <a:spcPts val="0"/>
              </a:spcBef>
            </a:pPr>
            <a:endParaRPr lang="cs-CZ" sz="20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536575" algn="l"/>
              </a:tabLst>
            </a:pPr>
            <a:r>
              <a:rPr lang="cs-CZ" sz="2000" b="1" dirty="0">
                <a:solidFill>
                  <a:srgbClr val="00529C"/>
                </a:solidFill>
              </a:rPr>
              <a:t>Studie proveditelnosti</a:t>
            </a:r>
          </a:p>
          <a:p>
            <a:pPr marL="914400" lvl="1" indent="-28575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1600" b="0" dirty="0">
                <a:solidFill>
                  <a:schemeClr val="tx1"/>
                </a:solidFill>
              </a:rPr>
              <a:t>Musí být zpracována podle vzoru č. 3 Specifických pravidel pro žadatele a příjemce.</a:t>
            </a:r>
          </a:p>
          <a:p>
            <a:pPr marL="914400" lvl="1" indent="-28575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1600" b="0" dirty="0">
                <a:solidFill>
                  <a:schemeClr val="tx1"/>
                </a:solidFill>
              </a:rPr>
              <a:t>Slouží k posouzení realizovatelnosti a potřebnosti projektu.</a:t>
            </a: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1500" dirty="0"/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536575" algn="l"/>
              </a:tabLst>
            </a:pPr>
            <a:r>
              <a:rPr lang="cs-CZ" sz="2000" b="1" dirty="0">
                <a:solidFill>
                  <a:srgbClr val="00529C"/>
                </a:solidFill>
              </a:rPr>
              <a:t>Doklad o prokázání právních vztahů k majetku, který je předmětem projektu 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tabLst>
                <a:tab pos="263525" algn="l"/>
              </a:tabLst>
            </a:pPr>
            <a:endParaRPr lang="cs-CZ" sz="2000" b="1" dirty="0">
              <a:solidFill>
                <a:prstClr val="black"/>
              </a:solidFill>
            </a:endParaRPr>
          </a:p>
          <a:p>
            <a:pPr marL="914400" lvl="1" indent="-28575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1600" b="0" dirty="0">
                <a:solidFill>
                  <a:prstClr val="black"/>
                </a:solidFill>
              </a:rPr>
              <a:t>Výpisy z katastru nemovitostí, týkajících se projektu (ne starší 3 měsíců k datu podání žádosti o podporu)</a:t>
            </a:r>
          </a:p>
          <a:p>
            <a:pPr marL="914400" lvl="1" indent="-28575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endParaRPr lang="cs-CZ" sz="1600" b="0" dirty="0">
              <a:solidFill>
                <a:prstClr val="black"/>
              </a:solidFill>
            </a:endParaRPr>
          </a:p>
          <a:p>
            <a:pPr marL="914400" lvl="1" indent="-28575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1600" b="0" dirty="0">
                <a:solidFill>
                  <a:prstClr val="black"/>
                </a:solidFill>
              </a:rPr>
              <a:t>Pokud žadatel není zapsán v KN jako vlastník nebo subjekt s právem </a:t>
            </a:r>
            <a:r>
              <a:rPr lang="cs-CZ" sz="1600" b="0" dirty="0" smtClean="0">
                <a:solidFill>
                  <a:prstClr val="black"/>
                </a:solidFill>
              </a:rPr>
              <a:t>hospodaření, </a:t>
            </a:r>
            <a:r>
              <a:rPr lang="cs-CZ" sz="1600" b="0" dirty="0">
                <a:solidFill>
                  <a:prstClr val="black"/>
                </a:solidFill>
              </a:rPr>
              <a:t>dokládá listiny, které osvědčují jiné právo  k uvedenému majetku: nájemní smlouvu, smlouvu o výpůjčce či jiný právní úkon nebo právní akt opravňující žadatele k užívání nemovitosti, která bude předmětem projektu.</a:t>
            </a:r>
          </a:p>
          <a:p>
            <a:pPr marL="266700" lvl="0" indent="-266700">
              <a:spcBef>
                <a:spcPts val="0"/>
              </a:spcBef>
              <a:spcAft>
                <a:spcPts val="0"/>
              </a:spcAft>
            </a:pPr>
            <a:endParaRPr lang="cs-CZ" sz="1600" dirty="0"/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sz="1700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/>
              <a:t>Napravitelná kritéria - kritéria formálních náležitostí </a:t>
            </a:r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64777" y="1306874"/>
            <a:ext cx="8122024" cy="4819290"/>
          </a:xfrm>
        </p:spPr>
        <p:txBody>
          <a:bodyPr>
            <a:normAutofit lnSpcReduction="10000"/>
          </a:bodyPr>
          <a:lstStyle/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dirty="0" smtClean="0"/>
              <a:t>3. Jsou doloženy všechny povinné přílohy a obsahově splňují požadované náležitosti</a:t>
            </a:r>
            <a:endParaRPr lang="cs-CZ" sz="2000" dirty="0" smtClean="0"/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536575" algn="l"/>
              </a:tabLst>
            </a:pPr>
            <a:r>
              <a:rPr lang="cs-CZ" sz="2000" b="1" dirty="0" smtClean="0">
                <a:solidFill>
                  <a:srgbClr val="00529C"/>
                </a:solidFill>
              </a:rPr>
              <a:t>Doklad </a:t>
            </a:r>
            <a:r>
              <a:rPr lang="cs-CZ" sz="2000" b="1" dirty="0">
                <a:solidFill>
                  <a:srgbClr val="00529C"/>
                </a:solidFill>
              </a:rPr>
              <a:t>o prokázání právních vztahů k majetku, který je předmětem projektu 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263525" algn="l"/>
              </a:tabLst>
            </a:pPr>
            <a:endParaRPr lang="cs-CZ" sz="2000" b="1" dirty="0" smtClean="0"/>
          </a:p>
          <a:p>
            <a:pPr lvl="1" indent="0">
              <a:lnSpc>
                <a:spcPct val="110000"/>
              </a:lnSpc>
              <a:spcBef>
                <a:spcPts val="0"/>
              </a:spcBef>
              <a:buNone/>
              <a:tabLst>
                <a:tab pos="268288" algn="l"/>
              </a:tabLst>
            </a:pPr>
            <a:r>
              <a:rPr lang="cs-CZ" sz="1600" b="0" i="1" dirty="0">
                <a:solidFill>
                  <a:schemeClr val="tx1"/>
                </a:solidFill>
              </a:rPr>
              <a:t>Upozornění: </a:t>
            </a:r>
            <a:endParaRPr lang="cs-CZ" sz="1600" b="0" i="1" dirty="0" smtClean="0">
              <a:solidFill>
                <a:schemeClr val="tx1"/>
              </a:solidFill>
            </a:endParaRPr>
          </a:p>
          <a:p>
            <a:pPr lvl="1" indent="0" algn="just">
              <a:lnSpc>
                <a:spcPct val="110000"/>
              </a:lnSpc>
              <a:spcBef>
                <a:spcPts val="0"/>
              </a:spcBef>
              <a:buNone/>
              <a:tabLst>
                <a:tab pos="268288" algn="l"/>
              </a:tabLst>
            </a:pPr>
            <a:r>
              <a:rPr lang="cs-CZ" sz="1600" b="0" i="1" dirty="0" smtClean="0">
                <a:solidFill>
                  <a:schemeClr val="tx1"/>
                </a:solidFill>
              </a:rPr>
              <a:t>„</a:t>
            </a:r>
            <a:r>
              <a:rPr lang="cs-CZ" sz="1600" b="0" i="1" dirty="0">
                <a:solidFill>
                  <a:schemeClr val="tx1"/>
                </a:solidFill>
              </a:rPr>
              <a:t>V případě doložení smlouvy o smlouvě budoucí musí žadatel doložit nejpozději do vydání Rozhodnutí/Stanovení výdajů, výpis z KN, kde je zapsán jako vlastník nebo subjekt s právem hospodaření a to formou žádosti o změnu projektu (kap. 16 Obecných pravidel)“.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3525" algn="l"/>
              </a:tabLst>
            </a:pPr>
            <a:endParaRPr lang="cs-CZ" sz="2000" i="1" dirty="0"/>
          </a:p>
          <a:p>
            <a:pPr lvl="1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268288" algn="l"/>
              </a:tabLst>
            </a:pPr>
            <a:r>
              <a:rPr lang="cs-CZ" sz="1600" b="0" i="1" dirty="0" smtClean="0">
                <a:solidFill>
                  <a:schemeClr val="tx1"/>
                </a:solidFill>
              </a:rPr>
              <a:t> </a:t>
            </a:r>
            <a:r>
              <a:rPr lang="cs-CZ" sz="1600" b="0" i="1" dirty="0">
                <a:solidFill>
                  <a:schemeClr val="tx1"/>
                </a:solidFill>
              </a:rPr>
              <a:t>„Povede-li projekt k technickému zhodnocení pronajatého majetku, je nutné, aby možnost provádět technické zhodnocení na cizím majetku byla uvedena v nájemní smlouvě či ve smlouvě o výpůjčce majetku, a to s podmínkou zachování výstupů minimálně po dobu udržitelnosti projektu. Kopie nájemní smlouvy, či smlouvy o výpůjčce bude doložena jako příloha žádosti o podporu. </a:t>
            </a:r>
            <a:r>
              <a:rPr lang="cs-CZ" sz="1600" i="1" dirty="0">
                <a:solidFill>
                  <a:schemeClr val="tx1"/>
                </a:solidFill>
              </a:rPr>
              <a:t>Majetek lze pronajmout pouze od subjektů, které splňují podmínky oprávněných žadatelů.</a:t>
            </a:r>
            <a:r>
              <a:rPr lang="cs-CZ" sz="1600" b="0" i="1" dirty="0">
                <a:solidFill>
                  <a:schemeClr val="tx1"/>
                </a:solidFill>
              </a:rPr>
              <a:t>“	</a:t>
            </a:r>
          </a:p>
          <a:p>
            <a:pPr marL="914400" lvl="1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endParaRPr lang="cs-CZ" sz="1600" b="0" i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3525" algn="l"/>
              </a:tabLst>
            </a:pPr>
            <a:endParaRPr lang="cs-CZ" sz="1500" dirty="0"/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3525" algn="l"/>
              </a:tabLst>
            </a:pPr>
            <a:endParaRPr lang="cs-CZ" sz="1500" i="1" dirty="0">
              <a:solidFill>
                <a:srgbClr val="00529C"/>
              </a:solidFill>
            </a:endParaRPr>
          </a:p>
          <a:p>
            <a:pPr marL="342900">
              <a:spcBef>
                <a:spcPts val="0"/>
              </a:spcBef>
              <a:spcAft>
                <a:spcPts val="0"/>
              </a:spcAft>
              <a:tabLst>
                <a:tab pos="447675" algn="l"/>
              </a:tabLst>
            </a:pPr>
            <a:endParaRPr lang="cs-CZ" sz="1500" dirty="0" smtClean="0"/>
          </a:p>
          <a:p>
            <a:pPr marL="361950" indent="-361950">
              <a:spcBef>
                <a:spcPts val="0"/>
              </a:spcBef>
              <a:spcAft>
                <a:spcPts val="0"/>
              </a:spcAft>
            </a:pPr>
            <a:endParaRPr lang="cs-CZ" sz="1500" b="1" dirty="0" smtClean="0"/>
          </a:p>
          <a:p>
            <a:pPr marL="342900" indent="-342900">
              <a:lnSpc>
                <a:spcPct val="110000"/>
              </a:lnSpc>
              <a:spcBef>
                <a:spcPts val="200"/>
              </a:spcBef>
            </a:pPr>
            <a:endParaRPr lang="cs-CZ" sz="1500" b="1" dirty="0"/>
          </a:p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</a:pPr>
            <a:endParaRPr lang="cs-CZ" sz="1500" dirty="0"/>
          </a:p>
          <a:p>
            <a:endParaRPr lang="cs-CZ" sz="15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/>
              <a:t>Napravitelná kritéria - kritéria formálních náležitostí </a:t>
            </a:r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5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78225" y="1306874"/>
            <a:ext cx="8108576" cy="4819290"/>
          </a:xfrm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r>
              <a:rPr lang="cs-CZ" dirty="0"/>
              <a:t>3. Jsou doloženy všechny povinné přílohy a obsahově splňují požadované náležitosti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536575" algn="l"/>
              </a:tabLst>
            </a:pPr>
            <a:r>
              <a:rPr lang="cs-CZ" sz="2000" b="1" dirty="0">
                <a:solidFill>
                  <a:srgbClr val="00529C"/>
                </a:solidFill>
              </a:rPr>
              <a:t>Územní rozhodnutí s nabytím právní moci nebo územní souhlas nebo účinná veřejnoprávní smlouva nahrazující územní řízení </a:t>
            </a:r>
          </a:p>
          <a:p>
            <a:pPr marL="914400" lvl="1" indent="-28575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1600" b="0" dirty="0">
                <a:solidFill>
                  <a:schemeClr val="tx1"/>
                </a:solidFill>
              </a:rPr>
              <a:t>Územní rozhodnutí s nabytím právní moci – pokud se projekt týká stavby. </a:t>
            </a:r>
          </a:p>
          <a:p>
            <a:pPr marL="914400" lvl="1" indent="-28575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1600" b="0" dirty="0">
                <a:solidFill>
                  <a:schemeClr val="tx1"/>
                </a:solidFill>
              </a:rPr>
              <a:t>Územní souhlas či účinnou veřejnoprávní smlouvu nahrazující územní řízení – pokud stavba nevyžaduje územní rozhodnutí.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536575" algn="l"/>
              </a:tabLst>
            </a:pPr>
            <a:r>
              <a:rPr lang="cs-CZ" sz="2000" b="1" dirty="0">
                <a:solidFill>
                  <a:srgbClr val="00529C"/>
                </a:solidFill>
              </a:rPr>
              <a:t>Žádost o stavební povolení nebo ohlášení, případně stavební povolení nebo souhlas s provedením ohlášeného stavebního záměru nebo veřejnoprávní smlouvu nahrazující stavební povolení </a:t>
            </a:r>
          </a:p>
          <a:p>
            <a:pPr marL="914400" lvl="1" indent="-28575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1600" b="0" dirty="0">
                <a:solidFill>
                  <a:schemeClr val="tx1"/>
                </a:solidFill>
              </a:rPr>
              <a:t>Stavební povolení nebo souhlas s provedením ohlášeného stavebního záměru nebo veřejnoprávní smlouvu nahrazující stavební povolení.</a:t>
            </a:r>
          </a:p>
          <a:p>
            <a:pPr marL="914400" lvl="1" indent="-28575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1600" b="0" dirty="0">
                <a:solidFill>
                  <a:schemeClr val="tx1"/>
                </a:solidFill>
              </a:rPr>
              <a:t>Pokud žadatel nebude mít ke dni podání žádosti o podporu k dispozici tyto dokumenty, dokládá: žádost o stavební povolení nebo ohlášení potvrzené stavebním úřadem a přílohy. </a:t>
            </a:r>
          </a:p>
          <a:p>
            <a:pPr marL="914400" lvl="1" indent="-28575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1600" b="0" dirty="0">
                <a:solidFill>
                  <a:schemeClr val="tx1"/>
                </a:solidFill>
              </a:rPr>
              <a:t>Žadatel je povinen průběh stavebního řízení popsat v kap. 10 Studie proveditelnosti.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263525" algn="l"/>
              </a:tabLst>
            </a:pPr>
            <a:endParaRPr lang="cs-CZ" sz="1500" i="1" dirty="0">
              <a:solidFill>
                <a:srgbClr val="00529C"/>
              </a:solidFill>
            </a:endParaRPr>
          </a:p>
          <a:p>
            <a:pPr marL="266700" algn="just">
              <a:spcBef>
                <a:spcPts val="200"/>
              </a:spcBef>
              <a:spcAft>
                <a:spcPts val="0"/>
              </a:spcAft>
              <a:tabLst>
                <a:tab pos="447675" algn="l"/>
              </a:tabLst>
            </a:pPr>
            <a:endParaRPr lang="cs-CZ" sz="2000" i="1" dirty="0" smtClean="0"/>
          </a:p>
          <a:p>
            <a:pPr marL="361950" indent="-361950" algn="just">
              <a:spcBef>
                <a:spcPts val="200"/>
              </a:spcBef>
              <a:buFont typeface="Courier New" panose="02070309020205020404" pitchFamily="49" charset="0"/>
              <a:buChar char="o"/>
            </a:pPr>
            <a:endParaRPr lang="cs-CZ" sz="2000" i="1" dirty="0"/>
          </a:p>
          <a:p>
            <a:pPr marL="361950" indent="-361950" algn="just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tabLst>
                <a:tab pos="447675" algn="l"/>
              </a:tabLst>
            </a:pPr>
            <a:endParaRPr lang="cs-CZ" sz="2000" i="1" dirty="0"/>
          </a:p>
          <a:p>
            <a:pPr algn="just"/>
            <a:endParaRPr lang="cs-CZ" sz="20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/>
              <a:t>Napravitelná kritéria - kritéria formálních náležitostí </a:t>
            </a:r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5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78225" y="1306874"/>
            <a:ext cx="8108576" cy="4819290"/>
          </a:xfrm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r>
              <a:rPr lang="cs-CZ" dirty="0"/>
              <a:t>3. Jsou doloženy všechny povinné přílohy a obsahově splňují požadované </a:t>
            </a:r>
            <a:r>
              <a:rPr lang="cs-CZ" dirty="0" smtClean="0"/>
              <a:t>náležitosti</a:t>
            </a:r>
            <a:endParaRPr lang="cs-CZ" sz="1600" b="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536575" algn="l"/>
              </a:tabLst>
            </a:pPr>
            <a:r>
              <a:rPr lang="cs-CZ" sz="2000" b="1" dirty="0">
                <a:solidFill>
                  <a:srgbClr val="00529C"/>
                </a:solidFill>
              </a:rPr>
              <a:t>Žádost o stavební povolení nebo ohlášení, případně stavební povolení nebo souhlas s provedením ohlášeného stavebního záměru nebo veřejnoprávní smlouvu nahrazující stavební povolení </a:t>
            </a:r>
            <a:endParaRPr lang="cs-CZ" sz="2000" b="1" dirty="0" smtClean="0">
              <a:solidFill>
                <a:srgbClr val="00529C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</a:pPr>
            <a:endParaRPr lang="cs-CZ" sz="2000" b="1" dirty="0">
              <a:solidFill>
                <a:srgbClr val="00529C"/>
              </a:solidFill>
            </a:endParaRPr>
          </a:p>
          <a:p>
            <a:pPr marL="914400" lvl="1" indent="-28575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1600" b="0" dirty="0" smtClean="0">
                <a:solidFill>
                  <a:schemeClr val="tx1"/>
                </a:solidFill>
              </a:rPr>
              <a:t>Pokud byla doložena k žádosti o podporu jen žádost o stavební povolení, ohlášení nebo stavební povolení bez nabytí právní moci, je žadatel povinen nejpozději do vydání Rozhodnutí doložit stavební povolení s nabytím právní moci nebo souhlas s provedením ohlášeného stavebního záměru nebo účinnou veřejnoprávní smlouvu.</a:t>
            </a:r>
          </a:p>
          <a:p>
            <a:pPr marL="914400" lvl="1" indent="-28575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1600" b="0" dirty="0" smtClean="0">
                <a:solidFill>
                  <a:schemeClr val="tx1"/>
                </a:solidFill>
              </a:rPr>
              <a:t>Obdobně to platí v případě žádosti o vydání společného územního rozhodnutí a stavebního povolení.</a:t>
            </a:r>
          </a:p>
          <a:p>
            <a:pPr marL="914400" lvl="1" indent="-28575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1600" b="0" dirty="0" smtClean="0">
                <a:solidFill>
                  <a:schemeClr val="tx1"/>
                </a:solidFill>
              </a:rPr>
              <a:t>Dokumenty jsou předkládány současně se žádostí o změnu jako doplnění žádosti o podporu, více v kap. 16 Obecných pravidel.</a:t>
            </a:r>
            <a:endParaRPr lang="cs-CZ" sz="1600" b="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263525" algn="l"/>
              </a:tabLst>
            </a:pPr>
            <a:endParaRPr lang="cs-CZ" sz="1500" i="1" dirty="0">
              <a:solidFill>
                <a:srgbClr val="00529C"/>
              </a:solidFill>
            </a:endParaRPr>
          </a:p>
          <a:p>
            <a:pPr marL="266700" algn="just">
              <a:spcBef>
                <a:spcPts val="200"/>
              </a:spcBef>
              <a:spcAft>
                <a:spcPts val="0"/>
              </a:spcAft>
              <a:tabLst>
                <a:tab pos="447675" algn="l"/>
              </a:tabLst>
            </a:pPr>
            <a:endParaRPr lang="cs-CZ" sz="2000" i="1" dirty="0" smtClean="0"/>
          </a:p>
          <a:p>
            <a:pPr marL="361950" indent="-361950" algn="just">
              <a:spcBef>
                <a:spcPts val="200"/>
              </a:spcBef>
              <a:buFont typeface="Courier New" panose="02070309020205020404" pitchFamily="49" charset="0"/>
              <a:buChar char="o"/>
            </a:pPr>
            <a:endParaRPr lang="cs-CZ" sz="2000" i="1" dirty="0"/>
          </a:p>
          <a:p>
            <a:pPr marL="361950" indent="-361950" algn="just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tabLst>
                <a:tab pos="447675" algn="l"/>
              </a:tabLst>
            </a:pPr>
            <a:endParaRPr lang="cs-CZ" sz="2000" i="1" dirty="0"/>
          </a:p>
          <a:p>
            <a:pPr algn="just"/>
            <a:endParaRPr lang="cs-CZ" sz="20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/>
              <a:t>Napravitelná kritéria - kritéria formálních náležitostí </a:t>
            </a:r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cs-CZ" dirty="0">
                <a:solidFill>
                  <a:prstClr val="black"/>
                </a:solidFill>
              </a:rPr>
              <a:t>Státní příspěvková organizace zřízená zákonem č. 248/2000 Sb., o podpoře regionálního rozvoje, a řízená Ministerstvem pro místní rozvoj ČR</a:t>
            </a:r>
          </a:p>
          <a:p>
            <a:pPr marL="454025" lvl="1" indent="-187325"/>
            <a:r>
              <a:rPr lang="cs-CZ" dirty="0"/>
              <a:t>zprostředkující subjekt pro vybrané operační programy </a:t>
            </a:r>
          </a:p>
          <a:p>
            <a:pPr marL="720725" lvl="2" indent="-187325"/>
            <a:r>
              <a:rPr lang="cs-CZ" dirty="0">
                <a:solidFill>
                  <a:prstClr val="black"/>
                </a:solidFill>
              </a:rPr>
              <a:t>konzultační a informační činnost</a:t>
            </a:r>
          </a:p>
          <a:p>
            <a:pPr marL="720725" lvl="2" indent="-187325"/>
            <a:r>
              <a:rPr lang="cs-CZ" dirty="0">
                <a:solidFill>
                  <a:prstClr val="black"/>
                </a:solidFill>
              </a:rPr>
              <a:t>kontrola a monitoring realizace projektů</a:t>
            </a:r>
          </a:p>
          <a:p>
            <a:pPr marL="720725" lvl="2" indent="-187325"/>
            <a:r>
              <a:rPr lang="cs-CZ" dirty="0">
                <a:solidFill>
                  <a:prstClr val="black"/>
                </a:solidFill>
              </a:rPr>
              <a:t>(2014-2020) Integrovaný regionální operační program</a:t>
            </a:r>
          </a:p>
          <a:p>
            <a:pPr marL="720725" lvl="2" indent="-187325"/>
            <a:r>
              <a:rPr lang="cs-CZ" dirty="0">
                <a:solidFill>
                  <a:prstClr val="black"/>
                </a:solidFill>
              </a:rPr>
              <a:t>(2007-2013) Integrovaný operační program, OP Technická pomoc</a:t>
            </a:r>
          </a:p>
          <a:p>
            <a:pPr marL="720725" lvl="2" indent="-187325"/>
            <a:r>
              <a:rPr lang="cs-CZ" dirty="0">
                <a:solidFill>
                  <a:prstClr val="black"/>
                </a:solidFill>
              </a:rPr>
              <a:t>(2004-2006) Společný regionální operační program, OP JPD2</a:t>
            </a:r>
          </a:p>
          <a:p>
            <a:pPr marL="720725" lvl="2" indent="-187325">
              <a:spcBef>
                <a:spcPts val="400"/>
              </a:spcBef>
            </a:pPr>
            <a:r>
              <a:rPr lang="cs-CZ" dirty="0">
                <a:solidFill>
                  <a:prstClr val="black"/>
                </a:solidFill>
              </a:rPr>
              <a:t>(1998-2004) předvstupní programy (PHARE, ISPA, SAPARD)</a:t>
            </a:r>
          </a:p>
          <a:p>
            <a:pPr marL="454025" lvl="1" indent="-187325"/>
            <a:r>
              <a:rPr lang="cs-CZ" dirty="0"/>
              <a:t>kontrolní subjekt pro operační programy Cíle 3 (nyní Cíl 2)</a:t>
            </a:r>
          </a:p>
          <a:p>
            <a:pPr marL="454025" lvl="1" indent="-187325"/>
            <a:r>
              <a:rPr lang="cs-CZ" dirty="0"/>
              <a:t>hostitelská organizace pro pracoviště Enterprise Europe Network</a:t>
            </a:r>
          </a:p>
          <a:p>
            <a:pPr marL="720725" lvl="2" indent="-187325"/>
            <a:r>
              <a:rPr lang="cs-CZ" dirty="0">
                <a:solidFill>
                  <a:prstClr val="black"/>
                </a:solidFill>
              </a:rPr>
              <a:t>poradenství pro malé a střední podnikatele</a:t>
            </a:r>
            <a:endParaRPr lang="en-US" dirty="0">
              <a:solidFill>
                <a:prstClr val="black"/>
              </a:solidFill>
            </a:endParaRP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Centrum pro regionální rozvoj České republiky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629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1" y="1306874"/>
            <a:ext cx="8229600" cy="4819290"/>
          </a:xfrm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r>
              <a:rPr lang="cs-CZ" dirty="0"/>
              <a:t> 3. Jsou doloženy všechny povinné přílohy a obsahově splňují požadované </a:t>
            </a:r>
            <a:r>
              <a:rPr lang="cs-CZ" dirty="0" smtClean="0"/>
              <a:t>náležitosti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endParaRPr lang="cs-CZ" dirty="0"/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536575" algn="l"/>
              </a:tabLst>
            </a:pPr>
            <a:r>
              <a:rPr lang="cs-CZ" sz="2000" b="1" dirty="0">
                <a:solidFill>
                  <a:srgbClr val="00529C"/>
                </a:solidFill>
              </a:rPr>
              <a:t>Projektová dokumentace pro vydání stavebního povolení nebo pro ohlášení </a:t>
            </a:r>
            <a:r>
              <a:rPr lang="cs-CZ" sz="2000" b="1" dirty="0" smtClean="0">
                <a:solidFill>
                  <a:srgbClr val="00529C"/>
                </a:solidFill>
              </a:rPr>
              <a:t>stavby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</a:pPr>
            <a:endParaRPr lang="cs-CZ" sz="2000" b="1" dirty="0">
              <a:solidFill>
                <a:srgbClr val="00529C"/>
              </a:solidFill>
            </a:endParaRPr>
          </a:p>
          <a:p>
            <a:pPr marL="914400" lvl="1" indent="-28575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1600" b="0" dirty="0">
                <a:solidFill>
                  <a:schemeClr val="tx1"/>
                </a:solidFill>
              </a:rPr>
              <a:t>Projektová dokumentace v podrobnosti pro vydání stavebního povolení.</a:t>
            </a:r>
          </a:p>
          <a:p>
            <a:pPr marL="914400" lvl="1" indent="-28575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1600" b="0" dirty="0">
                <a:solidFill>
                  <a:schemeClr val="tx1"/>
                </a:solidFill>
              </a:rPr>
              <a:t>Projektová dokumentace v podrobnosti pro ohlášení stavby, pokud stavba nevyžaduje stavební povolení.</a:t>
            </a:r>
          </a:p>
          <a:p>
            <a:pPr marL="914400" lvl="1" indent="-28575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1600" b="0" dirty="0">
                <a:solidFill>
                  <a:schemeClr val="tx1"/>
                </a:solidFill>
              </a:rPr>
              <a:t>Projektová dokumentace pro provádění stavby, v případě, že již byla zpracována.</a:t>
            </a:r>
          </a:p>
          <a:p>
            <a:pPr marL="361950" algn="just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marL="361950" indent="-361950" algn="just">
              <a:spcBef>
                <a:spcPts val="200"/>
              </a:spcBef>
              <a:buFont typeface="Courier New" panose="02070309020205020404" pitchFamily="49" charset="0"/>
              <a:buChar char="o"/>
            </a:pPr>
            <a:endParaRPr lang="cs-CZ" sz="2000" i="1" dirty="0"/>
          </a:p>
          <a:p>
            <a:pPr marL="361950" indent="-361950" algn="just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tabLst>
                <a:tab pos="447675" algn="l"/>
              </a:tabLst>
            </a:pPr>
            <a:endParaRPr lang="cs-CZ" sz="2000" i="1" dirty="0"/>
          </a:p>
          <a:p>
            <a:pPr algn="just"/>
            <a:endParaRPr lang="cs-CZ" sz="20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/>
              <a:t>Napravitelná kritéria - kritéria formálních náležitostí </a:t>
            </a:r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1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1" y="1306874"/>
            <a:ext cx="8229600" cy="4819290"/>
          </a:xfrm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r>
              <a:rPr lang="cs-CZ" dirty="0"/>
              <a:t> 3. Jsou doloženy všechny povinné přílohy a obsahově splňují požadované </a:t>
            </a:r>
            <a:r>
              <a:rPr lang="cs-CZ" dirty="0" smtClean="0"/>
              <a:t>náležitosti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endParaRPr lang="cs-CZ" dirty="0"/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536575" algn="l"/>
              </a:tabLst>
            </a:pPr>
            <a:r>
              <a:rPr lang="cs-CZ" sz="2000" b="1" dirty="0" smtClean="0">
                <a:solidFill>
                  <a:srgbClr val="00529C"/>
                </a:solidFill>
              </a:rPr>
              <a:t>Položkový </a:t>
            </a:r>
            <a:r>
              <a:rPr lang="cs-CZ" sz="2000" b="1" dirty="0">
                <a:solidFill>
                  <a:srgbClr val="00529C"/>
                </a:solidFill>
              </a:rPr>
              <a:t>rozpočet stavby</a:t>
            </a:r>
          </a:p>
          <a:p>
            <a:pPr marL="914400" lvl="1" indent="-285750" algn="just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1600" b="0" dirty="0">
                <a:solidFill>
                  <a:schemeClr val="tx1"/>
                </a:solidFill>
              </a:rPr>
              <a:t>Položkový rozpočet </a:t>
            </a:r>
            <a:r>
              <a:rPr lang="cs-CZ" sz="1600" b="0" dirty="0" smtClean="0">
                <a:solidFill>
                  <a:schemeClr val="tx1"/>
                </a:solidFill>
              </a:rPr>
              <a:t>stavby, který je součástí příslušného stupně projektové dokumentace v členění na dílčí stavební nebo funkční celky, případně jiné části tak, aby bylo možné </a:t>
            </a:r>
            <a:r>
              <a:rPr lang="cs-CZ" sz="1600" dirty="0" smtClean="0">
                <a:solidFill>
                  <a:schemeClr val="tx1"/>
                </a:solidFill>
              </a:rPr>
              <a:t>jednoznačně vymezit hlavní a vedlejší aktivity projektu!</a:t>
            </a:r>
            <a:endParaRPr lang="cs-CZ" sz="1600" b="0" dirty="0">
              <a:solidFill>
                <a:schemeClr val="tx1"/>
              </a:solidFill>
            </a:endParaRPr>
          </a:p>
          <a:p>
            <a:pPr marL="914400" lvl="1" indent="-285750" algn="just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1600" b="0" dirty="0">
                <a:solidFill>
                  <a:schemeClr val="tx1"/>
                </a:solidFill>
              </a:rPr>
              <a:t>Položkový rozpočet stavby musí být doložen v elektronickém formátu </a:t>
            </a:r>
            <a:r>
              <a:rPr lang="cs-CZ" sz="1600" b="0" dirty="0" smtClean="0">
                <a:solidFill>
                  <a:schemeClr val="tx1"/>
                </a:solidFill>
              </a:rPr>
              <a:t>.</a:t>
            </a:r>
            <a:r>
              <a:rPr lang="cs-CZ" sz="1600" b="0" dirty="0" err="1" smtClean="0">
                <a:solidFill>
                  <a:schemeClr val="tx1"/>
                </a:solidFill>
              </a:rPr>
              <a:t>pdf</a:t>
            </a:r>
            <a:r>
              <a:rPr lang="cs-CZ" sz="1600" b="0" dirty="0" smtClean="0">
                <a:solidFill>
                  <a:schemeClr val="tx1"/>
                </a:solidFill>
              </a:rPr>
              <a:t>, .</a:t>
            </a:r>
            <a:r>
              <a:rPr lang="cs-CZ" sz="1600" b="0" dirty="0" err="1" smtClean="0">
                <a:solidFill>
                  <a:schemeClr val="tx1"/>
                </a:solidFill>
              </a:rPr>
              <a:t>esoupis</a:t>
            </a:r>
            <a:r>
              <a:rPr lang="cs-CZ" sz="1600" b="0" dirty="0" smtClean="0">
                <a:solidFill>
                  <a:schemeClr val="tx1"/>
                </a:solidFill>
              </a:rPr>
              <a:t> nebo .xc4 nebo Excel VZ, případně v jiném výstupu rozpočtového softwaru. Současně musí </a:t>
            </a:r>
            <a:r>
              <a:rPr lang="cs-CZ" sz="1600" b="0" dirty="0">
                <a:solidFill>
                  <a:schemeClr val="tx1"/>
                </a:solidFill>
              </a:rPr>
              <a:t>splňovat požadavky Vyhlášky č. 230/2012 </a:t>
            </a:r>
            <a:r>
              <a:rPr lang="cs-CZ" sz="1600" b="0" dirty="0" smtClean="0">
                <a:solidFill>
                  <a:schemeClr val="tx1"/>
                </a:solidFill>
              </a:rPr>
              <a:t>Sb. (případně č. 169/2016 od nabytí účinnosti). </a:t>
            </a:r>
            <a:endParaRPr lang="cs-CZ" sz="1600" b="0" dirty="0">
              <a:solidFill>
                <a:schemeClr val="tx1"/>
              </a:solidFill>
            </a:endParaRPr>
          </a:p>
          <a:p>
            <a:pPr marL="914400" lvl="1" indent="-285750" algn="just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1600" b="0" dirty="0" smtClean="0">
                <a:solidFill>
                  <a:schemeClr val="tx1"/>
                </a:solidFill>
              </a:rPr>
              <a:t>V</a:t>
            </a:r>
            <a:r>
              <a:rPr lang="cs-CZ" sz="1600" b="0" dirty="0">
                <a:solidFill>
                  <a:schemeClr val="tx1"/>
                </a:solidFill>
              </a:rPr>
              <a:t> případě, že proběhlo zadávací řízení na zhotovitele stavby, předkládá žadatel také vysoutěžený </a:t>
            </a:r>
            <a:r>
              <a:rPr lang="cs-CZ" sz="1600" b="0" dirty="0" smtClean="0">
                <a:solidFill>
                  <a:schemeClr val="tx1"/>
                </a:solidFill>
              </a:rPr>
              <a:t>položkový rozpočet </a:t>
            </a:r>
            <a:r>
              <a:rPr lang="cs-CZ" sz="1600" b="0" dirty="0">
                <a:solidFill>
                  <a:schemeClr val="tx1"/>
                </a:solidFill>
              </a:rPr>
              <a:t>vybraného uchazeče v elektronické </a:t>
            </a:r>
            <a:r>
              <a:rPr lang="cs-CZ" sz="1600" b="0" dirty="0" smtClean="0">
                <a:solidFill>
                  <a:schemeClr val="tx1"/>
                </a:solidFill>
              </a:rPr>
              <a:t>podobě</a:t>
            </a:r>
            <a:endParaRPr lang="cs-CZ" sz="1600" b="0" dirty="0">
              <a:solidFill>
                <a:schemeClr val="tx1"/>
              </a:solidFill>
            </a:endParaRPr>
          </a:p>
          <a:p>
            <a:pPr marL="914400" lvl="1" indent="-285750" algn="just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1600" b="0" dirty="0">
                <a:solidFill>
                  <a:schemeClr val="tx1"/>
                </a:solidFill>
              </a:rPr>
              <a:t>Doporučený formát zjednodušeného stavebního rozpočtu v členění na hlavní a vedlejší aktivity je k dispozici ve Specifických pravidlech, str. 13</a:t>
            </a:r>
          </a:p>
          <a:p>
            <a:pPr marL="361950" algn="just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algn="just">
              <a:spcBef>
                <a:spcPts val="200"/>
              </a:spcBef>
            </a:pPr>
            <a:endParaRPr lang="cs-CZ" sz="2000" i="1" dirty="0"/>
          </a:p>
          <a:p>
            <a:pPr marL="361950" indent="-361950" algn="just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tabLst>
                <a:tab pos="447675" algn="l"/>
              </a:tabLst>
            </a:pPr>
            <a:endParaRPr lang="cs-CZ" sz="2000" i="1" dirty="0"/>
          </a:p>
          <a:p>
            <a:pPr algn="just"/>
            <a:endParaRPr lang="cs-CZ" sz="20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/>
              <a:t>Napravitelná kritéria - kritéria formálních náležitostí </a:t>
            </a:r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7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1" y="1306874"/>
            <a:ext cx="8229600" cy="4819290"/>
          </a:xfrm>
        </p:spPr>
        <p:txBody>
          <a:bodyPr>
            <a:noAutofit/>
          </a:bodyPr>
          <a:lstStyle/>
          <a:p>
            <a:pPr marL="0" lvl="1" indent="0">
              <a:lnSpc>
                <a:spcPct val="110000"/>
              </a:lnSpc>
              <a:spcBef>
                <a:spcPct val="20000"/>
              </a:spcBef>
              <a:spcAft>
                <a:spcPts val="200"/>
              </a:spcAft>
              <a:buNone/>
            </a:pPr>
            <a:r>
              <a:rPr lang="cs-CZ" sz="1800" dirty="0"/>
              <a:t>3. Jsou doloženy všechny povinné přílohy a obsahově splňují požadované náležitosti</a:t>
            </a:r>
          </a:p>
          <a:p>
            <a:pPr marL="285750" lvl="1" indent="-285750">
              <a:lnSpc>
                <a:spcPct val="110000"/>
              </a:lnSpc>
              <a:spcBef>
                <a:spcPct val="200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cs-CZ" sz="1800" dirty="0"/>
              <a:t>Položkový rozpočet </a:t>
            </a:r>
            <a:r>
              <a:rPr lang="cs-CZ" sz="1800" dirty="0" smtClean="0"/>
              <a:t>stavby</a:t>
            </a:r>
          </a:p>
          <a:p>
            <a:pPr marL="285750" lvl="1" indent="-285750">
              <a:lnSpc>
                <a:spcPct val="110000"/>
              </a:lnSpc>
              <a:spcBef>
                <a:spcPct val="200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endParaRPr lang="cs-CZ" sz="1600" b="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/>
              <a:t>Napravitelná kritéria - kritéria formálních náležitostí </a:t>
            </a:r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470246"/>
            <a:ext cx="7532384" cy="331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9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78225" y="1306874"/>
            <a:ext cx="8108576" cy="481929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cs-CZ" sz="2000" b="1" dirty="0" smtClean="0">
                <a:solidFill>
                  <a:srgbClr val="00529C"/>
                </a:solidFill>
              </a:rPr>
              <a:t>3. Jsou </a:t>
            </a:r>
            <a:r>
              <a:rPr lang="cs-CZ" sz="2000" b="1" dirty="0">
                <a:solidFill>
                  <a:srgbClr val="00529C"/>
                </a:solidFill>
              </a:rPr>
              <a:t>doloženy všechny povinné přílohy a obsahově splňují požadované </a:t>
            </a:r>
            <a:r>
              <a:rPr lang="cs-CZ" sz="2000" b="1" dirty="0" smtClean="0">
                <a:solidFill>
                  <a:srgbClr val="00529C"/>
                </a:solidFill>
              </a:rPr>
              <a:t>náležitosti</a:t>
            </a:r>
            <a:endParaRPr lang="cs-CZ" sz="2000" b="1" dirty="0">
              <a:solidFill>
                <a:srgbClr val="00529C"/>
              </a:solidFill>
            </a:endParaRPr>
          </a:p>
          <a:p>
            <a:pPr marL="0" lvl="1" indent="0" algn="just">
              <a:spcBef>
                <a:spcPts val="200"/>
              </a:spcBef>
              <a:buNone/>
            </a:pPr>
            <a:endParaRPr lang="cs-CZ" b="0" dirty="0" smtClean="0">
              <a:solidFill>
                <a:schemeClr val="tx1"/>
              </a:solidFill>
            </a:endParaRPr>
          </a:p>
          <a:p>
            <a:pPr marL="0" lvl="1" indent="0" algn="just">
              <a:spcBef>
                <a:spcPts val="200"/>
              </a:spcBef>
              <a:buNone/>
            </a:pPr>
            <a:endParaRPr lang="cs-CZ" b="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536575" algn="l"/>
              </a:tabLst>
            </a:pPr>
            <a:r>
              <a:rPr lang="cs-CZ" sz="2000" b="1" dirty="0" smtClean="0">
                <a:solidFill>
                  <a:srgbClr val="00529C"/>
                </a:solidFill>
              </a:rPr>
              <a:t>Souhlasné </a:t>
            </a:r>
            <a:r>
              <a:rPr lang="cs-CZ" sz="2000" b="1" dirty="0">
                <a:solidFill>
                  <a:srgbClr val="00529C"/>
                </a:solidFill>
              </a:rPr>
              <a:t>stanovisko kraje o souladu s jeho krajským střednědobým plánem rozvoje sociálních služeb</a:t>
            </a:r>
          </a:p>
          <a:p>
            <a:endParaRPr lang="cs-CZ" sz="2000" dirty="0"/>
          </a:p>
          <a:p>
            <a:pPr marL="914400" lvl="1" indent="-285750" algn="just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1600" b="0" dirty="0" smtClean="0">
                <a:solidFill>
                  <a:schemeClr val="tx1"/>
                </a:solidFill>
              </a:rPr>
              <a:t>Vzorem je příloha č. 5 Specifických pravidel.</a:t>
            </a:r>
          </a:p>
          <a:p>
            <a:pPr lvl="1" indent="0" algn="just">
              <a:spcBef>
                <a:spcPts val="0"/>
              </a:spcBef>
              <a:buNone/>
              <a:tabLst>
                <a:tab pos="268288" algn="l"/>
              </a:tabLst>
            </a:pPr>
            <a:endParaRPr lang="cs-CZ" sz="1600" b="0" dirty="0">
              <a:solidFill>
                <a:schemeClr val="tx1"/>
              </a:solidFill>
            </a:endParaRPr>
          </a:p>
          <a:p>
            <a:pPr marL="914400" lvl="1" indent="-285750" algn="just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1600" b="0" dirty="0">
                <a:solidFill>
                  <a:schemeClr val="tx1"/>
                </a:solidFill>
              </a:rPr>
              <a:t>Souhlasné stanovisko musí být vydáno na jméno žadatele a na konkrétní projekt</a:t>
            </a:r>
            <a:r>
              <a:rPr lang="cs-CZ" sz="1600" b="0" dirty="0" smtClean="0">
                <a:solidFill>
                  <a:schemeClr val="tx1"/>
                </a:solidFill>
              </a:rPr>
              <a:t>.</a:t>
            </a:r>
            <a:endParaRPr lang="cs-CZ" sz="1600" b="0" dirty="0">
              <a:solidFill>
                <a:schemeClr val="tx1"/>
              </a:solidFill>
            </a:endParaRPr>
          </a:p>
          <a:p>
            <a:pPr marL="26670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361950" lvl="1" indent="0" algn="just">
              <a:spcBef>
                <a:spcPts val="200"/>
              </a:spcBef>
              <a:buNone/>
            </a:pP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/>
              <a:t>Napravitelná kritéria - kritéria formálních náležitostí </a:t>
            </a:r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4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78225" y="1306874"/>
            <a:ext cx="8108576" cy="4819290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cs-CZ" sz="2000" b="1" dirty="0" smtClean="0">
                <a:solidFill>
                  <a:srgbClr val="00529C"/>
                </a:solidFill>
              </a:rPr>
              <a:t>3. Jsou </a:t>
            </a:r>
            <a:r>
              <a:rPr lang="cs-CZ" sz="2000" b="1" dirty="0">
                <a:solidFill>
                  <a:srgbClr val="00529C"/>
                </a:solidFill>
              </a:rPr>
              <a:t>doloženy všechny povinné přílohy a obsahově splňují požadované </a:t>
            </a:r>
            <a:r>
              <a:rPr lang="cs-CZ" sz="2000" b="1" dirty="0" smtClean="0">
                <a:solidFill>
                  <a:srgbClr val="00529C"/>
                </a:solidFill>
              </a:rPr>
              <a:t>náležitosti</a:t>
            </a:r>
            <a:endParaRPr lang="cs-CZ" b="0" dirty="0" smtClean="0">
              <a:solidFill>
                <a:schemeClr val="tx1"/>
              </a:solidFill>
            </a:endParaRP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536575" algn="l"/>
              </a:tabLst>
            </a:pPr>
            <a:r>
              <a:rPr lang="cs-CZ" sz="2000" b="1" dirty="0">
                <a:solidFill>
                  <a:srgbClr val="00529C"/>
                </a:solidFill>
              </a:rPr>
              <a:t>Pověřovací akt (</a:t>
            </a:r>
            <a:r>
              <a:rPr lang="cs-CZ" sz="2000" b="1" dirty="0" smtClean="0">
                <a:solidFill>
                  <a:srgbClr val="00529C"/>
                </a:solidFill>
              </a:rPr>
              <a:t>PA)</a:t>
            </a:r>
          </a:p>
          <a:p>
            <a:pPr marL="914400" lvl="1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1700" b="0" dirty="0" smtClean="0">
                <a:solidFill>
                  <a:prstClr val="black"/>
                </a:solidFill>
              </a:rPr>
              <a:t>Žadatel/poskytovatel sociální služby dle zákona č. 108/2006 Sb., o sociálních službách, musí být jasně pověřen k výkonu služby obecného hospodářského zájmu. </a:t>
            </a:r>
          </a:p>
          <a:p>
            <a:pPr marL="914400" lvl="1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1700" b="0" dirty="0" smtClean="0">
                <a:solidFill>
                  <a:prstClr val="black"/>
                </a:solidFill>
              </a:rPr>
              <a:t>Žadatel/poskytovatel </a:t>
            </a:r>
            <a:r>
              <a:rPr lang="cs-CZ" sz="1700" b="0" u="sng" dirty="0">
                <a:solidFill>
                  <a:prstClr val="black"/>
                </a:solidFill>
              </a:rPr>
              <a:t>doloží existenci závazku veřejné služby</a:t>
            </a:r>
            <a:r>
              <a:rPr lang="cs-CZ" sz="1700" b="0" dirty="0">
                <a:solidFill>
                  <a:prstClr val="black"/>
                </a:solidFill>
              </a:rPr>
              <a:t> na základě pověření, které musí obsahovat náležitosti dle čl. 4 Rozhodnutí 2012/21/EU.</a:t>
            </a:r>
          </a:p>
          <a:p>
            <a:pPr marL="914400" lvl="1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1700" b="0" dirty="0">
                <a:solidFill>
                  <a:prstClr val="black"/>
                </a:solidFill>
              </a:rPr>
              <a:t>V případě, že </a:t>
            </a:r>
            <a:r>
              <a:rPr lang="cs-CZ" sz="1700" b="0" dirty="0" smtClean="0">
                <a:solidFill>
                  <a:prstClr val="black"/>
                </a:solidFill>
              </a:rPr>
              <a:t>žadatel/poskytovatel </a:t>
            </a:r>
            <a:r>
              <a:rPr lang="cs-CZ" sz="1700" b="0" dirty="0">
                <a:solidFill>
                  <a:prstClr val="black"/>
                </a:solidFill>
              </a:rPr>
              <a:t>ke dni podání žádosti o podporu není </a:t>
            </a:r>
            <a:r>
              <a:rPr lang="cs-CZ" sz="1700" b="0" dirty="0" smtClean="0">
                <a:solidFill>
                  <a:prstClr val="black"/>
                </a:solidFill>
              </a:rPr>
              <a:t>pověřen v souladu s </a:t>
            </a:r>
            <a:r>
              <a:rPr lang="cs-CZ" sz="1700" b="0" dirty="0">
                <a:solidFill>
                  <a:prstClr val="black"/>
                </a:solidFill>
              </a:rPr>
              <a:t>Rozhodnutím 2012/21/EU, doloží </a:t>
            </a:r>
            <a:r>
              <a:rPr lang="cs-CZ" sz="1700" b="0" u="sng" dirty="0">
                <a:solidFill>
                  <a:prstClr val="black"/>
                </a:solidFill>
              </a:rPr>
              <a:t>vyjádření objednatele služeb o úmyslu žadatele pověřit výkonem</a:t>
            </a:r>
            <a:r>
              <a:rPr lang="cs-CZ" sz="1700" b="0" dirty="0">
                <a:solidFill>
                  <a:prstClr val="black"/>
                </a:solidFill>
              </a:rPr>
              <a:t> služby obecného hospodářského zájmu. </a:t>
            </a:r>
          </a:p>
          <a:p>
            <a:pPr marL="914400" lvl="1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1700" b="0" dirty="0" smtClean="0">
                <a:solidFill>
                  <a:prstClr val="black"/>
                </a:solidFill>
              </a:rPr>
              <a:t>Žadatel musí být v tomto případě pověřen k výkonu SOHZ nejpozději do 12 měsíců od ukončení realizace projektu, tzn. od nastavení centrálního stavu „Projekt finančně ukončen ze strany ŘO“, to znamená, že PA doloží nejpozději s první zprávou o udržitelnosti projektu.</a:t>
            </a:r>
          </a:p>
          <a:p>
            <a:pPr marL="914400" lvl="1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1700" b="0" dirty="0" smtClean="0">
                <a:solidFill>
                  <a:prstClr val="black"/>
                </a:solidFill>
              </a:rPr>
              <a:t>Žadatel </a:t>
            </a:r>
            <a:r>
              <a:rPr lang="cs-CZ" sz="1700" b="0" dirty="0">
                <a:solidFill>
                  <a:prstClr val="black"/>
                </a:solidFill>
              </a:rPr>
              <a:t>nemusí být pověřen jedním PA, ale několika akty, které na sebe musí navazovat, aby bylo zajištěno kontinuální poskytování sociální služby</a:t>
            </a:r>
            <a:r>
              <a:rPr lang="cs-CZ" sz="1700" b="0" dirty="0" smtClean="0">
                <a:solidFill>
                  <a:prstClr val="black"/>
                </a:solidFill>
              </a:rPr>
              <a:t>.</a:t>
            </a:r>
          </a:p>
          <a:p>
            <a:pPr marL="914400" lvl="1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1700" u="sng" dirty="0" smtClean="0">
                <a:solidFill>
                  <a:srgbClr val="FF0000"/>
                </a:solidFill>
              </a:rPr>
              <a:t>V případě nedoložení PA se žadatel vystavuje riziku vrácení celé dotace!</a:t>
            </a:r>
            <a:endParaRPr lang="cs-CZ" sz="1700" u="sng" dirty="0">
              <a:solidFill>
                <a:srgbClr val="FF0000"/>
              </a:solidFill>
            </a:endParaRPr>
          </a:p>
          <a:p>
            <a:pPr marL="0" lvl="1" indent="0" algn="just">
              <a:spcBef>
                <a:spcPts val="200"/>
              </a:spcBef>
              <a:buNone/>
            </a:pPr>
            <a:endParaRPr lang="cs-CZ" b="0" dirty="0">
              <a:solidFill>
                <a:schemeClr val="tx1"/>
              </a:solidFill>
            </a:endParaRPr>
          </a:p>
          <a:p>
            <a:pPr marL="26670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361950" lvl="1" indent="0" algn="just">
              <a:spcBef>
                <a:spcPts val="200"/>
              </a:spcBef>
              <a:buNone/>
            </a:pP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/>
              <a:t>Napravitelná kritéria - kritéria formálních náležitostí </a:t>
            </a:r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78225" y="1306874"/>
            <a:ext cx="8108576" cy="481929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cs-CZ" sz="2000" b="1" dirty="0" smtClean="0">
                <a:solidFill>
                  <a:srgbClr val="00529C"/>
                </a:solidFill>
              </a:rPr>
              <a:t>3. Jsou </a:t>
            </a:r>
            <a:r>
              <a:rPr lang="cs-CZ" sz="2000" b="1" dirty="0">
                <a:solidFill>
                  <a:srgbClr val="00529C"/>
                </a:solidFill>
              </a:rPr>
              <a:t>doloženy všechny povinné přílohy a obsahově splňují požadované </a:t>
            </a:r>
            <a:r>
              <a:rPr lang="cs-CZ" sz="2000" b="1" dirty="0" smtClean="0">
                <a:solidFill>
                  <a:srgbClr val="00529C"/>
                </a:solidFill>
              </a:rPr>
              <a:t>náležitosti</a:t>
            </a:r>
            <a:endParaRPr lang="cs-CZ" b="0" dirty="0" smtClean="0">
              <a:solidFill>
                <a:schemeClr val="tx1"/>
              </a:solidFill>
            </a:endParaRP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536575" algn="l"/>
              </a:tabLst>
            </a:pPr>
            <a:r>
              <a:rPr lang="cs-CZ" sz="2000" b="1" dirty="0" smtClean="0">
                <a:solidFill>
                  <a:srgbClr val="00529C"/>
                </a:solidFill>
              </a:rPr>
              <a:t>Čestné prohlášení o skutečném majiteli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</a:pPr>
            <a:endParaRPr lang="cs-CZ" sz="2000" b="1" dirty="0" smtClean="0">
              <a:solidFill>
                <a:srgbClr val="00529C"/>
              </a:solidFill>
            </a:endParaRPr>
          </a:p>
          <a:p>
            <a:pPr marL="914400" lvl="1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1700" b="0" dirty="0" smtClean="0">
                <a:solidFill>
                  <a:prstClr val="black"/>
                </a:solidFill>
              </a:rPr>
              <a:t>Dokládají žadatelé typu nestátní neziskové organizace, církve a církevní organizace.</a:t>
            </a:r>
          </a:p>
          <a:p>
            <a:pPr marL="914400" lvl="1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1700" b="0" dirty="0" smtClean="0">
                <a:solidFill>
                  <a:prstClr val="black"/>
                </a:solidFill>
              </a:rPr>
              <a:t>Vzor čestného prohlášení je přílohou č. 30 Obecných pravidel.</a:t>
            </a:r>
          </a:p>
          <a:p>
            <a:pPr marL="914400" lvl="1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1700" b="0" dirty="0" smtClean="0">
                <a:solidFill>
                  <a:prstClr val="black"/>
                </a:solidFill>
              </a:rPr>
              <a:t>Čestné prohlášení slouží k objasnění ovládací struktury organizace.</a:t>
            </a:r>
          </a:p>
          <a:p>
            <a:pPr marL="914400" lvl="1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1700" b="0" dirty="0" smtClean="0">
                <a:solidFill>
                  <a:prstClr val="black"/>
                </a:solidFill>
              </a:rPr>
              <a:t>Žadatel má povinnost během realizace a udržitelnosti projektu informovat CRR o všech změnách osob s podílem v právnické osobě žadatele přesahujícím 10% a o změnách skutečného majitele.</a:t>
            </a:r>
          </a:p>
          <a:p>
            <a:pPr marL="0" lvl="1" indent="0" algn="just">
              <a:spcBef>
                <a:spcPts val="200"/>
              </a:spcBef>
              <a:buNone/>
            </a:pPr>
            <a:endParaRPr lang="cs-CZ" b="0" dirty="0">
              <a:solidFill>
                <a:schemeClr val="tx1"/>
              </a:solidFill>
            </a:endParaRPr>
          </a:p>
          <a:p>
            <a:pPr marL="26670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361950" lvl="1" indent="0" algn="just">
              <a:spcBef>
                <a:spcPts val="200"/>
              </a:spcBef>
              <a:buNone/>
            </a:pP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/>
              <a:t>Napravitelná kritéria - kritéria formálních náležitostí </a:t>
            </a:r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6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78225" y="1306874"/>
            <a:ext cx="8108576" cy="4819290"/>
          </a:xfrm>
        </p:spPr>
        <p:txBody>
          <a:bodyPr>
            <a:normAutofit/>
          </a:bodyPr>
          <a:lstStyle/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</a:pPr>
            <a:r>
              <a:rPr lang="cs-CZ" dirty="0"/>
              <a:t>1. Projekt je svým zaměřením v souladu s cíli a podporovanými aktivitami výzvy.</a:t>
            </a:r>
          </a:p>
          <a:p>
            <a:pPr marL="914400" lvl="1" indent="-285750" algn="just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1800" b="0" dirty="0"/>
              <a:t>Z popisu projektu musí být zřejmé, že se jedná o aktivity vedoucí ke vzniku polyfunkčního komunitního centra v souladu s požadavky uvedenými ve Specifických pravidlech.</a:t>
            </a:r>
          </a:p>
          <a:p>
            <a:pPr marL="914400" lvl="1" indent="-285750" algn="just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endParaRPr lang="cs-CZ" sz="1800" b="0" dirty="0"/>
          </a:p>
          <a:p>
            <a:pPr marL="914400" lvl="1" indent="-285750" algn="just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1800" b="0" dirty="0"/>
              <a:t>Soulad hlavních a vedlejších aktivit s podporovanými aktivitami uvedenými ve výzvě.</a:t>
            </a:r>
          </a:p>
          <a:p>
            <a:pPr marL="914400" lvl="1" indent="-285750" algn="just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1800" b="0" dirty="0"/>
              <a:t>Druh sociální služby poskytované v polyfunkčním centru je podporován výzvou</a:t>
            </a:r>
            <a:r>
              <a:rPr lang="cs-CZ" sz="1800" b="0" dirty="0" smtClean="0"/>
              <a:t>.</a:t>
            </a:r>
            <a:endParaRPr lang="cs-CZ" sz="1800" b="0" dirty="0"/>
          </a:p>
          <a:p>
            <a:pPr marL="914400" lvl="1" indent="-285750" algn="just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1800" b="0" dirty="0"/>
              <a:t>Cíl = Polyfunkční komunitní centrum jako veřejný poskytovatel registrovaných sociálních služeb poskytovaných v režimu SOHZ, volnočasových/rekreačních  služeb, kulturně vzdělávacích služeb a environmentálních služeb zaměřených na rozvoj komunity, dané lokality s pozitivním dopadem na situaci znevýhodněných jednotlivců i komunit.</a:t>
            </a:r>
          </a:p>
          <a:p>
            <a:pPr marL="26670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361950" lvl="1" indent="0" algn="just">
              <a:spcBef>
                <a:spcPts val="200"/>
              </a:spcBef>
              <a:buNone/>
            </a:pP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/>
              <a:t>Napravitelná kritéria </a:t>
            </a:r>
            <a:r>
              <a:rPr lang="cs-CZ" sz="2900" dirty="0" smtClean="0"/>
              <a:t>– kritéria přijatelnosti </a:t>
            </a:r>
            <a:endParaRPr lang="cs-CZ" sz="2900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1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78225" y="1306874"/>
            <a:ext cx="8108576" cy="4819290"/>
          </a:xfrm>
        </p:spPr>
        <p:txBody>
          <a:bodyPr>
            <a:normAutofit/>
          </a:bodyPr>
          <a:lstStyle/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</a:pPr>
            <a:r>
              <a:rPr lang="cs-CZ" dirty="0" smtClean="0"/>
              <a:t>2. Projekt </a:t>
            </a:r>
            <a:r>
              <a:rPr lang="cs-CZ" dirty="0"/>
              <a:t>je </a:t>
            </a:r>
            <a:r>
              <a:rPr lang="cs-CZ" dirty="0" smtClean="0"/>
              <a:t>v souladu s podmínkami výzvy</a:t>
            </a:r>
          </a:p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</a:pPr>
            <a:endParaRPr lang="cs-CZ" dirty="0"/>
          </a:p>
          <a:p>
            <a:pPr marL="914400" lvl="1" indent="-285750" algn="just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1800" b="0" dirty="0"/>
              <a:t>Z popisu projektu musí být zřejmé, že projekt respektuje data zahájení a ukončení realizace dle podmínek výzvy, tzn. nejdříve od 1. 1. 2014 s datem ukončení nejpozději do 31. 12. 2021. Současně nesmí být realizace projektu ukončena před podáním žádosti o podporu</a:t>
            </a:r>
            <a:r>
              <a:rPr lang="cs-CZ" sz="1800" b="0" dirty="0" smtClean="0"/>
              <a:t>.</a:t>
            </a:r>
          </a:p>
          <a:p>
            <a:pPr lvl="1" indent="0" algn="just">
              <a:spcBef>
                <a:spcPts val="0"/>
              </a:spcBef>
              <a:buNone/>
              <a:tabLst>
                <a:tab pos="268288" algn="l"/>
              </a:tabLst>
            </a:pPr>
            <a:endParaRPr lang="cs-CZ" sz="1800" b="0" dirty="0"/>
          </a:p>
          <a:p>
            <a:pPr marL="914400" lvl="1" indent="-285750" algn="just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1800" b="0" dirty="0"/>
              <a:t>Cílové skupiny projektu odpovídají definovaným skupinám  dle výzvy, tzn. osoby sociálně vyloučené, osoby ohrožené sociálním vyloučením a osoby se zdravotním postižením</a:t>
            </a:r>
            <a:r>
              <a:rPr lang="cs-CZ" sz="1800" b="0" dirty="0" smtClean="0"/>
              <a:t>.</a:t>
            </a:r>
          </a:p>
          <a:p>
            <a:pPr lvl="1" indent="0" algn="just">
              <a:spcBef>
                <a:spcPts val="0"/>
              </a:spcBef>
              <a:buNone/>
              <a:tabLst>
                <a:tab pos="268288" algn="l"/>
              </a:tabLst>
            </a:pPr>
            <a:endParaRPr lang="cs-CZ" sz="1800" b="0" dirty="0"/>
          </a:p>
          <a:p>
            <a:pPr marL="914400" lvl="1" indent="-285750" algn="just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1800" b="0" dirty="0"/>
              <a:t>Z popisu projektu musí být jednoznačně zřejmé, jaké přínosy nebo dopady bude mít realizace projektu na cílové skupiny.</a:t>
            </a:r>
          </a:p>
          <a:p>
            <a:pPr marL="914400" lvl="1" indent="-285750" algn="just">
              <a:spcBef>
                <a:spcPts val="0"/>
              </a:spcBef>
              <a:buFont typeface="Courier New" pitchFamily="49" charset="0"/>
              <a:buChar char="o"/>
              <a:tabLst>
                <a:tab pos="268288" algn="l"/>
              </a:tabLst>
            </a:pPr>
            <a:endParaRPr lang="cs-CZ" b="0" dirty="0">
              <a:solidFill>
                <a:prstClr val="black"/>
              </a:solidFill>
            </a:endParaRPr>
          </a:p>
          <a:p>
            <a:pPr marL="914400" lvl="1" indent="-285750" algn="just">
              <a:spcBef>
                <a:spcPts val="0"/>
              </a:spcBef>
              <a:buFont typeface="Courier New" pitchFamily="49" charset="0"/>
              <a:buChar char="o"/>
              <a:tabLst>
                <a:tab pos="268288" algn="l"/>
              </a:tabLst>
            </a:pPr>
            <a:endParaRPr lang="cs-CZ" b="0" dirty="0">
              <a:solidFill>
                <a:prstClr val="black"/>
              </a:solidFill>
            </a:endParaRPr>
          </a:p>
          <a:p>
            <a:pPr marL="26670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361950" lvl="1" indent="0" algn="just">
              <a:spcBef>
                <a:spcPts val="200"/>
              </a:spcBef>
              <a:buNone/>
            </a:pP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/>
              <a:t>Napravitelná kritéria </a:t>
            </a:r>
            <a:r>
              <a:rPr lang="cs-CZ" sz="2900" dirty="0" smtClean="0"/>
              <a:t>– kritéria přijatelnosti </a:t>
            </a:r>
            <a:endParaRPr lang="cs-CZ" sz="2900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4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78225" y="1306874"/>
            <a:ext cx="8108576" cy="4819290"/>
          </a:xfrm>
        </p:spPr>
        <p:txBody>
          <a:bodyPr>
            <a:normAutofit/>
          </a:bodyPr>
          <a:lstStyle/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</a:pPr>
            <a:r>
              <a:rPr lang="cs-CZ" dirty="0"/>
              <a:t>3. Projekt respektuje minimální a maximální hranici celkových způsobilých výdajů, pokud jsou stanoveny.</a:t>
            </a:r>
          </a:p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</a:pPr>
            <a:endParaRPr lang="cs-CZ" dirty="0"/>
          </a:p>
          <a:p>
            <a:pPr marL="91440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0" dirty="0"/>
              <a:t>Min. výše celkových způsobilých výdajů: 10 000 000 Kč </a:t>
            </a:r>
          </a:p>
          <a:p>
            <a:pPr marL="91440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0" dirty="0"/>
              <a:t>Max. výše celkových způsobilých výdajů: 20 000 000 Kč</a:t>
            </a:r>
          </a:p>
          <a:p>
            <a:pPr marL="0" lvl="2" indent="0" algn="just" defTabSz="704850">
              <a:spcBef>
                <a:spcPts val="0"/>
              </a:spcBef>
              <a:buNone/>
            </a:pPr>
            <a:endParaRPr lang="cs-CZ" sz="1800" dirty="0">
              <a:solidFill>
                <a:prstClr val="black"/>
              </a:solidFill>
            </a:endParaRPr>
          </a:p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</a:pPr>
            <a:r>
              <a:rPr lang="cs-CZ" dirty="0"/>
              <a:t>4. Projekt respektuje limity způsobilých výdajů.</a:t>
            </a:r>
          </a:p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</a:pPr>
            <a:endParaRPr lang="cs-CZ" dirty="0"/>
          </a:p>
          <a:p>
            <a:pPr marL="91440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0" dirty="0"/>
              <a:t>V projektu je dodržen maximální limit 15 % celkových způsobilých výdajů na vedlejší aktivity projektu.</a:t>
            </a:r>
          </a:p>
          <a:p>
            <a:pPr marL="91440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0" dirty="0"/>
              <a:t>Výdaje za nákup pozemku pro výstavbu centra max. ve výši 10 % celkových způsobilých výdajů projektu.</a:t>
            </a:r>
          </a:p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361950" lvl="1" indent="0" algn="just">
              <a:spcBef>
                <a:spcPts val="200"/>
              </a:spcBef>
              <a:buNone/>
            </a:pP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/>
              <a:t>Napravitelná kritéria </a:t>
            </a:r>
            <a:r>
              <a:rPr lang="cs-CZ" sz="2900" dirty="0" smtClean="0"/>
              <a:t>– kritéria přijatelnosti </a:t>
            </a:r>
            <a:endParaRPr lang="cs-CZ" sz="2900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78225" y="1306874"/>
            <a:ext cx="8108576" cy="4819290"/>
          </a:xfrm>
        </p:spPr>
        <p:txBody>
          <a:bodyPr>
            <a:normAutofit/>
          </a:bodyPr>
          <a:lstStyle/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</a:pPr>
            <a:r>
              <a:rPr lang="cs-CZ" dirty="0"/>
              <a:t>5. Výsledky projektu jsou udržitelné.</a:t>
            </a:r>
          </a:p>
          <a:p>
            <a:pPr marL="91440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0" dirty="0"/>
              <a:t>V kap. 16 Studie proveditelnosti je popsáno zajištění udržitelnosti projektu administrativní, finanční, provozní.</a:t>
            </a:r>
          </a:p>
          <a:p>
            <a:pPr marL="91440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0" dirty="0"/>
              <a:t>Žadatel musí prokázat zajištění udržitelnosti výsledků a zajištění dostatečné kapacity (finanční, personální) pro udržitelnost projektu v rozsahu min. 5 let od ukončení financování.</a:t>
            </a:r>
          </a:p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</a:pPr>
            <a:r>
              <a:rPr lang="cs-CZ" dirty="0"/>
              <a:t>6. Projekt nemá negativní vliv na žádnou z horizontálních priorit IROP (udržitelný rozvoj, rovné příležitosti a zákaz diskriminace, rovnost mužů a žen).</a:t>
            </a:r>
          </a:p>
          <a:p>
            <a:pPr marL="91440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0" dirty="0"/>
              <a:t>Projekt musí mít pozitivní nebo neutrální vliv na horizontální priority.</a:t>
            </a:r>
          </a:p>
          <a:p>
            <a:pPr marL="91440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0" dirty="0"/>
              <a:t>Udržitelný rozvoj – </a:t>
            </a:r>
            <a:r>
              <a:rPr lang="cs-CZ" sz="1800" dirty="0">
                <a:solidFill>
                  <a:srgbClr val="FF0000"/>
                </a:solidFill>
              </a:rPr>
              <a:t>pozitivní vliv</a:t>
            </a:r>
          </a:p>
          <a:p>
            <a:pPr marL="91440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0" dirty="0"/>
              <a:t>Rovné příležitosti a zákaz diskriminace – </a:t>
            </a:r>
            <a:r>
              <a:rPr lang="cs-CZ" sz="1800" dirty="0">
                <a:solidFill>
                  <a:srgbClr val="FF0000"/>
                </a:solidFill>
              </a:rPr>
              <a:t>neutrální vliv </a:t>
            </a:r>
          </a:p>
          <a:p>
            <a:pPr marL="91440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0" dirty="0"/>
              <a:t>Rovnost mezi muži a ženami – </a:t>
            </a:r>
            <a:r>
              <a:rPr lang="cs-CZ" sz="1800" dirty="0">
                <a:solidFill>
                  <a:srgbClr val="FF0000"/>
                </a:solidFill>
              </a:rPr>
              <a:t>neutrální vliv</a:t>
            </a:r>
          </a:p>
          <a:p>
            <a:pPr marL="91440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0" dirty="0"/>
              <a:t>Soulad informací uvedených ve Studii proveditelnosti a v žádosti o podporu. </a:t>
            </a:r>
          </a:p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361950" lvl="1" indent="0" algn="just">
              <a:spcBef>
                <a:spcPts val="200"/>
              </a:spcBef>
              <a:buNone/>
            </a:pP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/>
              <a:t>Napravitelná kritéria </a:t>
            </a:r>
            <a:r>
              <a:rPr lang="cs-CZ" sz="2900" dirty="0" smtClean="0"/>
              <a:t>– kritéria přijatelnosti </a:t>
            </a:r>
            <a:endParaRPr lang="cs-CZ" sz="2900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6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4025" lvl="1" indent="-187325"/>
            <a:endParaRPr lang="cs-CZ" dirty="0" smtClean="0"/>
          </a:p>
          <a:p>
            <a:pPr marL="454025" lvl="1" indent="-187325"/>
            <a:r>
              <a:rPr lang="cs-CZ" dirty="0" smtClean="0"/>
              <a:t>Konzultace </a:t>
            </a:r>
            <a:r>
              <a:rPr lang="cs-CZ" dirty="0"/>
              <a:t>k výzvám,</a:t>
            </a:r>
          </a:p>
          <a:p>
            <a:pPr marL="454025" lvl="1" indent="-187325"/>
            <a:r>
              <a:rPr lang="cs-CZ" dirty="0"/>
              <a:t>příjem žádostí o podporu,</a:t>
            </a:r>
          </a:p>
          <a:p>
            <a:pPr marL="454025" lvl="1" indent="-187325"/>
            <a:r>
              <a:rPr lang="cs-CZ" dirty="0"/>
              <a:t>hodnocení žádostí o podporu,</a:t>
            </a:r>
          </a:p>
          <a:p>
            <a:pPr marL="454025" lvl="1" indent="-187325"/>
            <a:r>
              <a:rPr lang="cs-CZ" dirty="0"/>
              <a:t>administrace změn v projektech,</a:t>
            </a:r>
          </a:p>
          <a:p>
            <a:pPr marL="454025" lvl="1" indent="-187325"/>
            <a:r>
              <a:rPr lang="cs-CZ" dirty="0"/>
              <a:t>administrativní ověření zpráv o realizaci/zpráv o udržitelnosti,</a:t>
            </a:r>
          </a:p>
          <a:p>
            <a:pPr marL="454025" lvl="1" indent="-187325"/>
            <a:r>
              <a:rPr lang="cs-CZ" dirty="0"/>
              <a:t>provádění kontrol na místě.</a:t>
            </a: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Centra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786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78225" y="1306874"/>
            <a:ext cx="8108576" cy="4819290"/>
          </a:xfrm>
        </p:spPr>
        <p:txBody>
          <a:bodyPr>
            <a:normAutofit/>
          </a:bodyPr>
          <a:lstStyle/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</a:pPr>
            <a:r>
              <a:rPr lang="cs-CZ" dirty="0"/>
              <a:t>7. Potřebnost realizace projektu je odůvodněná.</a:t>
            </a:r>
          </a:p>
          <a:p>
            <a:pPr marL="91440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0" dirty="0"/>
              <a:t>Žadatel je povinen ve Studii proveditelnosti zdůvodnit potřebnost realizace projektu, oblasti a problémy, které realizace projektu řeší, a to ve vztahu k cílovým skupinám dotčeným realizací.</a:t>
            </a:r>
          </a:p>
          <a:p>
            <a:pPr lvl="1" indent="0" algn="just">
              <a:spcBef>
                <a:spcPts val="0"/>
              </a:spcBef>
              <a:buNone/>
            </a:pPr>
            <a:endParaRPr lang="cs-CZ" sz="1800" b="0" dirty="0"/>
          </a:p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</a:pPr>
            <a:r>
              <a:rPr lang="cs-CZ" dirty="0"/>
              <a:t>8. Žadatel má zajištěnou administrativní, finanční a provozní kapacitu k realizaci a udržitelnosti projektu.</a:t>
            </a:r>
          </a:p>
          <a:p>
            <a:pPr marL="91440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0" dirty="0"/>
              <a:t>Žadatel prokáže ve Studii proveditelnosti připravenost projektu ke všem definovaným kapacitám.</a:t>
            </a:r>
          </a:p>
          <a:p>
            <a:pPr lvl="1" indent="0" algn="just">
              <a:spcBef>
                <a:spcPts val="0"/>
              </a:spcBef>
              <a:buNone/>
            </a:pPr>
            <a:endParaRPr lang="cs-CZ" sz="1800" b="0" dirty="0"/>
          </a:p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</a:pPr>
            <a:r>
              <a:rPr lang="cs-CZ" dirty="0"/>
              <a:t>9. Projekt je v souladu s krajským střednědobým plánem rozvoje sociálních služeb</a:t>
            </a:r>
          </a:p>
          <a:p>
            <a:pPr marL="91440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0" dirty="0"/>
              <a:t>Žadatel popíše ve Studii proveditelnosti a doloží soulad se strategickým dokumentem příslušného kraje.</a:t>
            </a:r>
          </a:p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361950" lvl="1" indent="0" algn="just">
              <a:spcBef>
                <a:spcPts val="200"/>
              </a:spcBef>
              <a:buNone/>
            </a:pP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Napravitelná kritéria – specifická kritéria přijatelnosti</a:t>
            </a:r>
            <a:endParaRPr lang="cs-CZ" sz="2900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9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78225" y="1306874"/>
            <a:ext cx="8108576" cy="4819290"/>
          </a:xfrm>
        </p:spPr>
        <p:txBody>
          <a:bodyPr>
            <a:normAutofit fontScale="85000" lnSpcReduction="10000"/>
          </a:bodyPr>
          <a:lstStyle/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</a:pPr>
            <a:r>
              <a:rPr lang="cs-CZ" dirty="0" smtClean="0"/>
              <a:t>10. V době udržitelnosti má žadatel zajištěného minimálně jednoho sociálního pracovníka se vzděláním podle zákona o sociálních službách.</a:t>
            </a:r>
          </a:p>
          <a:p>
            <a:pPr marL="91440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0" dirty="0" smtClean="0"/>
              <a:t>Žadatel/poskytovatel služeb je povinen ve Studii proveditelnosti popsat způsob zajištění sociálního pracovníka.</a:t>
            </a:r>
          </a:p>
          <a:p>
            <a:pPr marL="0" lvl="1" indent="0">
              <a:lnSpc>
                <a:spcPct val="120000"/>
              </a:lnSpc>
              <a:spcBef>
                <a:spcPct val="20000"/>
              </a:spcBef>
              <a:spcAft>
                <a:spcPts val="200"/>
              </a:spcAft>
              <a:buNone/>
            </a:pPr>
            <a:r>
              <a:rPr lang="cs-CZ" sz="1900" dirty="0" smtClean="0"/>
              <a:t>11. Výdaje </a:t>
            </a:r>
            <a:r>
              <a:rPr lang="cs-CZ" sz="1900" dirty="0"/>
              <a:t>na hlavní aktivity v rozpočtu projektu odpovídají tržním cenám.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cs-CZ" sz="1800" b="0" dirty="0"/>
              <a:t>Žadatel je povinen doložit způsob stanovení cen do rozpočtu projektu </a:t>
            </a:r>
            <a:br>
              <a:rPr lang="cs-CZ" sz="1800" b="0" dirty="0"/>
            </a:br>
            <a:r>
              <a:rPr lang="cs-CZ" sz="1800" b="0" dirty="0"/>
              <a:t>k hlavním aktivitám projektu, vyjímaje stavebních prací, které jsou součástí položkového rozpočtu stavby za účelem zjištění předpokládané výše způsobilých výdajů.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cs-CZ" sz="1800" b="0" dirty="0"/>
              <a:t>Ceny do rozpočtu se dokládají k :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cs-CZ" sz="1800" b="0" u="sng" dirty="0"/>
              <a:t>Nezahájeným zakázkám</a:t>
            </a:r>
            <a:r>
              <a:rPr lang="cs-CZ" sz="1800" b="0" dirty="0"/>
              <a:t>: způsob stanovení cen do rozpočtu nebo způsob stanovené předpokládané hodnoty VZ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cs-CZ" sz="1800" b="0" u="sng" dirty="0"/>
              <a:t>Zahájeným zakázkám</a:t>
            </a:r>
            <a:r>
              <a:rPr lang="cs-CZ" sz="1800" b="0" dirty="0"/>
              <a:t>: způsob stanovení předpokládané hodnoty VZ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cs-CZ" sz="1800" b="0" u="sng" dirty="0"/>
              <a:t>Ukončeným zakázkám</a:t>
            </a:r>
            <a:r>
              <a:rPr lang="cs-CZ" sz="1800" b="0" dirty="0"/>
              <a:t>: způsob stanovení předpokládané hodnoty VZ </a:t>
            </a:r>
            <a:br>
              <a:rPr lang="cs-CZ" sz="1800" b="0" dirty="0"/>
            </a:br>
            <a:r>
              <a:rPr lang="cs-CZ" sz="1800" b="0" dirty="0"/>
              <a:t>a smlouva na plnění zakázky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cs-CZ" sz="1800" b="0" dirty="0"/>
              <a:t>Přímým nákupům od 100 tis. Kč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</a:pPr>
            <a:r>
              <a:rPr lang="cs-CZ" sz="1400" dirty="0">
                <a:solidFill>
                  <a:srgbClr val="00529C"/>
                </a:solidFill>
              </a:rPr>
              <a:t>Stanovení cen do rozpočtu musí být rozděleno do samostatných celků odpovídajících předmětům plnění VZ.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</a:pPr>
            <a:r>
              <a:rPr lang="cs-CZ" sz="1400" dirty="0">
                <a:solidFill>
                  <a:srgbClr val="00529C"/>
                </a:solidFill>
              </a:rPr>
              <a:t>Zdrojová data nesmí být starší 6 měsíců před datem podání žádosti </a:t>
            </a:r>
            <a:br>
              <a:rPr lang="cs-CZ" sz="1400" dirty="0">
                <a:solidFill>
                  <a:srgbClr val="00529C"/>
                </a:solidFill>
              </a:rPr>
            </a:br>
            <a:r>
              <a:rPr lang="cs-CZ" sz="1400" dirty="0">
                <a:solidFill>
                  <a:srgbClr val="00529C"/>
                </a:solidFill>
              </a:rPr>
              <a:t>o podporu. 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</a:pPr>
            <a:r>
              <a:rPr lang="cs-CZ" sz="1400" dirty="0">
                <a:solidFill>
                  <a:srgbClr val="FF0000"/>
                </a:solidFill>
              </a:rPr>
              <a:t>Žadatel k žádosti o podporu nedokládá podklady, ze kterých vycházel při stanovení ceny do rozpočtu, musí je mít však k dispozici a na případnou výzvu tyto doklady doložit. </a:t>
            </a:r>
          </a:p>
          <a:p>
            <a:pPr lvl="1" indent="0" algn="just">
              <a:spcBef>
                <a:spcPts val="0"/>
              </a:spcBef>
              <a:buNone/>
            </a:pPr>
            <a:endParaRPr lang="cs-CZ" sz="1800" b="0" dirty="0"/>
          </a:p>
          <a:p>
            <a:pPr lvl="1" indent="0" algn="just">
              <a:spcBef>
                <a:spcPts val="0"/>
              </a:spcBef>
              <a:buNone/>
            </a:pPr>
            <a:endParaRPr lang="cs-CZ" sz="1800" b="0" dirty="0" smtClean="0"/>
          </a:p>
          <a:p>
            <a:pPr lvl="1" indent="0" algn="just">
              <a:spcBef>
                <a:spcPts val="0"/>
              </a:spcBef>
              <a:buNone/>
            </a:pPr>
            <a:endParaRPr lang="cs-CZ" sz="1800" b="0" dirty="0" smtClean="0"/>
          </a:p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361950" lvl="1" indent="0" algn="just">
              <a:spcBef>
                <a:spcPts val="200"/>
              </a:spcBef>
              <a:buNone/>
            </a:pP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Napravitelná kritéria – specifická kritéria přijatelnosti</a:t>
            </a:r>
            <a:endParaRPr lang="cs-CZ" sz="2900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8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78225" y="1306874"/>
            <a:ext cx="8108576" cy="4819290"/>
          </a:xfrm>
        </p:spPr>
        <p:txBody>
          <a:bodyPr>
            <a:normAutofit lnSpcReduction="10000"/>
          </a:bodyPr>
          <a:lstStyle/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</a:pPr>
            <a:r>
              <a:rPr lang="cs-CZ" dirty="0" smtClean="0"/>
              <a:t>12. Minimálně 85% způsobilých výdajů projektu je zaměřeno na hlavní aktivity.</a:t>
            </a:r>
          </a:p>
          <a:p>
            <a:pPr marL="91440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0" dirty="0" smtClean="0"/>
              <a:t>Žadatel definuje ve Studii proveditelnosti hlavní a vedlejší aktivity/hlavní a vedlejší výdaje/. Musí být splněna </a:t>
            </a:r>
            <a:r>
              <a:rPr lang="cs-CZ" sz="1800" b="0" smtClean="0"/>
              <a:t>podmínka </a:t>
            </a:r>
            <a:r>
              <a:rPr lang="cs-CZ" sz="1800" b="0" smtClean="0"/>
              <a:t>minimálně </a:t>
            </a:r>
            <a:r>
              <a:rPr lang="cs-CZ" sz="1800" b="0" dirty="0" smtClean="0"/>
              <a:t>85% způsobilých výdajů vůči hlavním aktivitám projektu.</a:t>
            </a:r>
          </a:p>
          <a:p>
            <a:pPr lvl="1" indent="0" algn="just">
              <a:spcBef>
                <a:spcPts val="0"/>
              </a:spcBef>
              <a:buNone/>
            </a:pPr>
            <a:endParaRPr lang="cs-CZ" sz="1800" b="0" dirty="0" smtClean="0"/>
          </a:p>
          <a:p>
            <a:pPr marL="0" lvl="1" indent="0">
              <a:lnSpc>
                <a:spcPct val="110000"/>
              </a:lnSpc>
              <a:spcBef>
                <a:spcPct val="20000"/>
              </a:spcBef>
              <a:spcAft>
                <a:spcPts val="200"/>
              </a:spcAft>
              <a:buNone/>
            </a:pPr>
            <a:r>
              <a:rPr lang="cs-CZ" sz="1900" dirty="0" smtClean="0"/>
              <a:t>13. </a:t>
            </a:r>
            <a:r>
              <a:rPr lang="cs-CZ" sz="1900" dirty="0"/>
              <a:t>Cílové hodnoty monitorovacích indikátorů odpovídají cílům projektu</a:t>
            </a:r>
            <a:r>
              <a:rPr lang="cs-CZ" sz="1900" dirty="0" smtClean="0"/>
              <a:t>.</a:t>
            </a:r>
            <a:endParaRPr lang="cs-CZ" sz="1900" dirty="0"/>
          </a:p>
          <a:p>
            <a:pPr marL="91440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0" dirty="0"/>
              <a:t>Žadatel v žádosti o podporu a ve Studii proveditelnosti v kap. 10 Výstupy projektu uvede indikátory projektu, jejich hodnoty a způsob jejich výpočtu v souladu  s přílohou č. 2 Specifických </a:t>
            </a:r>
            <a:r>
              <a:rPr lang="cs-CZ" sz="1800" b="0" dirty="0" smtClean="0"/>
              <a:t>pravidel – Metodické listy indikátorů.</a:t>
            </a:r>
            <a:endParaRPr lang="cs-CZ" sz="1800" b="0" dirty="0"/>
          </a:p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lvl="0"/>
            <a:r>
              <a:rPr lang="cs-CZ" sz="1900" b="1" dirty="0">
                <a:solidFill>
                  <a:srgbClr val="00529C"/>
                </a:solidFill>
              </a:rPr>
              <a:t>14. V hodnocení </a:t>
            </a:r>
            <a:r>
              <a:rPr lang="cs-CZ" sz="1900" b="1" dirty="0" err="1">
                <a:solidFill>
                  <a:srgbClr val="00529C"/>
                </a:solidFill>
              </a:rPr>
              <a:t>eCBA</a:t>
            </a:r>
            <a:r>
              <a:rPr lang="cs-CZ" sz="1900" b="1" dirty="0">
                <a:solidFill>
                  <a:srgbClr val="00529C"/>
                </a:solidFill>
              </a:rPr>
              <a:t>/finanční analýze projekt dosáhne minimálně hodnoty ukazatelů, stanovené ve výzvě.</a:t>
            </a:r>
          </a:p>
          <a:p>
            <a:pPr lvl="0"/>
            <a:endParaRPr lang="cs-CZ" sz="1900" b="1" dirty="0">
              <a:solidFill>
                <a:srgbClr val="00529C"/>
              </a:solidFill>
            </a:endParaRPr>
          </a:p>
          <a:p>
            <a:pPr marL="914400" lvl="1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0" dirty="0"/>
              <a:t>Kritérium: čistá současná hodnota projektu v rámci finanční analýzy(FNPV) </a:t>
            </a:r>
            <a:br>
              <a:rPr lang="cs-CZ" sz="1800" b="0" dirty="0"/>
            </a:br>
            <a:r>
              <a:rPr lang="cs-CZ" sz="1800" b="0" dirty="0"/>
              <a:t>je nižší než 0.</a:t>
            </a:r>
          </a:p>
          <a:p>
            <a:pPr marL="361950" lvl="1" indent="0" algn="just">
              <a:spcBef>
                <a:spcPts val="200"/>
              </a:spcBef>
              <a:buNone/>
            </a:pP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Napravitelná kritéria – specifická kritéria přijatelnosti</a:t>
            </a:r>
            <a:endParaRPr lang="cs-CZ" sz="2900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1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78225" y="1306874"/>
            <a:ext cx="8108576" cy="4819290"/>
          </a:xfrm>
        </p:spPr>
        <p:txBody>
          <a:bodyPr>
            <a:normAutofit/>
          </a:bodyPr>
          <a:lstStyle/>
          <a:p>
            <a:pPr marL="0" lvl="1" indent="0">
              <a:lnSpc>
                <a:spcPct val="110000"/>
              </a:lnSpc>
              <a:spcBef>
                <a:spcPct val="20000"/>
              </a:spcBef>
              <a:spcAft>
                <a:spcPts val="200"/>
              </a:spcAft>
              <a:buNone/>
            </a:pPr>
            <a:r>
              <a:rPr lang="cs-CZ" sz="1900" dirty="0"/>
              <a:t>15. Projekt s vazbou na schválenou strategii Koordinovaného přístupu k sociálně vyloučeným lokalitám je v souladu s cíli této strategie.</a:t>
            </a:r>
          </a:p>
          <a:p>
            <a:pPr marL="0" lvl="1" indent="0">
              <a:lnSpc>
                <a:spcPct val="110000"/>
              </a:lnSpc>
              <a:spcBef>
                <a:spcPct val="20000"/>
              </a:spcBef>
              <a:spcAft>
                <a:spcPts val="200"/>
              </a:spcAft>
              <a:buNone/>
            </a:pPr>
            <a:endParaRPr lang="cs-CZ" sz="1900" dirty="0"/>
          </a:p>
          <a:p>
            <a:pPr lvl="1" algn="just">
              <a:spcBef>
                <a:spcPts val="0"/>
              </a:spcBef>
            </a:pPr>
            <a:r>
              <a:rPr lang="cs-CZ" sz="1800" b="0" dirty="0"/>
              <a:t>Není relevantní pro tuto výzvu.</a:t>
            </a:r>
          </a:p>
          <a:p>
            <a:pPr marL="361950" lvl="1" indent="0" algn="just">
              <a:spcBef>
                <a:spcPts val="200"/>
              </a:spcBef>
              <a:buNone/>
            </a:pP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Napravitelná kritéria – specifická kritéria přijatelnosti</a:t>
            </a:r>
            <a:endParaRPr lang="cs-CZ" sz="2900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3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78225" y="1306874"/>
            <a:ext cx="8108576" cy="4819290"/>
          </a:xfrm>
        </p:spPr>
        <p:txBody>
          <a:bodyPr>
            <a:normAutofit/>
          </a:bodyPr>
          <a:lstStyle/>
          <a:p>
            <a:pPr marL="361950" lvl="1" indent="0" algn="just">
              <a:spcBef>
                <a:spcPts val="200"/>
              </a:spcBef>
              <a:buNone/>
            </a:pP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 smtClean="0"/>
              <a:t>Věcné hodnocení</a:t>
            </a:r>
            <a:endParaRPr lang="cs-CZ" sz="2900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/>
          <a:srcRect l="1394" t="30289" r="1766"/>
          <a:stretch/>
        </p:blipFill>
        <p:spPr>
          <a:xfrm>
            <a:off x="1123405" y="1724297"/>
            <a:ext cx="6653349" cy="432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2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78225" y="1306874"/>
            <a:ext cx="8108576" cy="4819290"/>
          </a:xfrm>
        </p:spPr>
        <p:txBody>
          <a:bodyPr>
            <a:normAutofit/>
          </a:bodyPr>
          <a:lstStyle/>
          <a:p>
            <a:pPr marL="285750" lvl="1" indent="-285750" defTabSz="4445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Provádí CRR.</a:t>
            </a:r>
          </a:p>
          <a:p>
            <a:pPr marL="914400" lvl="1" indent="-285750" algn="just">
              <a:lnSpc>
                <a:spcPct val="140000"/>
              </a:lnSpc>
              <a:spcBef>
                <a:spcPts val="0"/>
              </a:spcBef>
            </a:pPr>
            <a:r>
              <a:rPr lang="cs-CZ" sz="1300" dirty="0"/>
              <a:t>Pro projekty, které prošly úspěšně hodnocením.</a:t>
            </a:r>
          </a:p>
          <a:p>
            <a:pPr marL="914400" lvl="1" indent="-285750" algn="just">
              <a:lnSpc>
                <a:spcPct val="140000"/>
              </a:lnSpc>
              <a:spcBef>
                <a:spcPts val="0"/>
              </a:spcBef>
            </a:pPr>
            <a:r>
              <a:rPr lang="cs-CZ" sz="1300" dirty="0"/>
              <a:t>Na základě jejího výsledku provede CRR u vybraných projektů ex-ante  kontrolu. </a:t>
            </a:r>
          </a:p>
          <a:p>
            <a:pPr marL="285750" lvl="1" indent="-285750" defTabSz="4445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Ověřují se rizika</a:t>
            </a:r>
            <a:r>
              <a:rPr lang="cs-CZ" sz="1800" dirty="0" smtClean="0"/>
              <a:t>:</a:t>
            </a:r>
          </a:p>
          <a:p>
            <a:pPr marL="0" lvl="1" indent="0" defTabSz="444500">
              <a:lnSpc>
                <a:spcPct val="110000"/>
              </a:lnSpc>
              <a:spcBef>
                <a:spcPts val="0"/>
              </a:spcBef>
              <a:buNone/>
            </a:pPr>
            <a:endParaRPr lang="cs-CZ" sz="1800" dirty="0"/>
          </a:p>
          <a:p>
            <a:pPr marL="361950" lvl="1" indent="0" algn="just">
              <a:spcBef>
                <a:spcPts val="200"/>
              </a:spcBef>
              <a:buNone/>
            </a:pP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 smtClean="0"/>
              <a:t>Ex ante analýza rizik</a:t>
            </a:r>
            <a:endParaRPr lang="cs-CZ" sz="2900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814" y="2511225"/>
            <a:ext cx="5785605" cy="37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3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78225" y="1306874"/>
            <a:ext cx="8108576" cy="4819290"/>
          </a:xfrm>
        </p:spPr>
        <p:txBody>
          <a:bodyPr>
            <a:normAutofit lnSpcReduction="10000"/>
          </a:bodyPr>
          <a:lstStyle/>
          <a:p>
            <a:pPr marL="28575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Provádí se na základě výsledků ex-ante analýzy rizik</a:t>
            </a:r>
          </a:p>
          <a:p>
            <a:pPr marL="914400" lvl="1" indent="-285750" algn="just">
              <a:lnSpc>
                <a:spcPct val="140000"/>
              </a:lnSpc>
              <a:spcBef>
                <a:spcPts val="0"/>
              </a:spcBef>
            </a:pPr>
            <a:r>
              <a:rPr lang="cs-CZ" sz="1600" b="0" dirty="0"/>
              <a:t>Zahrnuje oblasti, které ex-ante analýza rizik vyhodnotila jako rizikové.</a:t>
            </a:r>
          </a:p>
          <a:p>
            <a:pPr marL="914400" lvl="1" indent="-285750" algn="just">
              <a:lnSpc>
                <a:spcPct val="140000"/>
              </a:lnSpc>
              <a:spcBef>
                <a:spcPts val="0"/>
              </a:spcBef>
            </a:pPr>
            <a:r>
              <a:rPr lang="cs-CZ" sz="1600" b="0" dirty="0"/>
              <a:t>Na základě výsledků ex-ante kontroly je možné požadovat po žadatelích doplnění, úpravy nebo dodatečné informace, nesmí to však mít vliv na předchozí fáze hodnocení. </a:t>
            </a:r>
          </a:p>
          <a:p>
            <a:pPr marL="285750" lvl="1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lvl="1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Možné krácení výdajů na základě výsledku kontroly</a:t>
            </a:r>
          </a:p>
          <a:p>
            <a:pPr marL="914400" lvl="1" indent="-285750" algn="just">
              <a:lnSpc>
                <a:spcPct val="150000"/>
              </a:lnSpc>
              <a:spcBef>
                <a:spcPts val="0"/>
              </a:spcBef>
            </a:pPr>
            <a:r>
              <a:rPr lang="cs-CZ" sz="1600" b="0" dirty="0"/>
              <a:t>Ve způsobilých výdajích jsou zahrnuty  výdaje na nezpůsobilé aktivity.</a:t>
            </a:r>
          </a:p>
          <a:p>
            <a:pPr marL="914400" lvl="1" indent="-285750" algn="just">
              <a:lnSpc>
                <a:spcPct val="150000"/>
              </a:lnSpc>
              <a:spcBef>
                <a:spcPts val="0"/>
              </a:spcBef>
            </a:pPr>
            <a:r>
              <a:rPr lang="cs-CZ" sz="1600" b="0" dirty="0"/>
              <a:t>Aktivity, které mohly být nebo již byly realizovány na základě chybně provedeného výběrového řízení.</a:t>
            </a:r>
          </a:p>
          <a:p>
            <a:pPr marL="914400" lvl="1" indent="-285750" algn="just">
              <a:lnSpc>
                <a:spcPct val="150000"/>
              </a:lnSpc>
              <a:spcBef>
                <a:spcPts val="0"/>
              </a:spcBef>
            </a:pPr>
            <a:r>
              <a:rPr lang="cs-CZ" sz="1600" b="0" dirty="0"/>
              <a:t>Výdaje nebyly vynaloženy v souladu se zásadami 3E.</a:t>
            </a:r>
          </a:p>
          <a:p>
            <a:pPr marL="0" lvl="2" indent="0" algn="just">
              <a:spcBef>
                <a:spcPts val="0"/>
              </a:spcBef>
              <a:buNone/>
            </a:pPr>
            <a:endParaRPr lang="cs-CZ" sz="1800" b="1" dirty="0">
              <a:solidFill>
                <a:prstClr val="black"/>
              </a:solidFill>
            </a:endParaRPr>
          </a:p>
          <a:p>
            <a:pPr marL="0" lvl="2" indent="0" algn="just">
              <a:spcBef>
                <a:spcPts val="0"/>
              </a:spcBef>
              <a:buNone/>
            </a:pPr>
            <a:r>
              <a:rPr lang="cs-CZ" sz="1800" b="1" dirty="0">
                <a:solidFill>
                  <a:srgbClr val="FF0000"/>
                </a:solidFill>
              </a:rPr>
              <a:t>Ex-ante kontrola probíhá v režimu veřejnosprávní kontroly. </a:t>
            </a:r>
            <a:endParaRPr lang="cs-CZ" sz="1800" b="1" dirty="0">
              <a:solidFill>
                <a:prstClr val="black"/>
              </a:solidFill>
            </a:endParaRPr>
          </a:p>
          <a:p>
            <a:pPr marL="0" lvl="2" indent="0" algn="just">
              <a:spcBef>
                <a:spcPts val="0"/>
              </a:spcBef>
              <a:buNone/>
              <a:tabLst>
                <a:tab pos="88900" algn="l"/>
              </a:tabLst>
            </a:pPr>
            <a:r>
              <a:rPr lang="cs-CZ" b="1" i="1" dirty="0">
                <a:solidFill>
                  <a:srgbClr val="00529C"/>
                </a:solidFill>
              </a:rPr>
              <a:t>Upozornění!</a:t>
            </a:r>
          </a:p>
          <a:p>
            <a:pPr marL="0" lvl="2" indent="0" algn="just">
              <a:spcBef>
                <a:spcPts val="0"/>
              </a:spcBef>
              <a:buNone/>
            </a:pPr>
            <a:r>
              <a:rPr lang="cs-CZ" i="1" dirty="0">
                <a:solidFill>
                  <a:srgbClr val="00529C"/>
                </a:solidFill>
              </a:rPr>
              <a:t>Projekt může být vyřazen z procesu hodnocení, pokud ex-ante kontrola zjistí porušení podmínek stanovených výzvou.</a:t>
            </a:r>
          </a:p>
          <a:p>
            <a:pPr marL="0" lvl="1" indent="0" defTabSz="444500">
              <a:lnSpc>
                <a:spcPct val="110000"/>
              </a:lnSpc>
              <a:spcBef>
                <a:spcPts val="0"/>
              </a:spcBef>
              <a:buNone/>
            </a:pPr>
            <a:endParaRPr lang="cs-CZ" sz="1800" dirty="0"/>
          </a:p>
          <a:p>
            <a:pPr marL="361950" lvl="1" indent="0" algn="just">
              <a:spcBef>
                <a:spcPts val="200"/>
              </a:spcBef>
              <a:buNone/>
            </a:pP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 smtClean="0"/>
              <a:t>Ex ante kontrola</a:t>
            </a:r>
            <a:endParaRPr lang="cs-CZ" sz="2900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78225" y="1306874"/>
            <a:ext cx="8108576" cy="4819290"/>
          </a:xfrm>
        </p:spPr>
        <p:txBody>
          <a:bodyPr>
            <a:normAutofit lnSpcReduction="10000"/>
          </a:bodyPr>
          <a:lstStyle/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900" dirty="0"/>
              <a:t>Provádí ŘO IROP na základě informací od vedení CRR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900" dirty="0"/>
              <a:t>Podkladem pro výběr je:</a:t>
            </a:r>
          </a:p>
          <a:p>
            <a:pPr marL="914400" lvl="1" indent="-285750" algn="just">
              <a:lnSpc>
                <a:spcPct val="140000"/>
              </a:lnSpc>
              <a:spcBef>
                <a:spcPts val="0"/>
              </a:spcBef>
            </a:pPr>
            <a:r>
              <a:rPr lang="cs-CZ" sz="1500" b="0" dirty="0"/>
              <a:t>zápis, podepsaný ředitelem CRR, který deklaruje, že hodnocení </a:t>
            </a:r>
            <a:br>
              <a:rPr lang="cs-CZ" sz="1500" b="0" dirty="0"/>
            </a:br>
            <a:r>
              <a:rPr lang="cs-CZ" sz="1500" b="0" dirty="0"/>
              <a:t>a kontroly projektů proběhly podle stanovených postupů,</a:t>
            </a:r>
          </a:p>
          <a:p>
            <a:pPr marL="914400" lvl="1" indent="-285750" algn="just">
              <a:lnSpc>
                <a:spcPct val="140000"/>
              </a:lnSpc>
              <a:spcBef>
                <a:spcPts val="0"/>
              </a:spcBef>
            </a:pPr>
            <a:r>
              <a:rPr lang="cs-CZ" sz="1500" b="0" dirty="0"/>
              <a:t>seznam všech projektů, které prošly hodnocením, v rozdělení </a:t>
            </a:r>
            <a:br>
              <a:rPr lang="cs-CZ" sz="1500" b="0" dirty="0"/>
            </a:br>
            <a:r>
              <a:rPr lang="cs-CZ" sz="1500" b="0" dirty="0"/>
              <a:t>na projekty doporučené a nedoporučené k financování,</a:t>
            </a:r>
          </a:p>
          <a:p>
            <a:pPr marL="914400" lvl="1" indent="-285750" algn="just">
              <a:lnSpc>
                <a:spcPct val="140000"/>
              </a:lnSpc>
              <a:spcBef>
                <a:spcPts val="0"/>
              </a:spcBef>
            </a:pPr>
            <a:r>
              <a:rPr lang="cs-CZ" sz="1500" b="0" dirty="0"/>
              <a:t>seznam náhradních projektů.</a:t>
            </a:r>
          </a:p>
          <a:p>
            <a:pPr marL="0" lvl="1" indent="0" algn="just">
              <a:spcBef>
                <a:spcPts val="0"/>
              </a:spcBef>
              <a:buNone/>
            </a:pPr>
            <a:endParaRPr lang="cs-CZ" sz="1700" b="0" i="1" dirty="0">
              <a:solidFill>
                <a:prstClr val="black"/>
              </a:solidFill>
            </a:endParaRPr>
          </a:p>
          <a:p>
            <a:pPr marL="285750" lvl="1" indent="-285750" algn="just" defTabSz="2667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700" dirty="0">
                <a:solidFill>
                  <a:srgbClr val="FF0000"/>
                </a:solidFill>
              </a:rPr>
              <a:t>Ve fázi výběru projektů není možné měnit hodnocení žádostí o podporu.</a:t>
            </a:r>
          </a:p>
          <a:p>
            <a:pPr marL="0" lvl="1" indent="0" algn="just" defTabSz="266700">
              <a:spcBef>
                <a:spcPts val="0"/>
              </a:spcBef>
              <a:buNone/>
            </a:pPr>
            <a:endParaRPr lang="cs-CZ" sz="1700" dirty="0">
              <a:solidFill>
                <a:srgbClr val="FF0000"/>
              </a:solidFill>
            </a:endParaRPr>
          </a:p>
          <a:p>
            <a:pPr marL="914400" lvl="1" indent="-285750" algn="just">
              <a:lnSpc>
                <a:spcPct val="150000"/>
              </a:lnSpc>
              <a:spcBef>
                <a:spcPts val="0"/>
              </a:spcBef>
            </a:pPr>
            <a:r>
              <a:rPr lang="cs-CZ" sz="1500" b="0" dirty="0"/>
              <a:t>V kolových výzvách jsou projekty seřazeny dle počtu dosažených bodů od nejvyššího po nejnižší. </a:t>
            </a:r>
          </a:p>
          <a:p>
            <a:pPr marL="914400" lvl="1" indent="-285750" algn="just">
              <a:lnSpc>
                <a:spcPct val="150000"/>
              </a:lnSpc>
              <a:spcBef>
                <a:spcPts val="0"/>
              </a:spcBef>
            </a:pPr>
            <a:r>
              <a:rPr lang="cs-CZ" sz="1500" b="0" dirty="0"/>
              <a:t>Projekty se stejným počtem bodů jsou seřazeny dle data a času podání žádosti o podporu v MS2014+.</a:t>
            </a:r>
          </a:p>
          <a:p>
            <a:pPr marL="914400" lvl="1" indent="-285750" algn="just">
              <a:lnSpc>
                <a:spcPct val="150000"/>
              </a:lnSpc>
              <a:spcBef>
                <a:spcPts val="0"/>
              </a:spcBef>
            </a:pPr>
            <a:r>
              <a:rPr lang="cs-CZ" sz="1500" b="0" dirty="0"/>
              <a:t>Počet podpořených projektů je limitován výší alokace na výzvu, ostatní projekty mohou být zařazeny na seznam náhradních projektů.</a:t>
            </a:r>
          </a:p>
          <a:p>
            <a:pPr marL="0" lvl="1" indent="0" defTabSz="444500">
              <a:lnSpc>
                <a:spcPct val="110000"/>
              </a:lnSpc>
              <a:spcBef>
                <a:spcPts val="0"/>
              </a:spcBef>
              <a:buNone/>
            </a:pPr>
            <a:endParaRPr lang="cs-CZ" sz="1800" dirty="0"/>
          </a:p>
          <a:p>
            <a:pPr marL="361950" lvl="1" indent="0" algn="just">
              <a:spcBef>
                <a:spcPts val="200"/>
              </a:spcBef>
              <a:buNone/>
            </a:pP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 smtClean="0"/>
              <a:t>Výběr projektů</a:t>
            </a:r>
            <a:endParaRPr lang="cs-CZ" sz="2900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78225" y="1306874"/>
            <a:ext cx="8108576" cy="4819290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Provádí ŘO IROP na základě informací od vedení CRR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Právní akt upravuje minimálně tyto oblasti:</a:t>
            </a:r>
          </a:p>
          <a:p>
            <a:pPr marL="914400" lvl="1" indent="-285750" algn="just">
              <a:lnSpc>
                <a:spcPct val="130000"/>
              </a:lnSpc>
              <a:spcBef>
                <a:spcPts val="0"/>
              </a:spcBef>
            </a:pPr>
            <a:r>
              <a:rPr lang="cs-CZ" sz="1800" b="0" dirty="0"/>
              <a:t>informace o příjemci;</a:t>
            </a:r>
          </a:p>
          <a:p>
            <a:pPr marL="914400" lvl="1" indent="-285750" algn="just">
              <a:lnSpc>
                <a:spcPct val="130000"/>
              </a:lnSpc>
              <a:spcBef>
                <a:spcPts val="0"/>
              </a:spcBef>
            </a:pPr>
            <a:r>
              <a:rPr lang="cs-CZ" sz="1800" b="0" dirty="0"/>
              <a:t>informace o projektu;</a:t>
            </a:r>
          </a:p>
          <a:p>
            <a:pPr marL="914400" lvl="1" indent="-285750" algn="just">
              <a:lnSpc>
                <a:spcPct val="130000"/>
              </a:lnSpc>
              <a:spcBef>
                <a:spcPts val="0"/>
              </a:spcBef>
            </a:pPr>
            <a:r>
              <a:rPr lang="cs-CZ" sz="1800" b="0" dirty="0"/>
              <a:t>povinnosti a práva příjemce;</a:t>
            </a:r>
          </a:p>
          <a:p>
            <a:pPr marL="914400" lvl="1" indent="-285750" algn="just">
              <a:lnSpc>
                <a:spcPct val="130000"/>
              </a:lnSpc>
              <a:spcBef>
                <a:spcPts val="0"/>
              </a:spcBef>
            </a:pPr>
            <a:r>
              <a:rPr lang="cs-CZ" sz="1800" b="0" dirty="0"/>
              <a:t>povinnosti a práva ŘO IROP;</a:t>
            </a:r>
          </a:p>
          <a:p>
            <a:pPr marL="914400" lvl="1" indent="-285750" algn="just">
              <a:lnSpc>
                <a:spcPct val="130000"/>
              </a:lnSpc>
              <a:spcBef>
                <a:spcPts val="0"/>
              </a:spcBef>
            </a:pPr>
            <a:r>
              <a:rPr lang="cs-CZ" sz="1800" b="0" dirty="0"/>
              <a:t>sankce za neplnění povinností.</a:t>
            </a:r>
          </a:p>
          <a:p>
            <a:pPr marL="0" lvl="1" indent="0" defTabSz="444500">
              <a:lnSpc>
                <a:spcPct val="110000"/>
              </a:lnSpc>
              <a:spcBef>
                <a:spcPts val="0"/>
              </a:spcBef>
              <a:buNone/>
            </a:pPr>
            <a:endParaRPr lang="cs-CZ" sz="1800" dirty="0"/>
          </a:p>
          <a:p>
            <a:pPr marL="361950" lvl="1" indent="0" algn="just">
              <a:spcBef>
                <a:spcPts val="200"/>
              </a:spcBef>
              <a:buNone/>
            </a:pP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900" dirty="0"/>
              <a:t>Vydání právního aktu – Registrace akce </a:t>
            </a:r>
            <a:r>
              <a:rPr lang="cs-CZ" sz="2900" dirty="0" smtClean="0"/>
              <a:t>a </a:t>
            </a:r>
            <a:r>
              <a:rPr lang="cs-CZ" sz="2900" dirty="0"/>
              <a:t>Rozhodnutí o poskytnutí dotace</a:t>
            </a:r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78225" y="1306874"/>
            <a:ext cx="8108576" cy="4819290"/>
          </a:xfrm>
        </p:spPr>
        <p:txBody>
          <a:bodyPr>
            <a:normAutofit/>
          </a:bodyPr>
          <a:lstStyle/>
          <a:p>
            <a:pPr marL="0" lvl="1" indent="0" defTabSz="444500">
              <a:lnSpc>
                <a:spcPct val="110000"/>
              </a:lnSpc>
              <a:spcBef>
                <a:spcPts val="0"/>
              </a:spcBef>
              <a:buNone/>
            </a:pPr>
            <a:endParaRPr lang="cs-CZ" sz="1800" dirty="0"/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Žadatel může podat žádost o přezkum hodnocení v každé části hodnocení žádosti, ve které neuspěl:</a:t>
            </a:r>
          </a:p>
          <a:p>
            <a:pPr marL="914400" lvl="1" indent="-285750" algn="just">
              <a:lnSpc>
                <a:spcPct val="130000"/>
              </a:lnSpc>
              <a:spcBef>
                <a:spcPts val="0"/>
              </a:spcBef>
            </a:pPr>
            <a:r>
              <a:rPr lang="cs-CZ" sz="1800" b="0" dirty="0"/>
              <a:t>po kontrole přijatelnosti a formálních náležitostí,</a:t>
            </a:r>
          </a:p>
          <a:p>
            <a:pPr marL="914400" lvl="1" indent="-285750" algn="just">
              <a:lnSpc>
                <a:spcPct val="130000"/>
              </a:lnSpc>
              <a:spcBef>
                <a:spcPts val="0"/>
              </a:spcBef>
            </a:pPr>
            <a:r>
              <a:rPr lang="cs-CZ" sz="1800" b="0" dirty="0"/>
              <a:t>po věcném hodnocení.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Podává se do 15 kalendářních dnů ode dne doručení výsledku - depeše,  a to:</a:t>
            </a:r>
          </a:p>
          <a:p>
            <a:pPr marL="914400" lvl="1" indent="-285750" algn="just">
              <a:lnSpc>
                <a:spcPct val="130000"/>
              </a:lnSpc>
              <a:spcBef>
                <a:spcPts val="0"/>
              </a:spcBef>
            </a:pPr>
            <a:r>
              <a:rPr lang="cs-CZ" sz="1800" b="0" dirty="0"/>
              <a:t>elektronicky v MS2014+,</a:t>
            </a:r>
          </a:p>
          <a:p>
            <a:pPr marL="914400" lvl="1" indent="-285750" algn="just">
              <a:lnSpc>
                <a:spcPct val="130000"/>
              </a:lnSpc>
              <a:spcBef>
                <a:spcPts val="0"/>
              </a:spcBef>
            </a:pPr>
            <a:r>
              <a:rPr lang="cs-CZ" sz="1800" b="0" dirty="0"/>
              <a:t>Písemně prostřednictvím formuláře, zveřejněného na webových stránkách http://www.dotaceeu.cz/cs/Microsites/IROP/Dokumenty na adresu CRR.</a:t>
            </a:r>
          </a:p>
          <a:p>
            <a:pPr marL="0" lvl="1" indent="0" algn="just">
              <a:spcBef>
                <a:spcPts val="0"/>
              </a:spcBef>
              <a:buNone/>
            </a:pPr>
            <a:endParaRPr lang="cs-CZ" sz="1800" b="0" i="1" dirty="0">
              <a:solidFill>
                <a:prstClr val="black"/>
              </a:solidFill>
            </a:endParaRPr>
          </a:p>
          <a:p>
            <a:pPr marL="0" lvl="2" indent="0" algn="just">
              <a:spcBef>
                <a:spcPts val="0"/>
              </a:spcBef>
              <a:buNone/>
            </a:pPr>
            <a:r>
              <a:rPr lang="pl-PL" sz="1800" b="1" dirty="0">
                <a:solidFill>
                  <a:srgbClr val="FF0000"/>
                </a:solidFill>
              </a:rPr>
              <a:t>Žádost o přezkum každé části hodnocení lze podat pouze jednou.</a:t>
            </a:r>
            <a:endParaRPr lang="cs-CZ" sz="1800" b="1" dirty="0">
              <a:solidFill>
                <a:srgbClr val="FF0000"/>
              </a:solidFill>
            </a:endParaRPr>
          </a:p>
          <a:p>
            <a:pPr marL="361950" lvl="1" indent="0" algn="just">
              <a:spcBef>
                <a:spcPts val="200"/>
              </a:spcBef>
              <a:buNone/>
            </a:pP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Žádost o přezkum výsledku hodnocení</a:t>
            </a:r>
            <a:endParaRPr lang="cs-CZ" sz="2900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3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lvl="1" indent="0" algn="just">
              <a:buNone/>
            </a:pPr>
            <a:endParaRPr lang="cs-CZ" sz="2400" dirty="0" smtClean="0"/>
          </a:p>
          <a:p>
            <a:pPr marL="266700" lvl="1" indent="0" algn="just">
              <a:buNone/>
            </a:pPr>
            <a:r>
              <a:rPr lang="cs-CZ" sz="2400" dirty="0" smtClean="0"/>
              <a:t>Upozorňujeme </a:t>
            </a:r>
            <a:r>
              <a:rPr lang="cs-CZ" sz="2400" dirty="0"/>
              <a:t>všechny žadatele a příjemce programu IROP, že dokumentaci prezentovanou jinými subjekty nemůže Ministerstvo pro místní rozvoj ČR ani Centrum pro regionální rozvoj České republiky kontrolovat, a tudíž nemůže garantovat jejich aktuálnost a věcnou správnost. </a:t>
            </a:r>
          </a:p>
          <a:p>
            <a:pPr marL="266700" lvl="1" indent="0" algn="just">
              <a:buNone/>
            </a:pPr>
            <a:r>
              <a:rPr lang="cs-CZ" sz="2400" dirty="0"/>
              <a:t>Proto doporučujeme čerpat informace vždy z oficiálních zdrojů - webu </a:t>
            </a:r>
            <a:r>
              <a:rPr lang="cs-CZ" sz="2400" dirty="0">
                <a:solidFill>
                  <a:srgbClr val="FF0000"/>
                </a:solidFill>
              </a:rPr>
              <a:t>dotaceeu.cz</a:t>
            </a:r>
            <a:r>
              <a:rPr lang="cs-CZ" sz="2400" dirty="0"/>
              <a:t> nebo </a:t>
            </a:r>
            <a:r>
              <a:rPr lang="cs-CZ" sz="2400" dirty="0">
                <a:solidFill>
                  <a:srgbClr val="FF0000"/>
                </a:solidFill>
              </a:rPr>
              <a:t>strukturalni-fondy.cz</a:t>
            </a:r>
            <a:r>
              <a:rPr lang="cs-CZ" sz="2400" dirty="0"/>
              <a:t>.</a:t>
            </a: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Upozornění !!!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465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78225" y="1306874"/>
            <a:ext cx="8108576" cy="4819290"/>
          </a:xfrm>
        </p:spPr>
        <p:txBody>
          <a:bodyPr>
            <a:normAutofit/>
          </a:bodyPr>
          <a:lstStyle/>
          <a:p>
            <a:pPr marL="0" lvl="1" indent="0" defTabSz="444500">
              <a:lnSpc>
                <a:spcPct val="110000"/>
              </a:lnSpc>
              <a:spcBef>
                <a:spcPts val="0"/>
              </a:spcBef>
              <a:buNone/>
            </a:pPr>
            <a:endParaRPr lang="cs-CZ" sz="1800" dirty="0"/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Přezkumné řízení provádí ŘO IROP:</a:t>
            </a:r>
          </a:p>
          <a:p>
            <a:pPr marL="914400" lvl="1" indent="-285750" algn="just">
              <a:lnSpc>
                <a:spcPct val="130000"/>
              </a:lnSpc>
              <a:spcBef>
                <a:spcPts val="0"/>
              </a:spcBef>
            </a:pPr>
            <a:r>
              <a:rPr lang="cs-CZ" sz="1800" b="0" dirty="0"/>
              <a:t>do 30 kalendářních dní od doručení žádosti o přezkum (ve složitějších případech do 60 pracovních dní).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Na základě výsledku přezkumného řízení:</a:t>
            </a:r>
          </a:p>
          <a:p>
            <a:pPr marL="914400" lvl="1" indent="-285750" algn="just">
              <a:lnSpc>
                <a:spcPct val="130000"/>
              </a:lnSpc>
              <a:spcBef>
                <a:spcPts val="0"/>
              </a:spcBef>
            </a:pPr>
            <a:r>
              <a:rPr lang="cs-CZ" sz="1800" b="0" dirty="0"/>
              <a:t>Je založeno nové hodnocení kritérií, u kterých projekt neuspěl.</a:t>
            </a:r>
          </a:p>
          <a:p>
            <a:pPr marL="914400" lvl="1" indent="-285750" algn="just">
              <a:lnSpc>
                <a:spcPct val="130000"/>
              </a:lnSpc>
              <a:spcBef>
                <a:spcPts val="0"/>
              </a:spcBef>
            </a:pPr>
            <a:r>
              <a:rPr lang="cs-CZ" sz="1800" b="0" dirty="0"/>
              <a:t>Žádost je vyřazena z dalšího procesu hodnocení.</a:t>
            </a:r>
          </a:p>
          <a:p>
            <a:pPr marL="361950" lvl="1" indent="0" algn="just">
              <a:spcBef>
                <a:spcPts val="200"/>
              </a:spcBef>
              <a:buNone/>
            </a:pP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Žádost o přezkum výsledku hodnocení</a:t>
            </a:r>
            <a:endParaRPr lang="cs-CZ" sz="2900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5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78225" y="1306874"/>
            <a:ext cx="8108576" cy="4819290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Může iniciovat žadatel/příjemce, CRR, ŘO IROP.</a:t>
            </a:r>
          </a:p>
          <a:p>
            <a:pPr marL="914400" lvl="1" indent="-285750" algn="just">
              <a:lnSpc>
                <a:spcPct val="130000"/>
              </a:lnSpc>
              <a:spcBef>
                <a:spcPts val="0"/>
              </a:spcBef>
            </a:pPr>
            <a:r>
              <a:rPr lang="cs-CZ" sz="1800" b="0" dirty="0"/>
              <a:t>Žadatel má povinnost oznámit CRR změny, které v průběhu realizace a udržitelnosti projektu nastanou.</a:t>
            </a:r>
          </a:p>
          <a:p>
            <a:pPr marL="914400" lvl="1" indent="-285750" algn="just">
              <a:lnSpc>
                <a:spcPct val="130000"/>
              </a:lnSpc>
              <a:spcBef>
                <a:spcPts val="0"/>
              </a:spcBef>
            </a:pPr>
            <a:r>
              <a:rPr lang="cs-CZ" sz="1800" b="0" dirty="0"/>
              <a:t>Oznámení provádí žadatel/příjemce prostřednictvím MS2014+ na záložce Žádost o změnu.</a:t>
            </a:r>
          </a:p>
          <a:p>
            <a:pPr marL="914400" lvl="1" indent="-285750" algn="just">
              <a:lnSpc>
                <a:spcPct val="130000"/>
              </a:lnSpc>
              <a:spcBef>
                <a:spcPts val="0"/>
              </a:spcBef>
            </a:pPr>
            <a:r>
              <a:rPr lang="cs-CZ" sz="1800" b="0" dirty="0"/>
              <a:t>Pokud je iniciátorem změny ŘO IROP nebo CRR informují příjemce depeší o zahájení změnového řízení. </a:t>
            </a:r>
          </a:p>
          <a:p>
            <a:pPr marL="914400" lvl="1" indent="-285750" algn="just">
              <a:lnSpc>
                <a:spcPct val="130000"/>
              </a:lnSpc>
              <a:spcBef>
                <a:spcPts val="0"/>
              </a:spcBef>
            </a:pPr>
            <a:r>
              <a:rPr lang="cs-CZ" sz="1800" b="0" dirty="0"/>
              <a:t>ŘO IROP a CRR zahájí změnové řízení v případě, že změna projektu bude v zájmu příjemce nebo po zjištění formální chyby. 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endParaRPr lang="cs-CZ" dirty="0"/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dirty="0">
                <a:solidFill>
                  <a:srgbClr val="FF0000"/>
                </a:solidFill>
              </a:rPr>
              <a:t>Neplánované změny je příjemce povinen oznámit neprodleně, jakmile změna nastane. </a:t>
            </a:r>
          </a:p>
          <a:p>
            <a:pPr marL="0" lvl="1" indent="0" defTabSz="444500">
              <a:lnSpc>
                <a:spcPct val="110000"/>
              </a:lnSpc>
              <a:spcBef>
                <a:spcPts val="0"/>
              </a:spcBef>
              <a:buNone/>
            </a:pPr>
            <a:endParaRPr lang="cs-CZ" sz="18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Změny v projektech</a:t>
            </a:r>
            <a:endParaRPr lang="cs-CZ" sz="2900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78225" y="1306874"/>
            <a:ext cx="8108576" cy="4819290"/>
          </a:xfrm>
        </p:spPr>
        <p:txBody>
          <a:bodyPr>
            <a:norm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0529C"/>
                </a:solidFill>
              </a:rPr>
              <a:t>Změnové řízení je zahájeno </a:t>
            </a:r>
            <a:r>
              <a:rPr lang="cs-CZ" b="1" u="sng" dirty="0">
                <a:solidFill>
                  <a:srgbClr val="00529C"/>
                </a:solidFill>
              </a:rPr>
              <a:t>před schválením prvního právního aktu </a:t>
            </a:r>
            <a:r>
              <a:rPr lang="cs-CZ" dirty="0">
                <a:solidFill>
                  <a:srgbClr val="00529C"/>
                </a:solidFill>
              </a:rPr>
              <a:t>– o změně rozhoduje CRR (např. doložení výpisu z katastru nemovitostí, pravomocného stavebního povolení nebo souhlasu s provedením ohlášeného stavebního záměru).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0529C"/>
                </a:solidFill>
              </a:rPr>
              <a:t>Změnové řízení je zahájeno </a:t>
            </a:r>
            <a:r>
              <a:rPr lang="cs-CZ" b="1" u="sng" dirty="0">
                <a:solidFill>
                  <a:srgbClr val="00529C"/>
                </a:solidFill>
              </a:rPr>
              <a:t>po schválení prvního právního aktu</a:t>
            </a:r>
          </a:p>
          <a:p>
            <a:pPr marL="914400" lvl="1" indent="-285750" algn="just">
              <a:lnSpc>
                <a:spcPct val="130000"/>
              </a:lnSpc>
              <a:spcBef>
                <a:spcPts val="0"/>
              </a:spcBef>
            </a:pPr>
            <a:r>
              <a:rPr lang="cs-CZ" sz="1800" b="0" dirty="0"/>
              <a:t>Změny, které nezakládají změnu právního aktu –  o změně rozhoduje CRR (změny v projektovém týmu, změna čísla účtu, zadání nových výběrových a zadávacích řízení).</a:t>
            </a:r>
          </a:p>
          <a:p>
            <a:pPr marL="914400" lvl="1" indent="-285750" algn="just">
              <a:lnSpc>
                <a:spcPct val="130000"/>
              </a:lnSpc>
              <a:spcBef>
                <a:spcPts val="0"/>
              </a:spcBef>
            </a:pPr>
            <a:r>
              <a:rPr lang="cs-CZ" sz="1800" b="0" dirty="0"/>
              <a:t>Změny, které zakládají změnu právního aktu – o změně rozhoduje ŘO IROP (změny termínů naplnění indikátorů, změny termínů ukončení realizace projektu, změna poměru investičních a neinvestičních výdajů).</a:t>
            </a:r>
          </a:p>
          <a:p>
            <a:pPr marL="0" lvl="1" indent="0" defTabSz="444500">
              <a:lnSpc>
                <a:spcPct val="110000"/>
              </a:lnSpc>
              <a:spcBef>
                <a:spcPts val="0"/>
              </a:spcBef>
              <a:buNone/>
            </a:pPr>
            <a:endParaRPr lang="cs-CZ" sz="18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Změny v projektech</a:t>
            </a:r>
            <a:endParaRPr lang="cs-CZ" sz="2900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4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78225" y="1306874"/>
            <a:ext cx="8108576" cy="4819290"/>
          </a:xfrm>
        </p:spPr>
        <p:txBody>
          <a:bodyPr>
            <a:normAutofit/>
          </a:bodyPr>
          <a:lstStyle/>
          <a:p>
            <a:pPr lvl="0"/>
            <a:r>
              <a:rPr lang="cs-CZ" sz="1900" b="1" dirty="0">
                <a:solidFill>
                  <a:srgbClr val="00529C"/>
                </a:solidFill>
              </a:rPr>
              <a:t>Monitorování postupu projektů se uskutečňuje prostřednictvím: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0529C"/>
                </a:solidFill>
              </a:rPr>
              <a:t>Průběžných/závěrečných Zpráv o realizaci („</a:t>
            </a:r>
            <a:r>
              <a:rPr lang="cs-CZ" dirty="0" err="1">
                <a:solidFill>
                  <a:srgbClr val="00529C"/>
                </a:solidFill>
              </a:rPr>
              <a:t>ZoR</a:t>
            </a:r>
            <a:r>
              <a:rPr lang="cs-CZ" dirty="0">
                <a:solidFill>
                  <a:srgbClr val="00529C"/>
                </a:solidFill>
              </a:rPr>
              <a:t>“):</a:t>
            </a:r>
          </a:p>
          <a:p>
            <a:pPr marL="914400" lvl="1" indent="-285750" algn="just">
              <a:lnSpc>
                <a:spcPct val="130000"/>
              </a:lnSpc>
              <a:spcBef>
                <a:spcPts val="0"/>
              </a:spcBef>
            </a:pPr>
            <a:r>
              <a:rPr lang="cs-CZ" sz="1800" b="0" dirty="0"/>
              <a:t>sledovaným obdobím je příslušná etapa,</a:t>
            </a:r>
          </a:p>
          <a:p>
            <a:pPr marL="914400" lvl="1" indent="-285750" algn="just">
              <a:lnSpc>
                <a:spcPct val="130000"/>
              </a:lnSpc>
              <a:spcBef>
                <a:spcPts val="0"/>
              </a:spcBef>
            </a:pPr>
            <a:r>
              <a:rPr lang="cs-CZ" sz="1800" b="0" dirty="0"/>
              <a:t>předkládá se po ukončení etapy spolu se žádostí o platbu (ex-post financování),</a:t>
            </a:r>
          </a:p>
          <a:p>
            <a:pPr marL="914400" lvl="1" indent="-285750" algn="just">
              <a:lnSpc>
                <a:spcPct val="130000"/>
              </a:lnSpc>
              <a:spcBef>
                <a:spcPts val="0"/>
              </a:spcBef>
            </a:pPr>
            <a:r>
              <a:rPr lang="cs-CZ" sz="1800" b="0" dirty="0"/>
              <a:t>průběžnou ani závěrečnou zprávu o realizaci nelze podat před datem schválení právního aktu.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endParaRPr lang="cs-CZ" dirty="0">
              <a:solidFill>
                <a:srgbClr val="00529C"/>
              </a:solidFill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0529C"/>
                </a:solidFill>
              </a:rPr>
              <a:t>Průběžných/závěrečných Zpráv o udržitelnosti („</a:t>
            </a:r>
            <a:r>
              <a:rPr lang="cs-CZ" dirty="0" err="1">
                <a:solidFill>
                  <a:srgbClr val="00529C"/>
                </a:solidFill>
              </a:rPr>
              <a:t>ZoU</a:t>
            </a:r>
            <a:r>
              <a:rPr lang="cs-CZ" dirty="0">
                <a:solidFill>
                  <a:srgbClr val="00529C"/>
                </a:solidFill>
              </a:rPr>
              <a:t>“):</a:t>
            </a:r>
          </a:p>
          <a:p>
            <a:pPr marL="914400" lvl="1" indent="-285750" algn="just">
              <a:lnSpc>
                <a:spcPct val="130000"/>
              </a:lnSpc>
              <a:spcBef>
                <a:spcPts val="0"/>
              </a:spcBef>
            </a:pPr>
            <a:r>
              <a:rPr lang="cs-CZ" sz="1800" b="0" dirty="0"/>
              <a:t>monitoring období udržitelnosti,</a:t>
            </a:r>
          </a:p>
          <a:p>
            <a:pPr marL="914400" lvl="1" indent="-285750" algn="just">
              <a:lnSpc>
                <a:spcPct val="130000"/>
              </a:lnSpc>
              <a:spcBef>
                <a:spcPts val="0"/>
              </a:spcBef>
            </a:pPr>
            <a:r>
              <a:rPr lang="cs-CZ" sz="1800" b="0" dirty="0"/>
              <a:t>zprávy příjemce podává elektronicky v MS2014+,</a:t>
            </a:r>
          </a:p>
          <a:p>
            <a:pPr marL="914400" lvl="1" indent="-285750" algn="just">
              <a:lnSpc>
                <a:spcPct val="130000"/>
              </a:lnSpc>
              <a:spcBef>
                <a:spcPts val="0"/>
              </a:spcBef>
            </a:pPr>
            <a:r>
              <a:rPr lang="cs-CZ" sz="1800" b="0" dirty="0"/>
              <a:t>harmonogram jejich podání se příjemci zobrazuje v MS2014+ po datu schválení právního aktu. </a:t>
            </a:r>
          </a:p>
          <a:p>
            <a:pPr marL="0" lvl="1" indent="0" defTabSz="444500">
              <a:lnSpc>
                <a:spcPct val="110000"/>
              </a:lnSpc>
              <a:spcBef>
                <a:spcPts val="0"/>
              </a:spcBef>
              <a:buNone/>
            </a:pPr>
            <a:endParaRPr lang="cs-CZ" sz="18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Monitorování realizace projektů</a:t>
            </a:r>
            <a:endParaRPr lang="cs-CZ" sz="2900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9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78225" y="1306874"/>
            <a:ext cx="8108576" cy="4819290"/>
          </a:xfrm>
        </p:spPr>
        <p:txBody>
          <a:bodyPr>
            <a:normAutofit/>
          </a:bodyPr>
          <a:lstStyle/>
          <a:p>
            <a:pPr marL="914400" lvl="1" indent="-285750" algn="just">
              <a:lnSpc>
                <a:spcPct val="130000"/>
              </a:lnSpc>
              <a:spcBef>
                <a:spcPts val="0"/>
              </a:spcBef>
            </a:pPr>
            <a:endParaRPr lang="cs-CZ" sz="1800" b="0" dirty="0" smtClean="0"/>
          </a:p>
          <a:p>
            <a:pPr marL="914400" lvl="1" indent="-285750" algn="just">
              <a:lnSpc>
                <a:spcPct val="130000"/>
              </a:lnSpc>
              <a:spcBef>
                <a:spcPts val="0"/>
              </a:spcBef>
            </a:pPr>
            <a:r>
              <a:rPr lang="cs-CZ" sz="1800" b="0" dirty="0" smtClean="0"/>
              <a:t>Další </a:t>
            </a:r>
            <a:r>
              <a:rPr lang="cs-CZ" sz="1800" b="0" dirty="0"/>
              <a:t>zprávu je možné podat až po schválení předchozích zpráv.</a:t>
            </a:r>
          </a:p>
          <a:p>
            <a:pPr marL="914400" lvl="1" indent="-285750" algn="just">
              <a:lnSpc>
                <a:spcPct val="130000"/>
              </a:lnSpc>
              <a:spcBef>
                <a:spcPts val="0"/>
              </a:spcBef>
            </a:pPr>
            <a:endParaRPr lang="cs-CZ" sz="1800" b="0" dirty="0"/>
          </a:p>
          <a:p>
            <a:pPr marL="914400" lvl="1" indent="-285750" algn="just">
              <a:lnSpc>
                <a:spcPct val="130000"/>
              </a:lnSpc>
              <a:spcBef>
                <a:spcPts val="0"/>
              </a:spcBef>
            </a:pPr>
            <a:r>
              <a:rPr lang="cs-CZ" sz="1800" b="0" dirty="0"/>
              <a:t>Zprávy je možné podat až po uzavření změnových řízení.</a:t>
            </a:r>
          </a:p>
          <a:p>
            <a:pPr marL="914400" lvl="1" indent="-285750" algn="just">
              <a:lnSpc>
                <a:spcPct val="130000"/>
              </a:lnSpc>
              <a:spcBef>
                <a:spcPts val="0"/>
              </a:spcBef>
            </a:pPr>
            <a:endParaRPr lang="cs-CZ" sz="1800" b="0" dirty="0"/>
          </a:p>
          <a:p>
            <a:pPr marL="914400" lvl="1" indent="-285750" algn="just">
              <a:lnSpc>
                <a:spcPct val="130000"/>
              </a:lnSpc>
              <a:spcBef>
                <a:spcPts val="0"/>
              </a:spcBef>
            </a:pPr>
            <a:r>
              <a:rPr lang="cs-CZ" sz="1800" b="0" dirty="0"/>
              <a:t>Provádí se kontrola formálních náležitostí a věcného obsahu zpráv.</a:t>
            </a:r>
          </a:p>
          <a:p>
            <a:pPr marL="0" lvl="1" indent="0" defTabSz="444500">
              <a:lnSpc>
                <a:spcPct val="110000"/>
              </a:lnSpc>
              <a:spcBef>
                <a:spcPts val="0"/>
              </a:spcBef>
              <a:buNone/>
            </a:pPr>
            <a:endParaRPr lang="cs-CZ" sz="18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Monitorování realizace projektů</a:t>
            </a:r>
            <a:endParaRPr lang="cs-CZ" sz="2900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4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Děkuji za pozornost.</a:t>
            </a:r>
            <a:endParaRPr lang="cs-CZ" sz="20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295834" y="4279787"/>
            <a:ext cx="6916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		Mgr. Hana </a:t>
            </a:r>
            <a:r>
              <a:rPr lang="cs-CZ" dirty="0" err="1" smtClean="0">
                <a:solidFill>
                  <a:schemeClr val="bg1"/>
                </a:solidFill>
              </a:rPr>
              <a:t>Čalová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chemeClr val="bg1"/>
                </a:solidFill>
              </a:rPr>
              <a:t>	</a:t>
            </a:r>
            <a:r>
              <a:rPr lang="cs-CZ" dirty="0" smtClean="0">
                <a:solidFill>
                  <a:schemeClr val="bg1"/>
                </a:solidFill>
              </a:rPr>
              <a:t>	oddělení hodnocení, územní odbor pro Zlínský kraj</a:t>
            </a:r>
          </a:p>
        </p:txBody>
      </p:sp>
    </p:spTree>
    <p:extLst>
      <p:ext uri="{BB962C8B-B14F-4D97-AF65-F5344CB8AC3E}">
        <p14:creationId xmlns:p14="http://schemas.microsoft.com/office/powerpoint/2010/main" val="2735492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Příjem a hodnocení žádostí </a:t>
            </a:r>
            <a:br>
              <a:rPr lang="cs-CZ" dirty="0" smtClean="0"/>
            </a:br>
            <a:r>
              <a:rPr lang="cs-CZ" dirty="0" smtClean="0"/>
              <a:t>o podporu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85800" y="2712378"/>
            <a:ext cx="7772400" cy="2882710"/>
          </a:xfrm>
        </p:spPr>
        <p:txBody>
          <a:bodyPr>
            <a:noAutofit/>
          </a:bodyPr>
          <a:lstStyle/>
          <a:p>
            <a:endParaRPr lang="cs-C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Seminář pro SC 2.1 </a:t>
            </a:r>
            <a:b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Zvýšení kvality a dostupnosti služeb vedoucí k sociální inkluzi</a:t>
            </a:r>
          </a:p>
          <a:p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Kolová 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výzva č. </a:t>
            </a:r>
            <a:r>
              <a:rPr lang="cs-CZ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 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Rozvoj infrastruktury polyfunkčních komunitních center</a:t>
            </a:r>
          </a:p>
          <a:p>
            <a:endParaRPr lang="cs-CZ" sz="2000" dirty="0" smtClean="0">
              <a:solidFill>
                <a:srgbClr val="5FA4E5"/>
              </a:solidFill>
            </a:endParaRPr>
          </a:p>
          <a:p>
            <a:r>
              <a:rPr lang="cs-CZ" sz="2000" dirty="0" smtClean="0">
                <a:solidFill>
                  <a:srgbClr val="5FA4E5"/>
                </a:solidFill>
              </a:rPr>
              <a:t>Mgr</a:t>
            </a:r>
            <a:r>
              <a:rPr lang="cs-CZ" sz="2000" dirty="0">
                <a:solidFill>
                  <a:srgbClr val="5FA4E5"/>
                </a:solidFill>
              </a:rPr>
              <a:t>. Hana Čalová</a:t>
            </a:r>
            <a:endParaRPr lang="en-US" sz="2000" dirty="0">
              <a:solidFill>
                <a:srgbClr val="5FA4E5"/>
              </a:solidFill>
            </a:endParaRPr>
          </a:p>
          <a:p>
            <a:endParaRPr lang="cs-C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399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6375" y="1306874"/>
            <a:ext cx="7368955" cy="4819290"/>
          </a:xfrm>
        </p:spPr>
        <p:txBody>
          <a:bodyPr>
            <a:normAutofit/>
          </a:bodyPr>
          <a:lstStyle/>
          <a:p>
            <a:pPr lvl="0"/>
            <a:endParaRPr lang="cs-CZ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cs-CZ" b="1" dirty="0" smtClean="0">
              <a:solidFill>
                <a:srgbClr val="00529C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Příjem žádostí o podporu</a:t>
            </a:r>
            <a:endParaRPr lang="cs-CZ" sz="3200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31223" y="1055274"/>
            <a:ext cx="7306491" cy="373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4025" lvl="1" indent="-187325">
              <a:spcBef>
                <a:spcPts val="1680"/>
              </a:spcBef>
              <a:buFont typeface="Arial"/>
              <a:buChar char="•"/>
            </a:pPr>
            <a:endParaRPr lang="cs-CZ" sz="2000" b="1" dirty="0" smtClean="0">
              <a:solidFill>
                <a:srgbClr val="00529C"/>
              </a:solidFill>
            </a:endParaRPr>
          </a:p>
          <a:p>
            <a:pPr marL="454025" lvl="1" indent="-187325">
              <a:spcBef>
                <a:spcPts val="1680"/>
              </a:spcBef>
              <a:buFont typeface="Arial"/>
              <a:buChar char="•"/>
            </a:pPr>
            <a:r>
              <a:rPr lang="cs-CZ" sz="2000" b="1" dirty="0" smtClean="0">
                <a:solidFill>
                  <a:srgbClr val="00529C"/>
                </a:solidFill>
              </a:rPr>
              <a:t>Podání </a:t>
            </a:r>
            <a:r>
              <a:rPr lang="cs-CZ" sz="2000" b="1" dirty="0">
                <a:solidFill>
                  <a:srgbClr val="00529C"/>
                </a:solidFill>
              </a:rPr>
              <a:t>žádostí pouze přes MS2014+</a:t>
            </a:r>
          </a:p>
          <a:p>
            <a:pPr marL="454025" lvl="1" indent="-187325">
              <a:spcBef>
                <a:spcPts val="1680"/>
              </a:spcBef>
              <a:buFont typeface="Arial"/>
              <a:buChar char="•"/>
            </a:pPr>
            <a:r>
              <a:rPr lang="cs-CZ" sz="2000" b="1" dirty="0">
                <a:solidFill>
                  <a:srgbClr val="00529C"/>
                </a:solidFill>
              </a:rPr>
              <a:t>Automatická registrace žádosti</a:t>
            </a:r>
          </a:p>
          <a:p>
            <a:pPr marL="454025" lvl="1" indent="-187325">
              <a:spcBef>
                <a:spcPts val="1680"/>
              </a:spcBef>
              <a:buFont typeface="Arial"/>
              <a:buChar char="•"/>
            </a:pPr>
            <a:r>
              <a:rPr lang="cs-CZ" sz="2000" b="1" dirty="0">
                <a:solidFill>
                  <a:srgbClr val="00529C"/>
                </a:solidFill>
              </a:rPr>
              <a:t>Automatické předložení na příslušné krajské oddělení CRR</a:t>
            </a:r>
          </a:p>
          <a:p>
            <a:pPr marL="454025" lvl="1" indent="-187325" algn="just">
              <a:spcBef>
                <a:spcPts val="1680"/>
              </a:spcBef>
              <a:buFont typeface="Arial"/>
              <a:buChar char="•"/>
            </a:pPr>
            <a:r>
              <a:rPr lang="cs-CZ" sz="2000" b="1" dirty="0">
                <a:solidFill>
                  <a:srgbClr val="00529C"/>
                </a:solidFill>
              </a:rPr>
              <a:t>Žadatel bude depeší informován o přidělených manažerech projektu, kteří budou mít na starosti další administraci projektu      a komunikaci se žadatelem (v některých případech může probíhat administrace projektu na jiném krajském oddělení CRR, než je sídlo žadatele).</a:t>
            </a:r>
          </a:p>
        </p:txBody>
      </p:sp>
    </p:spTree>
    <p:extLst>
      <p:ext uri="{BB962C8B-B14F-4D97-AF65-F5344CB8AC3E}">
        <p14:creationId xmlns:p14="http://schemas.microsoft.com/office/powerpoint/2010/main" val="318055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6375" y="1306874"/>
            <a:ext cx="7368955" cy="4819290"/>
          </a:xfrm>
        </p:spPr>
        <p:txBody>
          <a:bodyPr>
            <a:normAutofit/>
          </a:bodyPr>
          <a:lstStyle/>
          <a:p>
            <a:pPr lvl="0"/>
            <a:endParaRPr lang="cs-CZ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cs-CZ" b="1" dirty="0" smtClean="0">
              <a:solidFill>
                <a:srgbClr val="00529C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Hodnocení žádostí</a:t>
            </a:r>
            <a:endParaRPr lang="cs-CZ" sz="3200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145" y="1164139"/>
            <a:ext cx="7181710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8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6375" y="1306874"/>
            <a:ext cx="7368955" cy="4819290"/>
          </a:xfrm>
        </p:spPr>
        <p:txBody>
          <a:bodyPr>
            <a:normAutofit/>
          </a:bodyPr>
          <a:lstStyle/>
          <a:p>
            <a:pPr lvl="0"/>
            <a:endParaRPr lang="cs-CZ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cs-CZ" b="1" dirty="0" smtClean="0">
              <a:solidFill>
                <a:srgbClr val="00529C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Hodnocení žádostí</a:t>
            </a:r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827314" y="1173767"/>
            <a:ext cx="6030686" cy="389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4025" lvl="1" indent="-187325">
              <a:spcBef>
                <a:spcPts val="1680"/>
              </a:spcBef>
              <a:buFont typeface="Arial"/>
              <a:buChar char="•"/>
            </a:pPr>
            <a:r>
              <a:rPr lang="cs-CZ" sz="2000" b="1" dirty="0">
                <a:solidFill>
                  <a:srgbClr val="00529C"/>
                </a:solidFill>
              </a:rPr>
              <a:t>Probíhá na příslušném krajském oddělení CRR</a:t>
            </a:r>
          </a:p>
          <a:p>
            <a:pPr marL="454025" lvl="1" indent="-187325">
              <a:spcBef>
                <a:spcPts val="1680"/>
              </a:spcBef>
              <a:buFont typeface="Arial"/>
              <a:buChar char="•"/>
            </a:pPr>
            <a:r>
              <a:rPr lang="cs-CZ" sz="2000" b="1" dirty="0">
                <a:solidFill>
                  <a:srgbClr val="00529C"/>
                </a:solidFill>
              </a:rPr>
              <a:t>Fáze hodnocení (provádí CRR)</a:t>
            </a:r>
          </a:p>
          <a:p>
            <a:pPr marL="898525" lvl="2" indent="-187325">
              <a:spcBef>
                <a:spcPts val="700"/>
              </a:spcBef>
              <a:buFont typeface="Arial"/>
              <a:buChar char="•"/>
            </a:pPr>
            <a:r>
              <a:rPr lang="cs-CZ" dirty="0">
                <a:solidFill>
                  <a:srgbClr val="00529C"/>
                </a:solidFill>
              </a:rPr>
              <a:t>kontrola přijatelnosti a kontrola formálních náležitostí</a:t>
            </a:r>
          </a:p>
          <a:p>
            <a:pPr marL="898525" lvl="2" indent="-187325">
              <a:spcBef>
                <a:spcPts val="700"/>
              </a:spcBef>
              <a:buFont typeface="Arial"/>
              <a:buChar char="•"/>
            </a:pPr>
            <a:r>
              <a:rPr lang="cs-CZ" dirty="0">
                <a:solidFill>
                  <a:srgbClr val="00529C"/>
                </a:solidFill>
              </a:rPr>
              <a:t>ex-ante analýza rizik</a:t>
            </a:r>
          </a:p>
          <a:p>
            <a:pPr marL="898525" lvl="2" indent="-187325">
              <a:spcBef>
                <a:spcPts val="700"/>
              </a:spcBef>
              <a:buFont typeface="Arial"/>
              <a:buChar char="•"/>
            </a:pPr>
            <a:r>
              <a:rPr lang="cs-CZ" dirty="0">
                <a:solidFill>
                  <a:srgbClr val="00529C"/>
                </a:solidFill>
              </a:rPr>
              <a:t>ex-ante kontrola</a:t>
            </a:r>
          </a:p>
          <a:p>
            <a:pPr marL="454025" lvl="1" indent="-187325">
              <a:spcBef>
                <a:spcPts val="1680"/>
              </a:spcBef>
              <a:buFont typeface="Arial"/>
              <a:buChar char="•"/>
            </a:pPr>
            <a:r>
              <a:rPr lang="cs-CZ" sz="2000" b="1" dirty="0">
                <a:solidFill>
                  <a:srgbClr val="00529C"/>
                </a:solidFill>
              </a:rPr>
              <a:t>Fáze výběru projektů (provádí ŘO IROP)</a:t>
            </a:r>
          </a:p>
          <a:p>
            <a:pPr marL="898525" lvl="2" indent="-187325">
              <a:spcBef>
                <a:spcPts val="700"/>
              </a:spcBef>
              <a:buFont typeface="Arial"/>
              <a:buChar char="•"/>
            </a:pPr>
            <a:r>
              <a:rPr lang="cs-CZ" dirty="0">
                <a:solidFill>
                  <a:srgbClr val="00529C"/>
                </a:solidFill>
              </a:rPr>
              <a:t>výběr projektu</a:t>
            </a:r>
          </a:p>
          <a:p>
            <a:pPr marL="898525" lvl="2" indent="-187325">
              <a:spcBef>
                <a:spcPts val="700"/>
              </a:spcBef>
              <a:buFont typeface="Arial"/>
              <a:buChar char="•"/>
            </a:pPr>
            <a:r>
              <a:rPr lang="cs-CZ" dirty="0">
                <a:solidFill>
                  <a:srgbClr val="00529C"/>
                </a:solidFill>
              </a:rPr>
              <a:t>příprava a vydání právního aktu</a:t>
            </a:r>
          </a:p>
          <a:p>
            <a:pPr lvl="0">
              <a:spcBef>
                <a:spcPct val="20000"/>
              </a:spcBef>
              <a:spcAft>
                <a:spcPts val="200"/>
              </a:spcAft>
            </a:pP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4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6375" y="1306874"/>
            <a:ext cx="7368955" cy="4819290"/>
          </a:xfrm>
        </p:spPr>
        <p:txBody>
          <a:bodyPr>
            <a:normAutofit/>
          </a:bodyPr>
          <a:lstStyle/>
          <a:p>
            <a:pPr marL="361950" lvl="1" indent="-276225" algn="just" defTabSz="266700">
              <a:spcBef>
                <a:spcPts val="0"/>
              </a:spcBef>
            </a:pPr>
            <a:r>
              <a:rPr lang="cs-CZ" sz="1800" b="0" dirty="0"/>
              <a:t>Provedena </a:t>
            </a:r>
            <a:r>
              <a:rPr lang="cs-CZ" sz="1800" dirty="0"/>
              <a:t>do 24 pracovních dní </a:t>
            </a:r>
            <a:r>
              <a:rPr lang="cs-CZ" sz="1800" b="0" dirty="0"/>
              <a:t>od konečného termínu pro podání projektů v kolové výzvě.</a:t>
            </a:r>
          </a:p>
          <a:p>
            <a:pPr marL="361950" lvl="1" indent="-276225" algn="just" defTabSz="266700">
              <a:spcBef>
                <a:spcPts val="0"/>
              </a:spcBef>
            </a:pPr>
            <a:r>
              <a:rPr lang="cs-CZ" sz="1800" b="0" dirty="0"/>
              <a:t>Hodnocení probíhá </a:t>
            </a:r>
            <a:r>
              <a:rPr lang="cs-CZ" sz="1800" dirty="0"/>
              <a:t>elektronicky v MS2014+, </a:t>
            </a:r>
            <a:r>
              <a:rPr lang="cs-CZ" sz="1800" b="0" dirty="0"/>
              <a:t>kontrolu provádí CRR.</a:t>
            </a:r>
          </a:p>
          <a:p>
            <a:pPr marL="361950" lvl="1" indent="-276225" algn="just" defTabSz="266700">
              <a:spcBef>
                <a:spcPts val="0"/>
              </a:spcBef>
            </a:pPr>
            <a:r>
              <a:rPr lang="cs-CZ" sz="1800" b="0" dirty="0"/>
              <a:t>Všechna </a:t>
            </a:r>
            <a:r>
              <a:rPr lang="cs-CZ" sz="1800" dirty="0"/>
              <a:t>kritéria jsou eliminační </a:t>
            </a:r>
            <a:r>
              <a:rPr lang="cs-CZ" sz="1800" b="0" dirty="0"/>
              <a:t>(vždy odpověď „ANO“ x „NE“). </a:t>
            </a:r>
          </a:p>
          <a:p>
            <a:pPr marL="361950" lvl="1" indent="-276225" algn="just" defTabSz="266700">
              <a:spcBef>
                <a:spcPts val="0"/>
              </a:spcBef>
            </a:pPr>
            <a:r>
              <a:rPr lang="cs-CZ" sz="1800" b="0" dirty="0"/>
              <a:t>U kontroly přijatelnosti jsou kritéria vyhodnocována také možností „</a:t>
            </a:r>
            <a:r>
              <a:rPr lang="cs-CZ" sz="1800" dirty="0"/>
              <a:t>nehodnoceno“ </a:t>
            </a:r>
            <a:r>
              <a:rPr lang="cs-CZ" sz="1800" b="0" dirty="0"/>
              <a:t>a „</a:t>
            </a:r>
            <a:r>
              <a:rPr lang="cs-CZ" sz="1800" dirty="0"/>
              <a:t>nerelevantní“.</a:t>
            </a:r>
          </a:p>
          <a:p>
            <a:pPr marL="361950" lvl="1" indent="-276225" algn="just" defTabSz="266700">
              <a:spcBef>
                <a:spcPts val="0"/>
              </a:spcBef>
            </a:pPr>
            <a:r>
              <a:rPr lang="cs-CZ" sz="1800" b="0" dirty="0"/>
              <a:t>Výsledkem hodnocení je </a:t>
            </a:r>
            <a:r>
              <a:rPr lang="cs-CZ" sz="1800" dirty="0"/>
              <a:t>vyhověl x nevyhověl.</a:t>
            </a:r>
          </a:p>
          <a:p>
            <a:pPr marL="361950" lvl="1" indent="-276225" algn="just" defTabSz="266700">
              <a:spcBef>
                <a:spcPts val="0"/>
              </a:spcBef>
            </a:pPr>
            <a:r>
              <a:rPr lang="cs-CZ" sz="1800" b="0" dirty="0"/>
              <a:t>Při kontrole přijatelnosti musí být splněna všechna kritéria stanovená výzvou (obecná i specifická) – v případě nesplnění jakéhokoliv kritéria </a:t>
            </a:r>
            <a:r>
              <a:rPr lang="cs-CZ" sz="1800" dirty="0"/>
              <a:t>je žádost vyloučena z dalšího procesu hodnocení</a:t>
            </a:r>
            <a:r>
              <a:rPr lang="cs-CZ" sz="1800" b="0" dirty="0"/>
              <a:t>. O vyloučení je žadatel informován změnou stavu žádosti v </a:t>
            </a:r>
            <a:r>
              <a:rPr lang="cs-CZ" sz="1800" dirty="0"/>
              <a:t>MS2014+ a depeší</a:t>
            </a:r>
            <a:r>
              <a:rPr lang="cs-CZ" sz="1800" b="0" dirty="0"/>
              <a:t>. </a:t>
            </a:r>
          </a:p>
          <a:p>
            <a:pPr lvl="0"/>
            <a:endParaRPr lang="cs-CZ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cs-CZ" b="1" dirty="0" smtClean="0">
              <a:solidFill>
                <a:srgbClr val="00529C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Kontrola přijatelnosti a formálních náležitostí</a:t>
            </a:r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blona_centrum_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ablona_centrum_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sablona_centrum_2016</Template>
  <TotalTime>624</TotalTime>
  <Words>3168</Words>
  <Application>Microsoft Office PowerPoint</Application>
  <PresentationFormat>Předvádění na obrazovce (4:3)</PresentationFormat>
  <Paragraphs>435</Paragraphs>
  <Slides>45</Slides>
  <Notes>39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45</vt:i4>
      </vt:variant>
    </vt:vector>
  </HeadingPairs>
  <TitlesOfParts>
    <vt:vector size="52" baseType="lpstr">
      <vt:lpstr>Arial</vt:lpstr>
      <vt:lpstr>Calibri</vt:lpstr>
      <vt:lpstr>Courier New</vt:lpstr>
      <vt:lpstr>Wingdings</vt:lpstr>
      <vt:lpstr>sablona_centrum_2016</vt:lpstr>
      <vt:lpstr>CRR template</vt:lpstr>
      <vt:lpstr>1_sablona_centrum_2016</vt:lpstr>
      <vt:lpstr>Představení  Centra pro regionální rozvoj  České republiky</vt:lpstr>
      <vt:lpstr>Centrum pro regionální rozvoj České republiky</vt:lpstr>
      <vt:lpstr>Role Centra</vt:lpstr>
      <vt:lpstr>Upozornění !!!</vt:lpstr>
      <vt:lpstr>Příjem a hodnocení žádostí  o podporu</vt:lpstr>
      <vt:lpstr>Příjem žádostí o podporu</vt:lpstr>
      <vt:lpstr>Hodnocení žádostí</vt:lpstr>
      <vt:lpstr>Hodnocení žádostí</vt:lpstr>
      <vt:lpstr>Kontrola přijatelnosti a formálních náležitostí</vt:lpstr>
      <vt:lpstr>Kontrola přijatelnosti a formálních náležitostí</vt:lpstr>
      <vt:lpstr>Nenapravitelná kritéria</vt:lpstr>
      <vt:lpstr>Nenapravitelná kritéria</vt:lpstr>
      <vt:lpstr>Napravitelná kritéria - kritéria formálních náležitostí </vt:lpstr>
      <vt:lpstr>Napravitelná kritéria - kritéria formálních náležitostí </vt:lpstr>
      <vt:lpstr>Napravitelná kritéria - kritéria formálních náležitostí </vt:lpstr>
      <vt:lpstr>Napravitelná kritéria - kritéria formálních náležitostí </vt:lpstr>
      <vt:lpstr>Napravitelná kritéria - kritéria formálních náležitostí </vt:lpstr>
      <vt:lpstr>Napravitelná kritéria - kritéria formálních náležitostí </vt:lpstr>
      <vt:lpstr>Napravitelná kritéria - kritéria formálních náležitostí </vt:lpstr>
      <vt:lpstr>Napravitelná kritéria - kritéria formálních náležitostí </vt:lpstr>
      <vt:lpstr>Napravitelná kritéria - kritéria formálních náležitostí </vt:lpstr>
      <vt:lpstr>Napravitelná kritéria - kritéria formálních náležitostí </vt:lpstr>
      <vt:lpstr>Napravitelná kritéria - kritéria formálních náležitostí </vt:lpstr>
      <vt:lpstr>Napravitelná kritéria - kritéria formálních náležitostí </vt:lpstr>
      <vt:lpstr>Napravitelná kritéria - kritéria formálních náležitostí </vt:lpstr>
      <vt:lpstr>Napravitelná kritéria – kritéria přijatelnosti </vt:lpstr>
      <vt:lpstr>Napravitelná kritéria – kritéria přijatelnosti </vt:lpstr>
      <vt:lpstr>Napravitelná kritéria – kritéria přijatelnosti </vt:lpstr>
      <vt:lpstr>Napravitelná kritéria – kritéria přijatelnosti </vt:lpstr>
      <vt:lpstr>Napravitelná kritéria – specifická kritéria přijatelnosti</vt:lpstr>
      <vt:lpstr>Napravitelná kritéria – specifická kritéria přijatelnosti</vt:lpstr>
      <vt:lpstr>Napravitelná kritéria – specifická kritéria přijatelnosti</vt:lpstr>
      <vt:lpstr>Napravitelná kritéria – specifická kritéria přijatelnosti</vt:lpstr>
      <vt:lpstr>Věcné hodnocení</vt:lpstr>
      <vt:lpstr>Ex ante analýza rizik</vt:lpstr>
      <vt:lpstr>Ex ante kontrola</vt:lpstr>
      <vt:lpstr>Výběr projektů</vt:lpstr>
      <vt:lpstr>Vydání právního aktu – Registrace akce a Rozhodnutí o poskytnutí dotace</vt:lpstr>
      <vt:lpstr>Žádost o přezkum výsledku hodnocení</vt:lpstr>
      <vt:lpstr>Žádost o přezkum výsledku hodnocení</vt:lpstr>
      <vt:lpstr>Změny v projektech</vt:lpstr>
      <vt:lpstr>Změny v projektech</vt:lpstr>
      <vt:lpstr>Monitorování realizace projektů</vt:lpstr>
      <vt:lpstr>Monitorování realizace projektů</vt:lpstr>
      <vt:lpstr>Děkuji za pozornost.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Juránek Vilém</dc:creator>
  <cp:lastModifiedBy>Kaštovská Zina</cp:lastModifiedBy>
  <cp:revision>61</cp:revision>
  <dcterms:created xsi:type="dcterms:W3CDTF">2016-05-13T07:19:23Z</dcterms:created>
  <dcterms:modified xsi:type="dcterms:W3CDTF">2017-05-10T12:22:48Z</dcterms:modified>
</cp:coreProperties>
</file>