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40"/>
  </p:notesMasterIdLst>
  <p:handoutMasterIdLst>
    <p:handoutMasterId r:id="rId41"/>
  </p:handoutMasterIdLst>
  <p:sldIdLst>
    <p:sldId id="323" r:id="rId2"/>
    <p:sldId id="412" r:id="rId3"/>
    <p:sldId id="413" r:id="rId4"/>
    <p:sldId id="414" r:id="rId5"/>
    <p:sldId id="415" r:id="rId6"/>
    <p:sldId id="462" r:id="rId7"/>
    <p:sldId id="454" r:id="rId8"/>
    <p:sldId id="419" r:id="rId9"/>
    <p:sldId id="422" r:id="rId10"/>
    <p:sldId id="423" r:id="rId11"/>
    <p:sldId id="455" r:id="rId12"/>
    <p:sldId id="457" r:id="rId13"/>
    <p:sldId id="458" r:id="rId14"/>
    <p:sldId id="459" r:id="rId15"/>
    <p:sldId id="460" r:id="rId16"/>
    <p:sldId id="425" r:id="rId17"/>
    <p:sldId id="426" r:id="rId18"/>
    <p:sldId id="452" r:id="rId19"/>
    <p:sldId id="330" r:id="rId20"/>
    <p:sldId id="429" r:id="rId21"/>
    <p:sldId id="430" r:id="rId22"/>
    <p:sldId id="437" r:id="rId23"/>
    <p:sldId id="431" r:id="rId24"/>
    <p:sldId id="432" r:id="rId25"/>
    <p:sldId id="433" r:id="rId26"/>
    <p:sldId id="456" r:id="rId27"/>
    <p:sldId id="434" r:id="rId28"/>
    <p:sldId id="435" r:id="rId29"/>
    <p:sldId id="436" r:id="rId30"/>
    <p:sldId id="438" r:id="rId31"/>
    <p:sldId id="439" r:id="rId32"/>
    <p:sldId id="440" r:id="rId33"/>
    <p:sldId id="441" r:id="rId34"/>
    <p:sldId id="444" r:id="rId35"/>
    <p:sldId id="445" r:id="rId36"/>
    <p:sldId id="446" r:id="rId37"/>
    <p:sldId id="447" r:id="rId38"/>
    <p:sldId id="451" r:id="rId3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tislav Mazal" initials="RM" lastIdx="1" clrIdx="0"/>
  <p:cmAuthor id="1" name="Martina Fišerová" initials="M.F.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0" autoAdjust="0"/>
    <p:restoredTop sz="87922" autoAdjust="0"/>
  </p:normalViewPr>
  <p:slideViewPr>
    <p:cSldViewPr>
      <p:cViewPr varScale="1">
        <p:scale>
          <a:sx n="115" d="100"/>
          <a:sy n="115" d="100"/>
        </p:scale>
        <p:origin x="169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1,6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X="-8126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82CF0A0-6E0C-4F8B-92CF-F7C9EFB0BAF5}" type="presOf" srcId="{38804BD3-7704-44DB-93A2-A6FB8DF386BF}" destId="{66C8A01D-04C6-4396-8787-43DC36C8480A}" srcOrd="1" destOrd="0" presId="urn:microsoft.com/office/officeart/2005/8/layout/vList4#1"/>
    <dgm:cxn modelId="{4C0DC73F-0A20-4C72-8661-2FC4026E2369}" type="presOf" srcId="{C5C86733-1C4E-4ABE-BC8B-70E73BF8076C}" destId="{66C8A01D-04C6-4396-8787-43DC36C8480A}" srcOrd="1" destOrd="1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07D756E1-479B-4583-862F-E1FD994AA033}" type="presOf" srcId="{D3784C62-6E03-4E88-AA8E-EC0DCEAD96BC}" destId="{9E808720-DA3C-4D88-83BC-C88B0AC710F3}" srcOrd="0" destOrd="0" presId="urn:microsoft.com/office/officeart/2005/8/layout/vList4#1"/>
    <dgm:cxn modelId="{BEB8361C-05E7-4487-9DE8-40CB1E51BBB3}" type="presOf" srcId="{273BDC39-9757-4293-83AA-A9E9CC915DA0}" destId="{9A27448D-784B-4861-9334-121A223779B3}" srcOrd="0" destOrd="2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654A18D7-EAFB-4FC2-AF9B-12066365D825}" type="presOf" srcId="{273BDC39-9757-4293-83AA-A9E9CC915DA0}" destId="{614AE268-84D0-4EF9-B74B-195569128116}" srcOrd="1" destOrd="2" presId="urn:microsoft.com/office/officeart/2005/8/layout/vList4#1"/>
    <dgm:cxn modelId="{EF038F5A-A76E-41C2-A1E7-02CAB3EBD130}" type="presOf" srcId="{855CB492-B9C1-4831-9453-D02DC01556CB}" destId="{D220A56B-34B4-4DD0-B125-97D865139D92}" srcOrd="0" destOrd="0" presId="urn:microsoft.com/office/officeart/2005/8/layout/vList4#1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6C428914-AF4B-4908-B336-47BCD632A57C}" type="presOf" srcId="{34C60AC1-3BAF-4349-9B04-1EBEAA6874AE}" destId="{614AE268-84D0-4EF9-B74B-195569128116}" srcOrd="1" destOrd="1" presId="urn:microsoft.com/office/officeart/2005/8/layout/vList4#1"/>
    <dgm:cxn modelId="{92E1C249-9276-4099-A653-2FDFC3D9F8E4}" type="presOf" srcId="{D74C87B0-8199-4D82-97CA-8716D0810C88}" destId="{9A27448D-784B-4861-9334-121A223779B3}" srcOrd="0" destOrd="0" presId="urn:microsoft.com/office/officeart/2005/8/layout/vList4#1"/>
    <dgm:cxn modelId="{24EE1BF7-5B5B-49EB-8080-778C805116FC}" type="presOf" srcId="{75152ED6-09D4-4CB2-B330-0EBA2A1F6BEE}" destId="{D220A56B-34B4-4DD0-B125-97D865139D92}" srcOrd="0" destOrd="2" presId="urn:microsoft.com/office/officeart/2005/8/layout/vList4#1"/>
    <dgm:cxn modelId="{E5A2D20F-3FED-459D-88E6-BCA693FE48BA}" type="presOf" srcId="{38804BD3-7704-44DB-93A2-A6FB8DF386BF}" destId="{50CD8E78-60B6-449B-AD20-121950675E4A}" srcOrd="0" destOrd="0" presId="urn:microsoft.com/office/officeart/2005/8/layout/vList4#1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555CFBD6-CB0D-4EC1-A58F-A098D4CDC3C4}" type="presOf" srcId="{011776CB-E079-448D-8CBF-0D6A1B0031D4}" destId="{614AE268-84D0-4EF9-B74B-195569128116}" srcOrd="1" destOrd="4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4C2844B2-594B-4C69-92C2-CAB31E62028D}" type="presOf" srcId="{D3784C62-6E03-4E88-AA8E-EC0DCEAD96BC}" destId="{C47FD7BB-128E-4643-98CA-3F319452AC98}" srcOrd="1" destOrd="0" presId="urn:microsoft.com/office/officeart/2005/8/layout/vList4#1"/>
    <dgm:cxn modelId="{242BAAA3-1034-4AB8-880C-EB1C50081D03}" type="presOf" srcId="{A8C219C7-9F00-4E75-8B16-481975849224}" destId="{66C8A01D-04C6-4396-8787-43DC36C8480A}" srcOrd="1" destOrd="2" presId="urn:microsoft.com/office/officeart/2005/8/layout/vList4#1"/>
    <dgm:cxn modelId="{5402F991-1B1D-451B-A621-26D7716CF764}" type="presOf" srcId="{098ADAF1-68DC-4019-95EC-CF9DEA0595F5}" destId="{D220A56B-34B4-4DD0-B125-97D865139D92}" srcOrd="0" destOrd="1" presId="urn:microsoft.com/office/officeart/2005/8/layout/vList4#1"/>
    <dgm:cxn modelId="{9CE17229-1476-4E24-9371-DDF7958E4046}" type="presOf" srcId="{D74C87B0-8199-4D82-97CA-8716D0810C88}" destId="{614AE268-84D0-4EF9-B74B-195569128116}" srcOrd="1" destOrd="0" presId="urn:microsoft.com/office/officeart/2005/8/layout/vList4#1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1C88D39D-8B7A-453A-972E-0E78EB65CFF3}" type="presOf" srcId="{75152ED6-09D4-4CB2-B330-0EBA2A1F6BEE}" destId="{6E62D4D7-9191-4501-B151-D627F722878F}" srcOrd="1" destOrd="2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219D155E-1FF1-4DD4-9499-E109BC63E715}" type="presOf" srcId="{CE8BA2DC-6A07-4136-AE2C-02E787173318}" destId="{6E62D4D7-9191-4501-B151-D627F722878F}" srcOrd="1" destOrd="3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ACE760A2-8F47-4FFC-BF3A-BE0D40029686}" type="presOf" srcId="{F883D463-9FC1-405D-86B6-DFDB1BF4DFD4}" destId="{614AE268-84D0-4EF9-B74B-195569128116}" srcOrd="1" destOrd="3" presId="urn:microsoft.com/office/officeart/2005/8/layout/vList4#1"/>
    <dgm:cxn modelId="{ABFF5EF1-E18F-457A-BB56-479253C0C58E}" type="presOf" srcId="{A518AB0A-7BED-45CC-8968-54C5D48470FD}" destId="{8A587B36-857B-41ED-B7A7-D47113F79935}" srcOrd="0" destOrd="0" presId="urn:microsoft.com/office/officeart/2005/8/layout/vList4#1"/>
    <dgm:cxn modelId="{9F4BE73D-50F1-4F58-A67B-950383D88B18}" type="presOf" srcId="{9BEAB610-B179-412C-A911-0AE990A76040}" destId="{50CD8E78-60B6-449B-AD20-121950675E4A}" srcOrd="0" destOrd="3" presId="urn:microsoft.com/office/officeart/2005/8/layout/vList4#1"/>
    <dgm:cxn modelId="{E92ED9DE-0D5E-450F-BDA7-E37C0D7FD588}" type="presOf" srcId="{011776CB-E079-448D-8CBF-0D6A1B0031D4}" destId="{9A27448D-784B-4861-9334-121A223779B3}" srcOrd="0" destOrd="4" presId="urn:microsoft.com/office/officeart/2005/8/layout/vList4#1"/>
    <dgm:cxn modelId="{E0FBA297-BEEF-465B-97FA-552AC36B8316}" type="presOf" srcId="{098ADAF1-68DC-4019-95EC-CF9DEA0595F5}" destId="{6E62D4D7-9191-4501-B151-D627F722878F}" srcOrd="1" destOrd="1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990FA678-760E-4AE2-8D0B-A6DAD8202E81}" type="presOf" srcId="{C5C86733-1C4E-4ABE-BC8B-70E73BF8076C}" destId="{50CD8E78-60B6-449B-AD20-121950675E4A}" srcOrd="0" destOrd="1" presId="urn:microsoft.com/office/officeart/2005/8/layout/vList4#1"/>
    <dgm:cxn modelId="{0B86F4F3-8FBB-4991-AD41-A856A4EE8426}" type="presOf" srcId="{9BEAB610-B179-412C-A911-0AE990A76040}" destId="{66C8A01D-04C6-4396-8787-43DC36C8480A}" srcOrd="1" destOrd="3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1E9501F5-F367-4202-AE92-79EACE843CB0}" type="presOf" srcId="{34C60AC1-3BAF-4349-9B04-1EBEAA6874AE}" destId="{9A27448D-784B-4861-9334-121A223779B3}" srcOrd="0" destOrd="1" presId="urn:microsoft.com/office/officeart/2005/8/layout/vList4#1"/>
    <dgm:cxn modelId="{5ABC50D2-1CAB-4035-AF16-2D5BDC3D6149}" type="presOf" srcId="{F883D463-9FC1-405D-86B6-DFDB1BF4DFD4}" destId="{9A27448D-784B-4861-9334-121A223779B3}" srcOrd="0" destOrd="3" presId="urn:microsoft.com/office/officeart/2005/8/layout/vList4#1"/>
    <dgm:cxn modelId="{2696BEAF-F4B3-45AD-84B2-846D3D12039E}" type="presOf" srcId="{A8C219C7-9F00-4E75-8B16-481975849224}" destId="{50CD8E78-60B6-449B-AD20-121950675E4A}" srcOrd="0" destOrd="2" presId="urn:microsoft.com/office/officeart/2005/8/layout/vList4#1"/>
    <dgm:cxn modelId="{88F70798-5176-4183-AF72-E33F752EED9E}" type="presOf" srcId="{CE8BA2DC-6A07-4136-AE2C-02E787173318}" destId="{D220A56B-34B4-4DD0-B125-97D865139D92}" srcOrd="0" destOrd="3" presId="urn:microsoft.com/office/officeart/2005/8/layout/vList4#1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43775842-04B0-4552-A598-98D13FA7C189}" type="presOf" srcId="{855CB492-B9C1-4831-9453-D02DC01556CB}" destId="{6E62D4D7-9191-4501-B151-D627F722878F}" srcOrd="1" destOrd="0" presId="urn:microsoft.com/office/officeart/2005/8/layout/vList4#1"/>
    <dgm:cxn modelId="{7FB9A6FD-6F5A-479E-933F-EBE8A177A35A}" type="presParOf" srcId="{8A587B36-857B-41ED-B7A7-D47113F79935}" destId="{64EB5DFD-492E-47C2-A4DD-BBD451AF4F4E}" srcOrd="0" destOrd="0" presId="urn:microsoft.com/office/officeart/2005/8/layout/vList4#1"/>
    <dgm:cxn modelId="{1039B2BB-E8F6-43FF-B694-857561DA8B20}" type="presParOf" srcId="{64EB5DFD-492E-47C2-A4DD-BBD451AF4F4E}" destId="{50CD8E78-60B6-449B-AD20-121950675E4A}" srcOrd="0" destOrd="0" presId="urn:microsoft.com/office/officeart/2005/8/layout/vList4#1"/>
    <dgm:cxn modelId="{BE226224-A28A-4797-888F-148FF24A87B4}" type="presParOf" srcId="{64EB5DFD-492E-47C2-A4DD-BBD451AF4F4E}" destId="{C72FE72D-A4DA-4420-9D63-39C025359A7F}" srcOrd="1" destOrd="0" presId="urn:microsoft.com/office/officeart/2005/8/layout/vList4#1"/>
    <dgm:cxn modelId="{8A0ACEE7-D2EF-4E6C-9FBC-8233BA878F28}" type="presParOf" srcId="{64EB5DFD-492E-47C2-A4DD-BBD451AF4F4E}" destId="{66C8A01D-04C6-4396-8787-43DC36C8480A}" srcOrd="2" destOrd="0" presId="urn:microsoft.com/office/officeart/2005/8/layout/vList4#1"/>
    <dgm:cxn modelId="{301FDC8B-4C6F-4001-A566-2C9B74B0E078}" type="presParOf" srcId="{8A587B36-857B-41ED-B7A7-D47113F79935}" destId="{93AC31F7-E6D2-45E8-BD17-C2F01F80D57E}" srcOrd="1" destOrd="0" presId="urn:microsoft.com/office/officeart/2005/8/layout/vList4#1"/>
    <dgm:cxn modelId="{8F483D47-C025-4E22-89A8-5B7F4949FBF5}" type="presParOf" srcId="{8A587B36-857B-41ED-B7A7-D47113F79935}" destId="{B249F259-2691-44EA-A647-C688963D4FA1}" srcOrd="2" destOrd="0" presId="urn:microsoft.com/office/officeart/2005/8/layout/vList4#1"/>
    <dgm:cxn modelId="{9544DE46-26FF-4D14-80A1-A156B35997B3}" type="presParOf" srcId="{B249F259-2691-44EA-A647-C688963D4FA1}" destId="{D220A56B-34B4-4DD0-B125-97D865139D92}" srcOrd="0" destOrd="0" presId="urn:microsoft.com/office/officeart/2005/8/layout/vList4#1"/>
    <dgm:cxn modelId="{D734548F-948D-46B6-8263-59C03A87144D}" type="presParOf" srcId="{B249F259-2691-44EA-A647-C688963D4FA1}" destId="{AC85F51E-059B-4E4B-88C8-BEEAF6E6C8CB}" srcOrd="1" destOrd="0" presId="urn:microsoft.com/office/officeart/2005/8/layout/vList4#1"/>
    <dgm:cxn modelId="{0C49CED6-CC36-4B66-B225-8B6A4D6A215E}" type="presParOf" srcId="{B249F259-2691-44EA-A647-C688963D4FA1}" destId="{6E62D4D7-9191-4501-B151-D627F722878F}" srcOrd="2" destOrd="0" presId="urn:microsoft.com/office/officeart/2005/8/layout/vList4#1"/>
    <dgm:cxn modelId="{BDCD1C92-AC8C-4EE2-BF48-63166E86BE17}" type="presParOf" srcId="{8A587B36-857B-41ED-B7A7-D47113F79935}" destId="{821F83A2-5DE7-4DB3-AC2F-3437098DDD8C}" srcOrd="3" destOrd="0" presId="urn:microsoft.com/office/officeart/2005/8/layout/vList4#1"/>
    <dgm:cxn modelId="{99117719-0BD6-4D7E-A142-EAADFAF29B65}" type="presParOf" srcId="{8A587B36-857B-41ED-B7A7-D47113F79935}" destId="{42D704DB-7DF6-440E-B7C9-644A864B0BFF}" srcOrd="4" destOrd="0" presId="urn:microsoft.com/office/officeart/2005/8/layout/vList4#1"/>
    <dgm:cxn modelId="{AF998A49-714D-47F3-BE34-692506783D97}" type="presParOf" srcId="{42D704DB-7DF6-440E-B7C9-644A864B0BFF}" destId="{9A27448D-784B-4861-9334-121A223779B3}" srcOrd="0" destOrd="0" presId="urn:microsoft.com/office/officeart/2005/8/layout/vList4#1"/>
    <dgm:cxn modelId="{680DA421-4BE0-44A7-8DCF-6FD1B5D27DD4}" type="presParOf" srcId="{42D704DB-7DF6-440E-B7C9-644A864B0BFF}" destId="{CB3108F3-6AC6-46B9-815A-42013ADAA734}" srcOrd="1" destOrd="0" presId="urn:microsoft.com/office/officeart/2005/8/layout/vList4#1"/>
    <dgm:cxn modelId="{71DD2CA2-972D-4E45-860F-741B9B77357C}" type="presParOf" srcId="{42D704DB-7DF6-440E-B7C9-644A864B0BFF}" destId="{614AE268-84D0-4EF9-B74B-195569128116}" srcOrd="2" destOrd="0" presId="urn:microsoft.com/office/officeart/2005/8/layout/vList4#1"/>
    <dgm:cxn modelId="{751EE0C9-1251-48BD-B6E7-56C818CF5530}" type="presParOf" srcId="{8A587B36-857B-41ED-B7A7-D47113F79935}" destId="{540D9C1A-F7EF-4C42-8E40-E43DCD410462}" srcOrd="5" destOrd="0" presId="urn:microsoft.com/office/officeart/2005/8/layout/vList4#1"/>
    <dgm:cxn modelId="{9A3E0694-CDF4-4228-ACFC-9DE252D270C1}" type="presParOf" srcId="{8A587B36-857B-41ED-B7A7-D47113F79935}" destId="{8E18C6B9-65AB-4143-ACFB-F77B95B74E4A}" srcOrd="6" destOrd="0" presId="urn:microsoft.com/office/officeart/2005/8/layout/vList4#1"/>
    <dgm:cxn modelId="{B1D15F61-4EDE-43A9-908B-E7F054B9BF2C}" type="presParOf" srcId="{8E18C6B9-65AB-4143-ACFB-F77B95B74E4A}" destId="{9E808720-DA3C-4D88-83BC-C88B0AC710F3}" srcOrd="0" destOrd="0" presId="urn:microsoft.com/office/officeart/2005/8/layout/vList4#1"/>
    <dgm:cxn modelId="{F890ECDC-EA06-47F1-814C-E6ED5DF2C099}" type="presParOf" srcId="{8E18C6B9-65AB-4143-ACFB-F77B95B74E4A}" destId="{5C5B56BD-76A1-46D2-95E9-D7A31171320F}" srcOrd="1" destOrd="0" presId="urn:microsoft.com/office/officeart/2005/8/layout/vList4#1"/>
    <dgm:cxn modelId="{939726EB-1305-4FA4-B921-630A404A96CB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1,6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BFC9-6853-4F11-B099-B6E7A7DE25AF}" type="datetimeFigureOut">
              <a:rPr lang="cs-CZ" smtClean="0"/>
              <a:pPr/>
              <a:t>10.5.2017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802C-BCE2-40B3-B11D-79108D7A89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1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5DDF-5111-4143-A825-FFA1D2B19362}" type="datetimeFigureOut">
              <a:rPr lang="cs-CZ" smtClean="0"/>
              <a:pPr/>
              <a:t>10.5.2017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25A5-20D6-492F-AB0E-E6402F0F8C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48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altLang="cs-CZ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72C09-9012-4B49-B0AA-A7B5FC851D4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6E95-259B-4713-AF1E-8B4EEEFE878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171A89-0515-4230-952A-8CD738190D9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F715-6D26-4684-93C5-E00CE833049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8AAD09-F086-4D4F-94C0-682F47258D4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AA27-8ED0-4865-8A2F-7C1EB51A85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7991FE-4E63-4173-9C4B-62EAFD48DBB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CAEA6-4119-4721-9FCB-49AAC16EA68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9B38-8D97-45FA-A46C-589A0C1551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EB04D-4C42-4CC7-93EE-A56F8514C81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282A-5FA8-4A7E-A999-D1CDD5684B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77A01F-7DD0-4A9A-9BD3-F1465D208A1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D2033-EFAD-4F4B-88C6-5FFF5174829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5F04-57A1-4D14-828C-D5AC9F011B9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F58C8-02C7-4798-A1AF-88895442F0A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9954C-747A-4ABA-A07F-B9AA28CBDAF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827B-4EEC-4510-A50B-38305E8E62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89707-0236-4529-9223-78EB19B8AC0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9782-32F4-42C5-9D55-E21C09DF56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115C0266-354A-4BE3-B2D6-E566666A438A}" type="datetime1">
              <a:rPr lang="cs-CZ" smtClean="0"/>
              <a:t>10.5.2017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dotaceeu.cz/cs/Microsites/IROP/Dokument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irop" TargetMode="External"/><Relationship Id="rId2" Type="http://schemas.openxmlformats.org/officeDocument/2006/relationships/hyperlink" Target="http://www.crr.cz/cs/crr/kontakty-iro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taceeu.cz/IRO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219075" y="849313"/>
            <a:ext cx="6545263" cy="320516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Seminář pro žadatele </a:t>
            </a:r>
            <a:b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výzvy č. </a:t>
            </a:r>
            <a: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74 IROP</a:t>
            </a:r>
            <a: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Rozvoj </a:t>
            </a:r>
            <a: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infrastruktury </a:t>
            </a:r>
            <a: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polyfunkčních komunitních center </a:t>
            </a:r>
            <a:r>
              <a:rPr lang="cs-CZ" altLang="cs-CZ" sz="40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40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2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63538" y="4946650"/>
            <a:ext cx="6400800" cy="69691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10. </a:t>
            </a:r>
            <a:r>
              <a:rPr lang="cs-CZ" altLang="cs-CZ" sz="2500" dirty="0">
                <a:solidFill>
                  <a:srgbClr val="000000"/>
                </a:solidFill>
                <a:ea typeface="Myriad Pro"/>
                <a:cs typeface="Myriad Pro"/>
              </a:rPr>
              <a:t>5</a:t>
            </a:r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. 2017</a:t>
            </a:r>
            <a:endParaRPr lang="cs-CZ" altLang="cs-CZ" sz="2500" dirty="0">
              <a:solidFill>
                <a:srgbClr val="000000"/>
              </a:solidFill>
              <a:ea typeface="Myriad Pro"/>
              <a:cs typeface="Myriad Pro"/>
            </a:endParaRPr>
          </a:p>
          <a:p>
            <a:pPr algn="l"/>
            <a:r>
              <a:rPr lang="cs-CZ" altLang="cs-CZ" sz="2500" dirty="0">
                <a:solidFill>
                  <a:srgbClr val="000000"/>
                </a:solidFill>
                <a:ea typeface="Myriad Pro"/>
                <a:cs typeface="Myriad Pro"/>
              </a:rPr>
              <a:t>Praha</a:t>
            </a:r>
          </a:p>
        </p:txBody>
      </p:sp>
      <p:pic>
        <p:nvPicPr>
          <p:cNvPr id="1026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37164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70C0"/>
                </a:solidFill>
              </a:rPr>
              <a:t>SPECIFICKÝ CÍL 2.1: Zvýšení kvality a dostupnosti služeb vedoucí k sociální inkluzi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 smtClean="0"/>
              <a:t>Podporované aktivity SC 2.1:</a:t>
            </a:r>
          </a:p>
          <a:p>
            <a:pPr algn="just"/>
            <a:endParaRPr lang="cs-CZ" sz="2400" dirty="0" smtClean="0"/>
          </a:p>
          <a:p>
            <a:pPr marL="711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</a:t>
            </a:r>
            <a:r>
              <a:rPr lang="cs-CZ" sz="2000" dirty="0" smtClean="0"/>
              <a:t>einstitucionalizace </a:t>
            </a:r>
            <a:r>
              <a:rPr lang="cs-CZ" sz="2000" dirty="0"/>
              <a:t>sociálních služeb za účelem sociálního začleňování a zvýšení uplatnitelnosti na trhu </a:t>
            </a:r>
            <a:r>
              <a:rPr lang="cs-CZ" sz="2000" dirty="0" smtClean="0"/>
              <a:t>práce,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000" dirty="0"/>
              <a:t>i</a:t>
            </a:r>
            <a:r>
              <a:rPr lang="cs-CZ" sz="2000" dirty="0" smtClean="0"/>
              <a:t>nfrastruktura pro </a:t>
            </a:r>
            <a:r>
              <a:rPr lang="cs-CZ" sz="2000" dirty="0"/>
              <a:t>dostupnost a rozvoj sociální </a:t>
            </a:r>
            <a:r>
              <a:rPr lang="cs-CZ" sz="2000" dirty="0" smtClean="0"/>
              <a:t>služby,</a:t>
            </a:r>
          </a:p>
          <a:p>
            <a:pPr marL="711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sociální bydlení,</a:t>
            </a:r>
          </a:p>
          <a:p>
            <a:pPr marL="711200" algn="just"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odpora </a:t>
            </a:r>
            <a:r>
              <a:rPr lang="cs-CZ" sz="2000" dirty="0"/>
              <a:t>rozvoje infrastruktury komunitních </a:t>
            </a:r>
            <a:r>
              <a:rPr lang="cs-CZ" sz="2000" dirty="0" smtClean="0"/>
              <a:t>center.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5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výzvy </a:t>
            </a:r>
            <a:r>
              <a:rPr lang="cs-CZ" sz="3600" dirty="0" smtClean="0">
                <a:solidFill>
                  <a:srgbClr val="0070C0"/>
                </a:solidFill>
              </a:rPr>
              <a:t>IROP v SC 2.1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364960"/>
              </p:ext>
            </p:extLst>
          </p:nvPr>
        </p:nvGraphicFramePr>
        <p:xfrm>
          <a:off x="457200" y="1600200"/>
          <a:ext cx="8229600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>
                  <a:extLst>
                    <a:ext uri="{9D8B030D-6E8A-4147-A177-3AD203B41FA5}">
                      <a16:colId xmlns:a16="http://schemas.microsoft.com/office/drawing/2014/main" val="152782093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4017163680"/>
                    </a:ext>
                  </a:extLst>
                </a:gridCol>
                <a:gridCol w="1522512">
                  <a:extLst>
                    <a:ext uri="{9D8B030D-6E8A-4147-A177-3AD203B41FA5}">
                      <a16:colId xmlns:a16="http://schemas.microsoft.com/office/drawing/2014/main" val="1339602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Číslo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 výzvy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Vyhlášení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9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DEINSTITUCIONALIZACE SOCIÁLNÍCH SLUŽEB ZA ÚČELEM SOCIÁLNÍHO ZAČLEŇOVÁNÍ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09/2015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307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29.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ROZVOJ SOCIÁLNÍCH SLUŽEB 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04/2016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080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30.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ROZVOJ SOCIÁLNÍCH SLUŽEB V SOCIÁLNĚ VYLOUČENÝCH LOKALITÁCH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04/2016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90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34.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SOCIÁLNÍ BYDLENÍ 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06/2016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86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35.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SOCIÁLNÍ BYDLENÍ PRO SOCIÁLNĚ VYLOUČENÉ LOKALITY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06/2016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478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38.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Rozvoj infrastruktury komunitních center 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07/2016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282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39.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Rozvoj infrastruktury komunitních center v sociálně vyloučených lokalitách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07/2016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728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49.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DEINSTITUCIONALIZACE SOCIÁLNÍCH SLUŽEB ZA ÚČELEM SOCIÁLNÍHO ZAČLEŇOVÁNÍ II.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08/2016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597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60.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SOCIÁLNÍ INFRASTRUKTURA - INTEGROVANÉ PROJEKTY ITI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11/2016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063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61.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SOCIÁLNÍ INFRASTRUKTURA - INTEGROVANÉ PROJEKTY IPRÚ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11/2016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897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74.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ROZVOJ</a:t>
                      </a:r>
                      <a:r>
                        <a:rPr lang="cs-CZ" sz="1400" baseline="0" dirty="0" smtClean="0">
                          <a:solidFill>
                            <a:srgbClr val="FF0000"/>
                          </a:solidFill>
                        </a:rPr>
                        <a:t> INFRASTRUKTURY POLYFUNKČNÍCH KOMUNITNÍCH CENTER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04/2017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490103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rgbClr val="0070C0"/>
                </a:solidFill>
              </a:rPr>
              <a:t>Výzvy IROP SC 2.1</a:t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400" dirty="0" smtClean="0">
                <a:solidFill>
                  <a:srgbClr val="0070C0"/>
                </a:solidFill>
              </a:rPr>
              <a:t>Individuální projekty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1600" b="1" dirty="0" smtClean="0"/>
              <a:t>Ukončené výzvy SC 2.1 - individuální projekty:</a:t>
            </a:r>
          </a:p>
          <a:p>
            <a:pPr marL="0" indent="0" algn="just">
              <a:buNone/>
            </a:pPr>
            <a:r>
              <a:rPr lang="cs-CZ" sz="1600" dirty="0" smtClean="0"/>
              <a:t>Výzva č. 7 – Deinstitucionalizace ústavních zařízení </a:t>
            </a:r>
          </a:p>
          <a:p>
            <a:pPr marL="0" indent="0" algn="just">
              <a:buNone/>
            </a:pPr>
            <a:r>
              <a:rPr lang="cs-CZ" sz="1600" dirty="0" smtClean="0"/>
              <a:t>Výzva č. 29 – Rozvoj sociálních služeb</a:t>
            </a:r>
          </a:p>
          <a:p>
            <a:pPr marL="0" indent="0" algn="just">
              <a:buNone/>
            </a:pPr>
            <a:r>
              <a:rPr lang="cs-CZ" sz="1600" dirty="0"/>
              <a:t>Výzva č</a:t>
            </a:r>
            <a:r>
              <a:rPr lang="cs-CZ" sz="1600" dirty="0" smtClean="0"/>
              <a:t>. 30 – Rozvoj sociálních služeb v SVL</a:t>
            </a:r>
          </a:p>
          <a:p>
            <a:pPr marL="0" indent="0" algn="just">
              <a:buNone/>
            </a:pPr>
            <a:r>
              <a:rPr lang="cs-CZ" sz="1600" dirty="0"/>
              <a:t>Výzva č</a:t>
            </a:r>
            <a:r>
              <a:rPr lang="cs-CZ" sz="1600" dirty="0" smtClean="0"/>
              <a:t>. 34 – Sociální bydlení</a:t>
            </a:r>
          </a:p>
          <a:p>
            <a:pPr marL="0" indent="0" algn="just">
              <a:buNone/>
            </a:pPr>
            <a:r>
              <a:rPr lang="cs-CZ" sz="1600" dirty="0"/>
              <a:t>Výzva č</a:t>
            </a:r>
            <a:r>
              <a:rPr lang="cs-CZ" sz="1600" dirty="0" smtClean="0"/>
              <a:t>. 35 – Sociální bydlení pro SVL</a:t>
            </a:r>
          </a:p>
          <a:p>
            <a:pPr marL="0" indent="0" algn="just">
              <a:buNone/>
            </a:pPr>
            <a:r>
              <a:rPr lang="cs-CZ" sz="1600" dirty="0"/>
              <a:t>Výzva č</a:t>
            </a:r>
            <a:r>
              <a:rPr lang="cs-CZ" sz="1600" dirty="0" smtClean="0"/>
              <a:t>. 38 – Rozvoj infrastruktury komunitních center</a:t>
            </a:r>
          </a:p>
          <a:p>
            <a:pPr marL="0" indent="0" algn="just">
              <a:buNone/>
            </a:pPr>
            <a:r>
              <a:rPr lang="cs-CZ" sz="1600" dirty="0"/>
              <a:t>Výzva č</a:t>
            </a:r>
            <a:r>
              <a:rPr lang="cs-CZ" sz="1600" dirty="0" smtClean="0"/>
              <a:t>. 39 – Rozvoj infrastruktury </a:t>
            </a:r>
            <a:r>
              <a:rPr lang="cs-CZ" sz="1600" dirty="0"/>
              <a:t>komunitních </a:t>
            </a:r>
            <a:r>
              <a:rPr lang="cs-CZ" sz="1600" dirty="0" smtClean="0"/>
              <a:t>center v SVL</a:t>
            </a:r>
          </a:p>
          <a:p>
            <a:pPr marL="0" indent="0" algn="just">
              <a:buNone/>
            </a:pPr>
            <a:endParaRPr lang="cs-CZ" sz="1600" dirty="0" smtClean="0"/>
          </a:p>
          <a:p>
            <a:pPr marL="0" indent="0" algn="just">
              <a:buNone/>
            </a:pPr>
            <a:r>
              <a:rPr lang="cs-CZ" sz="1600" b="1" dirty="0" smtClean="0"/>
              <a:t>Probíhající výzva SC 2.1 – individuální projekty:</a:t>
            </a:r>
          </a:p>
          <a:p>
            <a:pPr marL="0" indent="0" algn="just">
              <a:buNone/>
            </a:pPr>
            <a:r>
              <a:rPr lang="cs-CZ" sz="1600" dirty="0" smtClean="0"/>
              <a:t>Výzva </a:t>
            </a:r>
            <a:r>
              <a:rPr lang="cs-CZ" sz="1600" dirty="0"/>
              <a:t>č</a:t>
            </a:r>
            <a:r>
              <a:rPr lang="cs-CZ" sz="1600" dirty="0" smtClean="0"/>
              <a:t>. 49 – Deinstitucionalizace sociálních služeb za účelem sociálního začleňování II.</a:t>
            </a:r>
            <a:endParaRPr lang="cs-CZ" sz="1600" dirty="0"/>
          </a:p>
          <a:p>
            <a:pPr marL="0" indent="0" algn="just">
              <a:buNone/>
            </a:pPr>
            <a:endParaRPr lang="cs-CZ" sz="1600" b="1" dirty="0" smtClean="0"/>
          </a:p>
          <a:p>
            <a:pPr marL="0" lvl="1" indent="0" algn="just"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Plánované </a:t>
            </a:r>
            <a:r>
              <a:rPr lang="cs-CZ" sz="1600" b="1" dirty="0">
                <a:solidFill>
                  <a:prstClr val="black"/>
                </a:solidFill>
              </a:rPr>
              <a:t>výzvy SC 2.1 v roce </a:t>
            </a:r>
            <a:r>
              <a:rPr lang="cs-CZ" sz="1600" b="1" dirty="0" smtClean="0">
                <a:solidFill>
                  <a:prstClr val="black"/>
                </a:solidFill>
              </a:rPr>
              <a:t>2017 - individuální projekty:</a:t>
            </a:r>
          </a:p>
          <a:p>
            <a:pPr marL="0" lvl="1" indent="0" algn="just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Sociální bydlení II, plán vyhlášení </a:t>
            </a:r>
            <a:r>
              <a:rPr lang="cs-CZ" sz="1600" dirty="0">
                <a:solidFill>
                  <a:prstClr val="black"/>
                </a:solidFill>
              </a:rPr>
              <a:t>6</a:t>
            </a:r>
            <a:r>
              <a:rPr lang="cs-CZ" sz="1600" dirty="0" smtClean="0">
                <a:solidFill>
                  <a:prstClr val="black"/>
                </a:solidFill>
              </a:rPr>
              <a:t>/2017</a:t>
            </a:r>
          </a:p>
          <a:p>
            <a:pPr marL="0" lvl="1" indent="0" algn="just">
              <a:buNone/>
            </a:pPr>
            <a:endParaRPr lang="cs-CZ" sz="1600" dirty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Harmonogram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  <a:r>
              <a:rPr lang="cs-CZ" sz="1600" b="1" dirty="0" smtClean="0">
                <a:solidFill>
                  <a:prstClr val="black"/>
                </a:solidFill>
              </a:rPr>
              <a:t>výzev</a:t>
            </a:r>
            <a:r>
              <a:rPr lang="cs-CZ" sz="1600" dirty="0">
                <a:solidFill>
                  <a:prstClr val="black"/>
                </a:solidFill>
              </a:rPr>
              <a:t>: </a:t>
            </a:r>
            <a:r>
              <a:rPr lang="cs-CZ" sz="1600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cs-CZ" sz="1600" dirty="0" smtClean="0">
                <a:solidFill>
                  <a:prstClr val="black"/>
                </a:solidFill>
                <a:hlinkClick r:id="rId2"/>
              </a:rPr>
              <a:t>www.dotaceeu.cz/cs/Microsites/IROP/Dokumenty</a:t>
            </a:r>
            <a:endParaRPr lang="cs-CZ" sz="1600" dirty="0" smtClean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endParaRPr lang="cs-CZ" sz="1600" dirty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endParaRPr lang="cs-CZ" sz="1800" dirty="0">
              <a:solidFill>
                <a:prstClr val="black"/>
              </a:solidFill>
            </a:endParaRPr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800" dirty="0">
              <a:solidFill>
                <a:prstClr val="black"/>
              </a:solidFill>
            </a:endParaRPr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800" dirty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endParaRPr lang="cs-CZ" sz="1800" dirty="0"/>
          </a:p>
          <a:p>
            <a:pPr marL="0" lvl="1" indent="0" algn="just">
              <a:buNone/>
            </a:pPr>
            <a:endParaRPr lang="cs-CZ" sz="1800" dirty="0" smtClean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457200" lvl="1" indent="0">
              <a:buNone/>
            </a:pPr>
            <a:endParaRPr lang="cs-CZ" sz="1200" dirty="0"/>
          </a:p>
          <a:p>
            <a:pPr marL="457200" lvl="1" indent="0" algn="just">
              <a:buNone/>
            </a:pP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rgbClr val="4F81BD"/>
                </a:solidFill>
              </a:rPr>
              <a:t/>
            </a:r>
            <a:br>
              <a:rPr lang="cs-CZ" sz="2400" dirty="0" smtClean="0">
                <a:solidFill>
                  <a:srgbClr val="4F81BD"/>
                </a:solidFill>
              </a:rPr>
            </a:br>
            <a:r>
              <a:rPr lang="cs-CZ" sz="2400" dirty="0" smtClean="0">
                <a:solidFill>
                  <a:srgbClr val="4F81BD"/>
                </a:solidFill>
              </a:rPr>
              <a:t>Výzvy </a:t>
            </a:r>
            <a:r>
              <a:rPr lang="cs-CZ" sz="2400" dirty="0">
                <a:solidFill>
                  <a:srgbClr val="4F81BD"/>
                </a:solidFill>
              </a:rPr>
              <a:t>IROP SC </a:t>
            </a:r>
            <a:r>
              <a:rPr lang="cs-CZ" sz="2400" dirty="0" smtClean="0">
                <a:solidFill>
                  <a:srgbClr val="4F81BD"/>
                </a:solidFill>
              </a:rPr>
              <a:t>2.1</a:t>
            </a:r>
            <a:br>
              <a:rPr lang="cs-CZ" sz="2400" dirty="0" smtClean="0">
                <a:solidFill>
                  <a:srgbClr val="4F81BD"/>
                </a:solidFill>
              </a:rPr>
            </a:br>
            <a:r>
              <a:rPr lang="cs-CZ" sz="2400" dirty="0" smtClean="0">
                <a:solidFill>
                  <a:srgbClr val="4F81BD"/>
                </a:solidFill>
              </a:rPr>
              <a:t>Integrované nástroje</a:t>
            </a:r>
            <a:br>
              <a:rPr lang="cs-CZ" sz="2400" dirty="0" smtClean="0">
                <a:solidFill>
                  <a:srgbClr val="4F81BD"/>
                </a:solidFill>
              </a:rPr>
            </a:br>
            <a:endParaRPr lang="cs-CZ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729637"/>
              </p:ext>
            </p:extLst>
          </p:nvPr>
        </p:nvGraphicFramePr>
        <p:xfrm>
          <a:off x="457200" y="1600200"/>
          <a:ext cx="8229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391536989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3926297370"/>
                    </a:ext>
                  </a:extLst>
                </a:gridCol>
                <a:gridCol w="1522512">
                  <a:extLst>
                    <a:ext uri="{9D8B030D-6E8A-4147-A177-3AD203B41FA5}">
                      <a16:colId xmlns:a16="http://schemas.microsoft.com/office/drawing/2014/main" val="2253684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Číslo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 výzvy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Vyhlášení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87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INFRASTRUKTURA - INTEGROVANÉ PROJEKTY ITI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2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62.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INFRASTRUKTURA - INTEGROVANÉ PROJEKTY IPRÚ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84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63.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INFRASTRUKTURA - INTEGROVANÉ PROJEKTY CLLD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5356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5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smtClean="0">
                <a:solidFill>
                  <a:srgbClr val="0070C0"/>
                </a:solidFill>
              </a:rPr>
              <a:t>Integrované nástroje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7476" y="1215343"/>
            <a:ext cx="8659324" cy="4661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500" dirty="0" smtClean="0"/>
              <a:t>Platí </a:t>
            </a:r>
            <a:r>
              <a:rPr lang="cs-CZ" sz="2500" b="1" dirty="0" smtClean="0"/>
              <a:t>stejné podmínky jako pro individuální projekty </a:t>
            </a:r>
            <a:r>
              <a:rPr lang="cs-CZ" sz="2500" dirty="0" smtClean="0"/>
              <a:t>v daném  specifickém cíli (způsobilost výdajů, územní zaměření, typů příjemců, veřejné podpory, veřejných zakázek apod.).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500" b="1" dirty="0" smtClean="0"/>
              <a:t>Zároveň</a:t>
            </a:r>
            <a:r>
              <a:rPr lang="cs-CZ" sz="2500" dirty="0" smtClean="0"/>
              <a:t> je nezbytný </a:t>
            </a:r>
            <a:r>
              <a:rPr lang="cs-CZ" sz="2500" b="1" dirty="0" smtClean="0"/>
              <a:t>soulad</a:t>
            </a:r>
            <a:r>
              <a:rPr lang="cs-CZ" sz="2500" dirty="0" smtClean="0"/>
              <a:t> s danou </a:t>
            </a:r>
            <a:r>
              <a:rPr lang="cs-CZ" sz="2500" b="1" dirty="0" smtClean="0"/>
              <a:t>integrovanou</a:t>
            </a:r>
            <a:r>
              <a:rPr lang="cs-CZ" sz="2500" dirty="0" smtClean="0"/>
              <a:t> </a:t>
            </a:r>
            <a:r>
              <a:rPr lang="cs-CZ" sz="2500" b="1" dirty="0" smtClean="0"/>
              <a:t>strategií.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500" dirty="0" smtClean="0"/>
              <a:t>Žadatel, který chce realizovat projekt v rámci integrované strategie, musí </a:t>
            </a:r>
            <a:r>
              <a:rPr lang="cs-CZ" sz="2500" b="1" dirty="0" smtClean="0"/>
              <a:t>konzultovat</a:t>
            </a:r>
            <a:r>
              <a:rPr lang="cs-CZ" sz="2500" dirty="0" smtClean="0"/>
              <a:t> projektový záměr před jeho podáním </a:t>
            </a:r>
            <a:r>
              <a:rPr lang="cs-CZ" sz="2500" b="1" dirty="0" smtClean="0"/>
              <a:t>s nositelem</a:t>
            </a:r>
            <a:r>
              <a:rPr lang="cs-CZ" sz="2500" dirty="0" smtClean="0"/>
              <a:t> příslušné integrované strategie – získat vyjádření Řídicího výboru v případě ITI/IPRÚ.</a:t>
            </a:r>
            <a:endParaRPr lang="cs-CZ" sz="25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>upozornění pro žadatele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51309"/>
            <a:ext cx="8363272" cy="49580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Realizace projektu </a:t>
            </a:r>
            <a:r>
              <a:rPr lang="cs-CZ" sz="2200" b="1" dirty="0" smtClean="0"/>
              <a:t>nesmí</a:t>
            </a:r>
            <a:r>
              <a:rPr lang="cs-CZ" sz="2200" dirty="0" smtClean="0"/>
              <a:t> být ukončena před podáním žádosti o podporu.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Etapy projektu mohou být </a:t>
            </a:r>
            <a:r>
              <a:rPr lang="cs-CZ" sz="2200" b="1" dirty="0" smtClean="0"/>
              <a:t>minimálně</a:t>
            </a:r>
            <a:r>
              <a:rPr lang="cs-CZ" sz="2200" dirty="0" smtClean="0"/>
              <a:t> tříměsíční.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Pozorně pročíst </a:t>
            </a:r>
            <a:r>
              <a:rPr lang="cs-CZ" sz="2200" b="1" dirty="0" smtClean="0"/>
              <a:t>Podmínky</a:t>
            </a:r>
            <a:r>
              <a:rPr lang="cs-CZ" sz="2200" dirty="0" smtClean="0"/>
              <a:t> Rozhodnutí o poskytnutí dotace.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Postupovat nejen v souladu se </a:t>
            </a:r>
            <a:r>
              <a:rPr lang="cs-CZ" sz="2200" dirty="0" smtClean="0"/>
              <a:t>specifickými pravidly, </a:t>
            </a:r>
            <a:r>
              <a:rPr lang="cs-CZ" sz="2200" dirty="0"/>
              <a:t>ale také s </a:t>
            </a:r>
            <a:r>
              <a:rPr lang="cs-CZ" sz="2200" b="1" dirty="0"/>
              <a:t>Obecnými </a:t>
            </a:r>
            <a:r>
              <a:rPr lang="cs-CZ" sz="2200" b="1" dirty="0" smtClean="0"/>
              <a:t>pravidly </a:t>
            </a:r>
            <a:r>
              <a:rPr lang="cs-CZ" sz="2200" dirty="0" smtClean="0"/>
              <a:t>pro žadatele a příjemce.</a:t>
            </a:r>
            <a:endParaRPr lang="cs-CZ" sz="2200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Žádosti </a:t>
            </a:r>
            <a:r>
              <a:rPr lang="cs-CZ" sz="2200" dirty="0"/>
              <a:t>o podporu </a:t>
            </a:r>
            <a:r>
              <a:rPr lang="cs-CZ" sz="2200" b="1" dirty="0"/>
              <a:t>finalizovat </a:t>
            </a:r>
            <a:r>
              <a:rPr lang="cs-CZ" sz="2200" dirty="0"/>
              <a:t>v IS KP14+ dříve než v posledních </a:t>
            </a:r>
            <a:r>
              <a:rPr lang="cs-CZ" sz="2200" dirty="0" smtClean="0"/>
              <a:t>hodinách před ukončením </a:t>
            </a:r>
            <a:r>
              <a:rPr lang="cs-CZ" sz="2200" dirty="0"/>
              <a:t>příjmu </a:t>
            </a:r>
            <a:r>
              <a:rPr lang="cs-CZ" sz="2200" smtClean="0"/>
              <a:t>žádostí</a:t>
            </a:r>
            <a:r>
              <a:rPr lang="cs-CZ" sz="2200" smtClean="0"/>
              <a:t>.</a:t>
            </a:r>
            <a:endParaRPr lang="cs-CZ" sz="220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>upozornění pro žadatele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51309"/>
            <a:ext cx="8363272" cy="482154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Nutné doložit všechny relevantní </a:t>
            </a:r>
            <a:r>
              <a:rPr lang="cs-CZ" sz="2200" b="1" dirty="0" smtClean="0"/>
              <a:t>povinné přílohy </a:t>
            </a:r>
            <a:r>
              <a:rPr lang="cs-CZ" sz="2200" dirty="0"/>
              <a:t>k </a:t>
            </a:r>
            <a:r>
              <a:rPr lang="cs-CZ" sz="2200" dirty="0" smtClean="0"/>
              <a:t>žádosti.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Nutnost </a:t>
            </a:r>
            <a:r>
              <a:rPr lang="cs-CZ" sz="2200" b="1" dirty="0"/>
              <a:t>souladu údajů </a:t>
            </a:r>
            <a:r>
              <a:rPr lang="cs-CZ" sz="2200" dirty="0"/>
              <a:t>uváděných v žádosti o podporu v IS KP14+ a v povinných přílohách k </a:t>
            </a:r>
            <a:r>
              <a:rPr lang="cs-CZ" sz="2200" dirty="0" smtClean="0"/>
              <a:t>žádosti.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Jednoznačně </a:t>
            </a:r>
            <a:r>
              <a:rPr lang="cs-CZ" sz="2200" dirty="0"/>
              <a:t>vymezovat </a:t>
            </a:r>
            <a:r>
              <a:rPr lang="cs-CZ" sz="2200" b="1" dirty="0"/>
              <a:t>způsobilé výdaje </a:t>
            </a:r>
            <a:r>
              <a:rPr lang="cs-CZ" sz="2200" dirty="0"/>
              <a:t>projektu, a to jak jednotlivě, tak ve skupině výdajů na hlavní aktivity (min. </a:t>
            </a:r>
            <a:r>
              <a:rPr lang="cs-CZ" sz="2200" dirty="0" smtClean="0"/>
              <a:t>85 %) </a:t>
            </a:r>
            <a:r>
              <a:rPr lang="cs-CZ" sz="2200" dirty="0"/>
              <a:t>a vedlejší aktivity projektu (max. </a:t>
            </a:r>
            <a:r>
              <a:rPr lang="cs-CZ" sz="2200" dirty="0" smtClean="0"/>
              <a:t>15 %).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b="1" dirty="0"/>
              <a:t>Hodnoty indikátorů </a:t>
            </a:r>
            <a:r>
              <a:rPr lang="cs-CZ" sz="2200" dirty="0"/>
              <a:t>musí odpovídat postupům stanoveným v metodických listech indikátorů, které jsou přílohou specifických pravidel.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Respektovat stanovená </a:t>
            </a:r>
            <a:r>
              <a:rPr lang="cs-CZ" sz="2200" b="1" dirty="0"/>
              <a:t>pravidla veřejné </a:t>
            </a:r>
            <a:r>
              <a:rPr lang="cs-CZ" sz="2200" b="1" dirty="0" smtClean="0"/>
              <a:t>podpory</a:t>
            </a:r>
            <a:r>
              <a:rPr lang="cs-CZ" sz="2200" dirty="0" smtClean="0"/>
              <a:t>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Úspěšný projekt musí nezbytně splňovat všechna </a:t>
            </a:r>
            <a:r>
              <a:rPr lang="cs-CZ" sz="2200" b="1" dirty="0"/>
              <a:t>obecná a specifická kritéria </a:t>
            </a:r>
            <a:r>
              <a:rPr lang="cs-CZ" sz="2200" b="1" dirty="0" smtClean="0"/>
              <a:t>přijatelnosti</a:t>
            </a:r>
            <a:r>
              <a:rPr lang="cs-CZ" sz="2200" b="1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rgbClr val="0070C0"/>
                </a:solidFill>
              </a:rPr>
              <a:t>74. </a:t>
            </a:r>
            <a:r>
              <a:rPr lang="cs-CZ" sz="2400" dirty="0">
                <a:solidFill>
                  <a:srgbClr val="0070C0"/>
                </a:solidFill>
              </a:rPr>
              <a:t>výzva IROP – Rozvoj infrastruktury </a:t>
            </a:r>
            <a:r>
              <a:rPr lang="cs-CZ" sz="2400" dirty="0" smtClean="0">
                <a:solidFill>
                  <a:srgbClr val="0070C0"/>
                </a:solidFill>
              </a:rPr>
              <a:t>polyfunkčních komunitních </a:t>
            </a:r>
            <a:r>
              <a:rPr lang="cs-CZ" sz="2400" dirty="0">
                <a:solidFill>
                  <a:srgbClr val="0070C0"/>
                </a:solidFill>
              </a:rPr>
              <a:t>center </a:t>
            </a:r>
            <a:r>
              <a:rPr lang="cs-CZ" sz="2400" dirty="0">
                <a:solidFill>
                  <a:srgbClr val="4F81BD"/>
                </a:solidFill>
              </a:rPr>
              <a:t/>
            </a:r>
            <a:br>
              <a:rPr lang="cs-CZ" sz="2400" dirty="0">
                <a:solidFill>
                  <a:srgbClr val="4F81BD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3568" y="1176224"/>
            <a:ext cx="7941568" cy="4893868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ts val="1200"/>
              </a:spcAft>
              <a:buNone/>
            </a:pPr>
            <a:r>
              <a:rPr lang="cs-CZ" sz="2200" dirty="0"/>
              <a:t>Vyhlášení výzvy: 	</a:t>
            </a:r>
            <a:r>
              <a:rPr lang="cs-CZ" sz="2200" b="1" dirty="0" smtClean="0"/>
              <a:t>28. </a:t>
            </a:r>
            <a:r>
              <a:rPr lang="cs-CZ" sz="2200" b="1" dirty="0"/>
              <a:t>4</a:t>
            </a:r>
            <a:r>
              <a:rPr lang="cs-CZ" sz="2200" b="1" dirty="0" smtClean="0"/>
              <a:t>. 2017</a:t>
            </a:r>
            <a:endParaRPr lang="cs-CZ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ts val="1200"/>
              </a:spcAft>
              <a:buNone/>
            </a:pPr>
            <a:r>
              <a:rPr lang="cs-CZ" sz="2200" dirty="0"/>
              <a:t>Příjem žádostí: 	</a:t>
            </a:r>
            <a:r>
              <a:rPr lang="cs-CZ" sz="2200" b="1" dirty="0"/>
              <a:t>od </a:t>
            </a:r>
            <a:r>
              <a:rPr lang="cs-CZ" sz="2200" b="1" dirty="0" smtClean="0"/>
              <a:t>19. </a:t>
            </a:r>
            <a:r>
              <a:rPr lang="cs-CZ" sz="2200" b="1" dirty="0"/>
              <a:t>5</a:t>
            </a:r>
            <a:r>
              <a:rPr lang="cs-CZ" sz="2200" b="1" dirty="0" smtClean="0"/>
              <a:t>. 2017 </a:t>
            </a:r>
            <a:r>
              <a:rPr lang="cs-CZ" sz="2200" b="1" dirty="0"/>
              <a:t>do </a:t>
            </a:r>
            <a:r>
              <a:rPr lang="cs-CZ" sz="2200" b="1" dirty="0" smtClean="0"/>
              <a:t>16. 11. 2017</a:t>
            </a:r>
            <a:endParaRPr lang="cs-CZ" sz="2200" b="1" dirty="0"/>
          </a:p>
          <a:p>
            <a:pPr marL="0" indent="0" eaLnBrk="0" fontAlgn="base" hangingPunct="0">
              <a:spcAft>
                <a:spcPts val="1200"/>
              </a:spcAft>
              <a:buNone/>
            </a:pPr>
            <a:r>
              <a:rPr lang="cs-CZ" sz="2200" dirty="0" smtClean="0"/>
              <a:t>Kolová výzva: </a:t>
            </a:r>
            <a:r>
              <a:rPr lang="cs-CZ" sz="2200" dirty="0"/>
              <a:t>hodnocení projektů probíhá </a:t>
            </a:r>
            <a:r>
              <a:rPr lang="cs-CZ" sz="2200" dirty="0" smtClean="0"/>
              <a:t>po uzavření 					      příjmů žádostí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ts val="1200"/>
              </a:spcAft>
              <a:buNone/>
            </a:pPr>
            <a:r>
              <a:rPr lang="cs-CZ" sz="2200" dirty="0" smtClean="0"/>
              <a:t>Datum </a:t>
            </a:r>
            <a:r>
              <a:rPr lang="cs-CZ" sz="2200" dirty="0"/>
              <a:t>zahájení realizace projektu: 	od</a:t>
            </a:r>
            <a:r>
              <a:rPr lang="cs-CZ" sz="2200" b="1" dirty="0"/>
              <a:t> 1. 1. 2014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ts val="1200"/>
              </a:spcAft>
              <a:buNone/>
            </a:pPr>
            <a:r>
              <a:rPr lang="cs-CZ" sz="2200" dirty="0"/>
              <a:t>Datum ukončení realizace projektu: 	do</a:t>
            </a:r>
            <a:r>
              <a:rPr lang="cs-CZ" sz="2200" b="1" dirty="0"/>
              <a:t> 31. 12. </a:t>
            </a:r>
            <a:r>
              <a:rPr lang="cs-CZ" sz="2200" b="1" dirty="0" smtClean="0"/>
              <a:t>2021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17613"/>
            <a:ext cx="8532812" cy="4984750"/>
          </a:xfrm>
        </p:spPr>
        <p:txBody>
          <a:bodyPr rtlCol="0">
            <a:noAutofit/>
          </a:bodyPr>
          <a:lstStyle/>
          <a:p>
            <a:endParaRPr lang="cs-CZ" sz="2000" b="1" dirty="0" smtClean="0">
              <a:solidFill>
                <a:prstClr val="black"/>
              </a:solidFill>
            </a:endParaRPr>
          </a:p>
          <a:p>
            <a:r>
              <a:rPr lang="cs-CZ" sz="2000" b="1" dirty="0" smtClean="0">
                <a:solidFill>
                  <a:prstClr val="black"/>
                </a:solidFill>
              </a:rPr>
              <a:t>Celková částka podpory:</a:t>
            </a:r>
            <a:endParaRPr lang="cs-CZ" sz="2000" b="1" dirty="0">
              <a:solidFill>
                <a:prstClr val="black"/>
              </a:solidFill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1800" dirty="0" smtClean="0">
                <a:solidFill>
                  <a:prstClr val="black"/>
                </a:solidFill>
              </a:rPr>
              <a:t>Evropský </a:t>
            </a:r>
            <a:r>
              <a:rPr lang="cs-CZ" sz="1800" dirty="0">
                <a:solidFill>
                  <a:prstClr val="black"/>
                </a:solidFill>
              </a:rPr>
              <a:t>fond pro regionální rozvoj – </a:t>
            </a:r>
            <a:r>
              <a:rPr lang="cs-CZ" sz="1800" dirty="0" smtClean="0">
                <a:solidFill>
                  <a:prstClr val="black"/>
                </a:solidFill>
              </a:rPr>
              <a:t>140 </a:t>
            </a:r>
            <a:r>
              <a:rPr lang="cs-CZ" sz="1800" dirty="0">
                <a:solidFill>
                  <a:prstClr val="black"/>
                </a:solidFill>
              </a:rPr>
              <a:t>000 000 Kč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1800" dirty="0" smtClean="0">
                <a:solidFill>
                  <a:prstClr val="black"/>
                </a:solidFill>
              </a:rPr>
              <a:t>Státní </a:t>
            </a:r>
            <a:r>
              <a:rPr lang="cs-CZ" sz="1800" dirty="0">
                <a:solidFill>
                  <a:prstClr val="black"/>
                </a:solidFill>
              </a:rPr>
              <a:t>rozpočet – </a:t>
            </a:r>
            <a:r>
              <a:rPr lang="cs-CZ" sz="1800" dirty="0" smtClean="0">
                <a:solidFill>
                  <a:prstClr val="black"/>
                </a:solidFill>
              </a:rPr>
              <a:t>24 705 882 Kč</a:t>
            </a:r>
          </a:p>
          <a:p>
            <a:pPr>
              <a:spcAft>
                <a:spcPts val="1200"/>
              </a:spcAft>
            </a:pPr>
            <a:r>
              <a:rPr lang="cs-CZ" sz="2000" b="1" dirty="0" smtClean="0">
                <a:solidFill>
                  <a:prstClr val="black"/>
                </a:solidFill>
              </a:rPr>
              <a:t>Území celé ČR, mimo území hl</a:t>
            </a:r>
            <a:r>
              <a:rPr lang="cs-CZ" sz="2000" b="1" dirty="0">
                <a:solidFill>
                  <a:prstClr val="black"/>
                </a:solidFill>
              </a:rPr>
              <a:t>. m. </a:t>
            </a:r>
            <a:r>
              <a:rPr lang="cs-CZ" sz="2000" b="1" dirty="0" smtClean="0">
                <a:solidFill>
                  <a:prstClr val="black"/>
                </a:solidFill>
              </a:rPr>
              <a:t>Prahy</a:t>
            </a:r>
            <a:r>
              <a:rPr lang="cs-CZ" altLang="cs-CZ" sz="1800" b="1" dirty="0" smtClean="0"/>
              <a:t>  </a:t>
            </a:r>
            <a:endParaRPr lang="cs-CZ" sz="1800" b="1" dirty="0" smtClean="0">
              <a:cs typeface="Arial" charset="0"/>
            </a:endParaRP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9747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  <a:latin typeface="Myriad Pro"/>
              </a:rPr>
              <a:t>74. výzva IROP – Rozvoj infrastruktury polyfunkčních komunitních center </a:t>
            </a:r>
            <a:br>
              <a:rPr lang="cs-CZ" sz="2400" b="1" dirty="0">
                <a:solidFill>
                  <a:srgbClr val="0070C0"/>
                </a:solidFill>
                <a:latin typeface="Myriad Pro"/>
              </a:rPr>
            </a:b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11213"/>
            <a:ext cx="8893175" cy="5360987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 smtClean="0"/>
              <a:t>9:00 </a:t>
            </a:r>
            <a:r>
              <a:rPr lang="cs-CZ" altLang="cs-CZ" sz="1500" b="1" dirty="0"/>
              <a:t>– 9:30	</a:t>
            </a:r>
            <a:r>
              <a:rPr lang="cs-CZ" altLang="cs-CZ" sz="1500" dirty="0" smtClean="0"/>
              <a:t>Prezence </a:t>
            </a:r>
            <a:r>
              <a:rPr lang="cs-CZ" altLang="cs-CZ" sz="1500" dirty="0"/>
              <a:t>účastníků</a:t>
            </a:r>
            <a:r>
              <a:rPr lang="cs-CZ" altLang="cs-CZ" sz="1500" b="1" dirty="0"/>
              <a:t>	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b="1" dirty="0" smtClean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/>
              <a:t>9:30 – 10:00	</a:t>
            </a:r>
            <a:r>
              <a:rPr lang="cs-CZ" altLang="cs-CZ" sz="1500" dirty="0"/>
              <a:t>Zahájení, představení Integrovaného regionálního operačního programu, </a:t>
            </a:r>
            <a:r>
              <a:rPr lang="cs-CZ" altLang="cs-CZ" sz="1500" dirty="0" smtClean="0"/>
              <a:t>			                          Řídicího </a:t>
            </a:r>
            <a:r>
              <a:rPr lang="cs-CZ" altLang="cs-CZ" sz="1500" dirty="0"/>
              <a:t>orgánu IROP a Centra pro regionální rozvoj České republiky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b="1" dirty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/>
              <a:t>10:00 – 11:15  	</a:t>
            </a:r>
            <a:r>
              <a:rPr lang="cs-CZ" altLang="cs-CZ" sz="1500" dirty="0"/>
              <a:t>74. výzva IROP „Rozvoj infrastruktury polyfunkčních komunitních center“ </a:t>
            </a:r>
            <a:r>
              <a:rPr lang="cs-CZ" altLang="cs-CZ" sz="1500" dirty="0" smtClean="0"/>
              <a:t>-						parametry </a:t>
            </a:r>
            <a:r>
              <a:rPr lang="cs-CZ" altLang="cs-CZ" sz="1500" dirty="0"/>
              <a:t>výzvy, podporované aktivity, způsobilé výdaje, povinné přílohy žádosti, </a:t>
            </a:r>
            <a:r>
              <a:rPr lang="cs-CZ" altLang="cs-CZ" sz="1500" dirty="0" smtClean="0"/>
              <a:t>				dotazy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dirty="0" smtClean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/>
              <a:t>11:15 – 11:30</a:t>
            </a:r>
            <a:r>
              <a:rPr lang="cs-CZ" altLang="cs-CZ" sz="1500" dirty="0"/>
              <a:t>	Přestávka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dirty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/>
              <a:t>11:30 – 13:00</a:t>
            </a:r>
            <a:r>
              <a:rPr lang="cs-CZ" altLang="cs-CZ" sz="1500" dirty="0"/>
              <a:t>	Základní informace o aplikaci MS2014+, systém hodnocení projektů a </a:t>
            </a:r>
            <a:r>
              <a:rPr lang="cs-CZ" altLang="cs-CZ" sz="1500" dirty="0" smtClean="0"/>
              <a:t>další						administrace </a:t>
            </a:r>
            <a:r>
              <a:rPr lang="cs-CZ" altLang="cs-CZ" sz="1500" dirty="0"/>
              <a:t>projektu, kontrola výběrových a zadávacích řízení 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dirty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/>
              <a:t>13.00 – 13:30</a:t>
            </a:r>
            <a:r>
              <a:rPr lang="cs-CZ" altLang="cs-CZ" sz="1500" dirty="0"/>
              <a:t>	Informace k dalším výzvám ve Specifickém cíli 2.1 IROP 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dirty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dirty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/>
              <a:t>13:30</a:t>
            </a:r>
            <a:r>
              <a:rPr lang="cs-CZ" altLang="cs-CZ" sz="1500" dirty="0"/>
              <a:t> 	</a:t>
            </a:r>
            <a:r>
              <a:rPr lang="cs-CZ" altLang="cs-CZ" sz="1500" dirty="0" smtClean="0"/>
              <a:t>	Závěr</a:t>
            </a:r>
            <a:endParaRPr lang="cs-CZ" altLang="cs-CZ" sz="1500" dirty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dirty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b="1" dirty="0" smtClean="0"/>
          </a:p>
          <a:p>
            <a:pPr marL="400050" lvl="1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cs-CZ" altLang="cs-CZ" sz="2400" dirty="0" smtClean="0"/>
              <a:t>              </a:t>
            </a:r>
            <a:endParaRPr lang="cs-CZ" sz="2400" dirty="0" smtClean="0">
              <a:cs typeface="Arial" charset="0"/>
            </a:endParaRPr>
          </a:p>
          <a:p>
            <a:pPr marL="400050" lvl="1" indent="0">
              <a:spcAft>
                <a:spcPts val="600"/>
              </a:spcAft>
              <a:buNone/>
              <a:defRPr/>
            </a:pPr>
            <a:endParaRPr lang="cs-CZ" sz="2000" dirty="0">
              <a:cs typeface="Arial" charset="0"/>
            </a:endParaRPr>
          </a:p>
          <a:p>
            <a:pPr marL="942975" lvl="1" indent="-542925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3200" dirty="0" smtClean="0">
              <a:cs typeface="Arial" charset="0"/>
            </a:endParaRP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prstClr val="white">
                  <a:lumMod val="50000"/>
                </a:prstClr>
              </a:solidFill>
              <a:latin typeface="Arial Black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PROGRAM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cs-CZ" sz="2400" dirty="0">
                <a:solidFill>
                  <a:srgbClr val="0070C0"/>
                </a:solidFill>
              </a:rPr>
              <a:t>74. výzva IROP – Rozvoj infrastruktury polyfunkčních komunitních center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824536"/>
          </a:xfrm>
        </p:spPr>
        <p:txBody>
          <a:bodyPr>
            <a:normAutofit/>
          </a:bodyPr>
          <a:lstStyle/>
          <a:p>
            <a:pPr marL="0" lvl="0" indent="0" algn="just">
              <a:spcAft>
                <a:spcPts val="600"/>
              </a:spcAft>
              <a:buNone/>
            </a:pPr>
            <a:r>
              <a:rPr lang="cs-CZ" sz="2800" b="1" dirty="0">
                <a:solidFill>
                  <a:prstClr val="black"/>
                </a:solidFill>
              </a:rPr>
              <a:t>Oprávnění žadatelé: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</a:t>
            </a:r>
            <a:r>
              <a:rPr lang="cs-CZ" sz="2100" b="1" dirty="0"/>
              <a:t>kraje</a:t>
            </a:r>
            <a:r>
              <a:rPr lang="cs-CZ" sz="2100" dirty="0"/>
              <a:t> </a:t>
            </a:r>
            <a:endParaRPr lang="cs-CZ" sz="2100" dirty="0" smtClean="0"/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 smtClean="0"/>
              <a:t>•</a:t>
            </a:r>
            <a:r>
              <a:rPr lang="cs-CZ" sz="2100" dirty="0"/>
              <a:t>	</a:t>
            </a:r>
            <a:r>
              <a:rPr lang="cs-CZ" sz="2100" b="1" dirty="0"/>
              <a:t>obce</a:t>
            </a:r>
            <a:r>
              <a:rPr lang="cs-CZ" sz="2100" dirty="0"/>
              <a:t> </a:t>
            </a:r>
            <a:endParaRPr lang="cs-CZ" sz="2100" dirty="0" smtClean="0"/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 smtClean="0"/>
              <a:t>•</a:t>
            </a:r>
            <a:r>
              <a:rPr lang="cs-CZ" sz="2100" dirty="0"/>
              <a:t>	organizace </a:t>
            </a:r>
            <a:r>
              <a:rPr lang="cs-CZ" sz="2100" dirty="0" smtClean="0"/>
              <a:t>zřizované/zakládané </a:t>
            </a:r>
            <a:r>
              <a:rPr lang="cs-CZ" sz="2100" dirty="0"/>
              <a:t>kraji, 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</a:t>
            </a:r>
            <a:r>
              <a:rPr lang="cs-CZ" sz="2100" dirty="0" smtClean="0"/>
              <a:t>organizace zřizované/zakládané </a:t>
            </a:r>
            <a:r>
              <a:rPr lang="cs-CZ" sz="2100" dirty="0"/>
              <a:t>obcemi,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</a:t>
            </a:r>
            <a:r>
              <a:rPr lang="cs-CZ" sz="2100" b="1" dirty="0" smtClean="0"/>
              <a:t>dobrovolné </a:t>
            </a:r>
            <a:r>
              <a:rPr lang="cs-CZ" sz="2100" b="1" dirty="0"/>
              <a:t>svazky obcí</a:t>
            </a:r>
            <a:r>
              <a:rPr lang="cs-CZ" sz="2100" dirty="0"/>
              <a:t>,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organizace </a:t>
            </a:r>
            <a:r>
              <a:rPr lang="cs-CZ" sz="2100" dirty="0" smtClean="0"/>
              <a:t>zřizované/zakládané </a:t>
            </a:r>
            <a:r>
              <a:rPr lang="cs-CZ" sz="2100" dirty="0"/>
              <a:t>dobrovolnými svazky obcí,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</a:t>
            </a:r>
            <a:r>
              <a:rPr lang="cs-CZ" sz="2100" b="1" dirty="0" smtClean="0"/>
              <a:t>nestátní </a:t>
            </a:r>
            <a:r>
              <a:rPr lang="cs-CZ" sz="2100" b="1" dirty="0"/>
              <a:t>neziskové organizace</a:t>
            </a:r>
            <a:r>
              <a:rPr lang="cs-CZ" sz="2100" dirty="0"/>
              <a:t>,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</a:t>
            </a:r>
            <a:r>
              <a:rPr lang="cs-CZ" sz="2100" b="1" dirty="0"/>
              <a:t>církve</a:t>
            </a:r>
            <a:r>
              <a:rPr lang="cs-CZ" sz="2100" dirty="0"/>
              <a:t>,</a:t>
            </a:r>
          </a:p>
          <a:p>
            <a:pPr marL="273050" indent="0" algn="just">
              <a:spcAft>
                <a:spcPts val="300"/>
              </a:spcAft>
              <a:buNone/>
            </a:pPr>
            <a:r>
              <a:rPr lang="cs-CZ" sz="2100" dirty="0"/>
              <a:t>•	</a:t>
            </a:r>
            <a:r>
              <a:rPr lang="cs-CZ" sz="2100" b="1" dirty="0"/>
              <a:t>církevní organizace</a:t>
            </a:r>
            <a:r>
              <a:rPr lang="cs-CZ" sz="2100" dirty="0"/>
              <a:t>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74. výzva IROP – Rozvoj infrastruktury polyfunkčních komunitních center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8800" indent="-285750" algn="just">
              <a:lnSpc>
                <a:spcPct val="8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600" dirty="0" smtClean="0"/>
              <a:t>Nestátní </a:t>
            </a:r>
            <a:r>
              <a:rPr lang="cs-CZ" sz="1600" dirty="0"/>
              <a:t>neziskové organizace, církve a církevní organizace, organizace zakládané kraji, obcemi, dobrovolnými svazky obcí, </a:t>
            </a:r>
            <a:r>
              <a:rPr lang="cs-CZ" sz="1600" u="sng" dirty="0"/>
              <a:t>vykonávají činnost v jedné z oblastí</a:t>
            </a:r>
            <a:r>
              <a:rPr lang="cs-CZ" sz="1600" dirty="0"/>
              <a:t>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prstClr val="black"/>
                </a:solidFill>
              </a:rPr>
              <a:t>podpora nebo ochrana osob se zdravotním postižením a znevýhodněných osob</a:t>
            </a:r>
            <a:r>
              <a:rPr lang="cs-CZ" sz="1600" dirty="0">
                <a:solidFill>
                  <a:prstClr val="black"/>
                </a:solidFill>
              </a:rPr>
              <a:t>,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prstClr val="black"/>
                </a:solidFill>
              </a:rPr>
              <a:t>sociální služby či aktivity sociálního začleňování</a:t>
            </a:r>
            <a:r>
              <a:rPr lang="cs-CZ" sz="1600" dirty="0" smtClean="0">
                <a:solidFill>
                  <a:prstClr val="black"/>
                </a:solidFill>
              </a:rPr>
              <a:t>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cs-CZ" sz="16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Činnost organizace ve výše uvedených oblastech bude kontrolována skrze stanovy organizace a výroční zprávy.</a:t>
            </a:r>
            <a:endParaRPr lang="cs-CZ" sz="16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74. výzva IROP – Rozvoj infrastruktury polyfunkčních komunitních center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4689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cs-CZ" sz="2200" b="1" dirty="0"/>
              <a:t>Kraje, obce, dobrovolné svazky obcí a jimi zřizované organizace</a:t>
            </a:r>
          </a:p>
          <a:p>
            <a:pPr marL="714375" indent="-357188" algn="just">
              <a:buNone/>
            </a:pPr>
            <a:r>
              <a:rPr lang="cs-CZ" sz="2300" dirty="0"/>
              <a:t>•	EFRR				85 % z celkových způsobilých výdajů, </a:t>
            </a:r>
          </a:p>
          <a:p>
            <a:pPr marL="714375" indent="-357188" algn="just">
              <a:buNone/>
            </a:pPr>
            <a:r>
              <a:rPr lang="cs-CZ" sz="2300" dirty="0"/>
              <a:t>•	státní rozpočet		  5 % z celkových způsobilých výdajů, </a:t>
            </a:r>
          </a:p>
          <a:p>
            <a:pPr marL="714375" indent="-357188" algn="just">
              <a:spcAft>
                <a:spcPts val="600"/>
              </a:spcAft>
              <a:buNone/>
            </a:pPr>
            <a:r>
              <a:rPr lang="cs-CZ" sz="2300" dirty="0"/>
              <a:t>•	příjemce			</a:t>
            </a:r>
            <a:r>
              <a:rPr lang="cs-CZ" sz="2300" dirty="0" smtClean="0"/>
              <a:t>	10 </a:t>
            </a:r>
            <a:r>
              <a:rPr lang="cs-CZ" sz="2300" dirty="0"/>
              <a:t>% z celkových způsobilých výdajů</a:t>
            </a:r>
            <a:r>
              <a:rPr lang="cs-CZ" sz="2300" dirty="0" smtClean="0"/>
              <a:t>.</a:t>
            </a:r>
            <a:endParaRPr lang="cs-CZ" sz="2300" dirty="0"/>
          </a:p>
          <a:p>
            <a:pPr marL="457200" indent="-457200" algn="just">
              <a:buFont typeface="+mj-lt"/>
              <a:buAutoNum type="arabicPeriod" startAt="2"/>
            </a:pPr>
            <a:r>
              <a:rPr lang="cs-CZ" sz="2200" b="1" dirty="0" smtClean="0"/>
              <a:t>Organizace </a:t>
            </a:r>
            <a:r>
              <a:rPr lang="cs-CZ" sz="2200" b="1" dirty="0"/>
              <a:t>zakládané kraji, obcemi, dobrovolnými </a:t>
            </a:r>
            <a:r>
              <a:rPr lang="cs-CZ" sz="2200" b="1" dirty="0" smtClean="0"/>
              <a:t>svazky obcí, NNO, církve a církevní organizace, jejichž hlavním účelem není vytváření zisku a současně vykonávají veřejně prospěšnou činnost v oblasti sociálních služeb a aktivit sociálního začleňování </a:t>
            </a:r>
            <a:endParaRPr lang="cs-CZ" sz="2200" b="1" dirty="0"/>
          </a:p>
          <a:p>
            <a:pPr marL="714375" indent="-357188" algn="just">
              <a:buNone/>
            </a:pPr>
            <a:r>
              <a:rPr lang="cs-CZ" sz="2300" dirty="0"/>
              <a:t>•	EFRR				85 % z celkových způsobilých výdajů, </a:t>
            </a:r>
          </a:p>
          <a:p>
            <a:pPr marL="714375" indent="-357188" algn="just">
              <a:buNone/>
            </a:pPr>
            <a:r>
              <a:rPr lang="cs-CZ" sz="2300" dirty="0"/>
              <a:t>•	státní rozpočet		10 % z celkových způsobilých výdajů,</a:t>
            </a:r>
          </a:p>
          <a:p>
            <a:pPr marL="714375" indent="-357188" algn="just">
              <a:buNone/>
            </a:pPr>
            <a:r>
              <a:rPr lang="cs-CZ" sz="2300" dirty="0"/>
              <a:t>•	příjemce			</a:t>
            </a:r>
            <a:r>
              <a:rPr lang="cs-CZ" sz="2300" dirty="0" smtClean="0"/>
              <a:t>	5 </a:t>
            </a:r>
            <a:r>
              <a:rPr lang="cs-CZ" sz="2300" dirty="0"/>
              <a:t>% z celkových způsobilých výdajů.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74. výzva IROP – Rozvoj infrastruktury polyfunkčních komunitních center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r>
              <a:rPr lang="cs-CZ" sz="2000" dirty="0" smtClean="0"/>
              <a:t>Minimální </a:t>
            </a:r>
            <a:r>
              <a:rPr lang="cs-CZ" sz="2000" dirty="0"/>
              <a:t>výše celkových způsobilých výdajů na jeden projekt:</a:t>
            </a:r>
          </a:p>
          <a:p>
            <a:pPr algn="just"/>
            <a:r>
              <a:rPr lang="cs-CZ" sz="2000" b="1" dirty="0" smtClean="0"/>
              <a:t>10 000 </a:t>
            </a:r>
            <a:r>
              <a:rPr lang="cs-CZ" sz="2000" b="1" dirty="0"/>
              <a:t>000 Kč</a:t>
            </a:r>
            <a:r>
              <a:rPr lang="cs-CZ" sz="2000" dirty="0"/>
              <a:t>.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Maximální výše celkových způsobilých výdajů na jeden projekt: </a:t>
            </a:r>
          </a:p>
          <a:p>
            <a:r>
              <a:rPr lang="cs-CZ" sz="2000" b="1" dirty="0" smtClean="0"/>
              <a:t>20 000 000 Kč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74. výzva IROP – Rozvoj infrastruktury polyfunkčních komunitních center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Jsou podporována </a:t>
            </a:r>
            <a:r>
              <a:rPr lang="cs-CZ" b="1" dirty="0"/>
              <a:t>veřejná víceúčelová zařízení</a:t>
            </a:r>
            <a:r>
              <a:rPr lang="cs-CZ" dirty="0"/>
              <a:t>, ve kterých se setkávají členové komunity za účelem realizace sociálních, vzdělávacích, kulturních a rekreačních aktivit s cílem zlepšit sociální situaci jednotlivců a komunity jako celku.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/>
              <a:t>Polyfunkční komunitní centra se musí řídit </a:t>
            </a:r>
            <a:r>
              <a:rPr lang="cs-CZ" b="1" dirty="0"/>
              <a:t>principy komunitního rozvoje a komunitní péče</a:t>
            </a:r>
            <a:r>
              <a:rPr lang="cs-CZ" dirty="0"/>
              <a:t>, přičemž jejich náplň a tematické zaměření musí vést k rozvoji komunity, dané lokality a k osvětě </a:t>
            </a:r>
            <a:r>
              <a:rPr lang="cs-CZ" dirty="0" smtClean="0"/>
              <a:t>veřejnosti.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V </a:t>
            </a:r>
            <a:r>
              <a:rPr lang="cs-CZ" dirty="0"/>
              <a:t>době udržitelnosti projektu má žadatel povinnost zajistit minimálně jednoho </a:t>
            </a:r>
            <a:r>
              <a:rPr lang="cs-CZ" b="1" dirty="0"/>
              <a:t>pracovníka se vzděláním podle zákona o sociálních službách</a:t>
            </a:r>
            <a:r>
              <a:rPr lang="cs-CZ" dirty="0"/>
              <a:t>, který bude působit v rámci komunitního centra.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6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74. výzva IROP – Rozvoj infrastruktury polyfunkčních komunitních center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Polyfunkční komunitní centra </a:t>
            </a:r>
            <a:r>
              <a:rPr lang="cs-CZ" sz="1800" dirty="0"/>
              <a:t>se musí tematicky zaměřovat na více typů aktivit, a to minimálně v tomto rozsahu:</a:t>
            </a:r>
          </a:p>
          <a:p>
            <a:pPr lvl="1"/>
            <a:r>
              <a:rPr lang="cs-CZ" sz="1400" b="1" dirty="0" smtClean="0"/>
              <a:t>sociální </a:t>
            </a:r>
            <a:r>
              <a:rPr lang="cs-CZ" sz="1400" b="1" dirty="0"/>
              <a:t>služby </a:t>
            </a:r>
            <a:r>
              <a:rPr lang="cs-CZ" sz="1400" dirty="0"/>
              <a:t>podle zákona č. 108/2006 Sb., o sociálních službách ve znění pozdějších předpisů, poskytovatel služeb musí být pověřen výkonem SOHZ v souladu s Rozhodnutím Komise 2012/21/EU.</a:t>
            </a:r>
          </a:p>
          <a:p>
            <a:pPr lvl="1"/>
            <a:r>
              <a:rPr lang="cs-CZ" sz="1400" b="1" dirty="0" smtClean="0"/>
              <a:t>volnočasové </a:t>
            </a:r>
            <a:r>
              <a:rPr lang="cs-CZ" sz="1400" b="1" dirty="0"/>
              <a:t>aktivity/služby </a:t>
            </a:r>
            <a:r>
              <a:rPr lang="cs-CZ" sz="1400" dirty="0"/>
              <a:t>– aktivity zaměřené na volný čas,</a:t>
            </a:r>
          </a:p>
          <a:p>
            <a:pPr lvl="1"/>
            <a:r>
              <a:rPr lang="cs-CZ" sz="1400" b="1" dirty="0" smtClean="0"/>
              <a:t>kulturní/multikulturní </a:t>
            </a:r>
            <a:r>
              <a:rPr lang="cs-CZ" sz="1400" b="1" dirty="0"/>
              <a:t>služby </a:t>
            </a:r>
            <a:r>
              <a:rPr lang="cs-CZ" sz="1400" dirty="0"/>
              <a:t>nebo </a:t>
            </a:r>
            <a:r>
              <a:rPr lang="cs-CZ" sz="1400" b="1" dirty="0"/>
              <a:t>výchovně/vzdělávací služby</a:t>
            </a:r>
            <a:r>
              <a:rPr lang="cs-CZ" sz="1400" dirty="0"/>
              <a:t>,</a:t>
            </a:r>
          </a:p>
          <a:p>
            <a:pPr lvl="1"/>
            <a:r>
              <a:rPr lang="cs-CZ" sz="1400" b="1" dirty="0" smtClean="0"/>
              <a:t>environmentální </a:t>
            </a:r>
            <a:r>
              <a:rPr lang="cs-CZ" sz="1400" b="1" dirty="0"/>
              <a:t>služby </a:t>
            </a:r>
            <a:r>
              <a:rPr lang="cs-CZ" sz="1400" dirty="0"/>
              <a:t>a podpora jejich využití.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dirty="0" smtClean="0"/>
          </a:p>
          <a:p>
            <a:r>
              <a:rPr lang="cs-CZ" sz="1800" dirty="0" smtClean="0"/>
              <a:t>Provozované </a:t>
            </a:r>
            <a:r>
              <a:rPr lang="cs-CZ" sz="1800" b="1" dirty="0"/>
              <a:t>sociální služby </a:t>
            </a:r>
            <a:r>
              <a:rPr lang="cs-CZ" sz="1800" dirty="0"/>
              <a:t>mohou být realizovány </a:t>
            </a:r>
            <a:r>
              <a:rPr lang="cs-CZ" sz="1800" b="1" dirty="0"/>
              <a:t>v terénní nebo ambulantní formě</a:t>
            </a:r>
            <a:r>
              <a:rPr lang="cs-CZ" sz="1800" dirty="0"/>
              <a:t>. Není možné poskytovat sociální služby v pobytové formě. </a:t>
            </a:r>
          </a:p>
          <a:p>
            <a:endParaRPr lang="cs-CZ" sz="1800" b="1" dirty="0" smtClean="0"/>
          </a:p>
          <a:p>
            <a:r>
              <a:rPr lang="cs-CZ" sz="1800" b="1" dirty="0" smtClean="0"/>
              <a:t>Cílem </a:t>
            </a:r>
            <a:r>
              <a:rPr lang="cs-CZ" sz="1800" b="1" dirty="0"/>
              <a:t>výzvy není budování kulturních center nebo prostor pro masovou zábavu.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74. výzva IROP – Rozvoj infrastruktury polyfunkčních komunitních center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 smtClean="0"/>
              <a:t>V</a:t>
            </a:r>
            <a:r>
              <a:rPr lang="cs-CZ" b="1" dirty="0"/>
              <a:t> oblasti sociálních služeb se projekty musí zaměřit na podporu infrastruktury minimálně jedné z následujících sociálních služeb: </a:t>
            </a:r>
            <a:endParaRPr lang="cs-CZ" dirty="0"/>
          </a:p>
          <a:p>
            <a:endParaRPr lang="cs-CZ" dirty="0"/>
          </a:p>
          <a:p>
            <a:pPr lvl="1"/>
            <a:r>
              <a:rPr lang="cs-CZ" sz="2900" dirty="0"/>
              <a:t>centra denních služeb,</a:t>
            </a:r>
          </a:p>
          <a:p>
            <a:pPr lvl="1"/>
            <a:r>
              <a:rPr lang="cs-CZ" sz="2900" dirty="0"/>
              <a:t>denní stacionáře,</a:t>
            </a:r>
          </a:p>
          <a:p>
            <a:pPr lvl="1"/>
            <a:r>
              <a:rPr lang="cs-CZ" sz="2900" dirty="0"/>
              <a:t>nízkoprahová denní centra,</a:t>
            </a:r>
          </a:p>
          <a:p>
            <a:pPr lvl="1"/>
            <a:r>
              <a:rPr lang="cs-CZ" sz="2900" dirty="0"/>
              <a:t>nízkoprahová zařízení pro děti a mládež,</a:t>
            </a:r>
          </a:p>
          <a:p>
            <a:pPr lvl="1"/>
            <a:r>
              <a:rPr lang="cs-CZ" sz="2900" dirty="0"/>
              <a:t>odborné sociální poradenství,</a:t>
            </a:r>
          </a:p>
          <a:p>
            <a:pPr lvl="1"/>
            <a:r>
              <a:rPr lang="cs-CZ" sz="2900" dirty="0"/>
              <a:t>sociálně terapeutické dílny,</a:t>
            </a:r>
          </a:p>
          <a:p>
            <a:pPr lvl="1"/>
            <a:r>
              <a:rPr lang="cs-CZ" sz="2900" dirty="0"/>
              <a:t>sociální rehabilitace,</a:t>
            </a:r>
          </a:p>
          <a:p>
            <a:pPr lvl="1"/>
            <a:r>
              <a:rPr lang="cs-CZ" sz="2900" dirty="0"/>
              <a:t>pečovatelská služba,</a:t>
            </a:r>
          </a:p>
          <a:p>
            <a:pPr lvl="1"/>
            <a:r>
              <a:rPr lang="cs-CZ" sz="2900" dirty="0"/>
              <a:t>osobní asistence,</a:t>
            </a:r>
          </a:p>
          <a:p>
            <a:pPr lvl="1"/>
            <a:r>
              <a:rPr lang="cs-CZ" sz="2900" dirty="0"/>
              <a:t>sociálně aktivizační služby pro seniory a osoby se zdravotním postižením,</a:t>
            </a:r>
          </a:p>
          <a:p>
            <a:pPr lvl="1"/>
            <a:r>
              <a:rPr lang="cs-CZ" sz="2900" dirty="0"/>
              <a:t>sociálně aktivizační služby pro rodiny s dětmi.</a:t>
            </a:r>
          </a:p>
          <a:p>
            <a:endParaRPr lang="cs-CZ" dirty="0"/>
          </a:p>
          <a:p>
            <a:r>
              <a:rPr lang="cs-CZ" dirty="0"/>
              <a:t>Jiné sociální služby nejsou v rámci této výzvy podporovány.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1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74. výzva IROP – Rozvoj infrastruktury polyfunkčních komunitních center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6200" b="1" dirty="0"/>
              <a:t>Hlavní aktivity </a:t>
            </a:r>
            <a:r>
              <a:rPr lang="cs-CZ" sz="6200" b="1" dirty="0" smtClean="0"/>
              <a:t>projektu:</a:t>
            </a:r>
            <a:endParaRPr lang="cs-CZ" sz="6200" b="1" dirty="0"/>
          </a:p>
          <a:p>
            <a:pPr marL="714375" indent="-357188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4300" dirty="0" smtClean="0"/>
              <a:t>•	</a:t>
            </a:r>
            <a:r>
              <a:rPr lang="cs-CZ" sz="4900" dirty="0" smtClean="0"/>
              <a:t>stavby</a:t>
            </a:r>
            <a:r>
              <a:rPr lang="cs-CZ" sz="4900" dirty="0"/>
              <a:t>, stavební práce spojené s výstavbou infrastruktury polyfunkčního komunitního centra včetně vybudování přípojky pro přivedení inženýrských sítí,</a:t>
            </a:r>
          </a:p>
          <a:p>
            <a:pPr marL="714375" indent="-357188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4900" dirty="0"/>
              <a:t>•	rekonstrukce a stavební úpravy existujícího objektu a zázemí pro poskytování služeb polyfunkčního komunitního centra, </a:t>
            </a:r>
          </a:p>
          <a:p>
            <a:pPr marL="714375" indent="-357188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4900" dirty="0"/>
              <a:t>•	nákup budov,</a:t>
            </a:r>
          </a:p>
          <a:p>
            <a:pPr marL="714375" indent="-357188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4900" dirty="0"/>
              <a:t>•	vybavení pro zajištění provozu polyfunkčního komunitního centra. 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endParaRPr lang="cs-CZ" sz="4900" b="1" dirty="0" smtClean="0"/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sz="4900" b="1" dirty="0" smtClean="0"/>
              <a:t>UPOZORNĚNÍ</a:t>
            </a:r>
            <a:endParaRPr lang="cs-CZ" sz="49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4900" dirty="0"/>
              <a:t>Pořízení vybavení bude podporováno, budou-li součástí projektu další opatření (výstavba, rekonstrukce a úpravy objektu, či zázemí pro poskytování aktivit polyfunkčního komunitního centra). </a:t>
            </a:r>
            <a:r>
              <a:rPr lang="cs-CZ" sz="4900" b="1" dirty="0"/>
              <a:t>Pořízení vybavení nemůže být jedinou aktivitou projektu</a:t>
            </a:r>
            <a:r>
              <a:rPr lang="cs-CZ" sz="4900" dirty="0"/>
              <a:t>. Potřebnost pořízení vybavení musí být odůvodněna ve studii proveditelnosti.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74. výzva IROP – Rozvoj infrastruktury polyfunkčních komunitních center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0409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cs-CZ" sz="5000" b="1" dirty="0" smtClean="0"/>
              <a:t>Vedlejší aktivity projektu:</a:t>
            </a:r>
            <a:endParaRPr lang="cs-CZ" sz="5000" b="1" dirty="0"/>
          </a:p>
          <a:p>
            <a:pPr marL="714375" indent="-357188" algn="just">
              <a:spcAft>
                <a:spcPts val="300"/>
              </a:spcAft>
              <a:buNone/>
            </a:pPr>
            <a:r>
              <a:rPr lang="cs-CZ" sz="3600" dirty="0" smtClean="0"/>
              <a:t>•</a:t>
            </a:r>
            <a:r>
              <a:rPr lang="cs-CZ" sz="4000" dirty="0" smtClean="0"/>
              <a:t>	nákup </a:t>
            </a:r>
            <a:r>
              <a:rPr lang="cs-CZ" sz="4000" dirty="0"/>
              <a:t>pozemků pro výstavbu nové budovy nebo přístavbu stávající </a:t>
            </a:r>
            <a:r>
              <a:rPr lang="cs-CZ" sz="4000" dirty="0" smtClean="0"/>
              <a:t>budovy (do </a:t>
            </a:r>
            <a:r>
              <a:rPr lang="cs-CZ" sz="4000" dirty="0"/>
              <a:t>10 % celkových způsobilých výdajů projektu),</a:t>
            </a:r>
          </a:p>
          <a:p>
            <a:pPr marL="714375" indent="-357188" algn="just">
              <a:spcAft>
                <a:spcPts val="300"/>
              </a:spcAft>
              <a:buNone/>
            </a:pPr>
            <a:r>
              <a:rPr lang="cs-CZ" sz="4000" dirty="0"/>
              <a:t>•	demolice související s realizací projektu,</a:t>
            </a:r>
          </a:p>
          <a:p>
            <a:pPr marL="714375" indent="-357188" algn="just">
              <a:spcAft>
                <a:spcPts val="300"/>
              </a:spcAft>
              <a:buNone/>
            </a:pPr>
            <a:r>
              <a:rPr lang="cs-CZ" sz="4000" dirty="0"/>
              <a:t>•	úpravy venkovního prostranství (přístupové cesty, zeleň, hřiště a herní </a:t>
            </a:r>
            <a:r>
              <a:rPr lang="cs-CZ" sz="4000" dirty="0" smtClean="0"/>
              <a:t>prvky v </a:t>
            </a:r>
            <a:r>
              <a:rPr lang="cs-CZ" sz="4000" dirty="0"/>
              <a:t>areálu),</a:t>
            </a:r>
          </a:p>
          <a:p>
            <a:pPr marL="714375" indent="-357188" algn="just">
              <a:spcAft>
                <a:spcPts val="300"/>
              </a:spcAft>
              <a:buNone/>
            </a:pPr>
            <a:r>
              <a:rPr lang="cs-CZ" sz="4000" dirty="0"/>
              <a:t>•	zabezpečení výstavby (technický dozor investora, BOZP, autorský dozor),</a:t>
            </a:r>
          </a:p>
          <a:p>
            <a:pPr marL="714375" indent="-357188" algn="just">
              <a:spcAft>
                <a:spcPts val="300"/>
              </a:spcAft>
              <a:buNone/>
            </a:pPr>
            <a:r>
              <a:rPr lang="cs-CZ" sz="4000" dirty="0"/>
              <a:t>•	projektová dokumentace stavby, EIA, </a:t>
            </a:r>
          </a:p>
          <a:p>
            <a:pPr marL="714375" indent="-357188" algn="just">
              <a:spcAft>
                <a:spcPts val="300"/>
              </a:spcAft>
              <a:buNone/>
            </a:pPr>
            <a:r>
              <a:rPr lang="cs-CZ" sz="4000" dirty="0"/>
              <a:t>•	pořízení služeb bezprostředně souvisejících s realizací projektu (příprava </a:t>
            </a:r>
            <a:r>
              <a:rPr lang="cs-CZ" sz="4000" dirty="0" smtClean="0"/>
              <a:t>a </a:t>
            </a:r>
            <a:r>
              <a:rPr lang="cs-CZ" sz="4000" dirty="0"/>
              <a:t>realizace zadávacích a výběrových řízení, studie proveditelnosti), </a:t>
            </a:r>
          </a:p>
          <a:p>
            <a:pPr marL="714375" indent="-357188" algn="just">
              <a:spcAft>
                <a:spcPts val="300"/>
              </a:spcAft>
              <a:buNone/>
            </a:pPr>
            <a:r>
              <a:rPr lang="cs-CZ" sz="4000" dirty="0"/>
              <a:t>•	povinná publicita (dle kap. 13 Obecných pravidel), </a:t>
            </a:r>
          </a:p>
          <a:p>
            <a:pPr marL="714375" indent="-357188" algn="just">
              <a:spcAft>
                <a:spcPts val="300"/>
              </a:spcAft>
              <a:buNone/>
            </a:pPr>
            <a:r>
              <a:rPr lang="cs-CZ" sz="4000" dirty="0"/>
              <a:t>•	nákup služeb, které tvoří součást pořízení dlouhodobého hmotného </a:t>
            </a:r>
            <a:r>
              <a:rPr lang="cs-CZ" sz="4000" dirty="0" smtClean="0"/>
              <a:t>a </a:t>
            </a:r>
            <a:r>
              <a:rPr lang="cs-CZ" sz="4000" dirty="0"/>
              <a:t>nehmotného majetku, nejsou-li tyto služby součástí pořizovací ceny </a:t>
            </a:r>
            <a:r>
              <a:rPr lang="cs-CZ" sz="4000" dirty="0" smtClean="0"/>
              <a:t>vybavení (např</a:t>
            </a:r>
            <a:r>
              <a:rPr lang="cs-CZ" sz="4000" dirty="0"/>
              <a:t>. školení na ovládání pořízeného vybavení, není-li tato služba součástí pořizovací ceny vybavení).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4000" b="1" dirty="0" smtClean="0"/>
              <a:t>Na </a:t>
            </a:r>
            <a:r>
              <a:rPr lang="cs-CZ" sz="4000" b="1" dirty="0"/>
              <a:t>vedlejší aktivity projektu může být vynaloženo maximálně 15 % celkových způsobilých výdajů projektu. 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74. výzva IROP – Rozvoj infrastruktury polyfunkčních komunitních center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cs-CZ" sz="5600" b="1" u="sng" dirty="0"/>
              <a:t>Způsobilé výdaje</a:t>
            </a:r>
            <a:r>
              <a:rPr lang="cs-CZ" sz="5600" b="1" dirty="0"/>
              <a:t> na </a:t>
            </a:r>
            <a:r>
              <a:rPr lang="cs-CZ" sz="5600" b="1" dirty="0">
                <a:solidFill>
                  <a:srgbClr val="FF0000"/>
                </a:solidFill>
              </a:rPr>
              <a:t>hlavní aktivity </a:t>
            </a:r>
            <a:r>
              <a:rPr lang="cs-CZ" sz="5600" b="1" dirty="0" smtClean="0"/>
              <a:t>projektu: </a:t>
            </a:r>
            <a:endParaRPr lang="cs-CZ" sz="5600" b="1" dirty="0"/>
          </a:p>
          <a:p>
            <a:pPr marL="0" indent="0" algn="just">
              <a:buNone/>
            </a:pPr>
            <a:r>
              <a:rPr lang="cs-CZ" sz="4800" b="1" dirty="0"/>
              <a:t>Stavba</a:t>
            </a:r>
          </a:p>
          <a:p>
            <a:pPr marL="714375" indent="-357188" algn="just">
              <a:buNone/>
            </a:pPr>
            <a:r>
              <a:rPr lang="cs-CZ" sz="4800" dirty="0"/>
              <a:t>•	</a:t>
            </a:r>
            <a:r>
              <a:rPr lang="cs-CZ" sz="4800" dirty="0" smtClean="0"/>
              <a:t>stavby</a:t>
            </a:r>
            <a:r>
              <a:rPr lang="cs-CZ" sz="4800" dirty="0"/>
              <a:t>, přístavby, nástavby, stavební úpravy a rekonstrukce budov sloužící polyfunkčnímu komunitnímu centru,</a:t>
            </a:r>
          </a:p>
          <a:p>
            <a:pPr marL="714375" indent="-357188" algn="just">
              <a:buNone/>
            </a:pPr>
            <a:r>
              <a:rPr lang="cs-CZ" sz="4800" dirty="0"/>
              <a:t>•	vytvoření zázemí pro poskytování služeb polyfunkčního komunitního centra,</a:t>
            </a:r>
          </a:p>
          <a:p>
            <a:pPr marL="714375" indent="-357188" algn="just">
              <a:buNone/>
            </a:pPr>
            <a:r>
              <a:rPr lang="cs-CZ" sz="4800" dirty="0"/>
              <a:t>•	budování a modernizace související inženýrské sítě (vodovod, kanalizace, plyn, elektrické vedení) v rámci stavby, která je součástí projektu a projektové dokumentace stavby (způsobilým výdajem je přípojka realizovaná i mimo pozemek hlavní stavby, pokud je tato přípojka součástí projektové dokumentace a souvisí s realizovaným projektem).</a:t>
            </a:r>
          </a:p>
          <a:p>
            <a:pPr marL="0" indent="0" algn="just">
              <a:buNone/>
            </a:pPr>
            <a:endParaRPr lang="cs-CZ" sz="4800" b="1" dirty="0" smtClean="0"/>
          </a:p>
          <a:p>
            <a:pPr marL="0" indent="0" algn="just">
              <a:buNone/>
            </a:pPr>
            <a:r>
              <a:rPr lang="cs-CZ" sz="4800" b="1" dirty="0" smtClean="0"/>
              <a:t>Nákup pozemku a staveb</a:t>
            </a:r>
            <a:endParaRPr lang="cs-CZ" sz="4800" b="1" dirty="0"/>
          </a:p>
          <a:p>
            <a:pPr marL="714375" indent="-357188" algn="just">
              <a:buNone/>
            </a:pPr>
            <a:r>
              <a:rPr lang="cs-CZ" sz="4800" dirty="0"/>
              <a:t>•	</a:t>
            </a:r>
            <a:r>
              <a:rPr lang="cs-CZ" sz="4800" dirty="0" smtClean="0"/>
              <a:t>nákup </a:t>
            </a:r>
            <a:r>
              <a:rPr lang="cs-CZ" sz="4800" dirty="0"/>
              <a:t>pozemku (celého, nebo jeho části) určeného pro výstavbu nové budovy, která bude sloužit jako zázemí pro polyfunkční komunitní centrum, cena pozemku nesmí přesáhnout 10 % celkových způsobilých výdajů ,</a:t>
            </a:r>
          </a:p>
          <a:p>
            <a:pPr marL="714375" indent="-357188" algn="just">
              <a:buNone/>
            </a:pPr>
            <a:r>
              <a:rPr lang="cs-CZ" sz="4800" dirty="0"/>
              <a:t>•	nákup stavby (celé nebo její části), která bude sloužit jako polyfunkční komunitní centrum </a:t>
            </a:r>
          </a:p>
          <a:p>
            <a:pPr marL="0" indent="0" algn="just">
              <a:buNone/>
            </a:pPr>
            <a:endParaRPr lang="cs-CZ" sz="4800" b="1" dirty="0" smtClean="0"/>
          </a:p>
          <a:p>
            <a:pPr marL="0" indent="0" algn="just">
              <a:buNone/>
            </a:pPr>
            <a:r>
              <a:rPr lang="cs-CZ" sz="4800" b="1" dirty="0" smtClean="0"/>
              <a:t>Pořízení </a:t>
            </a:r>
            <a:r>
              <a:rPr lang="cs-CZ" sz="4800" b="1" dirty="0"/>
              <a:t>vybavení budov a zázemí</a:t>
            </a:r>
          </a:p>
          <a:p>
            <a:pPr marL="714375" indent="-357188" algn="just">
              <a:buNone/>
            </a:pPr>
            <a:r>
              <a:rPr lang="cs-CZ" sz="4800" dirty="0"/>
              <a:t>•	</a:t>
            </a:r>
            <a:r>
              <a:rPr lang="cs-CZ" sz="4800" dirty="0" smtClean="0"/>
              <a:t>pořízení </a:t>
            </a:r>
            <a:r>
              <a:rPr lang="cs-CZ" sz="4800" dirty="0"/>
              <a:t>vybavení pro zajištění provozu zařízení s odůvodněnou </a:t>
            </a:r>
            <a:r>
              <a:rPr lang="cs-CZ" sz="4800" dirty="0" smtClean="0"/>
              <a:t>vazbou na poskytování služeb polyfunkčního komunitního centra.</a:t>
            </a:r>
          </a:p>
          <a:p>
            <a:pPr marL="0" indent="0" algn="just">
              <a:buNone/>
            </a:pPr>
            <a:r>
              <a:rPr lang="cs-CZ" sz="4800" b="1" dirty="0" smtClean="0"/>
              <a:t>DPH</a:t>
            </a:r>
            <a:endParaRPr lang="cs-CZ" sz="4800" b="1" dirty="0"/>
          </a:p>
          <a:p>
            <a:pPr marL="714375" indent="-357188" algn="just">
              <a:buNone/>
            </a:pPr>
            <a:r>
              <a:rPr lang="cs-CZ" sz="4800" dirty="0"/>
              <a:t>•	</a:t>
            </a:r>
            <a:r>
              <a:rPr lang="cs-CZ" sz="4800" dirty="0" smtClean="0"/>
              <a:t>DPH </a:t>
            </a:r>
            <a:r>
              <a:rPr lang="cs-CZ" sz="4800" dirty="0"/>
              <a:t>je způsobilým výdajem, jen je-li způsobilým výdajem plnění, ke kterému </a:t>
            </a:r>
            <a:r>
              <a:rPr lang="cs-CZ" sz="4800" dirty="0" smtClean="0"/>
              <a:t>se </a:t>
            </a:r>
            <a:r>
              <a:rPr lang="cs-CZ" sz="4800" dirty="0"/>
              <a:t>vztahuje;</a:t>
            </a:r>
          </a:p>
          <a:p>
            <a:pPr marL="714375" indent="-357188" algn="just">
              <a:buNone/>
            </a:pPr>
            <a:r>
              <a:rPr lang="cs-CZ" sz="4800" dirty="0"/>
              <a:t>•	pokud nemá žadatel jakožto plátce DPH k podporovaným hlavním aktivitám nárok na odpočet vstupu,</a:t>
            </a:r>
          </a:p>
          <a:p>
            <a:pPr marL="714375" indent="-357188" algn="just">
              <a:buNone/>
            </a:pPr>
            <a:r>
              <a:rPr lang="cs-CZ" sz="4800" dirty="0"/>
              <a:t>•	pokud je žadatel neplátce DPH, způsobilým výdajem je celková pořizovací cena</a:t>
            </a:r>
          </a:p>
          <a:p>
            <a:pPr marL="714375" indent="-357188" algn="just">
              <a:buNone/>
            </a:pPr>
            <a:endParaRPr lang="cs-CZ" sz="4000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prstClr val="white">
                  <a:lumMod val="50000"/>
                </a:prstClr>
              </a:solidFill>
              <a:latin typeface="Arial Black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Ministerstvo pro místní rozvoj České republiky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= Řídicí orgán IROP (ŘO IROP)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řízení programu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příprava výzev a pravidel pro žadatele a příjemce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poskytovatel dotace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prstClr val="black"/>
              </a:solidFill>
            </a:endParaRP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Centrum pro regionální rozvoj České republiky</a:t>
            </a: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= zprostředkující subjekt pro IROP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2200" dirty="0" smtClean="0">
                <a:solidFill>
                  <a:prstClr val="black"/>
                </a:solidFill>
              </a:rPr>
              <a:t>konzultace, příjem a hodnocení žádostí o podporu, kontroly projektů, kontroly žádostí o platbu, administrace změn, zpracování podkladů pro certifikaci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0070C0"/>
                </a:solidFill>
              </a:rPr>
              <a:t>Role MMR </a:t>
            </a:r>
            <a:r>
              <a:rPr lang="cs-CZ" sz="3200" cap="none" dirty="0">
                <a:solidFill>
                  <a:srgbClr val="0070C0"/>
                </a:solidFill>
              </a:rPr>
              <a:t>a</a:t>
            </a:r>
            <a:r>
              <a:rPr lang="cs-CZ" sz="3200" dirty="0">
                <a:solidFill>
                  <a:srgbClr val="0070C0"/>
                </a:solidFill>
              </a:rPr>
              <a:t> CRR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74. výzva IROP – Rozvoj infrastruktury polyfunkčních komunitních center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cs-CZ" b="1" u="sng" dirty="0"/>
              <a:t>Způsobilé výdaje</a:t>
            </a:r>
            <a:r>
              <a:rPr lang="cs-CZ" b="1" dirty="0"/>
              <a:t> pro </a:t>
            </a:r>
            <a:r>
              <a:rPr lang="cs-CZ" b="1" dirty="0">
                <a:solidFill>
                  <a:srgbClr val="FF0000"/>
                </a:solidFill>
              </a:rPr>
              <a:t>vedlejší aktivitu </a:t>
            </a:r>
            <a:r>
              <a:rPr lang="cs-CZ" b="1" dirty="0" smtClean="0"/>
              <a:t>projektu:</a:t>
            </a:r>
            <a:endParaRPr lang="cs-CZ" dirty="0" smtClean="0"/>
          </a:p>
          <a:p>
            <a:pPr lvl="0"/>
            <a:r>
              <a:rPr lang="cs-CZ" dirty="0"/>
              <a:t>nákup pozemků do 10 % celkových způsobilých výdajů projektu,</a:t>
            </a:r>
          </a:p>
          <a:p>
            <a:pPr lvl="0"/>
            <a:r>
              <a:rPr lang="cs-CZ" dirty="0"/>
              <a:t>demolice původního objektu na místě realizace projektu, jehož odstranění souvisí s realizací projektu; demolice nemůže být jedinou aktivitou projektu,</a:t>
            </a:r>
          </a:p>
          <a:p>
            <a:pPr lvl="0"/>
            <a:r>
              <a:rPr lang="cs-CZ" dirty="0"/>
              <a:t>zabezpečení výstavby (technický dozor investora, BOZP, autorský dozor),</a:t>
            </a:r>
          </a:p>
          <a:p>
            <a:pPr lvl="0"/>
            <a:r>
              <a:rPr lang="cs-CZ" dirty="0"/>
              <a:t>úpravy venkovního prostranství (přístupové cesty v areálu, zeleň, hřiště a herní prvky),</a:t>
            </a:r>
          </a:p>
          <a:p>
            <a:pPr lvl="0"/>
            <a:r>
              <a:rPr lang="cs-CZ" dirty="0"/>
              <a:t>projektová dokumentace stavby, EIA, </a:t>
            </a:r>
          </a:p>
          <a:p>
            <a:pPr lvl="0"/>
            <a:r>
              <a:rPr lang="cs-CZ" dirty="0"/>
              <a:t>studie proveditelnosti,</a:t>
            </a:r>
          </a:p>
          <a:p>
            <a:pPr lvl="0"/>
            <a:r>
              <a:rPr lang="cs-CZ" dirty="0"/>
              <a:t>pořízení služeb bezprostředně souvisejících s realizací projektu (příprava </a:t>
            </a:r>
            <a:br>
              <a:rPr lang="cs-CZ" dirty="0"/>
            </a:br>
            <a:r>
              <a:rPr lang="cs-CZ" dirty="0"/>
              <a:t>a realizace zadávacích a výběrových řízení), </a:t>
            </a:r>
          </a:p>
          <a:p>
            <a:pPr lvl="0"/>
            <a:r>
              <a:rPr lang="cs-CZ" dirty="0"/>
              <a:t>povinná publicita (viz kap. 13 Obecných pravidel),</a:t>
            </a:r>
          </a:p>
          <a:p>
            <a:pPr lvl="0"/>
            <a:r>
              <a:rPr lang="cs-CZ" dirty="0"/>
              <a:t>nákup služeb, které tvoří součást pořízení dlouhodobého hmotného </a:t>
            </a:r>
            <a:br>
              <a:rPr lang="cs-CZ" dirty="0"/>
            </a:br>
            <a:r>
              <a:rPr lang="cs-CZ" dirty="0"/>
              <a:t>a nehmotného majetku, nejsou-li tyto služby součástí pořizovací ceny vybavení, </a:t>
            </a:r>
          </a:p>
          <a:p>
            <a:pPr lvl="0"/>
            <a:r>
              <a:rPr lang="cs-CZ" dirty="0"/>
              <a:t>DPH</a:t>
            </a:r>
          </a:p>
          <a:p>
            <a:pPr lvl="1"/>
            <a:r>
              <a:rPr lang="cs-CZ" dirty="0"/>
              <a:t>DPH je způsobilým výdajem, jen je-li způsobilým výdajem plnění, ke kterému se vztahuje;</a:t>
            </a:r>
          </a:p>
          <a:p>
            <a:pPr lvl="1"/>
            <a:r>
              <a:rPr lang="cs-CZ" dirty="0"/>
              <a:t>pokud nemá žadatel jakožto plátce DPH k podporovaným vedlejším aktivitám nárok na odpočet vstupu,</a:t>
            </a:r>
          </a:p>
          <a:p>
            <a:pPr lvl="1"/>
            <a:r>
              <a:rPr lang="cs-CZ" dirty="0"/>
              <a:t>pokud je žadatel neplátce DPH, způsobilým výdajem je celková pořizovací cena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74. výzva IROP – Rozvoj infrastruktury polyfunkčních komunitních center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32500" lnSpcReduction="20000"/>
          </a:bodyPr>
          <a:lstStyle/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4200" b="1" u="sng" dirty="0">
                <a:solidFill>
                  <a:prstClr val="black"/>
                </a:solidFill>
              </a:rPr>
              <a:t>Nezpůsobilé výdaje</a:t>
            </a:r>
            <a:r>
              <a:rPr lang="cs-CZ" sz="4200" b="1" dirty="0" smtClean="0">
                <a:solidFill>
                  <a:prstClr val="black"/>
                </a:solidFill>
              </a:rPr>
              <a:t>:</a:t>
            </a:r>
            <a:endParaRPr lang="cs-CZ" sz="3400" b="1" dirty="0">
              <a:solidFill>
                <a:prstClr val="black"/>
              </a:solidFill>
            </a:endParaRPr>
          </a:p>
          <a:p>
            <a:pPr lvl="0"/>
            <a:r>
              <a:rPr lang="cs-CZ" sz="4900" dirty="0"/>
              <a:t>výdaje </a:t>
            </a:r>
            <a:r>
              <a:rPr lang="cs-CZ" sz="4900" b="1" dirty="0"/>
              <a:t>bez přímého vztahu k projektu</a:t>
            </a:r>
            <a:r>
              <a:rPr lang="cs-CZ" sz="4900" dirty="0"/>
              <a:t>,</a:t>
            </a:r>
          </a:p>
          <a:p>
            <a:pPr lvl="0"/>
            <a:r>
              <a:rPr lang="cs-CZ" sz="4900" dirty="0"/>
              <a:t>výdaje na </a:t>
            </a:r>
            <a:r>
              <a:rPr lang="cs-CZ" sz="4900" b="1" dirty="0"/>
              <a:t>vedlejší</a:t>
            </a:r>
            <a:r>
              <a:rPr lang="cs-CZ" sz="4900" dirty="0"/>
              <a:t> aktivity projektu </a:t>
            </a:r>
            <a:r>
              <a:rPr lang="cs-CZ" sz="4900" b="1" dirty="0"/>
              <a:t>nad 15 % </a:t>
            </a:r>
            <a:r>
              <a:rPr lang="cs-CZ" sz="4900" dirty="0"/>
              <a:t>celkových způsobilých výdajů,</a:t>
            </a:r>
          </a:p>
          <a:p>
            <a:pPr lvl="0"/>
            <a:r>
              <a:rPr lang="cs-CZ" sz="4900" dirty="0"/>
              <a:t>výdaje na nákup nemovitostí </a:t>
            </a:r>
            <a:r>
              <a:rPr lang="cs-CZ" sz="4900" b="1" dirty="0"/>
              <a:t>nad stanovený limit či cenu </a:t>
            </a:r>
            <a:r>
              <a:rPr lang="cs-CZ" sz="4900" dirty="0"/>
              <a:t>zjištěnou znaleckým posudkem,</a:t>
            </a:r>
          </a:p>
          <a:p>
            <a:pPr lvl="0"/>
            <a:r>
              <a:rPr lang="cs-CZ" sz="4900" dirty="0"/>
              <a:t>výdaj, který </a:t>
            </a:r>
            <a:r>
              <a:rPr lang="cs-CZ" sz="4900" b="1" dirty="0"/>
              <a:t>nesouvisí s cíli projektu </a:t>
            </a:r>
            <a:r>
              <a:rPr lang="cs-CZ" sz="4900" dirty="0"/>
              <a:t>nebo který není možno doložit písemnými doklady,</a:t>
            </a:r>
          </a:p>
          <a:p>
            <a:pPr lvl="0"/>
            <a:r>
              <a:rPr lang="cs-CZ" sz="4900" dirty="0"/>
              <a:t>výdaje </a:t>
            </a:r>
            <a:r>
              <a:rPr lang="cs-CZ" sz="4900" b="1" dirty="0"/>
              <a:t>na restaurační zařízení či hřiště</a:t>
            </a:r>
            <a:r>
              <a:rPr lang="cs-CZ" sz="4900" dirty="0"/>
              <a:t>,</a:t>
            </a:r>
          </a:p>
          <a:p>
            <a:pPr lvl="0"/>
            <a:r>
              <a:rPr lang="cs-CZ" sz="4900" dirty="0"/>
              <a:t>nákup </a:t>
            </a:r>
            <a:r>
              <a:rPr lang="cs-CZ" sz="4900" b="1" dirty="0"/>
              <a:t>budov</a:t>
            </a:r>
            <a:r>
              <a:rPr lang="cs-CZ" sz="4900" dirty="0"/>
              <a:t> určených </a:t>
            </a:r>
            <a:r>
              <a:rPr lang="cs-CZ" sz="4900" b="1" dirty="0"/>
              <a:t>k demolici</a:t>
            </a:r>
            <a:r>
              <a:rPr lang="cs-CZ" sz="4900" dirty="0"/>
              <a:t>,</a:t>
            </a:r>
          </a:p>
          <a:p>
            <a:pPr lvl="0"/>
            <a:r>
              <a:rPr lang="cs-CZ" sz="4900" dirty="0"/>
              <a:t>výdaje na uzavření </a:t>
            </a:r>
            <a:r>
              <a:rPr lang="cs-CZ" sz="4900" b="1" dirty="0"/>
              <a:t>kupní smlouvy</a:t>
            </a:r>
            <a:r>
              <a:rPr lang="cs-CZ" sz="4900" dirty="0"/>
              <a:t>, popř. smlouvy o smlouvě budoucí kupní, </a:t>
            </a:r>
            <a:br>
              <a:rPr lang="cs-CZ" sz="4900" dirty="0"/>
            </a:br>
            <a:r>
              <a:rPr lang="cs-CZ" sz="4900" dirty="0"/>
              <a:t>k nákupu nemovitosti,</a:t>
            </a:r>
          </a:p>
          <a:p>
            <a:pPr lvl="0"/>
            <a:r>
              <a:rPr lang="cs-CZ" sz="4900" dirty="0"/>
              <a:t>výdaje </a:t>
            </a:r>
            <a:r>
              <a:rPr lang="cs-CZ" sz="4900" b="1" dirty="0"/>
              <a:t>nesplňující</a:t>
            </a:r>
            <a:r>
              <a:rPr lang="cs-CZ" sz="4900" dirty="0"/>
              <a:t> principy </a:t>
            </a:r>
            <a:r>
              <a:rPr lang="cs-CZ" sz="4900" b="1" dirty="0"/>
              <a:t>hospodárnosti, účelnosti a efektivnosti</a:t>
            </a:r>
            <a:r>
              <a:rPr lang="cs-CZ" sz="4900" dirty="0"/>
              <a:t>,</a:t>
            </a:r>
          </a:p>
          <a:p>
            <a:pPr lvl="0"/>
            <a:r>
              <a:rPr lang="cs-CZ" sz="4900" b="1" dirty="0"/>
              <a:t>náklady na mzdy, platy</a:t>
            </a:r>
            <a:r>
              <a:rPr lang="cs-CZ" sz="4900" dirty="0"/>
              <a:t>, náhrady mezd a platů, ostatní osobní náklady, povinné </a:t>
            </a:r>
            <a:r>
              <a:rPr lang="cs-CZ" sz="4900" b="1" dirty="0"/>
              <a:t>pojistné</a:t>
            </a:r>
            <a:r>
              <a:rPr lang="cs-CZ" sz="4900" dirty="0"/>
              <a:t> hrazené zaměstnavatelem,</a:t>
            </a:r>
          </a:p>
          <a:p>
            <a:pPr lvl="0"/>
            <a:r>
              <a:rPr lang="cs-CZ" sz="4900" b="1" dirty="0"/>
              <a:t>cestovní náhrady</a:t>
            </a:r>
            <a:r>
              <a:rPr lang="cs-CZ" sz="4900" dirty="0"/>
              <a:t>,</a:t>
            </a:r>
          </a:p>
          <a:p>
            <a:pPr lvl="0"/>
            <a:r>
              <a:rPr lang="cs-CZ" sz="4900" b="1" dirty="0"/>
              <a:t>provozní a režijní výdaje</a:t>
            </a:r>
            <a:r>
              <a:rPr lang="cs-CZ" sz="4900" dirty="0"/>
              <a:t>,</a:t>
            </a:r>
          </a:p>
          <a:p>
            <a:pPr lvl="0"/>
            <a:r>
              <a:rPr lang="cs-CZ" sz="4900" dirty="0"/>
              <a:t>výdaje na </a:t>
            </a:r>
            <a:r>
              <a:rPr lang="cs-CZ" sz="4900" b="1" dirty="0"/>
              <a:t>nepovinnou publicitu</a:t>
            </a:r>
            <a:r>
              <a:rPr lang="cs-CZ" sz="4900" dirty="0"/>
              <a:t>,</a:t>
            </a:r>
          </a:p>
          <a:p>
            <a:pPr lvl="0"/>
            <a:r>
              <a:rPr lang="cs-CZ" sz="4900" dirty="0"/>
              <a:t>výdaje spojené s </a:t>
            </a:r>
            <a:r>
              <a:rPr lang="cs-CZ" sz="4900" b="1" dirty="0"/>
              <a:t>řízením a administrací projektu</a:t>
            </a:r>
            <a:r>
              <a:rPr lang="cs-CZ" sz="4900" dirty="0" smtClean="0"/>
              <a:t>,</a:t>
            </a:r>
            <a:endParaRPr lang="cs-CZ" sz="4900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74. výzva IROP – Rozvoj infrastruktury polyfunkčních komunitních center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Nezpůsobilé </a:t>
            </a:r>
            <a:r>
              <a:rPr lang="cs-CZ" sz="1600" b="1" dirty="0">
                <a:solidFill>
                  <a:prstClr val="black"/>
                </a:solidFill>
              </a:rPr>
              <a:t>výdaje</a:t>
            </a:r>
            <a:r>
              <a:rPr lang="cs-CZ" sz="1600" b="1" dirty="0" smtClean="0">
                <a:solidFill>
                  <a:prstClr val="black"/>
                </a:solidFill>
              </a:rPr>
              <a:t>:</a:t>
            </a:r>
            <a:endParaRPr lang="cs-CZ" sz="1600" dirty="0" smtClean="0"/>
          </a:p>
          <a:p>
            <a:pPr lvl="0"/>
            <a:r>
              <a:rPr lang="cs-CZ" sz="1600" dirty="0"/>
              <a:t>výdaje na </a:t>
            </a:r>
            <a:r>
              <a:rPr lang="cs-CZ" sz="1600" b="1" dirty="0"/>
              <a:t>doplňující průzkumy, posudky a analýzy </a:t>
            </a:r>
            <a:r>
              <a:rPr lang="cs-CZ" sz="1600" dirty="0"/>
              <a:t>nesouvisející s vypracováním projektové dokumentace nebo studie proveditelnosti,</a:t>
            </a:r>
          </a:p>
          <a:p>
            <a:pPr lvl="0"/>
            <a:r>
              <a:rPr lang="cs-CZ" sz="1600" dirty="0"/>
              <a:t>výdaje na uzavření kupní smlouvy, popř. smlouvy o smlouvě budoucí kupní, </a:t>
            </a:r>
            <a:br>
              <a:rPr lang="cs-CZ" sz="1600" dirty="0"/>
            </a:br>
            <a:r>
              <a:rPr lang="cs-CZ" sz="1600" dirty="0"/>
              <a:t>k nákupu nemovitosti, výdaje na vyhotovení znaleckého posudku, poplatky za zápis do katastru nemovitostí,</a:t>
            </a:r>
          </a:p>
          <a:p>
            <a:pPr lvl="0"/>
            <a:r>
              <a:rPr lang="cs-CZ" sz="1600" b="1" dirty="0"/>
              <a:t>DPH s nárokem na odpočet </a:t>
            </a:r>
            <a:r>
              <a:rPr lang="cs-CZ" sz="1600" dirty="0"/>
              <a:t>nebo její část, pokud žadatel má nárok na odpočet DPH ve smyslu zákona č. 235/2004 Sb., o dani z přidané hodnoty,</a:t>
            </a:r>
          </a:p>
          <a:p>
            <a:pPr lvl="0"/>
            <a:r>
              <a:rPr lang="cs-CZ" sz="1600" b="1" dirty="0"/>
              <a:t>jiné</a:t>
            </a:r>
            <a:r>
              <a:rPr lang="cs-CZ" sz="1600" dirty="0"/>
              <a:t> </a:t>
            </a:r>
            <a:r>
              <a:rPr lang="cs-CZ" sz="1600" b="1" dirty="0"/>
              <a:t>daně</a:t>
            </a:r>
            <a:r>
              <a:rPr lang="cs-CZ" sz="1600" dirty="0"/>
              <a:t>,</a:t>
            </a:r>
          </a:p>
          <a:p>
            <a:pPr lvl="0"/>
            <a:r>
              <a:rPr lang="cs-CZ" sz="1600" b="1" dirty="0"/>
              <a:t>úroky z úvěrů, půjček</a:t>
            </a:r>
            <a:r>
              <a:rPr lang="cs-CZ" sz="1600" dirty="0"/>
              <a:t>, splátky úvěrů a půjček,</a:t>
            </a:r>
          </a:p>
          <a:p>
            <a:pPr lvl="0"/>
            <a:r>
              <a:rPr lang="cs-CZ" sz="1600" b="1" dirty="0"/>
              <a:t>pokuty</a:t>
            </a:r>
            <a:r>
              <a:rPr lang="cs-CZ" sz="1600" dirty="0"/>
              <a:t>,</a:t>
            </a:r>
          </a:p>
          <a:p>
            <a:pPr lvl="0"/>
            <a:r>
              <a:rPr lang="cs-CZ" sz="1600" b="1" dirty="0"/>
              <a:t>manka a škody</a:t>
            </a:r>
            <a:r>
              <a:rPr lang="cs-CZ" sz="1600" dirty="0"/>
              <a:t>,</a:t>
            </a:r>
          </a:p>
          <a:p>
            <a:pPr lvl="0"/>
            <a:r>
              <a:rPr lang="cs-CZ" sz="1600" dirty="0"/>
              <a:t>výdaje vzniklé nad rámec Rozhodnutí o poskytnutí dotace,</a:t>
            </a:r>
          </a:p>
          <a:p>
            <a:pPr lvl="0"/>
            <a:r>
              <a:rPr lang="cs-CZ" sz="1600" dirty="0"/>
              <a:t>výdaje na </a:t>
            </a:r>
            <a:r>
              <a:rPr lang="cs-CZ" sz="1600" b="1" dirty="0"/>
              <a:t>bankovní záruky</a:t>
            </a:r>
            <a:r>
              <a:rPr lang="cs-CZ" sz="1600" dirty="0"/>
              <a:t>, </a:t>
            </a:r>
            <a:r>
              <a:rPr lang="cs-CZ" sz="1600" b="1" dirty="0"/>
              <a:t>pojištění</a:t>
            </a:r>
            <a:r>
              <a:rPr lang="cs-CZ" sz="1600" dirty="0"/>
              <a:t>, bankovní poplatky,</a:t>
            </a:r>
          </a:p>
          <a:p>
            <a:pPr lvl="0"/>
            <a:r>
              <a:rPr lang="cs-CZ" sz="1600" dirty="0"/>
              <a:t>splátky </a:t>
            </a:r>
            <a:r>
              <a:rPr lang="cs-CZ" sz="1600" b="1" dirty="0"/>
              <a:t>půjček a úvěrů</a:t>
            </a:r>
            <a:r>
              <a:rPr lang="cs-CZ" sz="1600" dirty="0"/>
              <a:t>,</a:t>
            </a:r>
          </a:p>
          <a:p>
            <a:pPr lvl="0"/>
            <a:r>
              <a:rPr lang="cs-CZ" sz="1600" dirty="0"/>
              <a:t>sankce a </a:t>
            </a:r>
            <a:r>
              <a:rPr lang="cs-CZ" sz="1600" b="1" dirty="0"/>
              <a:t>penále</a:t>
            </a:r>
            <a:r>
              <a:rPr lang="cs-CZ" sz="1600" dirty="0" smtClean="0"/>
              <a:t>,</a:t>
            </a:r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74. výzva IROP – Rozvoj infrastruktury polyfunkčních komunitních center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04096"/>
          </a:xfrm>
        </p:spPr>
        <p:txBody>
          <a:bodyPr>
            <a:normAutofit fontScale="47500" lnSpcReduction="20000"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cs-CZ" sz="3800" b="1" dirty="0">
                <a:solidFill>
                  <a:prstClr val="black"/>
                </a:solidFill>
              </a:rPr>
              <a:t>Nezpůsobilé výdaje</a:t>
            </a:r>
            <a:r>
              <a:rPr lang="cs-CZ" sz="3800" b="1" dirty="0" smtClean="0">
                <a:solidFill>
                  <a:prstClr val="black"/>
                </a:solidFill>
              </a:rPr>
              <a:t>:</a:t>
            </a:r>
            <a:endParaRPr lang="cs-CZ" sz="3800" b="1" dirty="0">
              <a:solidFill>
                <a:prstClr val="black"/>
              </a:solidFill>
            </a:endParaRPr>
          </a:p>
          <a:p>
            <a:pPr lvl="0"/>
            <a:r>
              <a:rPr lang="cs-CZ" sz="3800" dirty="0"/>
              <a:t>kurzové ztráty,</a:t>
            </a:r>
          </a:p>
          <a:p>
            <a:pPr lvl="0"/>
            <a:r>
              <a:rPr lang="cs-CZ" sz="3800" dirty="0"/>
              <a:t>rezervy na budoucí ztráty a dluhy,</a:t>
            </a:r>
          </a:p>
          <a:p>
            <a:pPr lvl="0"/>
            <a:r>
              <a:rPr lang="cs-CZ" sz="3800" b="1" dirty="0"/>
              <a:t>provize</a:t>
            </a:r>
            <a:r>
              <a:rPr lang="cs-CZ" sz="3800" dirty="0"/>
              <a:t>,</a:t>
            </a:r>
          </a:p>
          <a:p>
            <a:pPr lvl="0"/>
            <a:r>
              <a:rPr lang="cs-CZ" sz="3800" b="1" dirty="0"/>
              <a:t>celní</a:t>
            </a:r>
            <a:r>
              <a:rPr lang="cs-CZ" sz="3800" dirty="0"/>
              <a:t>, </a:t>
            </a:r>
            <a:r>
              <a:rPr lang="cs-CZ" sz="3800" b="1" dirty="0"/>
              <a:t>správní</a:t>
            </a:r>
            <a:r>
              <a:rPr lang="cs-CZ" sz="3800" dirty="0"/>
              <a:t> a ostatní </a:t>
            </a:r>
            <a:r>
              <a:rPr lang="cs-CZ" sz="3800" b="1" dirty="0"/>
              <a:t>poplatky</a:t>
            </a:r>
            <a:r>
              <a:rPr lang="cs-CZ" sz="3800" dirty="0"/>
              <a:t>,</a:t>
            </a:r>
          </a:p>
          <a:p>
            <a:pPr lvl="0"/>
            <a:r>
              <a:rPr lang="cs-CZ" sz="3800" b="1" dirty="0"/>
              <a:t>výdaje na právní spory </a:t>
            </a:r>
            <a:r>
              <a:rPr lang="cs-CZ" sz="3800" dirty="0"/>
              <a:t>vzniklé v souvislosti s projektem, např. výdaje </a:t>
            </a:r>
            <a:br>
              <a:rPr lang="cs-CZ" sz="3800" dirty="0"/>
            </a:br>
            <a:r>
              <a:rPr lang="cs-CZ" sz="3800" dirty="0"/>
              <a:t>na uhrazení soudního poplatku, na pořízení důkazů, na právní zastoupení v případě sporu,</a:t>
            </a:r>
          </a:p>
          <a:p>
            <a:pPr lvl="0"/>
            <a:r>
              <a:rPr lang="cs-CZ" sz="3800" dirty="0"/>
              <a:t>výdaje, které jsou součástí</a:t>
            </a:r>
            <a:r>
              <a:rPr lang="cs-CZ" sz="3800" b="1" dirty="0"/>
              <a:t> likvidace </a:t>
            </a:r>
            <a:r>
              <a:rPr lang="cs-CZ" sz="3800" dirty="0"/>
              <a:t>společnosti, nedobytné pohledávky,</a:t>
            </a:r>
          </a:p>
          <a:p>
            <a:pPr lvl="0"/>
            <a:r>
              <a:rPr lang="cs-CZ" sz="3800" b="1" dirty="0"/>
              <a:t>odpisy</a:t>
            </a:r>
            <a:r>
              <a:rPr lang="cs-CZ" sz="3800" dirty="0"/>
              <a:t> dlouhodobého hmotného a nehmotného majetku,</a:t>
            </a:r>
          </a:p>
          <a:p>
            <a:pPr lvl="0"/>
            <a:r>
              <a:rPr lang="cs-CZ" sz="3800" dirty="0"/>
              <a:t>výdaje odpovídající svým vymezením účetní kategorii </a:t>
            </a:r>
            <a:r>
              <a:rPr lang="cs-CZ" sz="3800" b="1" dirty="0"/>
              <a:t>mimořádných nákladů</a:t>
            </a:r>
            <a:r>
              <a:rPr lang="cs-CZ" sz="3800" dirty="0"/>
              <a:t>,</a:t>
            </a:r>
          </a:p>
          <a:p>
            <a:pPr lvl="0"/>
            <a:r>
              <a:rPr lang="cs-CZ" sz="3800" dirty="0"/>
              <a:t>výdaje na </a:t>
            </a:r>
            <a:r>
              <a:rPr lang="cs-CZ" sz="3800" b="1" dirty="0"/>
              <a:t>audit</a:t>
            </a:r>
            <a:r>
              <a:rPr lang="cs-CZ" sz="3800" dirty="0"/>
              <a:t> projektu,</a:t>
            </a:r>
          </a:p>
          <a:p>
            <a:r>
              <a:rPr lang="cs-CZ" sz="3800" dirty="0"/>
              <a:t>výdaje, u kterých nejsou dodrženy podmínky pro způsobilost výdajů uvedené </a:t>
            </a:r>
            <a:r>
              <a:rPr lang="cs-CZ" sz="3800" dirty="0" smtClean="0"/>
              <a:t>v </a:t>
            </a:r>
            <a:r>
              <a:rPr lang="cs-CZ" sz="3800" dirty="0"/>
              <a:t>těchto Pravidlech.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74. výzva IROP – Rozvoj infrastruktury polyfunkčních komunitních center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cs-CZ" sz="4200" b="1" u="sng" dirty="0" smtClean="0">
                <a:solidFill>
                  <a:prstClr val="black"/>
                </a:solidFill>
                <a:ea typeface="MS Mincho"/>
                <a:cs typeface="Times New Roman"/>
              </a:rPr>
              <a:t>Žadatel je povinen se zavázat k výběru a naplnění indikátorů výzvy</a:t>
            </a:r>
            <a:r>
              <a:rPr lang="cs-CZ" sz="4200" b="1" dirty="0" smtClean="0">
                <a:solidFill>
                  <a:prstClr val="black"/>
                </a:solidFill>
                <a:ea typeface="MS Mincho"/>
                <a:cs typeface="Times New Roman"/>
              </a:rPr>
              <a:t>:</a:t>
            </a:r>
          </a:p>
          <a:p>
            <a:pPr marL="0" lvl="0" indent="0" algn="just">
              <a:spcAft>
                <a:spcPts val="1000"/>
              </a:spcAft>
              <a:buNone/>
            </a:pPr>
            <a:r>
              <a:rPr lang="cs-CZ" sz="4200" b="1" dirty="0" smtClean="0">
                <a:solidFill>
                  <a:srgbClr val="00B050"/>
                </a:solidFill>
                <a:ea typeface="MS Mincho"/>
                <a:cs typeface="Times New Roman"/>
              </a:rPr>
              <a:t>Indikátor</a:t>
            </a:r>
            <a:r>
              <a:rPr lang="cs-CZ" sz="3400" b="1" dirty="0" smtClean="0">
                <a:solidFill>
                  <a:srgbClr val="00B050"/>
                </a:solidFill>
                <a:ea typeface="MS Mincho"/>
                <a:cs typeface="Times New Roman"/>
              </a:rPr>
              <a:t> </a:t>
            </a:r>
            <a:r>
              <a:rPr lang="cs-CZ" sz="4200" b="1" dirty="0">
                <a:solidFill>
                  <a:srgbClr val="00B050"/>
                </a:solidFill>
                <a:ea typeface="MS Mincho"/>
                <a:cs typeface="Times New Roman"/>
              </a:rPr>
              <a:t>výsledku</a:t>
            </a:r>
            <a:endParaRPr lang="cs-CZ" sz="3400" b="1" dirty="0">
              <a:solidFill>
                <a:srgbClr val="00B050"/>
              </a:solidFill>
              <a:ea typeface="MS Mincho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cs-CZ" sz="3800" b="1" dirty="0">
                <a:ea typeface="MS Mincho"/>
                <a:cs typeface="Times New Roman"/>
              </a:rPr>
              <a:t>6 75 10 Kapacita služeb a sociální práce</a:t>
            </a:r>
            <a:endParaRPr lang="cs-CZ" sz="3800" dirty="0">
              <a:ea typeface="MS Mincho"/>
              <a:cs typeface="Times New Roman"/>
            </a:endParaRP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3800" dirty="0">
                <a:ea typeface="MS Mincho"/>
                <a:cs typeface="Times New Roman"/>
              </a:rPr>
              <a:t>Povinný pro všechny projekty. Žadatel uvede výchozí hodnotu platnou k datu zahájení realizace projektu a cílovou hodnotu indikátoru k datu ukončení realizace projektu. </a:t>
            </a:r>
            <a:endParaRPr lang="cs-CZ" sz="3800" dirty="0" smtClean="0">
              <a:ea typeface="MS Mincho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cs-CZ" sz="3800" b="1" dirty="0" smtClean="0">
                <a:solidFill>
                  <a:srgbClr val="00B050"/>
                </a:solidFill>
                <a:ea typeface="MS Mincho"/>
                <a:cs typeface="Times New Roman"/>
              </a:rPr>
              <a:t>Indikátory </a:t>
            </a:r>
            <a:r>
              <a:rPr lang="cs-CZ" sz="3800" b="1" dirty="0">
                <a:solidFill>
                  <a:srgbClr val="00B050"/>
                </a:solidFill>
                <a:ea typeface="MS Mincho"/>
                <a:cs typeface="Times New Roman"/>
              </a:rPr>
              <a:t>výstupu</a:t>
            </a:r>
          </a:p>
          <a:p>
            <a:pPr algn="just">
              <a:spcAft>
                <a:spcPts val="1000"/>
              </a:spcAft>
            </a:pPr>
            <a:r>
              <a:rPr lang="cs-CZ" sz="3800" b="1" dirty="0">
                <a:ea typeface="MS Mincho"/>
                <a:cs typeface="Times New Roman"/>
              </a:rPr>
              <a:t>5 51 01 Počet podpořených polyfunkčních komunitních center</a:t>
            </a: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3800" dirty="0">
                <a:ea typeface="MS Mincho"/>
                <a:cs typeface="Times New Roman"/>
              </a:rPr>
              <a:t>Povinný pro všechny projekty. Žadatel uvede datum výchozí hodnoty odpovídající zahájení realizace projektu a cílovou hodnotu indikátoru k datu ukončení realizace projektu. </a:t>
            </a:r>
          </a:p>
          <a:p>
            <a:pPr algn="just">
              <a:spcAft>
                <a:spcPts val="1000"/>
              </a:spcAft>
            </a:pPr>
            <a:r>
              <a:rPr lang="cs-CZ" sz="3800" b="1" dirty="0" smtClean="0">
                <a:ea typeface="MS Mincho"/>
                <a:cs typeface="Times New Roman"/>
              </a:rPr>
              <a:t>5 54 02 Počet poskytovaných druhů sociálních služeb</a:t>
            </a:r>
            <a:endParaRPr lang="cs-CZ" sz="3800" dirty="0" smtClean="0">
              <a:ea typeface="MS Mincho"/>
              <a:cs typeface="Times New Roman"/>
            </a:endParaRP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3800" dirty="0">
                <a:ea typeface="MS Mincho"/>
                <a:cs typeface="Times New Roman"/>
              </a:rPr>
              <a:t>Povinný pro všechny projekty. Žadatel uvede datum výchozí hodnoty odpovídající zahájení realizace projektu a cílovou hodnotu indikátoru k datu nejpozději 6 měsíců </a:t>
            </a:r>
            <a:r>
              <a:rPr lang="cs-CZ" sz="3800" dirty="0" smtClean="0">
                <a:ea typeface="MS Mincho"/>
                <a:cs typeface="Times New Roman"/>
              </a:rPr>
              <a:t>od </a:t>
            </a:r>
            <a:r>
              <a:rPr lang="cs-CZ" sz="3800" dirty="0">
                <a:ea typeface="MS Mincho"/>
                <a:cs typeface="Times New Roman"/>
              </a:rPr>
              <a:t>ukončení realizace projektu</a:t>
            </a:r>
            <a:r>
              <a:rPr lang="cs-CZ" sz="3800" dirty="0" smtClean="0">
                <a:ea typeface="MS Mincho"/>
                <a:cs typeface="Times New Roman"/>
              </a:rPr>
              <a:t>. </a:t>
            </a:r>
            <a:endParaRPr lang="cs-CZ" sz="3800" dirty="0">
              <a:ea typeface="MS Mincho"/>
              <a:cs typeface="Times New Roman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5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74. výzva IROP – Rozvoj infrastruktury polyfunkčních komunitních center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b="1" dirty="0" smtClean="0"/>
              <a:t>Veřejná podpora</a:t>
            </a:r>
            <a:endParaRPr lang="cs-CZ" sz="1900" b="1" dirty="0"/>
          </a:p>
          <a:p>
            <a:r>
              <a:rPr lang="cs-CZ" sz="1800" dirty="0"/>
              <a:t>Poskytovatel sociální služby podle zákona č. 108/2006 Sb., o sociálních službách ve znění pozdějších předpisů, v podpořeném polyfunkčním centru, musí být pověřen k výkonu </a:t>
            </a:r>
            <a:r>
              <a:rPr lang="cs-CZ" sz="1800" dirty="0" smtClean="0"/>
              <a:t>SOHZ (služby obecného hospodářského zájmu) </a:t>
            </a:r>
            <a:r>
              <a:rPr lang="cs-CZ" sz="1800" dirty="0"/>
              <a:t>v souladu s Rozhodnutím Komise 2012/21/EU.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800" dirty="0"/>
              <a:t>Z důvodu neovlivňování obchodu a kumulace s jinými vyrovnávacími platbami </a:t>
            </a:r>
            <a:r>
              <a:rPr lang="cs-CZ" sz="1800" dirty="0" smtClean="0"/>
              <a:t>za </a:t>
            </a:r>
            <a:r>
              <a:rPr lang="cs-CZ" sz="1800" dirty="0"/>
              <a:t>stejnou službu obecného hospodářského zájmu </a:t>
            </a:r>
            <a:r>
              <a:rPr lang="cs-CZ" sz="1800" b="1" dirty="0"/>
              <a:t>nesmí být podpora kumulována s podporou de </a:t>
            </a:r>
            <a:r>
              <a:rPr lang="cs-CZ" sz="1800" b="1" dirty="0" err="1"/>
              <a:t>minimis</a:t>
            </a:r>
            <a:r>
              <a:rPr lang="cs-CZ" sz="1800" dirty="0"/>
              <a:t>, udílenou za poskytování služby obecného hospodářského zájmu. </a:t>
            </a:r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74. výzva IROP – Rozvoj infrastruktury polyfunkčních komunitních center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b="1" dirty="0"/>
              <a:t>Pověřovací akt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900" dirty="0"/>
              <a:t>Pověřovací akt musí obsahovat tyto údaje (čl. 4 Rozhodnutí 2012/21/EU):</a:t>
            </a:r>
          </a:p>
          <a:p>
            <a:pPr marL="179388" indent="0" algn="just">
              <a:spcAft>
                <a:spcPts val="300"/>
              </a:spcAft>
              <a:buNone/>
            </a:pPr>
            <a:r>
              <a:rPr lang="cs-CZ" sz="2900" dirty="0"/>
              <a:t>a)	náplň a trvání závazku veřejné služby;</a:t>
            </a:r>
          </a:p>
          <a:p>
            <a:pPr marL="179388" indent="0" algn="just">
              <a:spcAft>
                <a:spcPts val="300"/>
              </a:spcAft>
              <a:buNone/>
            </a:pPr>
            <a:r>
              <a:rPr lang="cs-CZ" sz="2900" dirty="0"/>
              <a:t>b)	identifikace podniku, případně, o které území se jedná;</a:t>
            </a:r>
          </a:p>
          <a:p>
            <a:pPr marL="179388" indent="0" algn="just">
              <a:spcAft>
                <a:spcPts val="300"/>
              </a:spcAft>
              <a:buNone/>
            </a:pPr>
            <a:r>
              <a:rPr lang="cs-CZ" sz="2900" dirty="0"/>
              <a:t>c)	povahu jakýchkoliv výhradních nebo zvláštních práv;</a:t>
            </a:r>
          </a:p>
          <a:p>
            <a:pPr marL="179388" indent="0" algn="just">
              <a:spcAft>
                <a:spcPts val="300"/>
              </a:spcAft>
              <a:buNone/>
            </a:pPr>
            <a:r>
              <a:rPr lang="cs-CZ" sz="2900" dirty="0"/>
              <a:t>d)	popis kompenzačního mechanismu a parametrů pro výpočet, kontrolu </a:t>
            </a:r>
          </a:p>
          <a:p>
            <a:pPr marL="179388" indent="0" algn="just">
              <a:spcAft>
                <a:spcPts val="300"/>
              </a:spcAft>
              <a:buNone/>
            </a:pPr>
            <a:r>
              <a:rPr lang="cs-CZ" sz="2900" dirty="0"/>
              <a:t>a přezkoumání vyrovnávací platby;</a:t>
            </a:r>
          </a:p>
          <a:p>
            <a:pPr marL="179388" indent="0" algn="just">
              <a:spcAft>
                <a:spcPts val="300"/>
              </a:spcAft>
              <a:buNone/>
            </a:pPr>
            <a:r>
              <a:rPr lang="cs-CZ" sz="2900" dirty="0"/>
              <a:t>e)	opatření k zamezení a vrácení jakékoli nadměrné vyrovnávací platby;</a:t>
            </a:r>
          </a:p>
          <a:p>
            <a:pPr marL="179388" indent="0" algn="just">
              <a:spcAft>
                <a:spcPts val="300"/>
              </a:spcAft>
              <a:buNone/>
            </a:pPr>
            <a:r>
              <a:rPr lang="cs-CZ" sz="2900" dirty="0"/>
              <a:t>f)	odkaz na Rozhodnutí Komise 2012/21/EU (uvedením jeho plného názvu v textu pověření). </a:t>
            </a:r>
            <a:endParaRPr lang="cs-CZ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900" b="1" dirty="0"/>
              <a:t>Pokud nebyl pověřovací akt k výkonu služby obecného hospodářského zájmu v souladu s Rozhodnutím Komise 2012/21/EU ke dni podání žádosti vydán, musí žadatel předložit vyjádření pověřovatele o úmyslu pověřovací akt k výkonu služby obecného hospodářského zájmu vydat. Vyjádření pověřovatele musí obsahovat údaje podle čl. 4 Rozhodnutí Komise 2012/21/EU. ŘO IROP nestanoví formální podobu vyjádření pověřovatele. 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74. výzva IROP – Rozvoj infrastruktury polyfunkčních komunitních center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Žadatel může být pověřen několika </a:t>
            </a:r>
            <a:r>
              <a:rPr lang="cs-CZ" sz="1800" b="1" dirty="0"/>
              <a:t>akty</a:t>
            </a:r>
            <a:r>
              <a:rPr lang="cs-CZ" sz="1800" dirty="0"/>
              <a:t>, které na sebe </a:t>
            </a:r>
            <a:r>
              <a:rPr lang="cs-CZ" sz="1800" b="1" dirty="0"/>
              <a:t>musí navazovat</a:t>
            </a:r>
            <a:r>
              <a:rPr lang="cs-CZ" sz="1800" dirty="0"/>
              <a:t>, aby bylo zajištěno </a:t>
            </a:r>
            <a:r>
              <a:rPr lang="cs-CZ" sz="1800" b="1" dirty="0"/>
              <a:t>kontinuální poskytování služby</a:t>
            </a:r>
            <a:r>
              <a:rPr lang="cs-CZ" sz="1800" dirty="0"/>
              <a:t>. V případě nezajištěné návaznosti poskytované služby se žadatel vystavuje riziku navrácení celé dotace. </a:t>
            </a:r>
          </a:p>
          <a:p>
            <a:r>
              <a:rPr lang="cs-CZ" sz="1800" dirty="0"/>
              <a:t>V případě, že pověřovací akt je přílohou či dodatkem jiného právního dokumentu, je nutné jej doložit spolu s pověřovacím aktem. </a:t>
            </a:r>
          </a:p>
          <a:p>
            <a:r>
              <a:rPr lang="cs-CZ" sz="1800" b="1" dirty="0"/>
              <a:t>Z pověřovacího aktu </a:t>
            </a:r>
            <a:r>
              <a:rPr lang="cs-CZ" sz="1800" dirty="0"/>
              <a:t>či z jiného právního dokumentu, jehož přílohou či dodatkem je pověřovací akt, </a:t>
            </a:r>
            <a:r>
              <a:rPr lang="cs-CZ" sz="1800" b="1" dirty="0"/>
              <a:t>musí být patrno, že je žadatel pověřen k výkonu SOHZ</a:t>
            </a:r>
            <a:r>
              <a:rPr lang="cs-CZ" sz="1800" dirty="0"/>
              <a:t>, k jejímuž zkvalitnění slouží podpora z IROP. </a:t>
            </a:r>
          </a:p>
          <a:p>
            <a:r>
              <a:rPr lang="cs-CZ" sz="1800" dirty="0"/>
              <a:t>Další informace viz kapitola 8 Obecných </a:t>
            </a:r>
            <a:r>
              <a:rPr lang="cs-CZ" sz="1800" dirty="0" smtClean="0"/>
              <a:t>pravidel.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57606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4400" dirty="0" smtClean="0">
                <a:solidFill>
                  <a:srgbClr val="000000"/>
                </a:solidFill>
                <a:latin typeface="Myriad Pro Black"/>
                <a:cs typeface="Myriad Pro Black"/>
              </a:rPr>
              <a:t>DĚKUJEME </a:t>
            </a:r>
            <a:r>
              <a:rPr lang="cs-CZ" sz="4400" dirty="0">
                <a:solidFill>
                  <a:srgbClr val="000000"/>
                </a:solidFill>
                <a:latin typeface="Myriad Pro Black"/>
                <a:cs typeface="Myriad Pro Black"/>
              </a:rPr>
              <a:t>VÁM ZA POZORNOST</a:t>
            </a:r>
            <a:r>
              <a:rPr lang="cs-CZ" sz="4400" b="1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b="1" dirty="0">
                <a:solidFill>
                  <a:srgbClr val="000000"/>
                </a:solidFill>
                <a:cs typeface="Myriad Pro"/>
              </a:rPr>
            </a:br>
            <a:r>
              <a:rPr lang="cs-CZ" sz="44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dirty="0">
                <a:solidFill>
                  <a:srgbClr val="000000"/>
                </a:solidFill>
                <a:cs typeface="Myriad Pro"/>
              </a:rPr>
            </a:br>
            <a:r>
              <a:rPr lang="cs-CZ" sz="2800" b="1" dirty="0" smtClean="0">
                <a:solidFill>
                  <a:srgbClr val="000000"/>
                </a:solidFill>
                <a:cs typeface="Myriad Pro"/>
              </a:rPr>
              <a:t>PhDr. Aleš Pekárek</a:t>
            </a:r>
          </a:p>
          <a:p>
            <a:pPr marL="0" indent="0" algn="ctr">
              <a:buNone/>
            </a:pPr>
            <a:r>
              <a:rPr lang="cs-CZ" sz="2800" b="1" dirty="0" smtClean="0">
                <a:solidFill>
                  <a:srgbClr val="000000"/>
                </a:solidFill>
                <a:cs typeface="Myriad Pro"/>
              </a:rPr>
              <a:t>Mgr. Zina Kaštovská</a:t>
            </a:r>
          </a:p>
          <a:p>
            <a:pPr marL="0" indent="0" algn="ctr">
              <a:buNone/>
            </a:pPr>
            <a:r>
              <a:rPr lang="cs-CZ" sz="26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2600" dirty="0">
                <a:solidFill>
                  <a:srgbClr val="000000"/>
                </a:solidFill>
                <a:cs typeface="Myriad Pro"/>
              </a:rPr>
            </a:br>
            <a:r>
              <a:rPr lang="cs-CZ" sz="2600" dirty="0" smtClean="0">
                <a:solidFill>
                  <a:srgbClr val="000000"/>
                </a:solidFill>
                <a:cs typeface="Myriad Pro"/>
              </a:rPr>
              <a:t>Ministerstvo pro místní rozvoj ČR</a:t>
            </a:r>
          </a:p>
          <a:p>
            <a:pPr marL="0" indent="0" algn="ctr">
              <a:buNone/>
            </a:pPr>
            <a:r>
              <a:rPr lang="cs-CZ" sz="2600" dirty="0" smtClean="0">
                <a:solidFill>
                  <a:srgbClr val="000000"/>
                </a:solidFill>
                <a:cs typeface="Myriad Pro"/>
              </a:rPr>
              <a:t>Odbor řízení operačních programů</a:t>
            </a:r>
            <a:br>
              <a:rPr lang="cs-CZ" sz="2600" dirty="0" smtClean="0">
                <a:solidFill>
                  <a:srgbClr val="000000"/>
                </a:solidFill>
                <a:cs typeface="Myriad Pro"/>
              </a:rPr>
            </a:br>
            <a:r>
              <a:rPr lang="cs-CZ" sz="2600" dirty="0" smtClean="0">
                <a:solidFill>
                  <a:srgbClr val="000000"/>
                </a:solidFill>
                <a:cs typeface="Myriad Pro"/>
              </a:rPr>
              <a:t>E-mail: </a:t>
            </a:r>
            <a:r>
              <a:rPr lang="cs-CZ" sz="2600" dirty="0" smtClean="0"/>
              <a:t>Zina.Kastovska@mmr.cz</a:t>
            </a:r>
            <a:r>
              <a:rPr lang="cs-CZ" sz="2600" dirty="0" smtClean="0">
                <a:solidFill>
                  <a:srgbClr val="000000"/>
                </a:solidFill>
                <a:cs typeface="Myriad Pro"/>
              </a:rPr>
              <a:t/>
            </a:r>
            <a:br>
              <a:rPr lang="cs-CZ" sz="2600" dirty="0" smtClean="0">
                <a:solidFill>
                  <a:srgbClr val="000000"/>
                </a:solidFill>
                <a:cs typeface="Myriad Pro"/>
              </a:rPr>
            </a:br>
            <a:endParaRPr lang="cs-CZ" sz="2600" dirty="0" smtClean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pl-PL" sz="2600" b="1" dirty="0" smtClean="0">
                <a:solidFill>
                  <a:srgbClr val="000000"/>
                </a:solidFill>
                <a:cs typeface="Myriad Pro"/>
              </a:rPr>
              <a:t>Konzultační </a:t>
            </a:r>
            <a:r>
              <a:rPr lang="pl-PL" sz="2600" b="1" dirty="0">
                <a:solidFill>
                  <a:srgbClr val="000000"/>
                </a:solidFill>
                <a:cs typeface="Myriad Pro"/>
              </a:rPr>
              <a:t>servis</a:t>
            </a:r>
          </a:p>
          <a:p>
            <a:pPr marL="0" indent="0" algn="ctr">
              <a:buNone/>
            </a:pPr>
            <a:r>
              <a:rPr lang="cs-CZ" sz="2600" dirty="0"/>
              <a:t>Centrum pro regionální rozvoj České republiky </a:t>
            </a:r>
            <a:endParaRPr lang="cs-CZ" sz="2600" dirty="0" smtClean="0"/>
          </a:p>
          <a:p>
            <a:pPr marL="0" indent="0" algn="ctr">
              <a:buNone/>
            </a:pPr>
            <a:r>
              <a:rPr lang="cs-CZ" sz="2600" dirty="0" smtClean="0"/>
              <a:t>– </a:t>
            </a:r>
            <a:r>
              <a:rPr lang="cs-CZ" sz="2600" dirty="0"/>
              <a:t>krajská oddělení:</a:t>
            </a:r>
            <a:br>
              <a:rPr lang="cs-CZ" sz="2600" dirty="0"/>
            </a:br>
            <a:r>
              <a:rPr lang="cs-CZ" sz="2600" u="sng" dirty="0">
                <a:hlinkClick r:id="rId2"/>
              </a:rPr>
              <a:t>http://www.crr.cz/cs/crr/kontakty-irop</a:t>
            </a:r>
            <a:endParaRPr lang="cs-CZ" sz="2600" u="sng" dirty="0"/>
          </a:p>
          <a:p>
            <a:pPr marL="0" indent="0" algn="ctr">
              <a:spcBef>
                <a:spcPts val="1080"/>
              </a:spcBef>
              <a:buNone/>
            </a:pPr>
            <a:r>
              <a:rPr lang="cs-CZ" sz="2600" b="1" u="sng" dirty="0" smtClean="0">
                <a:hlinkClick r:id="rId3"/>
              </a:rPr>
              <a:t>http</a:t>
            </a:r>
            <a:r>
              <a:rPr lang="cs-CZ" sz="2600" b="1" u="sng" dirty="0">
                <a:hlinkClick r:id="rId3"/>
              </a:rPr>
              <a:t>://www.dotaceEu.cz/irop</a:t>
            </a:r>
            <a:endParaRPr lang="pl-PL" sz="2600" b="1" dirty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4264575" cy="7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1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prstClr val="white">
                  <a:lumMod val="50000"/>
                </a:prstClr>
              </a:solidFill>
              <a:latin typeface="Arial Black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07504" y="134076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dirty="0" smtClean="0">
                <a:solidFill>
                  <a:prstClr val="black"/>
                </a:solidFill>
                <a:cs typeface="Arial" charset="0"/>
              </a:rPr>
              <a:t>Obecná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dirty="0" smtClean="0">
                <a:solidFill>
                  <a:prstClr val="black"/>
                </a:solidFill>
                <a:cs typeface="Arial" charset="0"/>
              </a:rPr>
              <a:t>(závazná pro všechny specifické cíle a výzvy)</a:t>
            </a:r>
            <a:endParaRPr lang="cs-CZ" sz="2400" i="1" u="sng" dirty="0" smtClean="0">
              <a:solidFill>
                <a:prstClr val="black"/>
              </a:solidFill>
              <a:cs typeface="Arial" charset="0"/>
            </a:endParaRPr>
          </a:p>
          <a:p>
            <a:pPr marL="457200" lvl="1" indent="0">
              <a:buFont typeface="Arial"/>
              <a:buNone/>
              <a:defRPr/>
            </a:pPr>
            <a:r>
              <a:rPr lang="cs-CZ" sz="2400" dirty="0" smtClean="0">
                <a:solidFill>
                  <a:prstClr val="black"/>
                </a:solidFill>
                <a:hlinkClick r:id="rId4"/>
              </a:rPr>
              <a:t>www.dotaceEU.cz/IROP</a:t>
            </a:r>
            <a:endParaRPr lang="cs-CZ" sz="2400" dirty="0" smtClean="0">
              <a:solidFill>
                <a:prstClr val="black"/>
              </a:solidFill>
            </a:endParaRPr>
          </a:p>
          <a:p>
            <a:pPr marL="457200" lvl="1" indent="0">
              <a:buFont typeface="Arial"/>
              <a:buNone/>
              <a:defRPr/>
            </a:pPr>
            <a:endParaRPr lang="cs-CZ" sz="2400" dirty="0" smtClean="0">
              <a:solidFill>
                <a:prstClr val="black"/>
              </a:solidFill>
            </a:endParaRP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dirty="0" smtClean="0">
                <a:solidFill>
                  <a:prstClr val="black"/>
                </a:solidFill>
                <a:cs typeface="Arial" charset="0"/>
              </a:rPr>
              <a:t>Specifická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dirty="0" smtClean="0">
                <a:solidFill>
                  <a:prstClr val="black"/>
                </a:solidFill>
                <a:cs typeface="Arial" charset="0"/>
              </a:rPr>
              <a:t>(pro každou výzvu samostatný dokument)</a:t>
            </a:r>
            <a:r>
              <a:rPr lang="cs-CZ" sz="2400" i="1" u="sng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dirty="0" smtClean="0">
                <a:solidFill>
                  <a:prstClr val="black"/>
                </a:solidFill>
                <a:cs typeface="Arial" charset="0"/>
                <a:hlinkClick r:id="rId4"/>
              </a:rPr>
              <a:t>www.dotaceEU.cz/IROP</a:t>
            </a:r>
            <a:endParaRPr lang="cs-CZ" sz="2400" dirty="0" smtClean="0">
              <a:solidFill>
                <a:prstClr val="black"/>
              </a:solidFill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cs typeface="Arial" charset="0"/>
              </a:rPr>
              <a:t>podporované aktivity, způsobilé výdaje, hodnoticí kritéria, povinné přílohy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70C0"/>
                </a:solidFill>
              </a:rPr>
              <a:t>Pravidla pro žadatele a příjemce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prstClr val="white">
                  <a:lumMod val="50000"/>
                </a:prstClr>
              </a:solidFill>
              <a:latin typeface="Arial Black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84163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dirty="0">
              <a:solidFill>
                <a:srgbClr val="0070C0"/>
              </a:solidFill>
            </a:endParaRPr>
          </a:p>
        </p:txBody>
      </p:sp>
      <p:graphicFrame>
        <p:nvGraphicFramePr>
          <p:cNvPr id="11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302702"/>
              </p:ext>
            </p:extLst>
          </p:nvPr>
        </p:nvGraphicFramePr>
        <p:xfrm>
          <a:off x="457200" y="1336674"/>
          <a:ext cx="8229600" cy="4663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156">
                <a:tc>
                  <a:txBody>
                    <a:bodyPr/>
                    <a:lstStyle/>
                    <a:p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Vyhlášení výzvy a předkládání žádostí</a:t>
                      </a:r>
                      <a:endParaRPr lang="cs-CZ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Publicita</a:t>
                      </a:r>
                      <a:endParaRPr lang="cs-CZ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56"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 a výběr projektů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Sankce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56">
                <a:tc>
                  <a:txBody>
                    <a:bodyPr/>
                    <a:lstStyle/>
                    <a:p>
                      <a:r>
                        <a:rPr lang="cs-CZ" dirty="0" smtClean="0"/>
                        <a:t>Příprava</a:t>
                      </a:r>
                      <a:r>
                        <a:rPr lang="cs-CZ" baseline="0" dirty="0" smtClean="0"/>
                        <a:t> a realizace projektu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Monitorování projektů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56">
                <a:tc>
                  <a:txBody>
                    <a:bodyPr/>
                    <a:lstStyle/>
                    <a:p>
                      <a:r>
                        <a:rPr lang="cs-CZ" dirty="0" smtClean="0"/>
                        <a:t>Investiční</a:t>
                      </a:r>
                      <a:r>
                        <a:rPr lang="cs-CZ" baseline="0" dirty="0" smtClean="0"/>
                        <a:t> plánování  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Indikátory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56">
                <a:tc>
                  <a:txBody>
                    <a:bodyPr/>
                    <a:lstStyle/>
                    <a:p>
                      <a:r>
                        <a:rPr lang="cs-CZ" dirty="0" smtClean="0"/>
                        <a:t>Dodatečné stavební práce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Změny v projektu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1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Odstoupení, ukončení realizace projektu</a:t>
                      </a:r>
                      <a:endParaRPr lang="cs-CZ" dirty="0" smtClean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Nesrovnalosti,</a:t>
                      </a:r>
                      <a:r>
                        <a:rPr lang="cs-CZ" baseline="0" dirty="0" smtClean="0"/>
                        <a:t> porušení rozpočtové kázně, porušení právního aktu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156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Veřejná podpora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Financování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156">
                <a:tc>
                  <a:txBody>
                    <a:bodyPr/>
                    <a:lstStyle/>
                    <a:p>
                      <a:r>
                        <a:rPr lang="cs-CZ" dirty="0" smtClean="0"/>
                        <a:t>Účetnictví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Příjmy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156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Způsobilé výdaje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Udržitelnost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156">
                <a:tc>
                  <a:txBody>
                    <a:bodyPr/>
                    <a:lstStyle/>
                    <a:p>
                      <a:r>
                        <a:rPr lang="cs-CZ" dirty="0" smtClean="0"/>
                        <a:t>Přenesená daňová povinnost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Námitky a stížnosti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156">
                <a:tc>
                  <a:txBody>
                    <a:bodyPr/>
                    <a:lstStyle/>
                    <a:p>
                      <a:r>
                        <a:rPr lang="cs-CZ" dirty="0" smtClean="0"/>
                        <a:t>Archivace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Kontroly a audity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156">
                <a:tc>
                  <a:txBody>
                    <a:bodyPr/>
                    <a:lstStyle/>
                    <a:p>
                      <a:r>
                        <a:rPr lang="cs-CZ" dirty="0" smtClean="0"/>
                        <a:t>Vazba</a:t>
                      </a:r>
                      <a:r>
                        <a:rPr lang="cs-CZ" baseline="0" dirty="0" smtClean="0"/>
                        <a:t> na integrované nástroje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Právní a metodický rámec</a:t>
                      </a:r>
                      <a:endParaRPr lang="cs-CZ" dirty="0"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0070C0"/>
                </a:solidFill>
              </a:rPr>
              <a:t>Kapitoly obecných </a:t>
            </a:r>
            <a:r>
              <a:rPr lang="cs-CZ" sz="3200" dirty="0" smtClean="0">
                <a:solidFill>
                  <a:srgbClr val="0070C0"/>
                </a:solidFill>
              </a:rPr>
              <a:t>pravidel pro žadatele a příjemce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8522"/>
            <a:ext cx="8229600" cy="11558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/>
            </a:r>
            <a:br>
              <a:rPr lang="cs-CZ" sz="3200" dirty="0" smtClean="0">
                <a:solidFill>
                  <a:srgbClr val="0070C0"/>
                </a:solidFill>
              </a:rPr>
            </a:br>
            <a:r>
              <a:rPr lang="en-US" sz="3200" dirty="0" err="1" smtClean="0">
                <a:solidFill>
                  <a:srgbClr val="0070C0"/>
                </a:solidFill>
              </a:rPr>
              <a:t>Strukt</a:t>
            </a:r>
            <a:r>
              <a:rPr lang="cs-CZ" sz="3200" dirty="0" smtClean="0">
                <a:solidFill>
                  <a:srgbClr val="0070C0"/>
                </a:solidFill>
              </a:rPr>
              <a:t>U</a:t>
            </a:r>
            <a:r>
              <a:rPr lang="en-US" sz="3200" dirty="0" err="1" smtClean="0">
                <a:solidFill>
                  <a:srgbClr val="0070C0"/>
                </a:solidFill>
              </a:rPr>
              <a:t>ra</a:t>
            </a:r>
            <a:r>
              <a:rPr lang="en-US" sz="3200" dirty="0" smtClean="0">
                <a:solidFill>
                  <a:srgbClr val="0070C0"/>
                </a:solidFill>
              </a:rPr>
              <a:t> IROP</a:t>
            </a:r>
            <a:br>
              <a:rPr lang="en-US" sz="3200" dirty="0" smtClean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/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0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Hodnocení irop za rok </a:t>
            </a:r>
            <a:r>
              <a:rPr lang="cs-CZ" sz="3600" dirty="0" smtClean="0">
                <a:solidFill>
                  <a:srgbClr val="0070C0"/>
                </a:solidFill>
              </a:rPr>
              <a:t>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700" dirty="0">
                <a:latin typeface="Arial"/>
              </a:rPr>
              <a:t>Vyhlášeno v 67 výzvách 71% alokace programu</a:t>
            </a:r>
            <a:br>
              <a:rPr lang="cs-CZ" sz="2700" dirty="0">
                <a:latin typeface="Arial"/>
              </a:rPr>
            </a:br>
            <a:r>
              <a:rPr lang="cs-CZ" sz="2700" dirty="0">
                <a:latin typeface="Arial"/>
              </a:rPr>
              <a:t>v objemu 88,68 mld. Kč. </a:t>
            </a:r>
          </a:p>
          <a:p>
            <a:pPr lvl="1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300" dirty="0">
                <a:solidFill>
                  <a:srgbClr val="00B050"/>
                </a:solidFill>
                <a:latin typeface="Arial"/>
              </a:rPr>
              <a:t>Dnes</a:t>
            </a:r>
            <a:r>
              <a:rPr lang="cs-CZ" sz="2300" dirty="0">
                <a:latin typeface="Arial"/>
              </a:rPr>
              <a:t> už </a:t>
            </a:r>
            <a:r>
              <a:rPr lang="cs-CZ" sz="2300" dirty="0" smtClean="0">
                <a:latin typeface="Arial"/>
              </a:rPr>
              <a:t>74 </a:t>
            </a:r>
            <a:r>
              <a:rPr lang="cs-CZ" sz="2300" dirty="0">
                <a:latin typeface="Arial"/>
              </a:rPr>
              <a:t>výzev za více než 100 mld. Kč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700" dirty="0">
                <a:latin typeface="Arial"/>
              </a:rPr>
              <a:t>Předloženo 3147 projektů za 50 mld. Kč. </a:t>
            </a:r>
          </a:p>
          <a:p>
            <a:pPr lvl="1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300" dirty="0" smtClean="0">
                <a:solidFill>
                  <a:srgbClr val="00B050"/>
                </a:solidFill>
                <a:latin typeface="Arial"/>
              </a:rPr>
              <a:t>Dnes</a:t>
            </a:r>
            <a:r>
              <a:rPr lang="cs-CZ" sz="2300" dirty="0" smtClean="0">
                <a:latin typeface="Arial"/>
              </a:rPr>
              <a:t> už 4956 za 75,6 mld. Kč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700" dirty="0" smtClean="0">
                <a:latin typeface="Arial"/>
              </a:rPr>
              <a:t>Schváleno </a:t>
            </a:r>
            <a:r>
              <a:rPr lang="cs-CZ" sz="2700" dirty="0">
                <a:latin typeface="Arial"/>
              </a:rPr>
              <a:t>952 projektů za 15 mld. Kč. </a:t>
            </a:r>
          </a:p>
          <a:p>
            <a:pPr lvl="1" defTabSz="9144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2300" dirty="0">
                <a:solidFill>
                  <a:srgbClr val="00B050"/>
                </a:solidFill>
                <a:latin typeface="Arial"/>
              </a:rPr>
              <a:t>Dnes</a:t>
            </a:r>
            <a:r>
              <a:rPr lang="cs-CZ" sz="2300" dirty="0">
                <a:latin typeface="Arial"/>
              </a:rPr>
              <a:t> už 1651 za 30,8 mld. </a:t>
            </a:r>
            <a:r>
              <a:rPr lang="cs-CZ" sz="2300" dirty="0" smtClean="0">
                <a:latin typeface="Arial"/>
              </a:rPr>
              <a:t>Kč</a:t>
            </a:r>
            <a:endParaRPr lang="cs-CZ" sz="2300" dirty="0">
              <a:latin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prstClr val="white">
                  <a:lumMod val="50000"/>
                </a:prstClr>
              </a:solidFill>
              <a:latin typeface="Arial Black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7676" y="1224910"/>
            <a:ext cx="83820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>
                <a:solidFill>
                  <a:srgbClr val="0070C0"/>
                </a:solidFill>
                <a:latin typeface="Myriad Pro"/>
              </a:rPr>
              <a:t>Prioritní osa 2 - Lidé</a:t>
            </a:r>
          </a:p>
          <a:p>
            <a:pPr algn="just">
              <a:spcBef>
                <a:spcPts val="1200"/>
              </a:spcBef>
            </a:pPr>
            <a:r>
              <a:rPr lang="cs-CZ" sz="2000" b="1" dirty="0" smtClean="0">
                <a:solidFill>
                  <a:prstClr val="black"/>
                </a:solidFill>
                <a:latin typeface="Myriad Pro"/>
              </a:rPr>
              <a:t>SC 2.1 	</a:t>
            </a:r>
            <a:r>
              <a:rPr lang="cs-CZ" sz="2000" dirty="0" smtClean="0">
                <a:solidFill>
                  <a:prstClr val="black"/>
                </a:solidFill>
                <a:latin typeface="Myriad Pro"/>
              </a:rPr>
              <a:t>Zvýšení kvality a dostupnosti služeb vedoucí k sociální inkluzi</a:t>
            </a:r>
          </a:p>
          <a:p>
            <a:pPr algn="just">
              <a:spcBef>
                <a:spcPts val="1800"/>
              </a:spcBef>
            </a:pPr>
            <a:r>
              <a:rPr lang="cs-CZ" sz="2000" b="1" dirty="0" smtClean="0">
                <a:solidFill>
                  <a:prstClr val="black"/>
                </a:solidFill>
                <a:latin typeface="Myriad Pro"/>
              </a:rPr>
              <a:t>SC 2.2 	</a:t>
            </a:r>
            <a:r>
              <a:rPr lang="cs-CZ" sz="2000" dirty="0" smtClean="0">
                <a:solidFill>
                  <a:prstClr val="black"/>
                </a:solidFill>
                <a:latin typeface="Myriad Pro"/>
              </a:rPr>
              <a:t>Vznik nových a rozvoj existujících podnikatelských aktivit</a:t>
            </a:r>
          </a:p>
          <a:p>
            <a:pPr algn="just"/>
            <a:r>
              <a:rPr lang="cs-CZ" sz="2000" dirty="0">
                <a:solidFill>
                  <a:prstClr val="black"/>
                </a:solidFill>
                <a:latin typeface="Myriad Pro"/>
              </a:rPr>
              <a:t>	</a:t>
            </a:r>
            <a:r>
              <a:rPr lang="cs-CZ" sz="2000" dirty="0" smtClean="0">
                <a:solidFill>
                  <a:prstClr val="black"/>
                </a:solidFill>
                <a:latin typeface="Myriad Pro"/>
              </a:rPr>
              <a:t>v oblasti sociálního podnikání</a:t>
            </a:r>
          </a:p>
          <a:p>
            <a:pPr algn="just">
              <a:spcBef>
                <a:spcPts val="1800"/>
              </a:spcBef>
            </a:pPr>
            <a:r>
              <a:rPr lang="cs-CZ" sz="2000" b="1" dirty="0" smtClean="0">
                <a:solidFill>
                  <a:prstClr val="black"/>
                </a:solidFill>
                <a:latin typeface="Myriad Pro"/>
              </a:rPr>
              <a:t>SC 2.3 	</a:t>
            </a:r>
            <a:r>
              <a:rPr lang="cs-CZ" sz="2000" dirty="0" smtClean="0">
                <a:solidFill>
                  <a:prstClr val="black"/>
                </a:solidFill>
                <a:latin typeface="Myriad Pro"/>
              </a:rPr>
              <a:t>Rozvoj infrastruktury pro poskytování zdravotních služeb      </a:t>
            </a:r>
          </a:p>
          <a:p>
            <a:pPr algn="just"/>
            <a:r>
              <a:rPr lang="cs-CZ" sz="2000" dirty="0">
                <a:solidFill>
                  <a:prstClr val="black"/>
                </a:solidFill>
                <a:latin typeface="Myriad Pro"/>
              </a:rPr>
              <a:t> </a:t>
            </a:r>
            <a:r>
              <a:rPr lang="cs-CZ" sz="2000" dirty="0" smtClean="0">
                <a:solidFill>
                  <a:prstClr val="black"/>
                </a:solidFill>
                <a:latin typeface="Myriad Pro"/>
              </a:rPr>
              <a:t>            a  péče o zdraví</a:t>
            </a:r>
          </a:p>
          <a:p>
            <a:pPr algn="just">
              <a:spcBef>
                <a:spcPts val="1800"/>
              </a:spcBef>
            </a:pPr>
            <a:r>
              <a:rPr lang="cs-CZ" sz="2000" b="1" dirty="0" smtClean="0">
                <a:solidFill>
                  <a:prstClr val="black"/>
                </a:solidFill>
                <a:latin typeface="Myriad Pro"/>
              </a:rPr>
              <a:t>SC 2.4	</a:t>
            </a:r>
            <a:r>
              <a:rPr lang="cs-CZ" sz="2000" dirty="0" smtClean="0">
                <a:solidFill>
                  <a:prstClr val="black"/>
                </a:solidFill>
                <a:latin typeface="Myriad Pro"/>
              </a:rPr>
              <a:t>Zvýšení kvality a dostupnosti infrastruktury pro vzdělávání 	a celoživotní učení</a:t>
            </a:r>
          </a:p>
          <a:p>
            <a:pPr algn="just">
              <a:spcBef>
                <a:spcPts val="1800"/>
              </a:spcBef>
              <a:tabLst>
                <a:tab pos="893763" algn="l"/>
              </a:tabLst>
            </a:pPr>
            <a:r>
              <a:rPr lang="cs-CZ" sz="2000" b="1" dirty="0" smtClean="0">
                <a:solidFill>
                  <a:prstClr val="black"/>
                </a:solidFill>
                <a:latin typeface="Myriad Pro"/>
              </a:rPr>
              <a:t>SC 2.5	</a:t>
            </a:r>
            <a:r>
              <a:rPr lang="cs-CZ" sz="2000" dirty="0" smtClean="0">
                <a:solidFill>
                  <a:prstClr val="black"/>
                </a:solidFill>
                <a:latin typeface="Myriad Pro"/>
              </a:rPr>
              <a:t>Snížení energetické náročnosti v sektoru bydlení</a:t>
            </a:r>
            <a:endParaRPr lang="cs-CZ" sz="2000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Prioritní osa 2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70C0"/>
                </a:solidFill>
              </a:rPr>
              <a:t>SPECIFICKÝ CÍL 2.1: Zvýšení kvality a dostupnosti služeb vedoucí k sociální inkluzi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200" b="1" dirty="0"/>
              <a:t>Cíl</a:t>
            </a:r>
            <a:r>
              <a:rPr lang="cs-CZ" sz="2200" b="1" dirty="0" smtClean="0"/>
              <a:t>: </a:t>
            </a:r>
            <a:r>
              <a:rPr lang="cs-CZ" sz="2000" dirty="0" smtClean="0"/>
              <a:t>dobudovat </a:t>
            </a:r>
            <a:r>
              <a:rPr lang="cs-CZ" sz="2000" dirty="0"/>
              <a:t>infrastrukturu pro poskytování sociálních služeb </a:t>
            </a:r>
            <a:r>
              <a:rPr lang="cs-CZ" sz="2000" dirty="0" smtClean="0"/>
              <a:t>a doprovodných </a:t>
            </a:r>
            <a:r>
              <a:rPr lang="cs-CZ" sz="2000" dirty="0"/>
              <a:t>programů. Podpora bude směřovat ke službám terénního a ambulantního charakteru, k </a:t>
            </a:r>
            <a:r>
              <a:rPr lang="cs-CZ" sz="2000" dirty="0" err="1"/>
              <a:t>deinstitucionalizaci</a:t>
            </a:r>
            <a:r>
              <a:rPr lang="cs-CZ" sz="2000" dirty="0"/>
              <a:t> a ke službám pobytového charakteru, které odpovídají současným principům sociálního začleňování. Podpořeny budou i služby primární prevence, které mají komunitní </a:t>
            </a:r>
            <a:r>
              <a:rPr lang="cs-CZ" sz="2000" dirty="0" smtClean="0"/>
              <a:t>charakter</a:t>
            </a:r>
            <a:r>
              <a:rPr lang="cs-CZ" sz="1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cs-CZ" sz="2200" b="1" dirty="0"/>
              <a:t>Alokace: </a:t>
            </a:r>
            <a:r>
              <a:rPr lang="cs-CZ" sz="2200" dirty="0" smtClean="0"/>
              <a:t>338 mil. EUR (EFRR) - cca 9, 295 mld. Kč</a:t>
            </a:r>
            <a:endParaRPr lang="cs-CZ" sz="2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IRO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2839</TotalTime>
  <Words>1817</Words>
  <Application>Microsoft Office PowerPoint</Application>
  <PresentationFormat>Předvádění na obrazovce (4:3)</PresentationFormat>
  <Paragraphs>458</Paragraphs>
  <Slides>38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7" baseType="lpstr">
      <vt:lpstr>MS Mincho</vt:lpstr>
      <vt:lpstr>Arial</vt:lpstr>
      <vt:lpstr>Arial Black</vt:lpstr>
      <vt:lpstr>Calibri</vt:lpstr>
      <vt:lpstr>Myriad Pro</vt:lpstr>
      <vt:lpstr>Myriad Pro Black</vt:lpstr>
      <vt:lpstr>Times New Roman</vt:lpstr>
      <vt:lpstr>Wingdings</vt:lpstr>
      <vt:lpstr>MotivIROP</vt:lpstr>
      <vt:lpstr>    Seminář pro žadatele  výzvy č. 74 IROP Rozvoj infrastruktury polyfunkčních komunitních center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Hodnocení irop za rok 2016</vt:lpstr>
      <vt:lpstr>Prezentace aplikace PowerPoint</vt:lpstr>
      <vt:lpstr>SPECIFICKÝ CÍL 2.1: Zvýšení kvality a dostupnosti služeb vedoucí k sociální inkluzi</vt:lpstr>
      <vt:lpstr>SPECIFICKÝ CÍL 2.1: Zvýšení kvality a dostupnosti služeb vedoucí k sociální inkluzi</vt:lpstr>
      <vt:lpstr>výzvy IROP v SC 2.1</vt:lpstr>
      <vt:lpstr>Výzvy IROP SC 2.1 Individuální projekty</vt:lpstr>
      <vt:lpstr> Výzvy IROP SC 2.1 Integrované nástroje </vt:lpstr>
      <vt:lpstr>Prezentace aplikace PowerPoint</vt:lpstr>
      <vt:lpstr>Prezentace aplikace PowerPoint</vt:lpstr>
      <vt:lpstr>upozornění pro žadatele</vt:lpstr>
      <vt:lpstr>upozornění pro žadatele</vt:lpstr>
      <vt:lpstr>  74. výzva IROP – Rozvoj infrastruktury polyfunkčních komunitních center   </vt:lpstr>
      <vt:lpstr>Prezentace aplikace PowerPoint</vt:lpstr>
      <vt:lpstr>74. výzva IROP – Rozvoj infrastruktury polyfunkčních komunitních center </vt:lpstr>
      <vt:lpstr>74. výzva IROP – Rozvoj infrastruktury polyfunkčních komunitních center </vt:lpstr>
      <vt:lpstr>74. výzva IROP – Rozvoj infrastruktury polyfunkčních komunitních center </vt:lpstr>
      <vt:lpstr>74. výzva IROP – Rozvoj infrastruktury polyfunkčních komunitních center </vt:lpstr>
      <vt:lpstr>74. výzva IROP – Rozvoj infrastruktury polyfunkčních komunitních center </vt:lpstr>
      <vt:lpstr>74. výzva IROP – Rozvoj infrastruktury polyfunkčních komunitních center </vt:lpstr>
      <vt:lpstr>74. výzva IROP – Rozvoj infrastruktury polyfunkčních komunitních center </vt:lpstr>
      <vt:lpstr>74. výzva IROP – Rozvoj infrastruktury polyfunkčních komunitních center </vt:lpstr>
      <vt:lpstr>74. výzva IROP – Rozvoj infrastruktury polyfunkčních komunitních center </vt:lpstr>
      <vt:lpstr>74. výzva IROP – Rozvoj infrastruktury polyfunkčních komunitních center </vt:lpstr>
      <vt:lpstr>74. výzva IROP – Rozvoj infrastruktury polyfunkčních komunitních center </vt:lpstr>
      <vt:lpstr>74. výzva IROP – Rozvoj infrastruktury polyfunkčních komunitních center </vt:lpstr>
      <vt:lpstr>74. výzva IROP – Rozvoj infrastruktury polyfunkčních komunitních center </vt:lpstr>
      <vt:lpstr>74. výzva IROP – Rozvoj infrastruktury polyfunkčních komunitních center </vt:lpstr>
      <vt:lpstr>74. výzva IROP – Rozvoj infrastruktury polyfunkčních komunitních center </vt:lpstr>
      <vt:lpstr>74. výzva IROP – Rozvoj infrastruktury polyfunkčních komunitních center </vt:lpstr>
      <vt:lpstr>74. výzva IROP – Rozvoj infrastruktury polyfunkčních komunitních center </vt:lpstr>
      <vt:lpstr>74. výzva IROP – Rozvoj infrastruktury polyfunkčních komunitních center </vt:lpstr>
      <vt:lpstr>Prezentace aplikace PowerPoint</vt:lpstr>
    </vt:vector>
  </TitlesOfParts>
  <Company>MMR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programového období 2014-2020</dc:title>
  <dc:creator>*</dc:creator>
  <cp:lastModifiedBy>Kaštovská Zina</cp:lastModifiedBy>
  <cp:revision>301</cp:revision>
  <cp:lastPrinted>2015-01-29T12:55:59Z</cp:lastPrinted>
  <dcterms:created xsi:type="dcterms:W3CDTF">2014-10-03T06:20:14Z</dcterms:created>
  <dcterms:modified xsi:type="dcterms:W3CDTF">2017-05-10T12:24:05Z</dcterms:modified>
</cp:coreProperties>
</file>