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handoutMasterIdLst>
    <p:handoutMasterId r:id="rId48"/>
  </p:handoutMasterIdLst>
  <p:sldIdLst>
    <p:sldId id="284" r:id="rId2"/>
    <p:sldId id="360" r:id="rId3"/>
    <p:sldId id="366" r:id="rId4"/>
    <p:sldId id="353" r:id="rId5"/>
    <p:sldId id="354" r:id="rId6"/>
    <p:sldId id="355" r:id="rId7"/>
    <p:sldId id="356" r:id="rId8"/>
    <p:sldId id="357" r:id="rId9"/>
    <p:sldId id="358" r:id="rId10"/>
    <p:sldId id="359" r:id="rId11"/>
    <p:sldId id="332" r:id="rId12"/>
    <p:sldId id="364" r:id="rId13"/>
    <p:sldId id="265" r:id="rId14"/>
    <p:sldId id="264" r:id="rId15"/>
    <p:sldId id="365" r:id="rId16"/>
    <p:sldId id="313" r:id="rId17"/>
    <p:sldId id="319" r:id="rId18"/>
    <p:sldId id="311" r:id="rId19"/>
    <p:sldId id="312" r:id="rId20"/>
    <p:sldId id="317" r:id="rId21"/>
    <p:sldId id="318" r:id="rId22"/>
    <p:sldId id="367" r:id="rId23"/>
    <p:sldId id="304" r:id="rId24"/>
    <p:sldId id="302" r:id="rId25"/>
    <p:sldId id="320" r:id="rId26"/>
    <p:sldId id="301" r:id="rId27"/>
    <p:sldId id="307" r:id="rId28"/>
    <p:sldId id="323" r:id="rId29"/>
    <p:sldId id="327" r:id="rId30"/>
    <p:sldId id="328" r:id="rId31"/>
    <p:sldId id="337" r:id="rId32"/>
    <p:sldId id="329" r:id="rId33"/>
    <p:sldId id="369" r:id="rId34"/>
    <p:sldId id="371" r:id="rId35"/>
    <p:sldId id="372" r:id="rId36"/>
    <p:sldId id="373" r:id="rId37"/>
    <p:sldId id="274" r:id="rId38"/>
    <p:sldId id="276" r:id="rId39"/>
    <p:sldId id="278" r:id="rId40"/>
    <p:sldId id="279" r:id="rId41"/>
    <p:sldId id="282" r:id="rId42"/>
    <p:sldId id="280" r:id="rId43"/>
    <p:sldId id="331" r:id="rId44"/>
    <p:sldId id="281" r:id="rId45"/>
    <p:sldId id="262" r:id="rId4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82">
          <p15:clr>
            <a:srgbClr val="A4A3A4"/>
          </p15:clr>
        </p15:guide>
        <p15:guide id="2" pos="48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kopalíková Lenka" initials="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CCCCCC"/>
    <a:srgbClr val="5FA4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5252" autoAdjust="0"/>
  </p:normalViewPr>
  <p:slideViewPr>
    <p:cSldViewPr snapToGrid="0" snapToObjects="1">
      <p:cViewPr>
        <p:scale>
          <a:sx n="70" d="100"/>
          <a:sy n="70" d="100"/>
        </p:scale>
        <p:origin x="-2148" y="-906"/>
      </p:cViewPr>
      <p:guideLst>
        <p:guide orient="horz" pos="3382"/>
        <p:guide pos="487"/>
      </p:guideLst>
    </p:cSldViewPr>
  </p:slideViewPr>
  <p:outlineViewPr>
    <p:cViewPr>
      <p:scale>
        <a:sx n="33" d="100"/>
        <a:sy n="33" d="100"/>
      </p:scale>
      <p:origin x="0" y="55404"/>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67" d="100"/>
          <a:sy n="67" d="100"/>
        </p:scale>
        <p:origin x="-322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pPr/>
              <a:t>1/18/2016</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pPr/>
              <a:t>‹#›</a:t>
            </a:fld>
            <a:endParaRPr lang="en-US" dirty="0"/>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pPr/>
              <a:t>1/18/2016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pPr/>
              <a:t>‹#›</a:t>
            </a:fld>
            <a:endParaRPr lang="en-US" dirty="0"/>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dirty="0"/>
              <a:t>Systém MS2014+ je napojen na mnoho dalších systémů. Komunikuje s účetním systémem řídícího orgánu, s účetním systémem Ministerstva financí  (Viola) i se systémem Auditního orgánu (IS AO).</a:t>
            </a:r>
          </a:p>
          <a:p>
            <a:pPr marL="171450" indent="-171450">
              <a:buFont typeface="Arial" panose="020B0604020202020204" pitchFamily="34" charset="0"/>
              <a:buChar char="•"/>
            </a:pPr>
            <a:r>
              <a:rPr lang="cs-CZ" dirty="0"/>
              <a:t>V MS2014+ probíhá ověřování dat v Registru de </a:t>
            </a:r>
            <a:r>
              <a:rPr lang="cs-CZ" dirty="0" err="1"/>
              <a:t>minimis</a:t>
            </a:r>
            <a:r>
              <a:rPr lang="cs-CZ" dirty="0"/>
              <a:t> a rovněž vkládání dat oprávněnými osobami do Registru de </a:t>
            </a:r>
            <a:r>
              <a:rPr lang="cs-CZ" dirty="0" err="1"/>
              <a:t>minimis</a:t>
            </a:r>
            <a:endParaRPr lang="cs-CZ" dirty="0"/>
          </a:p>
          <a:p>
            <a:pPr marL="171450" indent="-171450">
              <a:buFont typeface="Arial" panose="020B0604020202020204" pitchFamily="34" charset="0"/>
              <a:buChar char="•"/>
            </a:pPr>
            <a:r>
              <a:rPr lang="cs-CZ" dirty="0"/>
              <a:t>Systém SFC je systém Evropské komise, která je přes rozhraní MS2014+ a SFC informovaná o aktuálním stavu čerpání OP.</a:t>
            </a:r>
          </a:p>
          <a:p>
            <a:pPr marL="171450" indent="-171450">
              <a:buFont typeface="Arial" panose="020B0604020202020204" pitchFamily="34" charset="0"/>
              <a:buChar char="•"/>
            </a:pPr>
            <a:r>
              <a:rPr lang="cs-CZ" dirty="0"/>
              <a:t>IS ESF14+ – informační systém evropského sociálního fondu – údaje o podpořených osobách na projektech</a:t>
            </a:r>
          </a:p>
          <a:p>
            <a:pPr marL="171450" indent="-171450">
              <a:buFont typeface="Arial" panose="020B0604020202020204" pitchFamily="34" charset="0"/>
              <a:buChar char="•"/>
            </a:pPr>
            <a:r>
              <a:rPr lang="pl-PL" dirty="0"/>
              <a:t>IS NIMS – systém o nesrovnalostech na projektech</a:t>
            </a:r>
          </a:p>
          <a:p>
            <a:pPr marL="171450" indent="-171450">
              <a:buFont typeface="Arial" panose="020B0604020202020204" pitchFamily="34" charset="0"/>
              <a:buChar char="•"/>
            </a:pPr>
            <a:r>
              <a:rPr lang="cs-CZ" dirty="0" err="1"/>
              <a:t>Arachne</a:t>
            </a:r>
            <a:r>
              <a:rPr lang="cs-CZ" dirty="0"/>
              <a:t> – kontrola propojených osob, umožňuje rozkrývat vztahy plynoucí z ekonomicky spjatého okolí prověřovaného subjektu v České a Slovenské republice.</a:t>
            </a:r>
          </a:p>
          <a:p>
            <a:pPr marL="171450" indent="-171450">
              <a:buFont typeface="Arial" panose="020B0604020202020204" pitchFamily="34" charset="0"/>
              <a:buChar char="•"/>
            </a:pPr>
            <a:r>
              <a:rPr lang="cs-CZ" dirty="0"/>
              <a:t>IS Cedr III. -  centrální registr dotací - </a:t>
            </a:r>
            <a:r>
              <a:rPr lang="cs-CZ" dirty="0" smtClean="0"/>
              <a:t>informace </a:t>
            </a:r>
            <a:r>
              <a:rPr lang="cs-CZ" dirty="0"/>
              <a:t>o poskytnutých účelových dotacích ze státního rozpočtu.</a:t>
            </a:r>
          </a:p>
          <a:p>
            <a:pPr marL="171450" indent="-171450">
              <a:buFont typeface="Arial" panose="020B0604020202020204" pitchFamily="34" charset="0"/>
              <a:buChar char="•"/>
            </a:pPr>
            <a:r>
              <a:rPr lang="cs-CZ" dirty="0" err="1"/>
              <a:t>Dotinfo</a:t>
            </a:r>
            <a:r>
              <a:rPr lang="cs-CZ" dirty="0"/>
              <a:t> EDS -  dokumenty a údaje, které jsou rozhodné pro poskytování dotací a návratných finančních výpomocí</a:t>
            </a:r>
          </a:p>
          <a:p>
            <a:pPr marL="171450" indent="-171450">
              <a:buFont typeface="Arial" panose="020B0604020202020204" pitchFamily="34" charset="0"/>
              <a:buChar char="•"/>
            </a:pPr>
            <a:r>
              <a:rPr lang="cs-CZ" dirty="0"/>
              <a:t>Datový sklad pro MS2014+ - </a:t>
            </a:r>
            <a:r>
              <a:rPr lang="pt-BR" dirty="0"/>
              <a:t>rozhraní pro extrakci a přenos dat</a:t>
            </a:r>
            <a:r>
              <a:rPr lang="cs-CZ" dirty="0"/>
              <a:t>, poskytuje jak přehledné statistiky a analýzy ,použitelné pro operativní řízení, tak i velkou většinu výkazů, sestav a přehledů pro potřeby ŘO, NOK a dalších subjektů.</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5</a:t>
            </a:fld>
            <a:endParaRPr lang="en-US"/>
          </a:p>
        </p:txBody>
      </p:sp>
    </p:spTree>
    <p:extLst>
      <p:ext uri="{BB962C8B-B14F-4D97-AF65-F5344CB8AC3E}">
        <p14:creationId xmlns:p14="http://schemas.microsoft.com/office/powerpoint/2010/main" val="351533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17</a:t>
            </a:fld>
            <a:endParaRPr lang="en-US" dirty="0"/>
          </a:p>
        </p:txBody>
      </p:sp>
    </p:spTree>
    <p:extLst>
      <p:ext uri="{BB962C8B-B14F-4D97-AF65-F5344CB8AC3E}">
        <p14:creationId xmlns:p14="http://schemas.microsoft.com/office/powerpoint/2010/main" val="325024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18</a:t>
            </a:fld>
            <a:endParaRPr lang="en-US" dirty="0"/>
          </a:p>
        </p:txBody>
      </p:sp>
    </p:spTree>
    <p:extLst>
      <p:ext uri="{BB962C8B-B14F-4D97-AF65-F5344CB8AC3E}">
        <p14:creationId xmlns:p14="http://schemas.microsoft.com/office/powerpoint/2010/main" val="54597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19</a:t>
            </a:fld>
            <a:endParaRPr lang="en-US" dirty="0"/>
          </a:p>
        </p:txBody>
      </p:sp>
    </p:spTree>
    <p:extLst>
      <p:ext uri="{BB962C8B-B14F-4D97-AF65-F5344CB8AC3E}">
        <p14:creationId xmlns:p14="http://schemas.microsoft.com/office/powerpoint/2010/main" val="1592794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20</a:t>
            </a:fld>
            <a:endParaRPr lang="en-US" dirty="0"/>
          </a:p>
        </p:txBody>
      </p:sp>
    </p:spTree>
    <p:extLst>
      <p:ext uri="{BB962C8B-B14F-4D97-AF65-F5344CB8AC3E}">
        <p14:creationId xmlns:p14="http://schemas.microsoft.com/office/powerpoint/2010/main" val="1189613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Pověřovací akt</a:t>
            </a:r>
          </a:p>
          <a:p>
            <a:r>
              <a:rPr lang="cs-CZ" dirty="0" smtClean="0"/>
              <a:t>Vydaný v souladu s Rozhodnutím Komise ze dne 20. prosince 2011 </a:t>
            </a:r>
            <a:br>
              <a:rPr lang="cs-CZ" dirty="0" smtClean="0"/>
            </a:br>
            <a:r>
              <a:rPr lang="cs-CZ" dirty="0" smtClean="0"/>
              <a:t>o použití čl. 106 odst. 2 Smlouvy o fungování Evropské unie na státní podporu ve formě vyrovnávací platby za závazek veřejné služby udělené určitým podnikům pověřeným poskytováním služeb obecného hospodářského zájmu. </a:t>
            </a:r>
          </a:p>
          <a:p>
            <a:r>
              <a:rPr lang="cs-CZ" dirty="0" smtClean="0"/>
              <a:t>Žadatel musí být jasně pověřen k výkonu služby obecného hospodářského zájmu, k jejímuž kvalitnějšímu poskytování čerpá podporu v rámci výzvy. </a:t>
            </a:r>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21</a:t>
            </a:fld>
            <a:endParaRPr lang="en-US" dirty="0"/>
          </a:p>
        </p:txBody>
      </p:sp>
    </p:spTree>
    <p:extLst>
      <p:ext uri="{BB962C8B-B14F-4D97-AF65-F5344CB8AC3E}">
        <p14:creationId xmlns:p14="http://schemas.microsoft.com/office/powerpoint/2010/main" val="3361947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Pověřovací akt</a:t>
            </a:r>
          </a:p>
          <a:p>
            <a:r>
              <a:rPr lang="cs-CZ" dirty="0" smtClean="0"/>
              <a:t>Vydaný v souladu s Rozhodnutím Komise ze dne 20. prosince 2011 </a:t>
            </a:r>
            <a:br>
              <a:rPr lang="cs-CZ" dirty="0" smtClean="0"/>
            </a:br>
            <a:r>
              <a:rPr lang="cs-CZ" dirty="0" smtClean="0"/>
              <a:t>o použití čl. 106 odst. 2 Smlouvy o fungování Evropské unie na státní podporu ve formě vyrovnávací platby za závazek veřejné služby udělené určitým podnikům pověřeným poskytováním služeb obecného hospodářského zájmu. </a:t>
            </a:r>
          </a:p>
          <a:p>
            <a:r>
              <a:rPr lang="cs-CZ" dirty="0" smtClean="0"/>
              <a:t>Žadatel musí být jasně pověřen k výkonu služby obecného hospodářského zájmu, k jejímuž kvalitnějšímu poskytování čerpá podporu v rámci výzvy. </a:t>
            </a:r>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22</a:t>
            </a:fld>
            <a:endParaRPr lang="en-US" dirty="0"/>
          </a:p>
        </p:txBody>
      </p:sp>
    </p:spTree>
    <p:extLst>
      <p:ext uri="{BB962C8B-B14F-4D97-AF65-F5344CB8AC3E}">
        <p14:creationId xmlns:p14="http://schemas.microsoft.com/office/powerpoint/2010/main" val="3361947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5082"/>
            <a:ext cx="7772400" cy="1997296"/>
          </a:xfrm>
        </p:spPr>
        <p:txBody>
          <a:bodyPr anchor="t">
            <a:normAutofit/>
          </a:bodyPr>
          <a:lstStyle>
            <a:lvl1pPr>
              <a:defRPr sz="4400">
                <a:solidFill>
                  <a:schemeClr val="bg1"/>
                </a:solidFill>
              </a:defRPr>
            </a:lvl1pPr>
          </a:lstStyle>
          <a:p>
            <a:r>
              <a:rPr lang="cs-CZ" smtClean="0"/>
              <a:t>Click to edit Master title style</a:t>
            </a:r>
            <a:endParaRPr lang="en-US" dirty="0"/>
          </a:p>
        </p:txBody>
      </p:sp>
      <p:sp>
        <p:nvSpPr>
          <p:cNvPr id="3" name="Subtitle 2"/>
          <p:cNvSpPr>
            <a:spLocks noGrp="1"/>
          </p:cNvSpPr>
          <p:nvPr>
            <p:ph type="subTitle" idx="1"/>
          </p:nvPr>
        </p:nvSpPr>
        <p:spPr>
          <a:xfrm>
            <a:off x="685800" y="5386972"/>
            <a:ext cx="6400800" cy="570201"/>
          </a:xfrm>
        </p:spPr>
        <p:txBody>
          <a:bodyPr>
            <a:normAutofit/>
          </a:bodyPr>
          <a:lstStyle>
            <a:lvl1pPr marL="0" indent="0" algn="l">
              <a:buNone/>
              <a:defRPr sz="2200">
                <a:solidFill>
                  <a:srgbClr val="5FA4E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9" name="Text Placeholder 8"/>
          <p:cNvSpPr>
            <a:spLocks noGrp="1"/>
          </p:cNvSpPr>
          <p:nvPr>
            <p:ph type="body" sz="quarter" idx="11"/>
          </p:nvPr>
        </p:nvSpPr>
        <p:spPr>
          <a:xfrm>
            <a:off x="685800" y="3309620"/>
            <a:ext cx="6632575" cy="1452562"/>
          </a:xfrm>
        </p:spPr>
        <p:txBody>
          <a:bodyPr/>
          <a:lstStyle>
            <a:lvl1pPr>
              <a:defRPr>
                <a:solidFill>
                  <a:schemeClr val="bg1"/>
                </a:solidFill>
              </a:defRPr>
            </a:lvl1pPr>
          </a:lstStyle>
          <a:p>
            <a:pPr lvl="0"/>
            <a:endParaRPr lang="en-US" dirty="0"/>
          </a:p>
        </p:txBody>
      </p:sp>
      <p:sp>
        <p:nvSpPr>
          <p:cNvPr id="10" name="Text Placeholder 9"/>
          <p:cNvSpPr>
            <a:spLocks noGrp="1"/>
          </p:cNvSpPr>
          <p:nvPr>
            <p:ph type="body" sz="quarter" idx="12" hasCustomPrompt="1"/>
          </p:nvPr>
        </p:nvSpPr>
        <p:spPr>
          <a:xfrm>
            <a:off x="156851" y="6356350"/>
            <a:ext cx="2006600" cy="369888"/>
          </a:xfrm>
        </p:spPr>
        <p:txBody>
          <a:bodyPr/>
          <a:lstStyle>
            <a:lvl1pPr>
              <a:defRPr>
                <a:solidFill>
                  <a:srgbClr val="CCCCCC"/>
                </a:solidFill>
              </a:defRPr>
            </a:lvl1pPr>
          </a:lstStyle>
          <a:p>
            <a:pPr lvl="0"/>
            <a:r>
              <a:rPr lang="en-US" dirty="0" smtClean="0"/>
              <a:t>16/12/14</a:t>
            </a:r>
            <a:endParaRPr lang="en-US" dirty="0"/>
          </a:p>
        </p:txBody>
      </p:sp>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75" y="1306874"/>
            <a:ext cx="7700425" cy="4819290"/>
          </a:xfrm>
        </p:spPr>
        <p:txBody>
          <a:bodyPr/>
          <a:lstStyle>
            <a:lvl1pPr>
              <a:defRPr sz="1800"/>
            </a:lvl1pPr>
            <a:lvl2pPr marL="628650" indent="-171450">
              <a:defRPr sz="2000" b="1"/>
            </a:lvl2pPr>
            <a:lvl3pPr marL="1073150" indent="-158750">
              <a:defRPr sz="1600"/>
            </a:lvl3pPr>
            <a:lvl4pPr marL="1528763" indent="-157163">
              <a:defRPr sz="1600"/>
            </a:lvl4pPr>
            <a:lvl5pPr marL="1973263" indent="-144463">
              <a:defRPr sz="1600"/>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457200" y="261938"/>
            <a:ext cx="8229600" cy="822325"/>
          </a:xfrm>
        </p:spPr>
        <p:txBody>
          <a:bodyPr/>
          <a:lstStyle/>
          <a:p>
            <a:r>
              <a:rPr lang="cs-CZ" smtClean="0"/>
              <a:t>Click to edit Master title style</a:t>
            </a:r>
            <a:endParaRPr lang="en-US"/>
          </a:p>
        </p:txBody>
      </p:sp>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51752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49358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8775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241629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6341" y="1264906"/>
            <a:ext cx="7383470" cy="1470025"/>
          </a:xfrm>
        </p:spPr>
        <p:txBody>
          <a:bodyPr>
            <a:normAutofit/>
          </a:bodyPr>
          <a:lstStyle>
            <a:lvl1pPr>
              <a:defRPr sz="3200" b="1">
                <a:solidFill>
                  <a:schemeClr val="bg1"/>
                </a:solidFill>
              </a:defRPr>
            </a:lvl1pPr>
          </a:lstStyle>
          <a:p>
            <a:r>
              <a:rPr lang="cs-CZ"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ubtitle 2"/>
          <p:cNvSpPr txBox="1">
            <a:spLocks/>
          </p:cNvSpPr>
          <p:nvPr userDrawn="1"/>
        </p:nvSpPr>
        <p:spPr>
          <a:xfrm>
            <a:off x="161280" y="5840002"/>
            <a:ext cx="3312170"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kern="1200" dirty="0" smtClean="0">
                <a:solidFill>
                  <a:schemeClr val="bg1"/>
                </a:solidFill>
                <a:latin typeface="+mn-lt"/>
                <a:ea typeface="+mn-ea"/>
                <a:cs typeface="+mn-cs"/>
              </a:rPr>
              <a:t>Centrum pro regionální rozvoj České republiky</a:t>
            </a:r>
          </a:p>
        </p:txBody>
      </p:sp>
      <p:sp>
        <p:nvSpPr>
          <p:cNvPr id="9" name="Subtitle 2"/>
          <p:cNvSpPr txBox="1">
            <a:spLocks/>
          </p:cNvSpPr>
          <p:nvPr userDrawn="1"/>
        </p:nvSpPr>
        <p:spPr>
          <a:xfrm>
            <a:off x="3591250" y="5840002"/>
            <a:ext cx="246494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dirty="0" smtClean="0">
                <a:solidFill>
                  <a:schemeClr val="bg1"/>
                </a:solidFill>
              </a:rPr>
              <a:t>Vinohradská 46, 120 00  Praha 2</a:t>
            </a:r>
          </a:p>
        </p:txBody>
      </p:sp>
      <p:sp>
        <p:nvSpPr>
          <p:cNvPr id="10" name="Subtitle 2"/>
          <p:cNvSpPr txBox="1">
            <a:spLocks/>
          </p:cNvSpPr>
          <p:nvPr userDrawn="1"/>
        </p:nvSpPr>
        <p:spPr>
          <a:xfrm>
            <a:off x="6140450" y="5840002"/>
            <a:ext cx="174740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dirty="0" smtClean="0">
                <a:solidFill>
                  <a:schemeClr val="bg1"/>
                </a:solidFill>
              </a:rPr>
              <a:t>tel.: +420 221 580 201</a:t>
            </a:r>
          </a:p>
        </p:txBody>
      </p:sp>
      <p:sp>
        <p:nvSpPr>
          <p:cNvPr id="12" name="Subtitle 2"/>
          <p:cNvSpPr txBox="1">
            <a:spLocks/>
          </p:cNvSpPr>
          <p:nvPr userDrawn="1"/>
        </p:nvSpPr>
        <p:spPr>
          <a:xfrm>
            <a:off x="8048299" y="5828841"/>
            <a:ext cx="1000451"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kern="1200" dirty="0" smtClean="0">
                <a:solidFill>
                  <a:schemeClr val="bg1"/>
                </a:solidFill>
                <a:latin typeface="+mn-lt"/>
                <a:ea typeface="+mn-ea"/>
                <a:cs typeface="+mn-cs"/>
              </a:rPr>
              <a:t>www.crr.cz</a:t>
            </a:r>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75107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fld id="{E185D83E-7469-4EA2-960A-70D5806DC5B5}" type="datetime1">
              <a:rPr lang="cs-CZ" smtClean="0"/>
              <a:t>18.1.2016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299CBE2-EBBE-4D23-A49E-D1AA126D0E87}" type="slidenum">
              <a:rPr lang="cs-CZ" smtClean="0"/>
              <a:t>‹#›</a:t>
            </a:fld>
            <a:endParaRPr lang="cs-CZ"/>
          </a:p>
        </p:txBody>
      </p:sp>
    </p:spTree>
    <p:extLst>
      <p:ext uri="{BB962C8B-B14F-4D97-AF65-F5344CB8AC3E}">
        <p14:creationId xmlns:p14="http://schemas.microsoft.com/office/powerpoint/2010/main" val="249095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2310"/>
            <a:ext cx="8229600" cy="822642"/>
          </a:xfrm>
          <a:prstGeom prst="rect">
            <a:avLst/>
          </a:prstGeom>
        </p:spPr>
        <p:txBody>
          <a:bodyPr vert="horz" lIns="91440" tIns="45720" rIns="91440" bIns="45720" rtlCol="0" anchor="ctr">
            <a:normAutofit/>
          </a:bodyPr>
          <a:lstStyle/>
          <a:p>
            <a:r>
              <a:rPr lang="cs-CZ" smtClean="0"/>
              <a:t>Click to edit Master title style</a:t>
            </a:r>
            <a:endParaRPr lang="en-US" dirty="0"/>
          </a:p>
        </p:txBody>
      </p:sp>
      <p:sp>
        <p:nvSpPr>
          <p:cNvPr id="3" name="Text Placeholder 2"/>
          <p:cNvSpPr>
            <a:spLocks noGrp="1"/>
          </p:cNvSpPr>
          <p:nvPr>
            <p:ph type="body" idx="1"/>
          </p:nvPr>
        </p:nvSpPr>
        <p:spPr>
          <a:xfrm>
            <a:off x="986374" y="1306873"/>
            <a:ext cx="7675766" cy="4806962"/>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5" name="Footer Placeholder 4"/>
          <p:cNvSpPr>
            <a:spLocks noGrp="1"/>
          </p:cNvSpPr>
          <p:nvPr>
            <p:ph type="ftr" sz="quarter" idx="3"/>
          </p:nvPr>
        </p:nvSpPr>
        <p:spPr>
          <a:xfrm>
            <a:off x="727451" y="6356350"/>
            <a:ext cx="5292349" cy="365125"/>
          </a:xfrm>
          <a:prstGeom prst="rect">
            <a:avLst/>
          </a:prstGeom>
        </p:spPr>
        <p:txBody>
          <a:bodyPr vert="horz" lIns="91440" tIns="45720" rIns="91440" bIns="45720" rtlCol="0" anchor="ctr"/>
          <a:lstStyle>
            <a:lvl1pPr algn="l">
              <a:defRPr sz="1200">
                <a:solidFill>
                  <a:srgbClr val="00529C"/>
                </a:solidFill>
              </a:defRPr>
            </a:lvl1pPr>
          </a:lstStyle>
          <a:p>
            <a:endParaRPr lang="en-US" dirty="0"/>
          </a:p>
        </p:txBody>
      </p:sp>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60" r:id="rId8"/>
    <p:sldLayoutId id="2147483661" r:id="rId9"/>
  </p:sldLayoutIdLst>
  <p:timing>
    <p:tnLst>
      <p:par>
        <p:cTn id="1" dur="indefinite" restart="never" nodeType="tmRoot"/>
      </p:par>
    </p:tnLst>
  </p:timing>
  <p:hf hdr="0" ft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otaceeu.cz/"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rr.cz/" TargetMode="External"/><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otaceeu.cz/"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mseu.mssf.cz/"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icrosoft.com/getsilverligh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mseu.mssf.cz/help/TescoSwElevatedTrustToolCZ.ms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cs-CZ" dirty="0"/>
              <a:t>Představení </a:t>
            </a:r>
            <a:br>
              <a:rPr lang="cs-CZ" dirty="0"/>
            </a:br>
            <a:r>
              <a:rPr lang="cs-CZ" dirty="0"/>
              <a:t>Centra pro regionální rozvoj </a:t>
            </a:r>
            <a:br>
              <a:rPr lang="cs-CZ" dirty="0"/>
            </a:br>
            <a:r>
              <a:rPr lang="cs-CZ" dirty="0"/>
              <a:t>České republiky</a:t>
            </a:r>
            <a:endParaRPr lang="en-US" dirty="0"/>
          </a:p>
        </p:txBody>
      </p:sp>
      <p:sp>
        <p:nvSpPr>
          <p:cNvPr id="3" name="Subtitle 2"/>
          <p:cNvSpPr>
            <a:spLocks noGrp="1"/>
          </p:cNvSpPr>
          <p:nvPr>
            <p:ph type="subTitle" idx="1"/>
          </p:nvPr>
        </p:nvSpPr>
        <p:spPr/>
        <p:txBody>
          <a:bodyPr/>
          <a:lstStyle/>
          <a:p>
            <a:r>
              <a:rPr lang="cs-CZ" b="1" dirty="0" smtClean="0"/>
              <a:t>Ing. Michaela Brožová</a:t>
            </a:r>
            <a:endParaRPr lang="cs-CZ" dirty="0"/>
          </a:p>
        </p:txBody>
      </p:sp>
      <p:sp>
        <p:nvSpPr>
          <p:cNvPr id="4" name="Text Placeholder 3"/>
          <p:cNvSpPr>
            <a:spLocks noGrp="1"/>
          </p:cNvSpPr>
          <p:nvPr>
            <p:ph type="body" sz="quarter" idx="11"/>
          </p:nvPr>
        </p:nvSpPr>
        <p:spPr>
          <a:xfrm>
            <a:off x="685800" y="2878633"/>
            <a:ext cx="7772400" cy="2367622"/>
          </a:xfrm>
        </p:spPr>
        <p:txBody>
          <a:bodyPr>
            <a:noAutofit/>
          </a:bodyPr>
          <a:lstStyle/>
          <a:p>
            <a:endParaRPr lang="cs-CZ" sz="2000" b="1" dirty="0" smtClean="0">
              <a:effectLst>
                <a:outerShdw blurRad="38100" dist="38100" dir="2700000" algn="tl">
                  <a:srgbClr val="000000">
                    <a:alpha val="43137"/>
                  </a:srgbClr>
                </a:outerShdw>
              </a:effectLst>
            </a:endParaRPr>
          </a:p>
          <a:p>
            <a:endParaRPr lang="cs-CZ" sz="2000" b="1" dirty="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1.2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Podpora bezpečnosti dopravy a </a:t>
            </a:r>
            <a:r>
              <a:rPr lang="cs-CZ" sz="2000" b="1" dirty="0" err="1">
                <a:effectLst>
                  <a:outerShdw blurRad="38100" dist="38100" dir="2700000" algn="tl">
                    <a:srgbClr val="000000">
                      <a:alpha val="43137"/>
                    </a:srgbClr>
                  </a:outerShdw>
                </a:effectLst>
              </a:rPr>
              <a:t>cyklodopravy</a:t>
            </a:r>
            <a:r>
              <a:rPr lang="cs-CZ" sz="2000" b="1" dirty="0">
                <a:effectLst>
                  <a:outerShdw blurRad="38100" dist="38100" dir="2700000" algn="tl">
                    <a:srgbClr val="000000">
                      <a:alpha val="43137"/>
                    </a:srgbClr>
                  </a:outerShdw>
                </a:effectLst>
              </a:rPr>
              <a:t> (kolová výzva č. 18)</a:t>
            </a:r>
          </a:p>
        </p:txBody>
      </p:sp>
      <p:sp>
        <p:nvSpPr>
          <p:cNvPr id="5" name="Text Placeholder 4"/>
          <p:cNvSpPr>
            <a:spLocks noGrp="1"/>
          </p:cNvSpPr>
          <p:nvPr>
            <p:ph type="body" sz="quarter" idx="12"/>
          </p:nvPr>
        </p:nvSpPr>
        <p:spPr/>
        <p:txBody>
          <a:bodyPr/>
          <a:lstStyle/>
          <a:p>
            <a:r>
              <a:rPr lang="cs-CZ" dirty="0" smtClean="0"/>
              <a:t>19. 01. 2016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35986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74965" y="1211624"/>
            <a:ext cx="8111836" cy="4972006"/>
          </a:xfrm>
        </p:spPr>
        <p:txBody>
          <a:bodyPr>
            <a:noAutofit/>
          </a:bodyPr>
          <a:lstStyle/>
          <a:p>
            <a:pPr marL="400050" indent="-400050" algn="just">
              <a:buFont typeface="+mj-lt"/>
              <a:buAutoNum type="romanUcPeriod"/>
            </a:pPr>
            <a:r>
              <a:rPr lang="cs-CZ" sz="1600" b="1" dirty="0"/>
              <a:t>Specifická pravidla pro žadatele a příjemce k jednotlivým výzvám (příloha č. 1): </a:t>
            </a:r>
          </a:p>
          <a:p>
            <a:pPr marL="914400" lvl="1" indent="-285750" algn="just">
              <a:buFont typeface="Wingdings" panose="05000000000000000000" pitchFamily="2" charset="2"/>
              <a:buChar char="§"/>
            </a:pPr>
            <a:r>
              <a:rPr lang="cs-CZ" sz="1800" dirty="0">
                <a:solidFill>
                  <a:srgbClr val="FF0000"/>
                </a:solidFill>
              </a:rPr>
              <a:t>Postup pro podání žádosti o podporu v MS2014+</a:t>
            </a:r>
            <a:r>
              <a:rPr lang="cs-CZ" sz="1800" dirty="0"/>
              <a:t> </a:t>
            </a:r>
            <a:endParaRPr lang="cs-CZ" sz="1800" dirty="0" smtClean="0"/>
          </a:p>
          <a:p>
            <a:pPr algn="just"/>
            <a:endParaRPr lang="cs-CZ" sz="800" b="1" dirty="0" smtClean="0"/>
          </a:p>
          <a:p>
            <a:pPr algn="just"/>
            <a:r>
              <a:rPr lang="cs-CZ" sz="1600" b="1" dirty="0" smtClean="0"/>
              <a:t>II</a:t>
            </a:r>
            <a:r>
              <a:rPr lang="cs-CZ" sz="1600" b="1" dirty="0"/>
              <a:t>. 	Obecná pravidla pro žadatele a příjemce (přílohy):  </a:t>
            </a:r>
          </a:p>
          <a:p>
            <a:pPr marL="914400" lvl="1" indent="-285750" algn="just">
              <a:buFont typeface="Wingdings" panose="05000000000000000000" pitchFamily="2" charset="2"/>
              <a:buChar char="§"/>
            </a:pPr>
            <a:r>
              <a:rPr lang="cs-CZ" sz="1800" dirty="0">
                <a:solidFill>
                  <a:srgbClr val="FF0000"/>
                </a:solidFill>
              </a:rPr>
              <a:t>Postup pro zpracování CBA v MS2014+ </a:t>
            </a:r>
          </a:p>
          <a:p>
            <a:pPr marL="914400" lvl="1" indent="-285750" algn="just">
              <a:buFont typeface="Wingdings" panose="05000000000000000000" pitchFamily="2" charset="2"/>
              <a:buChar char="§"/>
            </a:pPr>
            <a:r>
              <a:rPr lang="cs-CZ" sz="1800" dirty="0">
                <a:solidFill>
                  <a:srgbClr val="FF0000"/>
                </a:solidFill>
              </a:rPr>
              <a:t>Postup zadávání žádosti o změnu v MS2014+</a:t>
            </a:r>
          </a:p>
          <a:p>
            <a:pPr marL="914400" lvl="1" indent="-285750" algn="just">
              <a:buFont typeface="Wingdings" panose="05000000000000000000" pitchFamily="2" charset="2"/>
              <a:buChar char="§"/>
            </a:pPr>
            <a:r>
              <a:rPr lang="cs-CZ" sz="1800" dirty="0">
                <a:solidFill>
                  <a:srgbClr val="FF0000"/>
                </a:solidFill>
              </a:rPr>
              <a:t>Postup podání žádosti o přezkum hodnocení v MS2014</a:t>
            </a:r>
            <a:r>
              <a:rPr lang="cs-CZ" sz="1800" dirty="0" smtClean="0">
                <a:solidFill>
                  <a:srgbClr val="FF0000"/>
                </a:solidFill>
              </a:rPr>
              <a:t>+</a:t>
            </a:r>
          </a:p>
          <a:p>
            <a:pPr marL="914400" lvl="1" indent="-285750" algn="just">
              <a:buFont typeface="Wingdings" panose="05000000000000000000" pitchFamily="2" charset="2"/>
              <a:buChar char="§"/>
            </a:pPr>
            <a:endParaRPr lang="cs-CZ" sz="800" dirty="0" smtClean="0">
              <a:solidFill>
                <a:srgbClr val="FF0000"/>
              </a:solidFill>
            </a:endParaRPr>
          </a:p>
          <a:p>
            <a:pPr marL="400050" indent="-400050" algn="just">
              <a:buAutoNum type="romanUcPeriod" startAt="3"/>
            </a:pPr>
            <a:r>
              <a:rPr lang="cs-CZ" sz="1600" b="1" dirty="0" smtClean="0"/>
              <a:t>Edukační </a:t>
            </a:r>
            <a:r>
              <a:rPr lang="cs-CZ" sz="1600" b="1" dirty="0"/>
              <a:t>videa </a:t>
            </a:r>
            <a:r>
              <a:rPr lang="cs-CZ" sz="1600" dirty="0"/>
              <a:t>na portálu </a:t>
            </a:r>
            <a:r>
              <a:rPr lang="cs-CZ" sz="1600" dirty="0">
                <a:hlinkClick r:id="rId2"/>
              </a:rPr>
              <a:t>www.dotaceeu.cz</a:t>
            </a:r>
            <a:r>
              <a:rPr lang="cs-CZ" sz="1600" dirty="0"/>
              <a:t> - ke shlédnutí jednotlivé díly: </a:t>
            </a:r>
            <a:r>
              <a:rPr lang="cs-CZ" sz="1600" dirty="0" smtClean="0"/>
              <a:t>1</a:t>
            </a:r>
            <a:r>
              <a:rPr lang="cs-CZ" sz="1600" dirty="0"/>
              <a:t>. Představujeme IS KP14+, </a:t>
            </a:r>
            <a:r>
              <a:rPr lang="cs-CZ" sz="1600" dirty="0" smtClean="0"/>
              <a:t>2</a:t>
            </a:r>
            <a:r>
              <a:rPr lang="cs-CZ" sz="1600" dirty="0"/>
              <a:t>. Jak založit žádost, </a:t>
            </a:r>
            <a:r>
              <a:rPr lang="cs-CZ" sz="1600" dirty="0" smtClean="0"/>
              <a:t>3</a:t>
            </a:r>
            <a:r>
              <a:rPr lang="cs-CZ" sz="1600" dirty="0"/>
              <a:t>. Vyplnění žádosti I</a:t>
            </a:r>
            <a:r>
              <a:rPr lang="cs-CZ" sz="1600" dirty="0" smtClean="0"/>
              <a:t>, </a:t>
            </a:r>
            <a:r>
              <a:rPr lang="cs-CZ" sz="1600" dirty="0"/>
              <a:t>4. Vyplnění žádosti II</a:t>
            </a:r>
            <a:r>
              <a:rPr lang="cs-CZ" sz="1600" dirty="0" smtClean="0"/>
              <a:t>, </a:t>
            </a:r>
            <a:r>
              <a:rPr lang="cs-CZ" sz="1600" dirty="0"/>
              <a:t>5. Zprávy o realizace projektu</a:t>
            </a:r>
            <a:r>
              <a:rPr lang="cs-CZ" sz="1600" dirty="0" smtClean="0"/>
              <a:t>.</a:t>
            </a:r>
          </a:p>
          <a:p>
            <a:pPr marL="400050" indent="-400050" algn="just">
              <a:buAutoNum type="romanUcPeriod" startAt="3"/>
            </a:pPr>
            <a:endParaRPr lang="cs-CZ" sz="800" dirty="0" smtClean="0"/>
          </a:p>
          <a:p>
            <a:pPr indent="-285750" algn="just"/>
            <a:r>
              <a:rPr lang="cs-CZ" dirty="0" smtClean="0"/>
              <a:t>Případné chyby v systému zasílat kontaktním osobám Centra v jednotlivých krajích - doložit </a:t>
            </a:r>
            <a:r>
              <a:rPr lang="cs-CZ" dirty="0" err="1" smtClean="0"/>
              <a:t>Print</a:t>
            </a:r>
            <a:r>
              <a:rPr lang="cs-CZ" dirty="0" smtClean="0"/>
              <a:t> </a:t>
            </a:r>
            <a:r>
              <a:rPr lang="cs-CZ" dirty="0" err="1" smtClean="0"/>
              <a:t>Screen</a:t>
            </a:r>
            <a:r>
              <a:rPr lang="cs-CZ" dirty="0" smtClean="0"/>
              <a:t> chybové hlášky při kontrole na dané záložce, kde se chyba vyskytuje! </a:t>
            </a:r>
          </a:p>
        </p:txBody>
      </p:sp>
      <p:sp>
        <p:nvSpPr>
          <p:cNvPr id="4" name="Nadpis 3"/>
          <p:cNvSpPr>
            <a:spLocks noGrp="1"/>
          </p:cNvSpPr>
          <p:nvPr>
            <p:ph type="title"/>
          </p:nvPr>
        </p:nvSpPr>
        <p:spPr/>
        <p:txBody>
          <a:bodyPr>
            <a:normAutofit/>
          </a:bodyPr>
          <a:lstStyle/>
          <a:p>
            <a:pPr algn="ctr"/>
            <a:r>
              <a:rPr lang="cs-CZ" sz="2800" dirty="0" smtClean="0"/>
              <a:t>Co Vám může pomoci při vyplnění IS KP14+ ?</a:t>
            </a:r>
            <a:endParaRPr lang="cs-CZ" sz="2800"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10</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08184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cs-CZ" dirty="0" smtClean="0"/>
              <a:t>Příjem a hodnocení žádostí </a:t>
            </a:r>
            <a:br>
              <a:rPr lang="cs-CZ" dirty="0" smtClean="0"/>
            </a:br>
            <a:r>
              <a:rPr lang="cs-CZ" dirty="0" smtClean="0"/>
              <a:t>o podporu</a:t>
            </a:r>
            <a:endParaRPr lang="en-US" dirty="0"/>
          </a:p>
        </p:txBody>
      </p:sp>
      <p:sp>
        <p:nvSpPr>
          <p:cNvPr id="3" name="Subtitle 2"/>
          <p:cNvSpPr>
            <a:spLocks noGrp="1"/>
          </p:cNvSpPr>
          <p:nvPr>
            <p:ph type="subTitle" idx="1"/>
          </p:nvPr>
        </p:nvSpPr>
        <p:spPr/>
        <p:txBody>
          <a:bodyPr/>
          <a:lstStyle/>
          <a:p>
            <a:r>
              <a:rPr lang="cs-CZ" b="1" dirty="0" smtClean="0"/>
              <a:t>Ing. Michaela Brožová</a:t>
            </a:r>
            <a:endParaRPr lang="cs-CZ" dirty="0"/>
          </a:p>
        </p:txBody>
      </p:sp>
      <p:sp>
        <p:nvSpPr>
          <p:cNvPr id="4" name="Text Placeholder 3"/>
          <p:cNvSpPr>
            <a:spLocks noGrp="1"/>
          </p:cNvSpPr>
          <p:nvPr>
            <p:ph type="body" sz="quarter" idx="11"/>
          </p:nvPr>
        </p:nvSpPr>
        <p:spPr>
          <a:xfrm>
            <a:off x="685800" y="2428875"/>
            <a:ext cx="7772400" cy="2651125"/>
          </a:xfrm>
        </p:spPr>
        <p:txBody>
          <a:bodyPr>
            <a:noAutofit/>
          </a:bodyPr>
          <a:lstStyle/>
          <a:p>
            <a:endParaRPr lang="cs-CZ" sz="2000" b="1" dirty="0" smtClean="0">
              <a:effectLst>
                <a:outerShdw blurRad="38100" dist="38100" dir="2700000" algn="tl">
                  <a:srgbClr val="000000">
                    <a:alpha val="43137"/>
                  </a:srgbClr>
                </a:outerShdw>
              </a:effectLst>
            </a:endParaRPr>
          </a:p>
          <a:p>
            <a:endParaRPr lang="cs-CZ" sz="2000" b="1" dirty="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1.2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Podpora bezpečnosti dopravy a </a:t>
            </a:r>
            <a:r>
              <a:rPr lang="cs-CZ" sz="2000" b="1" dirty="0" err="1">
                <a:effectLst>
                  <a:outerShdw blurRad="38100" dist="38100" dir="2700000" algn="tl">
                    <a:srgbClr val="000000">
                      <a:alpha val="43137"/>
                    </a:srgbClr>
                  </a:outerShdw>
                </a:effectLst>
              </a:rPr>
              <a:t>cyklodopravy</a:t>
            </a:r>
            <a:r>
              <a:rPr lang="cs-CZ" sz="2000" b="1" dirty="0">
                <a:effectLst>
                  <a:outerShdw blurRad="38100" dist="38100" dir="2700000" algn="tl">
                    <a:srgbClr val="000000">
                      <a:alpha val="43137"/>
                    </a:srgbClr>
                  </a:outerShdw>
                </a:effectLst>
              </a:rPr>
              <a:t> (kolová výzva č. 18)</a:t>
            </a:r>
          </a:p>
        </p:txBody>
      </p:sp>
      <p:sp>
        <p:nvSpPr>
          <p:cNvPr id="5" name="Text Placeholder 4"/>
          <p:cNvSpPr>
            <a:spLocks noGrp="1"/>
          </p:cNvSpPr>
          <p:nvPr>
            <p:ph type="body" sz="quarter" idx="12"/>
          </p:nvPr>
        </p:nvSpPr>
        <p:spPr/>
        <p:txBody>
          <a:bodyPr/>
          <a:lstStyle/>
          <a:p>
            <a:r>
              <a:rPr lang="cs-CZ" dirty="0" smtClean="0"/>
              <a:t>19. 01. 2016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741757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lstStyle/>
          <a:p>
            <a:pPr marL="454025" lvl="1" indent="-187325"/>
            <a:r>
              <a:rPr lang="cs-CZ" dirty="0" smtClean="0"/>
              <a:t>Podání žádostí POUZE přes MS2014+</a:t>
            </a:r>
          </a:p>
          <a:p>
            <a:pPr marL="454025" lvl="1" indent="-187325"/>
            <a:r>
              <a:rPr lang="cs-CZ" dirty="0" smtClean="0"/>
              <a:t>Automatická registrace žádosti</a:t>
            </a:r>
          </a:p>
          <a:p>
            <a:pPr marL="454025" lvl="1" indent="-187325"/>
            <a:r>
              <a:rPr lang="cs-CZ" dirty="0" smtClean="0"/>
              <a:t>Automatické předložení na příslušné krajské oddělení Centra</a:t>
            </a:r>
          </a:p>
          <a:p>
            <a:pPr marL="454025" lvl="1" indent="-187325" algn="just"/>
            <a:r>
              <a:rPr lang="cs-CZ" dirty="0" smtClean="0"/>
              <a:t>Žadatel bude depeší informován o přidělených manažerech projektu, kteří budou mít na starosti další administraci projektu a komunikaci se žadatelem (administrace </a:t>
            </a:r>
            <a:r>
              <a:rPr lang="cs-CZ" dirty="0"/>
              <a:t>projektu bude zpravidla probíhat na krajském oddělení Centra, kde je sídlo žadatele</a:t>
            </a:r>
            <a:r>
              <a:rPr lang="cs-CZ" dirty="0" smtClean="0"/>
              <a:t>)</a:t>
            </a:r>
          </a:p>
          <a:p>
            <a:pPr marL="454025" lvl="1" indent="-187325" algn="just"/>
            <a:r>
              <a:rPr lang="cs-CZ" dirty="0" smtClean="0"/>
              <a:t>Komunikace s Centrem před podáním žádosti o podporu: přes komunikačního pracovníka (</a:t>
            </a:r>
            <a:r>
              <a:rPr lang="cs-CZ" i="1" dirty="0" smtClean="0"/>
              <a:t>specialista pro absorpční kapacitu)</a:t>
            </a:r>
            <a:endParaRPr lang="cs-CZ" dirty="0" smtClean="0"/>
          </a:p>
          <a:p>
            <a:pPr marL="454025" lvl="1" indent="-187325" algn="just"/>
            <a:r>
              <a:rPr lang="cs-CZ" dirty="0"/>
              <a:t>Komunikace s </a:t>
            </a:r>
            <a:r>
              <a:rPr lang="cs-CZ" dirty="0" smtClean="0"/>
              <a:t>Centrem po podání </a:t>
            </a:r>
            <a:r>
              <a:rPr lang="cs-CZ" dirty="0"/>
              <a:t>žádosti o podporu: přes </a:t>
            </a:r>
            <a:r>
              <a:rPr lang="cs-CZ" dirty="0" smtClean="0"/>
              <a:t>přiřazeného manažera projektu</a:t>
            </a:r>
            <a:endParaRPr lang="cs-CZ" dirty="0"/>
          </a:p>
          <a:p>
            <a:pPr marL="454025" lvl="1" indent="-187325" algn="just"/>
            <a:endParaRPr lang="cs-CZ" dirty="0" smtClean="0"/>
          </a:p>
          <a:p>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lstStyle/>
          <a:p>
            <a:r>
              <a:rPr lang="cs-CZ" dirty="0" smtClean="0"/>
              <a:t>Příjem žádostí o podporu</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21891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cs-CZ" dirty="0" smtClean="0"/>
              <a:t>Hodnocení žádostí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pic>
        <p:nvPicPr>
          <p:cNvPr id="8" name="Obrázek 1"/>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9675" y="1304926"/>
            <a:ext cx="6498073" cy="4139984"/>
          </a:xfrm>
          <a:prstGeom prst="rect">
            <a:avLst/>
          </a:prstGeom>
          <a:noFill/>
          <a:ln>
            <a:noFill/>
          </a:ln>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lstStyle/>
          <a:p>
            <a:pPr marL="454025" lvl="1" indent="-187325"/>
            <a:r>
              <a:rPr lang="cs-CZ" dirty="0" smtClean="0"/>
              <a:t>Hodnocení žádostí je zahájeno po ukončení příjmu žádostí o podporu (kolová výzva).</a:t>
            </a:r>
          </a:p>
          <a:p>
            <a:pPr marL="454025" lvl="1" indent="-187325"/>
            <a:r>
              <a:rPr lang="cs-CZ" dirty="0" smtClean="0"/>
              <a:t>Fáze hodnocení (provádí Centrum)</a:t>
            </a:r>
          </a:p>
          <a:p>
            <a:pPr marL="898525" lvl="2" indent="-187325"/>
            <a:r>
              <a:rPr lang="cs-CZ" sz="1800" dirty="0" smtClean="0"/>
              <a:t>kontrola přijatelnosti a formálních náležitostí</a:t>
            </a:r>
          </a:p>
          <a:p>
            <a:pPr marL="898525" lvl="2" indent="-187325"/>
            <a:r>
              <a:rPr lang="cs-CZ" sz="1800" dirty="0"/>
              <a:t>v</a:t>
            </a:r>
            <a:r>
              <a:rPr lang="cs-CZ" sz="1800" dirty="0" smtClean="0"/>
              <a:t>ěcné hodnocení</a:t>
            </a:r>
          </a:p>
          <a:p>
            <a:pPr marL="898525" lvl="2" indent="-187325"/>
            <a:r>
              <a:rPr lang="cs-CZ" sz="1800" dirty="0" smtClean="0"/>
              <a:t>ex-ante analýza rizik</a:t>
            </a:r>
          </a:p>
          <a:p>
            <a:pPr marL="898525" lvl="2" indent="-187325"/>
            <a:r>
              <a:rPr lang="cs-CZ" sz="1800" dirty="0" smtClean="0"/>
              <a:t>ex-ante kontrola</a:t>
            </a:r>
          </a:p>
          <a:p>
            <a:pPr marL="454025" lvl="1" indent="-187325"/>
            <a:r>
              <a:rPr lang="cs-CZ" dirty="0" smtClean="0"/>
              <a:t>Fáze výběru projektů (provádí ŘO IROP)</a:t>
            </a:r>
          </a:p>
          <a:p>
            <a:pPr marL="898525" lvl="2" indent="-187325"/>
            <a:r>
              <a:rPr lang="cs-CZ" sz="1800" dirty="0" smtClean="0"/>
              <a:t>výběr projektu</a:t>
            </a:r>
          </a:p>
          <a:p>
            <a:pPr marL="898525" lvl="2" indent="-187325"/>
            <a:r>
              <a:rPr lang="cs-CZ" sz="1800" dirty="0" smtClean="0"/>
              <a:t>příprava a vydání právního aktu</a:t>
            </a:r>
          </a:p>
          <a:p>
            <a:endParaRPr lang="en-US" dirty="0"/>
          </a:p>
        </p:txBody>
      </p:sp>
      <p:sp>
        <p:nvSpPr>
          <p:cNvPr id="4" name="Title 3"/>
          <p:cNvSpPr>
            <a:spLocks noGrp="1"/>
          </p:cNvSpPr>
          <p:nvPr>
            <p:ph type="title"/>
          </p:nvPr>
        </p:nvSpPr>
        <p:spPr/>
        <p:txBody>
          <a:bodyPr/>
          <a:lstStyle/>
          <a:p>
            <a:pPr algn="ctr"/>
            <a:r>
              <a:rPr lang="cs-CZ" dirty="0" smtClean="0"/>
              <a:t>Hodnocení žádostí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7451" y="1306874"/>
            <a:ext cx="7959349" cy="4819290"/>
          </a:xfrm>
        </p:spPr>
        <p:txBody>
          <a:bodyPr>
            <a:normAutofit fontScale="92500" lnSpcReduction="10000"/>
          </a:bodyPr>
          <a:lstStyle/>
          <a:p>
            <a:pPr marL="361950" lvl="1" indent="-276225" defTabSz="266700"/>
            <a:r>
              <a:rPr lang="cs-CZ" dirty="0"/>
              <a:t>P</a:t>
            </a:r>
            <a:r>
              <a:rPr lang="cs-CZ" dirty="0" smtClean="0"/>
              <a:t>rovedena do 20 pracovních dní od ukončení příjmu žádostí o podporu;</a:t>
            </a:r>
          </a:p>
          <a:p>
            <a:pPr marL="361950" lvl="1" indent="-276225" defTabSz="266700"/>
            <a:r>
              <a:rPr lang="cs-CZ" dirty="0" smtClean="0"/>
              <a:t>probíhá elektronicky v MS2014+, kontrolu provádí Centrum;</a:t>
            </a:r>
          </a:p>
          <a:p>
            <a:pPr marL="361950" lvl="1" indent="-276225" defTabSz="266700"/>
            <a:r>
              <a:rPr lang="cs-CZ" dirty="0" smtClean="0"/>
              <a:t>eliminační kritéria (vždy odpověď „ANO“ x „NE“);</a:t>
            </a:r>
          </a:p>
          <a:p>
            <a:pPr marL="361950" lvl="1" indent="-276225" algn="just" defTabSz="266700"/>
            <a:r>
              <a:rPr lang="cs-CZ" dirty="0"/>
              <a:t>p</a:t>
            </a:r>
            <a:r>
              <a:rPr lang="cs-CZ" dirty="0" smtClean="0"/>
              <a:t>ři kontrole přijatelnosti musí být splněna všechna kritéria stanovená výzvou (obecná i specifická) – v případě nesplnění jakéhokoliv kritéria je žádost vyloučena z dalšího hodnocení;</a:t>
            </a:r>
          </a:p>
          <a:p>
            <a:pPr marL="361950" lvl="1" indent="-276225" algn="just" defTabSz="266700"/>
            <a:r>
              <a:rPr lang="cs-CZ" sz="2100" dirty="0"/>
              <a:t>v rámci kontroly přijatelnosti projektu NELZE žadatele vyzvat </a:t>
            </a:r>
            <a:br>
              <a:rPr lang="cs-CZ" sz="2100" dirty="0"/>
            </a:br>
            <a:r>
              <a:rPr lang="cs-CZ" sz="2100" dirty="0"/>
              <a:t>k doplnění/vysvětlení</a:t>
            </a:r>
          </a:p>
          <a:p>
            <a:pPr marL="361950" lvl="1" indent="-276225" algn="just" defTabSz="266700"/>
            <a:r>
              <a:rPr lang="cs-CZ" dirty="0" smtClean="0"/>
              <a:t>v rámci kontroly formálních náležitostí lze vyzvat k doložení </a:t>
            </a:r>
            <a:br>
              <a:rPr lang="cs-CZ" dirty="0" smtClean="0"/>
            </a:br>
            <a:r>
              <a:rPr lang="cs-CZ" dirty="0" smtClean="0"/>
              <a:t>(max. dvakrát);</a:t>
            </a:r>
          </a:p>
          <a:p>
            <a:pPr marL="361950" lvl="1" indent="-276225" algn="just" defTabSz="266700"/>
            <a:r>
              <a:rPr lang="cs-CZ" dirty="0" smtClean="0"/>
              <a:t>výzvy k doplnění/upřesnění jsou žadateli zasílány formou depeší </a:t>
            </a:r>
            <a:br>
              <a:rPr lang="cs-CZ" dirty="0" smtClean="0"/>
            </a:br>
            <a:r>
              <a:rPr lang="cs-CZ" dirty="0" smtClean="0"/>
              <a:t>v MS2014+.</a:t>
            </a:r>
          </a:p>
          <a:p>
            <a:pPr marL="454025" lvl="1" indent="-187325"/>
            <a:endParaRPr lang="cs-CZ" dirty="0" smtClean="0"/>
          </a:p>
          <a:p>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normAutofit fontScale="90000"/>
          </a:bodyPr>
          <a:lstStyle/>
          <a:p>
            <a:r>
              <a:rPr lang="cs-CZ" dirty="0" smtClean="0"/>
              <a:t>Kontrola přijatelnosti a formálních náležitostí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15</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683038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lstStyle/>
          <a:p>
            <a:pPr marL="0" lvl="1" indent="0">
              <a:spcBef>
                <a:spcPct val="20000"/>
              </a:spcBef>
              <a:spcAft>
                <a:spcPts val="200"/>
              </a:spcAft>
              <a:buNone/>
            </a:pPr>
            <a:r>
              <a:rPr lang="cs-CZ" dirty="0" smtClean="0"/>
              <a:t>1. Žádost </a:t>
            </a:r>
            <a:r>
              <a:rPr lang="cs-CZ" dirty="0"/>
              <a:t>je podána v předepsané formě</a:t>
            </a:r>
          </a:p>
          <a:p>
            <a:pPr marL="542925" indent="-285750">
              <a:spcBef>
                <a:spcPts val="0"/>
              </a:spcBef>
              <a:buFont typeface="Courier New" panose="02070309020205020404" pitchFamily="49" charset="0"/>
              <a:buChar char="o"/>
            </a:pPr>
            <a:r>
              <a:rPr lang="cs-CZ" dirty="0" smtClean="0"/>
              <a:t>Přes MS2014+.</a:t>
            </a:r>
          </a:p>
          <a:p>
            <a:pPr marL="542925" indent="-285750">
              <a:spcBef>
                <a:spcPts val="0"/>
              </a:spcBef>
              <a:buFont typeface="Courier New" panose="02070309020205020404" pitchFamily="49" charset="0"/>
              <a:buChar char="o"/>
            </a:pPr>
            <a:r>
              <a:rPr lang="cs-CZ" dirty="0" smtClean="0"/>
              <a:t>Ve finančním plánu jsou nastaveny etapy projektu v minimální délce 3 měsíců.</a:t>
            </a:r>
          </a:p>
          <a:p>
            <a:endParaRPr lang="cs-CZ" sz="600" dirty="0" smtClean="0"/>
          </a:p>
          <a:p>
            <a:pPr marL="0" lvl="1" indent="0">
              <a:spcBef>
                <a:spcPts val="0"/>
              </a:spcBef>
              <a:spcAft>
                <a:spcPts val="200"/>
              </a:spcAft>
              <a:buNone/>
            </a:pPr>
            <a:r>
              <a:rPr lang="cs-CZ" dirty="0" smtClean="0"/>
              <a:t>2. Žádost </a:t>
            </a:r>
            <a:r>
              <a:rPr lang="cs-CZ" dirty="0"/>
              <a:t>je podepsána oprávněným zástupcem žadatele</a:t>
            </a:r>
          </a:p>
          <a:p>
            <a:pPr marL="542925" indent="-285750">
              <a:spcBef>
                <a:spcPts val="0"/>
              </a:spcBef>
              <a:buFont typeface="Courier New" panose="02070309020205020404" pitchFamily="49" charset="0"/>
              <a:buChar char="o"/>
            </a:pPr>
            <a:r>
              <a:rPr lang="cs-CZ" dirty="0" smtClean="0"/>
              <a:t>Statutární zástupce, popř. jim pověřená osoba na základě plné moci, či jiného dokumentu (např. usnesení zastupitelstva).</a:t>
            </a:r>
          </a:p>
          <a:p>
            <a:pPr marL="542925" indent="-285750">
              <a:spcBef>
                <a:spcPts val="0"/>
              </a:spcBef>
              <a:buFont typeface="Courier New" panose="02070309020205020404" pitchFamily="49" charset="0"/>
              <a:buChar char="o"/>
            </a:pPr>
            <a:endParaRPr lang="cs-CZ" sz="600" dirty="0" smtClean="0"/>
          </a:p>
          <a:p>
            <a:pPr marL="0" lvl="1" indent="0">
              <a:spcBef>
                <a:spcPts val="0"/>
              </a:spcBef>
              <a:spcAft>
                <a:spcPts val="600"/>
              </a:spcAft>
              <a:buNone/>
            </a:pPr>
            <a:r>
              <a:rPr lang="cs-CZ" dirty="0"/>
              <a:t>3. Jsou doloženy všechny povinné přílohy a obsahově splňují požadované náležitosti</a:t>
            </a:r>
          </a:p>
          <a:p>
            <a:pPr marL="534988" indent="-361950" algn="just">
              <a:spcBef>
                <a:spcPts val="0"/>
              </a:spcBef>
              <a:spcAft>
                <a:spcPts val="0"/>
              </a:spcAft>
              <a:buFont typeface="Courier New" panose="02070309020205020404" pitchFamily="49" charset="0"/>
              <a:buChar char="o"/>
              <a:tabLst>
                <a:tab pos="536575" algn="l"/>
              </a:tabLst>
            </a:pPr>
            <a:r>
              <a:rPr lang="cs-CZ" b="1" dirty="0" smtClean="0"/>
              <a:t>Plná </a:t>
            </a:r>
            <a:r>
              <a:rPr lang="cs-CZ" b="1" dirty="0"/>
              <a:t>moc</a:t>
            </a:r>
          </a:p>
          <a:p>
            <a:pPr marL="534988" indent="-361950">
              <a:spcBef>
                <a:spcPts val="0"/>
              </a:spcBef>
              <a:spcAft>
                <a:spcPts val="0"/>
              </a:spcAft>
              <a:tabLst>
                <a:tab pos="536575" algn="l"/>
              </a:tabLst>
            </a:pPr>
            <a:r>
              <a:rPr lang="cs-CZ" dirty="0"/>
              <a:t>	V případě přenesení pravomocí na jinou </a:t>
            </a:r>
            <a:r>
              <a:rPr lang="cs-CZ" dirty="0" smtClean="0"/>
              <a:t>osobu, např. při podpisu žádosti.</a:t>
            </a:r>
            <a:br>
              <a:rPr lang="cs-CZ" dirty="0" smtClean="0"/>
            </a:br>
            <a:r>
              <a:rPr lang="cs-CZ" dirty="0" smtClean="0"/>
              <a:t>Plné </a:t>
            </a:r>
            <a:r>
              <a:rPr lang="cs-CZ" dirty="0"/>
              <a:t>moci jsou uloženy v elektronické podobě v MS2014+. </a:t>
            </a:r>
            <a:r>
              <a:rPr lang="cs-CZ" dirty="0" smtClean="0"/>
              <a:t>Vzor plné moci je uveden v Příloze č. 11 Obecných pravidel.</a:t>
            </a:r>
            <a:endParaRPr lang="cs-CZ" dirty="0"/>
          </a:p>
          <a:p>
            <a:pPr marL="542925" indent="-285750">
              <a:spcBef>
                <a:spcPts val="0"/>
              </a:spcBef>
              <a:buFont typeface="Courier New" panose="02070309020205020404" pitchFamily="49" charset="0"/>
              <a:buChar char="o"/>
            </a:pPr>
            <a:endParaRPr lang="cs-CZ" sz="2000" dirty="0" smtClean="0"/>
          </a:p>
        </p:txBody>
      </p:sp>
      <p:sp>
        <p:nvSpPr>
          <p:cNvPr id="4" name="Nadpis 3"/>
          <p:cNvSpPr>
            <a:spLocks noGrp="1"/>
          </p:cNvSpPr>
          <p:nvPr>
            <p:ph type="title"/>
          </p:nvPr>
        </p:nvSpPr>
        <p:spPr/>
        <p:txBody>
          <a:bodyPr/>
          <a:lstStyle/>
          <a:p>
            <a:pPr algn="ctr"/>
            <a:r>
              <a:rPr lang="cs-CZ" dirty="0"/>
              <a:t>Kritéria formálních náležitostí</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619296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3"/>
            <a:ext cx="8206432" cy="4928826"/>
          </a:xfrm>
        </p:spPr>
        <p:txBody>
          <a:bodyPr>
            <a:noAutofit/>
          </a:bodyPr>
          <a:lstStyle/>
          <a:p>
            <a:pPr marL="361950" indent="-361950" algn="just">
              <a:lnSpc>
                <a:spcPct val="110000"/>
              </a:lnSpc>
              <a:spcBef>
                <a:spcPts val="0"/>
              </a:spcBef>
              <a:spcAft>
                <a:spcPts val="0"/>
              </a:spcAft>
              <a:buFont typeface="Courier New" panose="02070309020205020404" pitchFamily="49" charset="0"/>
              <a:buChar char="o"/>
            </a:pPr>
            <a:r>
              <a:rPr lang="cs-CZ" b="1" dirty="0" smtClean="0"/>
              <a:t>Dokumentace </a:t>
            </a:r>
            <a:r>
              <a:rPr lang="cs-CZ" b="1" dirty="0"/>
              <a:t>k zadávacím a výběrovým řízením </a:t>
            </a:r>
          </a:p>
          <a:p>
            <a:pPr marL="361950" indent="-361950">
              <a:lnSpc>
                <a:spcPct val="110000"/>
              </a:lnSpc>
              <a:spcBef>
                <a:spcPts val="0"/>
              </a:spcBef>
              <a:spcAft>
                <a:spcPts val="0"/>
              </a:spcAft>
            </a:pPr>
            <a:r>
              <a:rPr lang="cs-CZ" dirty="0"/>
              <a:t>	Žadatel dokládá dokumentaci k zahájeným a ukončeným zadávacím </a:t>
            </a:r>
            <a:br>
              <a:rPr lang="cs-CZ" dirty="0"/>
            </a:br>
            <a:r>
              <a:rPr lang="cs-CZ" dirty="0"/>
              <a:t>a výběrovým řízením, která provedl před podáním žádosti o podporu. </a:t>
            </a:r>
            <a:r>
              <a:rPr lang="cs-CZ" dirty="0">
                <a:solidFill>
                  <a:srgbClr val="FF0000"/>
                </a:solidFill>
              </a:rPr>
              <a:t/>
            </a:r>
            <a:br>
              <a:rPr lang="cs-CZ" dirty="0">
                <a:solidFill>
                  <a:srgbClr val="FF0000"/>
                </a:solidFill>
              </a:rPr>
            </a:br>
            <a:r>
              <a:rPr lang="cs-CZ" dirty="0"/>
              <a:t>Postup k předkládání dokumentace je uveden v kap. 5 Obecných pravidel.</a:t>
            </a:r>
          </a:p>
          <a:p>
            <a:pPr marL="361950" indent="-361950" algn="just">
              <a:lnSpc>
                <a:spcPct val="110000"/>
              </a:lnSpc>
              <a:spcBef>
                <a:spcPts val="200"/>
              </a:spcBef>
            </a:pPr>
            <a:endParaRPr lang="cs-CZ" sz="800" dirty="0"/>
          </a:p>
          <a:p>
            <a:pPr marL="361950" indent="-361950" algn="just">
              <a:spcBef>
                <a:spcPts val="0"/>
              </a:spcBef>
              <a:spcAft>
                <a:spcPts val="0"/>
              </a:spcAft>
              <a:buFont typeface="Courier New" panose="02070309020205020404" pitchFamily="49" charset="0"/>
              <a:buChar char="o"/>
            </a:pPr>
            <a:r>
              <a:rPr lang="cs-CZ" b="1" dirty="0"/>
              <a:t>Doklady o právní subjektivitě žadatele</a:t>
            </a:r>
          </a:p>
          <a:p>
            <a:r>
              <a:rPr lang="cs-CZ" i="1" dirty="0"/>
              <a:t>       </a:t>
            </a:r>
            <a:r>
              <a:rPr lang="cs-CZ" dirty="0"/>
              <a:t>Doklady k právní subjektivitě nedokládají:</a:t>
            </a:r>
          </a:p>
          <a:p>
            <a:pPr marL="914400" lvl="1" indent="-285750">
              <a:spcBef>
                <a:spcPts val="0"/>
              </a:spcBef>
              <a:buFont typeface="Arial" panose="020B0604020202020204" pitchFamily="34" charset="0"/>
              <a:buChar char="•"/>
            </a:pPr>
            <a:r>
              <a:rPr lang="cs-CZ" sz="1800" b="0" dirty="0" smtClean="0">
                <a:solidFill>
                  <a:schemeClr val="tx1"/>
                </a:solidFill>
              </a:rPr>
              <a:t>Kraje/obce </a:t>
            </a:r>
            <a:r>
              <a:rPr lang="cs-CZ" sz="1800" b="0" dirty="0">
                <a:solidFill>
                  <a:schemeClr val="tx1"/>
                </a:solidFill>
              </a:rPr>
              <a:t>a jimi zřizované organizace;</a:t>
            </a:r>
          </a:p>
          <a:p>
            <a:pPr marL="914400" lvl="1" indent="-285750">
              <a:spcBef>
                <a:spcPts val="0"/>
              </a:spcBef>
              <a:buFont typeface="Arial" panose="020B0604020202020204" pitchFamily="34" charset="0"/>
              <a:buChar char="•"/>
            </a:pPr>
            <a:r>
              <a:rPr lang="cs-CZ" sz="1800" b="0" dirty="0">
                <a:solidFill>
                  <a:schemeClr val="tx1"/>
                </a:solidFill>
              </a:rPr>
              <a:t>p</a:t>
            </a:r>
            <a:r>
              <a:rPr lang="cs-CZ" sz="1800" b="0" dirty="0" smtClean="0">
                <a:solidFill>
                  <a:schemeClr val="tx1"/>
                </a:solidFill>
              </a:rPr>
              <a:t>rovozovatel dráhy SŽDC s. o.</a:t>
            </a:r>
            <a:endParaRPr lang="cs-CZ" sz="1800" b="0" dirty="0">
              <a:solidFill>
                <a:schemeClr val="tx1"/>
              </a:solidFill>
            </a:endParaRPr>
          </a:p>
          <a:p>
            <a:pPr marL="457200" lvl="1" indent="0" algn="just">
              <a:spcBef>
                <a:spcPts val="0"/>
              </a:spcBef>
              <a:spcAft>
                <a:spcPts val="600"/>
              </a:spcAft>
              <a:buNone/>
            </a:pPr>
            <a:endParaRPr lang="cs-CZ" sz="1900" i="1" dirty="0"/>
          </a:p>
        </p:txBody>
      </p:sp>
      <p:sp>
        <p:nvSpPr>
          <p:cNvPr id="4" name="Nadpis 3"/>
          <p:cNvSpPr>
            <a:spLocks noGrp="1"/>
          </p:cNvSpPr>
          <p:nvPr>
            <p:ph type="title"/>
          </p:nvPr>
        </p:nvSpPr>
        <p:spPr/>
        <p:txBody>
          <a:bodyPr/>
          <a:lstStyle/>
          <a:p>
            <a:pPr algn="ctr"/>
            <a:r>
              <a:rPr lang="cs-CZ" dirty="0"/>
              <a:t>Kritéria formálních náležitostí</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17</a:t>
            </a:fld>
            <a:endParaRPr lang="en-US" dirty="0"/>
          </a:p>
        </p:txBody>
      </p:sp>
      <p:graphicFrame>
        <p:nvGraphicFramePr>
          <p:cNvPr id="6" name="Tabulka 5"/>
          <p:cNvGraphicFramePr>
            <a:graphicFrameLocks noGrp="1"/>
          </p:cNvGraphicFramePr>
          <p:nvPr>
            <p:extLst>
              <p:ext uri="{D42A27DB-BD31-4B8C-83A1-F6EECF244321}">
                <p14:modId xmlns:p14="http://schemas.microsoft.com/office/powerpoint/2010/main" val="4222704520"/>
              </p:ext>
            </p:extLst>
          </p:nvPr>
        </p:nvGraphicFramePr>
        <p:xfrm>
          <a:off x="870326" y="4016744"/>
          <a:ext cx="7816474" cy="1825408"/>
        </p:xfrm>
        <a:graphic>
          <a:graphicData uri="http://schemas.openxmlformats.org/drawingml/2006/table">
            <a:tbl>
              <a:tblPr>
                <a:tableStyleId>{5C22544A-7EE6-4342-B048-85BDC9FD1C3A}</a:tableStyleId>
              </a:tblPr>
              <a:tblGrid>
                <a:gridCol w="3271343"/>
                <a:gridCol w="4545131"/>
              </a:tblGrid>
              <a:tr h="338204">
                <a:tc>
                  <a:txBody>
                    <a:bodyPr/>
                    <a:lstStyle/>
                    <a:p>
                      <a:pPr algn="ctr">
                        <a:lnSpc>
                          <a:spcPct val="115000"/>
                        </a:lnSpc>
                        <a:spcAft>
                          <a:spcPts val="1000"/>
                        </a:spcAft>
                      </a:pPr>
                      <a:r>
                        <a:rPr lang="cs-CZ" sz="1400" b="1" dirty="0">
                          <a:effectLst/>
                        </a:rPr>
                        <a:t>P</a:t>
                      </a:r>
                      <a:r>
                        <a:rPr lang="cs-CZ" sz="1400" b="1" dirty="0" smtClean="0">
                          <a:effectLst/>
                        </a:rPr>
                        <a:t>rávní </a:t>
                      </a:r>
                      <a:r>
                        <a:rPr lang="cs-CZ" sz="1400" b="1" dirty="0">
                          <a:effectLst/>
                        </a:rPr>
                        <a:t>forma žadatele </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cs-CZ" sz="1400" b="1" dirty="0" smtClean="0">
                          <a:effectLst/>
                        </a:rPr>
                        <a:t>Dokument</a:t>
                      </a:r>
                      <a:r>
                        <a:rPr lang="cs-CZ" sz="1400" b="1" baseline="0" dirty="0" smtClean="0">
                          <a:effectLst/>
                        </a:rPr>
                        <a:t> o právní subjektivitě požadovaný k doložení</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41679">
                <a:tc>
                  <a:txBody>
                    <a:bodyPr/>
                    <a:lstStyle/>
                    <a:p>
                      <a:pPr>
                        <a:lnSpc>
                          <a:spcPct val="115000"/>
                        </a:lnSpc>
                        <a:spcAft>
                          <a:spcPts val="1000"/>
                        </a:spcAft>
                      </a:pPr>
                      <a:r>
                        <a:rPr lang="cs-CZ" sz="1400" dirty="0" smtClean="0">
                          <a:effectLst/>
                        </a:rPr>
                        <a:t>Dobrovolný svazek obcí</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rPr>
                        <a:t>Zakládací smlouva</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409433">
                <a:tc>
                  <a:txBody>
                    <a:bodyPr/>
                    <a:lstStyle/>
                    <a:p>
                      <a:pPr>
                        <a:lnSpc>
                          <a:spcPct val="115000"/>
                        </a:lnSpc>
                        <a:spcAft>
                          <a:spcPts val="1000"/>
                        </a:spcAft>
                      </a:pPr>
                      <a:r>
                        <a:rPr lang="cs-CZ" sz="1400" dirty="0" smtClean="0">
                          <a:effectLst/>
                          <a:latin typeface="+mn-lt"/>
                          <a:ea typeface="+mn-ea"/>
                          <a:cs typeface="+mn-cs"/>
                        </a:rPr>
                        <a:t>Organizace</a:t>
                      </a:r>
                      <a:r>
                        <a:rPr lang="cs-CZ" sz="1400" baseline="0" dirty="0" smtClean="0">
                          <a:effectLst/>
                          <a:latin typeface="+mn-lt"/>
                          <a:ea typeface="+mn-ea"/>
                          <a:cs typeface="+mn-cs"/>
                        </a:rPr>
                        <a:t> zřizované nebo zakládané DSO</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latin typeface="+mn-lt"/>
                          <a:ea typeface="+mn-ea"/>
                          <a:cs typeface="+mn-cs"/>
                        </a:rPr>
                        <a:t>Zřizovací či zakládací listina nebo jiný dokument o založení</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696036">
                <a:tc>
                  <a:txBody>
                    <a:bodyPr/>
                    <a:lstStyle/>
                    <a:p>
                      <a:pPr>
                        <a:lnSpc>
                          <a:spcPct val="115000"/>
                        </a:lnSpc>
                        <a:spcAft>
                          <a:spcPts val="1000"/>
                        </a:spcAft>
                      </a:pPr>
                      <a:r>
                        <a:rPr lang="cs-CZ" sz="1400" kern="1200" baseline="0" dirty="0" smtClean="0">
                          <a:solidFill>
                            <a:schemeClr val="dk1"/>
                          </a:solidFill>
                          <a:effectLst/>
                          <a:latin typeface="+mn-lt"/>
                          <a:ea typeface="+mn-ea"/>
                          <a:cs typeface="+mn-cs"/>
                        </a:rPr>
                        <a:t>Provozovatelé dráhy nebo drážní dopravy podle zákona č. 266/1994 Sb., jedná-li se o obchodní společnost</a:t>
                      </a:r>
                      <a:endParaRPr lang="cs-CZ" sz="1400" kern="1200" baseline="0" dirty="0">
                        <a:solidFill>
                          <a:schemeClr val="dk1"/>
                        </a:solidFill>
                        <a:effectLst/>
                        <a:latin typeface="+mn-lt"/>
                        <a:ea typeface="+mn-ea"/>
                        <a:cs typeface="+mn-cs"/>
                      </a:endParaRPr>
                    </a:p>
                  </a:txBody>
                  <a:tcPr marL="68580" marR="68580" marT="0" marB="0"/>
                </a:tc>
                <a:tc>
                  <a:txBody>
                    <a:bodyPr/>
                    <a:lstStyle/>
                    <a:p>
                      <a:pPr>
                        <a:lnSpc>
                          <a:spcPct val="115000"/>
                        </a:lnSpc>
                        <a:spcAft>
                          <a:spcPts val="1000"/>
                        </a:spcAft>
                      </a:pPr>
                      <a:r>
                        <a:rPr lang="cs-CZ" sz="1400" dirty="0" smtClean="0">
                          <a:effectLst/>
                        </a:rPr>
                        <a:t>Výpis z obchodního rejstříku</a:t>
                      </a:r>
                      <a:r>
                        <a:rPr lang="cs-CZ" sz="1400" baseline="0" dirty="0" smtClean="0">
                          <a:effectLst/>
                        </a:rPr>
                        <a:t> ne starší než 3 měsíce</a:t>
                      </a:r>
                      <a:endParaRPr lang="cs-CZ" sz="1400" dirty="0" smtClean="0">
                        <a:effectLst/>
                      </a:endParaRPr>
                    </a:p>
                  </a:txBody>
                  <a:tcPr marL="68580" marR="68580" marT="0" marB="0"/>
                </a:tc>
              </a:tr>
            </a:tbl>
          </a:graphicData>
        </a:graphic>
      </p:graphicFrame>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458201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285750" indent="-285750">
              <a:spcBef>
                <a:spcPts val="0"/>
              </a:spcBef>
              <a:spcAft>
                <a:spcPts val="600"/>
              </a:spcAft>
              <a:buFont typeface="Courier New" panose="02070309020205020404" pitchFamily="49" charset="0"/>
              <a:buChar char="o"/>
            </a:pPr>
            <a:r>
              <a:rPr lang="cs-CZ" b="1" dirty="0" smtClean="0"/>
              <a:t>Výpis z rejstříku trestů</a:t>
            </a: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Dokládají všichni statutární zástupci všech žadatelů s výjimkou:</a:t>
            </a:r>
          </a:p>
          <a:p>
            <a:pPr marL="1092200" lvl="2" indent="-285750" algn="just">
              <a:spcBef>
                <a:spcPts val="0"/>
              </a:spcBef>
              <a:buFont typeface="Arial" panose="020B0604020202020204" pitchFamily="34" charset="0"/>
              <a:buChar char="•"/>
              <a:tabLst>
                <a:tab pos="447675" algn="l"/>
              </a:tabLst>
            </a:pPr>
            <a:r>
              <a:rPr lang="cs-CZ" sz="1800" b="0" dirty="0" smtClean="0">
                <a:solidFill>
                  <a:schemeClr val="tx1"/>
                </a:solidFill>
              </a:rPr>
              <a:t>obcí a jimi zřizovaných organizací, </a:t>
            </a:r>
          </a:p>
          <a:p>
            <a:pPr marL="1092200" lvl="2" indent="-285750" algn="just">
              <a:spcBef>
                <a:spcPts val="0"/>
              </a:spcBef>
              <a:buFont typeface="Arial" panose="020B0604020202020204" pitchFamily="34" charset="0"/>
              <a:buChar char="•"/>
              <a:tabLst>
                <a:tab pos="447675" algn="l"/>
              </a:tabLst>
            </a:pPr>
            <a:r>
              <a:rPr lang="cs-CZ" sz="1800" b="0" dirty="0" smtClean="0">
                <a:solidFill>
                  <a:schemeClr val="tx1"/>
                </a:solidFill>
              </a:rPr>
              <a:t>krajů a jimi zřizovaných organizací, </a:t>
            </a:r>
          </a:p>
          <a:p>
            <a:pPr marL="1092200" lvl="2" indent="-285750" algn="just">
              <a:spcBef>
                <a:spcPts val="0"/>
              </a:spcBef>
              <a:buFont typeface="Arial" panose="020B0604020202020204" pitchFamily="34" charset="0"/>
              <a:buChar char="•"/>
              <a:tabLst>
                <a:tab pos="447675" algn="l"/>
              </a:tabLst>
            </a:pPr>
            <a:r>
              <a:rPr lang="cs-CZ" sz="1800" dirty="0"/>
              <a:t>provozovatel dráhy SŽDC s</a:t>
            </a:r>
            <a:r>
              <a:rPr lang="cs-CZ" sz="1800" dirty="0" smtClean="0"/>
              <a:t>. o</a:t>
            </a:r>
            <a:r>
              <a:rPr lang="cs-CZ" sz="1800" dirty="0"/>
              <a:t>.</a:t>
            </a: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Výpis </a:t>
            </a:r>
            <a:r>
              <a:rPr lang="cs-CZ" sz="1800" b="0" dirty="0">
                <a:solidFill>
                  <a:schemeClr val="tx1"/>
                </a:solidFill>
              </a:rPr>
              <a:t>z rejstříku trestů v době podání žádosti nesmí být starší 3 měsíců</a:t>
            </a:r>
            <a:r>
              <a:rPr lang="cs-CZ" sz="1800" b="0" dirty="0" smtClean="0">
                <a:solidFill>
                  <a:schemeClr val="tx1"/>
                </a:solidFill>
              </a:rPr>
              <a:t>.</a:t>
            </a:r>
          </a:p>
          <a:p>
            <a:pPr marL="361950" lvl="1" indent="0" algn="just">
              <a:spcBef>
                <a:spcPts val="0"/>
              </a:spcBef>
              <a:buNone/>
              <a:tabLst>
                <a:tab pos="447675" algn="l"/>
              </a:tabLst>
            </a:pPr>
            <a:endParaRPr lang="cs-CZ" sz="1800" b="0" dirty="0">
              <a:solidFill>
                <a:schemeClr val="tx1"/>
              </a:solidFill>
            </a:endParaRPr>
          </a:p>
          <a:p>
            <a:pPr marL="324000" indent="-361950" algn="just" defTabSz="266700">
              <a:spcBef>
                <a:spcPts val="0"/>
              </a:spcBef>
              <a:spcAft>
                <a:spcPts val="0"/>
              </a:spcAft>
              <a:buFont typeface="Courier New" panose="02070309020205020404" pitchFamily="49" charset="0"/>
              <a:buChar char="o"/>
              <a:tabLst>
                <a:tab pos="358775" algn="l"/>
              </a:tabLst>
            </a:pPr>
            <a:r>
              <a:rPr lang="cs-CZ" b="1" dirty="0"/>
              <a:t>Územní rozhodnutí nebo územní souhlas nebo veřejnoprávní smlouva nahrazující územní řízení </a:t>
            </a:r>
          </a:p>
          <a:p>
            <a:pPr marL="527050" indent="-342900" algn="just">
              <a:spcBef>
                <a:spcPts val="0"/>
              </a:spcBef>
              <a:spcAft>
                <a:spcPts val="0"/>
              </a:spcAft>
              <a:buFont typeface="Arial" panose="020B0604020202020204" pitchFamily="34" charset="0"/>
              <a:buChar char="•"/>
              <a:tabLst>
                <a:tab pos="447675" algn="l"/>
              </a:tabLst>
            </a:pPr>
            <a:r>
              <a:rPr lang="cs-CZ" dirty="0"/>
              <a:t>Územní rozhodnutí s nabytím právní </a:t>
            </a:r>
            <a:r>
              <a:rPr lang="cs-CZ" dirty="0" smtClean="0"/>
              <a:t>moci.</a:t>
            </a:r>
            <a:endParaRPr lang="cs-CZ" dirty="0"/>
          </a:p>
          <a:p>
            <a:pPr marL="527050" indent="-342900" algn="just">
              <a:spcBef>
                <a:spcPts val="0"/>
              </a:spcBef>
              <a:spcAft>
                <a:spcPts val="0"/>
              </a:spcAft>
              <a:buFont typeface="Arial" panose="020B0604020202020204" pitchFamily="34" charset="0"/>
              <a:buChar char="•"/>
              <a:tabLst>
                <a:tab pos="447675" algn="l"/>
              </a:tabLst>
            </a:pPr>
            <a:r>
              <a:rPr lang="cs-CZ" dirty="0"/>
              <a:t>Územní souhlas či účinnou veřejnoprávní smlouvu nahrazující územní řízení - pokud stavba nevyžaduje územní </a:t>
            </a:r>
            <a:r>
              <a:rPr lang="cs-CZ" dirty="0" smtClean="0"/>
              <a:t>rozhodnutí.</a:t>
            </a:r>
          </a:p>
          <a:p>
            <a:pPr marL="527050" indent="-342900" algn="just">
              <a:spcBef>
                <a:spcPts val="0"/>
              </a:spcBef>
              <a:spcAft>
                <a:spcPts val="0"/>
              </a:spcAft>
              <a:buFont typeface="Arial" panose="020B0604020202020204" pitchFamily="34" charset="0"/>
              <a:buChar char="•"/>
              <a:tabLst>
                <a:tab pos="447675" algn="l"/>
              </a:tabLst>
            </a:pPr>
            <a:r>
              <a:rPr lang="cs-CZ" dirty="0" smtClean="0"/>
              <a:t>V případě projektů spočívajících </a:t>
            </a:r>
            <a:r>
              <a:rPr lang="cs-CZ" dirty="0"/>
              <a:t>v úpravě nebo </a:t>
            </a:r>
            <a:r>
              <a:rPr lang="cs-CZ" dirty="0" smtClean="0"/>
              <a:t>v realizaci liniových opatření pro cyklisty (bez stavebních úprav) není příloha předkládána.</a:t>
            </a:r>
          </a:p>
          <a:p>
            <a:pPr marL="527050" indent="-342900" algn="just">
              <a:spcBef>
                <a:spcPts val="0"/>
              </a:spcBef>
              <a:spcAft>
                <a:spcPts val="0"/>
              </a:spcAft>
              <a:buFont typeface="Arial" panose="020B0604020202020204" pitchFamily="34" charset="0"/>
              <a:buChar char="•"/>
              <a:tabLst>
                <a:tab pos="447675" algn="l"/>
              </a:tabLst>
            </a:pPr>
            <a:r>
              <a:rPr lang="cs-CZ" dirty="0" smtClean="0"/>
              <a:t>Pokud žadatel požádal o vydání společného územního rozhodnutí a stavebního povolení, přílohu nedokládá.</a:t>
            </a:r>
            <a:endParaRPr lang="cs-CZ" dirty="0"/>
          </a:p>
          <a:p>
            <a:pPr marL="361950" indent="-361950" algn="just" defTabSz="266700">
              <a:spcBef>
                <a:spcPts val="0"/>
              </a:spcBef>
              <a:spcAft>
                <a:spcPts val="0"/>
              </a:spcAft>
              <a:buFont typeface="Courier New" panose="02070309020205020404" pitchFamily="49" charset="0"/>
              <a:buChar char="o"/>
              <a:tabLst>
                <a:tab pos="266700" algn="l"/>
              </a:tabLst>
            </a:pPr>
            <a:endParaRPr lang="cs-CZ" b="1" dirty="0" smtClean="0"/>
          </a:p>
        </p:txBody>
      </p:sp>
      <p:sp>
        <p:nvSpPr>
          <p:cNvPr id="4" name="Nadpis 3"/>
          <p:cNvSpPr>
            <a:spLocks noGrp="1"/>
          </p:cNvSpPr>
          <p:nvPr>
            <p:ph type="title"/>
          </p:nvPr>
        </p:nvSpPr>
        <p:spPr/>
        <p:txBody>
          <a:bodyPr/>
          <a:lstStyle/>
          <a:p>
            <a:pPr algn="ctr"/>
            <a:r>
              <a:rPr lang="cs-CZ" dirty="0"/>
              <a:t>Kritéria formálních náležitostí</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18</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908934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96727"/>
            <a:ext cx="8003232" cy="4819290"/>
          </a:xfrm>
        </p:spPr>
        <p:txBody>
          <a:bodyPr>
            <a:noAutofit/>
          </a:bodyPr>
          <a:lstStyle/>
          <a:p>
            <a:pPr marL="323850" indent="-361950" algn="just" defTabSz="266700">
              <a:spcBef>
                <a:spcPts val="0"/>
              </a:spcBef>
              <a:spcAft>
                <a:spcPts val="0"/>
              </a:spcAft>
              <a:buFont typeface="Courier New" panose="02070309020205020404" pitchFamily="49" charset="0"/>
              <a:buChar char="o"/>
              <a:tabLst>
                <a:tab pos="266700" algn="l"/>
              </a:tabLst>
            </a:pPr>
            <a:r>
              <a:rPr lang="cs-CZ" b="1" dirty="0" smtClean="0"/>
              <a:t>Žádost </a:t>
            </a:r>
            <a:r>
              <a:rPr lang="cs-CZ" b="1" dirty="0"/>
              <a:t>o stavební povolení nebo ohlášení, případně stavební povolení nebo souhlas s provedením ohlášeného stavebního záměru nebo veřejnoprávní smlouva nahrazující stavební povolení </a:t>
            </a:r>
          </a:p>
          <a:p>
            <a:pPr marL="533400" indent="-266700" algn="just">
              <a:spcBef>
                <a:spcPts val="0"/>
              </a:spcBef>
              <a:spcAft>
                <a:spcPts val="600"/>
              </a:spcAft>
              <a:buFont typeface="Arial" panose="020B0604020202020204" pitchFamily="34" charset="0"/>
              <a:buChar char="•"/>
              <a:tabLst>
                <a:tab pos="447675" algn="l"/>
              </a:tabLst>
            </a:pPr>
            <a:r>
              <a:rPr lang="cs-CZ" dirty="0" smtClean="0"/>
              <a:t>Pravomocné stavební </a:t>
            </a:r>
            <a:r>
              <a:rPr lang="cs-CZ" dirty="0"/>
              <a:t>povolení nebo souhlas s provedením ohlášeného stavebního záměru </a:t>
            </a:r>
            <a:r>
              <a:rPr lang="cs-CZ" dirty="0" smtClean="0"/>
              <a:t>nebo účinná </a:t>
            </a:r>
            <a:r>
              <a:rPr lang="cs-CZ" dirty="0"/>
              <a:t>veřejnoprávní </a:t>
            </a:r>
            <a:r>
              <a:rPr lang="cs-CZ" dirty="0" smtClean="0"/>
              <a:t>smlouva </a:t>
            </a:r>
            <a:r>
              <a:rPr lang="cs-CZ" dirty="0"/>
              <a:t>nahrazující stavební povolení nebo žádost o stavení povolení nebo ohlášení potvrzené stavebním úřadem</a:t>
            </a:r>
            <a:r>
              <a:rPr lang="cs-CZ" dirty="0" smtClean="0"/>
              <a:t>.</a:t>
            </a:r>
            <a:r>
              <a:rPr lang="cs-CZ" i="1" dirty="0">
                <a:solidFill>
                  <a:srgbClr val="00529C"/>
                </a:solidFill>
              </a:rPr>
              <a:t> </a:t>
            </a:r>
            <a:r>
              <a:rPr lang="cs-CZ" i="1" dirty="0" smtClean="0">
                <a:solidFill>
                  <a:srgbClr val="00529C"/>
                </a:solidFill>
              </a:rPr>
              <a:t>Pravomocné stavební </a:t>
            </a:r>
            <a:r>
              <a:rPr lang="cs-CZ" i="1" dirty="0">
                <a:solidFill>
                  <a:srgbClr val="00529C"/>
                </a:solidFill>
              </a:rPr>
              <a:t>povolení musí být doloženo nejpozději do dne vydání </a:t>
            </a:r>
            <a:r>
              <a:rPr lang="cs-CZ" i="1" dirty="0" smtClean="0">
                <a:solidFill>
                  <a:srgbClr val="00529C"/>
                </a:solidFill>
              </a:rPr>
              <a:t>Rozhodnutí.</a:t>
            </a:r>
            <a:endParaRPr lang="cs-CZ" dirty="0" smtClean="0"/>
          </a:p>
          <a:p>
            <a:pPr marL="533400" indent="-266700" algn="just">
              <a:spcBef>
                <a:spcPts val="0"/>
              </a:spcBef>
              <a:spcAft>
                <a:spcPts val="1200"/>
              </a:spcAft>
              <a:buFont typeface="Arial" panose="020B0604020202020204" pitchFamily="34" charset="0"/>
              <a:buChar char="•"/>
              <a:tabLst>
                <a:tab pos="447675" algn="l"/>
              </a:tabLst>
            </a:pPr>
            <a:r>
              <a:rPr lang="cs-CZ" dirty="0"/>
              <a:t>V případě projektů spočívajících v úpravě nebo </a:t>
            </a:r>
            <a:r>
              <a:rPr lang="cs-CZ" dirty="0" smtClean="0"/>
              <a:t>v </a:t>
            </a:r>
            <a:r>
              <a:rPr lang="cs-CZ" dirty="0"/>
              <a:t>realizaci liniových opatření pro cyklisty (bez stavebních úprav</a:t>
            </a:r>
            <a:r>
              <a:rPr lang="cs-CZ" dirty="0" smtClean="0"/>
              <a:t>) žadatel dokládá veřejnou vyhlášku (opatření obecné povahy o stanovení místní úpravy provozu na pozemní komunikaci) resp. žádost o stanovení místní úpravy provozu na pozemní komunikaci, potvrzenou příslušným úřadem ve věcech provozu na pozemních </a:t>
            </a:r>
            <a:r>
              <a:rPr lang="cs-CZ" dirty="0" smtClean="0"/>
              <a:t>komunikacích</a:t>
            </a:r>
          </a:p>
          <a:p>
            <a:pPr marL="533400" indent="-266700" algn="just">
              <a:spcBef>
                <a:spcPts val="0"/>
              </a:spcBef>
              <a:spcAft>
                <a:spcPts val="1200"/>
              </a:spcAft>
              <a:buFont typeface="Arial" panose="020B0604020202020204" pitchFamily="34" charset="0"/>
              <a:buChar char="•"/>
              <a:tabLst>
                <a:tab pos="447675" algn="l"/>
              </a:tabLst>
            </a:pPr>
            <a:r>
              <a:rPr lang="cs-CZ" dirty="0" smtClean="0"/>
              <a:t>V případě společného územního a stavebního řízení je třeba doložit společné rozhodnutí o nabytí právní moci již k žádosti o podporu.</a:t>
            </a:r>
            <a:endParaRPr lang="cs-CZ" dirty="0" smtClean="0"/>
          </a:p>
          <a:p>
            <a:pPr algn="just">
              <a:spcBef>
                <a:spcPts val="200"/>
              </a:spcBef>
              <a:tabLst>
                <a:tab pos="447675" algn="l"/>
              </a:tabLst>
            </a:pPr>
            <a:endParaRPr lang="cs-CZ" sz="2000" b="1" dirty="0" smtClean="0"/>
          </a:p>
          <a:p>
            <a:pPr marL="266700" algn="just">
              <a:spcBef>
                <a:spcPts val="200"/>
              </a:spcBef>
              <a:spcAft>
                <a:spcPts val="0"/>
              </a:spcAft>
              <a:tabLst>
                <a:tab pos="447675" algn="l"/>
              </a:tabLst>
            </a:pPr>
            <a:endParaRPr lang="cs-CZ" sz="2000" i="1" dirty="0" smtClean="0"/>
          </a:p>
          <a:p>
            <a:pPr marL="361950" indent="-361950">
              <a:spcBef>
                <a:spcPts val="200"/>
              </a:spcBef>
              <a:buFont typeface="Courier New" panose="02070309020205020404" pitchFamily="49" charset="0"/>
              <a:buChar char="o"/>
            </a:pPr>
            <a:endParaRPr lang="cs-CZ" sz="2000" i="1" dirty="0"/>
          </a:p>
          <a:p>
            <a:pPr marL="361950" indent="-361950" algn="just">
              <a:lnSpc>
                <a:spcPct val="120000"/>
              </a:lnSpc>
              <a:spcBef>
                <a:spcPts val="200"/>
              </a:spcBef>
              <a:spcAft>
                <a:spcPts val="0"/>
              </a:spcAft>
              <a:tabLst>
                <a:tab pos="447675" algn="l"/>
              </a:tabLst>
            </a:pPr>
            <a:endParaRPr lang="cs-CZ" sz="2000" i="1" dirty="0"/>
          </a:p>
          <a:p>
            <a:endParaRPr lang="cs-CZ" sz="2000" dirty="0"/>
          </a:p>
        </p:txBody>
      </p:sp>
      <p:sp>
        <p:nvSpPr>
          <p:cNvPr id="4" name="Nadpis 3"/>
          <p:cNvSpPr>
            <a:spLocks noGrp="1"/>
          </p:cNvSpPr>
          <p:nvPr>
            <p:ph type="title"/>
          </p:nvPr>
        </p:nvSpPr>
        <p:spPr/>
        <p:txBody>
          <a:bodyPr/>
          <a:lstStyle/>
          <a:p>
            <a:pPr algn="ctr"/>
            <a:r>
              <a:rPr lang="cs-CZ" dirty="0"/>
              <a:t>Kritéria formálních náležitostí</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19</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987237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b="1" i="1" dirty="0" smtClean="0">
                <a:solidFill>
                  <a:srgbClr val="0070C0"/>
                </a:solidFill>
              </a:rPr>
              <a:t>Centrum pro regionální rozvoj </a:t>
            </a:r>
            <a:br>
              <a:rPr lang="cs-CZ" b="1" i="1" dirty="0" smtClean="0">
                <a:solidFill>
                  <a:srgbClr val="0070C0"/>
                </a:solidFill>
              </a:rPr>
            </a:br>
            <a:r>
              <a:rPr lang="cs-CZ" b="1" i="1" dirty="0" smtClean="0">
                <a:solidFill>
                  <a:srgbClr val="0070C0"/>
                </a:solidFill>
              </a:rPr>
              <a:t>České republiky</a:t>
            </a:r>
            <a:endParaRPr lang="en-US" b="1" i="1" dirty="0">
              <a:solidFill>
                <a:srgbClr val="0070C0"/>
              </a:solidFill>
            </a:endParaRPr>
          </a:p>
        </p:txBody>
      </p:sp>
      <p:pic>
        <p:nvPicPr>
          <p:cNvPr id="5" name="Obrázek 4" descr="IROP-MMR-CRR.jpg"/>
          <p:cNvPicPr>
            <a:picLocks noChangeAspect="1"/>
          </p:cNvPicPr>
          <p:nvPr/>
        </p:nvPicPr>
        <p:blipFill>
          <a:blip r:embed="rId2"/>
          <a:stretch>
            <a:fillRect/>
          </a:stretch>
        </p:blipFill>
        <p:spPr>
          <a:xfrm>
            <a:off x="2983230" y="6113835"/>
            <a:ext cx="6160770" cy="723900"/>
          </a:xfrm>
          <a:prstGeom prst="rect">
            <a:avLst/>
          </a:prstGeom>
        </p:spPr>
      </p:pic>
      <p:sp>
        <p:nvSpPr>
          <p:cNvPr id="4" name="Zástupný symbol pro obsah 3"/>
          <p:cNvSpPr>
            <a:spLocks noGrp="1"/>
          </p:cNvSpPr>
          <p:nvPr>
            <p:ph idx="1"/>
          </p:nvPr>
        </p:nvSpPr>
        <p:spPr/>
        <p:txBody>
          <a:bodyPr>
            <a:normAutofit fontScale="92500" lnSpcReduction="10000"/>
          </a:bodyPr>
          <a:lstStyle/>
          <a:p>
            <a:pPr marL="0" lvl="0" indent="0" algn="just" defTabSz="457200">
              <a:lnSpc>
                <a:spcPct val="120000"/>
              </a:lnSpc>
              <a:spcAft>
                <a:spcPts val="200"/>
              </a:spcAft>
              <a:buNone/>
            </a:pPr>
            <a:r>
              <a:rPr lang="cs-CZ" sz="1800" dirty="0">
                <a:solidFill>
                  <a:prstClr val="black"/>
                </a:solidFill>
              </a:rPr>
              <a:t>Státní příspěvková organizace zřízená Zákonem č. 248/2000 Sb., o podpoře regionálního rozvoje, a řízená Ministerstvem pro místní rozvoj ČR</a:t>
            </a:r>
          </a:p>
          <a:p>
            <a:pPr marL="454025" lvl="1" indent="-187325" defTabSz="457200">
              <a:spcBef>
                <a:spcPts val="1680"/>
              </a:spcBef>
              <a:buFont typeface="Arial"/>
              <a:buChar char="•"/>
            </a:pPr>
            <a:r>
              <a:rPr lang="cs-CZ" sz="1700" b="1" dirty="0">
                <a:solidFill>
                  <a:srgbClr val="00529C"/>
                </a:solidFill>
              </a:rPr>
              <a:t>zprostředkující subjekt pro vybrané operační programy </a:t>
            </a:r>
          </a:p>
          <a:p>
            <a:pPr marL="720725" lvl="2" indent="-187325" defTabSz="457200">
              <a:spcBef>
                <a:spcPts val="700"/>
              </a:spcBef>
              <a:buFont typeface="Arial"/>
              <a:buChar char="•"/>
            </a:pPr>
            <a:r>
              <a:rPr lang="cs-CZ" sz="1400" dirty="0">
                <a:solidFill>
                  <a:prstClr val="black"/>
                </a:solidFill>
              </a:rPr>
              <a:t>konzultační a informační činnost</a:t>
            </a:r>
          </a:p>
          <a:p>
            <a:pPr marL="720725" lvl="2" indent="-187325" defTabSz="457200">
              <a:spcBef>
                <a:spcPts val="700"/>
              </a:spcBef>
              <a:buFont typeface="Arial"/>
              <a:buChar char="•"/>
            </a:pPr>
            <a:r>
              <a:rPr lang="cs-CZ" sz="1400" dirty="0">
                <a:solidFill>
                  <a:prstClr val="black"/>
                </a:solidFill>
              </a:rPr>
              <a:t>kontrola a monitoring realizace projektů</a:t>
            </a:r>
          </a:p>
          <a:p>
            <a:pPr marL="720725" lvl="2" indent="-187325" defTabSz="457200">
              <a:spcBef>
                <a:spcPts val="700"/>
              </a:spcBef>
              <a:buFont typeface="Arial"/>
              <a:buChar char="•"/>
            </a:pPr>
            <a:r>
              <a:rPr lang="cs-CZ" sz="1400" dirty="0">
                <a:solidFill>
                  <a:prstClr val="black"/>
                </a:solidFill>
              </a:rPr>
              <a:t>(2014-2020) Integrovaný regionální operační program</a:t>
            </a:r>
          </a:p>
          <a:p>
            <a:pPr marL="720725" lvl="2" indent="-187325" defTabSz="457200">
              <a:spcBef>
                <a:spcPts val="700"/>
              </a:spcBef>
              <a:buFont typeface="Arial"/>
              <a:buChar char="•"/>
            </a:pPr>
            <a:r>
              <a:rPr lang="cs-CZ" sz="1400" dirty="0">
                <a:solidFill>
                  <a:prstClr val="black"/>
                </a:solidFill>
              </a:rPr>
              <a:t>(2007-2013) Integrovaný operační program, OP Technická pomoc</a:t>
            </a:r>
          </a:p>
          <a:p>
            <a:pPr marL="720725" lvl="2" indent="-187325" defTabSz="457200">
              <a:spcBef>
                <a:spcPts val="700"/>
              </a:spcBef>
              <a:buFont typeface="Arial"/>
              <a:buChar char="•"/>
            </a:pPr>
            <a:r>
              <a:rPr lang="cs-CZ" sz="1400" dirty="0">
                <a:solidFill>
                  <a:prstClr val="black"/>
                </a:solidFill>
              </a:rPr>
              <a:t>(2004-2006) Společný regionální operační program, OP JPD2</a:t>
            </a:r>
          </a:p>
          <a:p>
            <a:pPr marL="720725" lvl="2" indent="-187325" defTabSz="457200">
              <a:spcBef>
                <a:spcPts val="400"/>
              </a:spcBef>
              <a:buFont typeface="Arial"/>
              <a:buChar char="•"/>
            </a:pPr>
            <a:r>
              <a:rPr lang="cs-CZ" sz="1400" dirty="0">
                <a:solidFill>
                  <a:prstClr val="black"/>
                </a:solidFill>
              </a:rPr>
              <a:t>(1998-2004) předvstupní programy (PHARE, ISPA, SAPARD)</a:t>
            </a:r>
          </a:p>
          <a:p>
            <a:pPr marL="454025" lvl="1" indent="-187325" defTabSz="457200">
              <a:spcBef>
                <a:spcPts val="1680"/>
              </a:spcBef>
              <a:buFont typeface="Arial"/>
              <a:buChar char="•"/>
            </a:pPr>
            <a:r>
              <a:rPr lang="cs-CZ" sz="1700" b="1" dirty="0">
                <a:solidFill>
                  <a:srgbClr val="00529C"/>
                </a:solidFill>
              </a:rPr>
              <a:t>kontrolní subjekt pro operační programy Cíle 3 (nyní Cíl 2)</a:t>
            </a:r>
          </a:p>
          <a:p>
            <a:pPr marL="720725" lvl="2" indent="-187325" defTabSz="457200">
              <a:spcBef>
                <a:spcPts val="700"/>
              </a:spcBef>
              <a:buFont typeface="Arial"/>
              <a:buChar char="•"/>
            </a:pPr>
            <a:r>
              <a:rPr lang="cs-CZ" sz="1400" dirty="0">
                <a:solidFill>
                  <a:prstClr val="black"/>
                </a:solidFill>
              </a:rPr>
              <a:t>přeshraniční  spolupráce (Sasko, Bavorsko, Rakousko, Slovensko, Polsko)</a:t>
            </a:r>
          </a:p>
          <a:p>
            <a:pPr marL="720725" lvl="2" indent="-187325" defTabSz="457200">
              <a:spcBef>
                <a:spcPts val="700"/>
              </a:spcBef>
              <a:buFont typeface="Arial"/>
              <a:buChar char="•"/>
            </a:pPr>
            <a:r>
              <a:rPr lang="cs-CZ" sz="1400" dirty="0">
                <a:solidFill>
                  <a:prstClr val="black"/>
                </a:solidFill>
              </a:rPr>
              <a:t>nadnárodní  spolupráce (</a:t>
            </a:r>
            <a:r>
              <a:rPr lang="cs-CZ" sz="1400" dirty="0" err="1">
                <a:solidFill>
                  <a:prstClr val="black"/>
                </a:solidFill>
              </a:rPr>
              <a:t>Central</a:t>
            </a:r>
            <a:r>
              <a:rPr lang="cs-CZ" sz="1400" dirty="0">
                <a:solidFill>
                  <a:prstClr val="black"/>
                </a:solidFill>
              </a:rPr>
              <a:t> </a:t>
            </a:r>
            <a:r>
              <a:rPr lang="cs-CZ" sz="1400" dirty="0" err="1">
                <a:solidFill>
                  <a:prstClr val="black"/>
                </a:solidFill>
              </a:rPr>
              <a:t>Europe</a:t>
            </a:r>
            <a:r>
              <a:rPr lang="cs-CZ" sz="1400" dirty="0">
                <a:solidFill>
                  <a:prstClr val="black"/>
                </a:solidFill>
              </a:rPr>
              <a:t>, </a:t>
            </a:r>
            <a:r>
              <a:rPr lang="cs-CZ" sz="1400" dirty="0" err="1">
                <a:solidFill>
                  <a:prstClr val="black"/>
                </a:solidFill>
              </a:rPr>
              <a:t>Danube</a:t>
            </a:r>
            <a:r>
              <a:rPr lang="cs-CZ" sz="1400" dirty="0">
                <a:solidFill>
                  <a:prstClr val="black"/>
                </a:solidFill>
              </a:rPr>
              <a:t>)</a:t>
            </a:r>
          </a:p>
          <a:p>
            <a:pPr marL="720725" lvl="2" indent="-187325" defTabSz="457200">
              <a:spcBef>
                <a:spcPts val="700"/>
              </a:spcBef>
              <a:buFont typeface="Arial"/>
              <a:buChar char="•"/>
            </a:pPr>
            <a:r>
              <a:rPr lang="cs-CZ" sz="1400" dirty="0">
                <a:solidFill>
                  <a:prstClr val="black"/>
                </a:solidFill>
              </a:rPr>
              <a:t>meziregionální spolupráce (INTERREG </a:t>
            </a:r>
            <a:r>
              <a:rPr lang="cs-CZ" sz="1400" dirty="0" err="1">
                <a:solidFill>
                  <a:prstClr val="black"/>
                </a:solidFill>
              </a:rPr>
              <a:t>Europe</a:t>
            </a:r>
            <a:r>
              <a:rPr lang="cs-CZ" sz="1400" dirty="0">
                <a:solidFill>
                  <a:prstClr val="black"/>
                </a:solidFill>
              </a:rPr>
              <a:t>)</a:t>
            </a:r>
          </a:p>
          <a:p>
            <a:pPr marL="454025" lvl="1" indent="-187325" defTabSz="457200">
              <a:spcBef>
                <a:spcPts val="1680"/>
              </a:spcBef>
              <a:buFont typeface="Arial"/>
              <a:buChar char="•"/>
            </a:pPr>
            <a:r>
              <a:rPr lang="cs-CZ" sz="1700" b="1" dirty="0">
                <a:solidFill>
                  <a:srgbClr val="00529C"/>
                </a:solidFill>
              </a:rPr>
              <a:t>hostitelská organizace pro pracoviště </a:t>
            </a:r>
            <a:r>
              <a:rPr lang="cs-CZ" sz="1700" b="1" dirty="0" err="1">
                <a:solidFill>
                  <a:srgbClr val="00529C"/>
                </a:solidFill>
              </a:rPr>
              <a:t>Enterprise</a:t>
            </a:r>
            <a:r>
              <a:rPr lang="cs-CZ" sz="1700" b="1" dirty="0">
                <a:solidFill>
                  <a:srgbClr val="00529C"/>
                </a:solidFill>
              </a:rPr>
              <a:t> </a:t>
            </a:r>
            <a:r>
              <a:rPr lang="cs-CZ" sz="1700" b="1" dirty="0" err="1">
                <a:solidFill>
                  <a:srgbClr val="00529C"/>
                </a:solidFill>
              </a:rPr>
              <a:t>Europe</a:t>
            </a:r>
            <a:r>
              <a:rPr lang="cs-CZ" sz="1700" b="1" dirty="0">
                <a:solidFill>
                  <a:srgbClr val="00529C"/>
                </a:solidFill>
              </a:rPr>
              <a:t> Network</a:t>
            </a:r>
          </a:p>
          <a:p>
            <a:pPr marL="720725" lvl="2" indent="-187325" defTabSz="457200">
              <a:spcBef>
                <a:spcPts val="700"/>
              </a:spcBef>
              <a:buFont typeface="Arial"/>
              <a:buChar char="•"/>
            </a:pPr>
            <a:r>
              <a:rPr lang="cs-CZ" sz="1400" dirty="0">
                <a:solidFill>
                  <a:prstClr val="black"/>
                </a:solidFill>
              </a:rPr>
              <a:t>poradenství pro malé a střední podnikatele</a:t>
            </a:r>
          </a:p>
          <a:p>
            <a:endParaRPr lang="cs-CZ" dirty="0"/>
          </a:p>
        </p:txBody>
      </p:sp>
      <p:sp>
        <p:nvSpPr>
          <p:cNvPr id="6" name="Zástupný symbol pro číslo snímku 5"/>
          <p:cNvSpPr>
            <a:spLocks noGrp="1"/>
          </p:cNvSpPr>
          <p:nvPr>
            <p:ph type="sldNum" sz="quarter" idx="12"/>
          </p:nvPr>
        </p:nvSpPr>
        <p:spPr/>
        <p:txBody>
          <a:bodyPr/>
          <a:lstStyle/>
          <a:p>
            <a:fld id="{7299CBE2-EBBE-4D23-A49E-D1AA126D0E87}" type="slidenum">
              <a:rPr lang="cs-CZ" smtClean="0"/>
              <a:t>2</a:t>
            </a:fld>
            <a:endParaRPr lang="cs-CZ"/>
          </a:p>
        </p:txBody>
      </p:sp>
    </p:spTree>
    <p:extLst>
      <p:ext uri="{BB962C8B-B14F-4D97-AF65-F5344CB8AC3E}">
        <p14:creationId xmlns:p14="http://schemas.microsoft.com/office/powerpoint/2010/main" val="2913648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084263"/>
            <a:ext cx="8003232" cy="4972006"/>
          </a:xfrm>
        </p:spPr>
        <p:txBody>
          <a:bodyPr>
            <a:noAutofit/>
          </a:bodyPr>
          <a:lstStyle/>
          <a:p>
            <a:pPr marL="361950" indent="-361950" algn="just">
              <a:spcBef>
                <a:spcPts val="0"/>
              </a:spcBef>
              <a:spcAft>
                <a:spcPts val="0"/>
              </a:spcAft>
              <a:buFont typeface="Courier New" panose="02070309020205020404" pitchFamily="49" charset="0"/>
              <a:buChar char="o"/>
              <a:tabLst>
                <a:tab pos="447675" algn="l"/>
              </a:tabLst>
            </a:pPr>
            <a:r>
              <a:rPr lang="cs-CZ" b="1" dirty="0" smtClean="0"/>
              <a:t>Projektová </a:t>
            </a:r>
            <a:r>
              <a:rPr lang="cs-CZ" b="1" dirty="0"/>
              <a:t>dokumentace pro vydání stavebního povolení nebo pro </a:t>
            </a:r>
            <a:r>
              <a:rPr lang="cs-CZ" b="1" dirty="0" smtClean="0"/>
              <a:t>ohlášení stavby</a:t>
            </a:r>
            <a:endParaRPr lang="cs-CZ" b="1" dirty="0"/>
          </a:p>
          <a:p>
            <a:pPr marL="647700" indent="-285750" algn="just">
              <a:spcBef>
                <a:spcPts val="0"/>
              </a:spcBef>
              <a:spcAft>
                <a:spcPts val="0"/>
              </a:spcAft>
              <a:buFont typeface="Arial" panose="020B0604020202020204" pitchFamily="34" charset="0"/>
              <a:buChar char="•"/>
              <a:tabLst>
                <a:tab pos="447675" algn="l"/>
              </a:tabLst>
            </a:pPr>
            <a:r>
              <a:rPr lang="cs-CZ" sz="1700" dirty="0" smtClean="0"/>
              <a:t>Projektová </a:t>
            </a:r>
            <a:r>
              <a:rPr lang="cs-CZ" sz="1700" dirty="0"/>
              <a:t>dokumentace v podrobnosti pro vydání stavebního </a:t>
            </a:r>
            <a:r>
              <a:rPr lang="cs-CZ" sz="1700" dirty="0" smtClean="0"/>
              <a:t>povolení.</a:t>
            </a:r>
            <a:endParaRPr lang="cs-CZ" sz="1700" dirty="0"/>
          </a:p>
          <a:p>
            <a:pPr marL="647700" indent="-285750" algn="just">
              <a:spcBef>
                <a:spcPts val="0"/>
              </a:spcBef>
              <a:spcAft>
                <a:spcPts val="0"/>
              </a:spcAft>
              <a:buFont typeface="Arial" panose="020B0604020202020204" pitchFamily="34" charset="0"/>
              <a:buChar char="•"/>
              <a:tabLst>
                <a:tab pos="447675" algn="l"/>
              </a:tabLst>
            </a:pPr>
            <a:r>
              <a:rPr lang="cs-CZ" sz="1700" dirty="0"/>
              <a:t>P</a:t>
            </a:r>
            <a:r>
              <a:rPr lang="cs-CZ" sz="1700" dirty="0" smtClean="0"/>
              <a:t>rojektová </a:t>
            </a:r>
            <a:r>
              <a:rPr lang="cs-CZ" sz="1700" dirty="0"/>
              <a:t>dokumentace v podrobnosti pro ohlášení </a:t>
            </a:r>
            <a:r>
              <a:rPr lang="cs-CZ" sz="1700" dirty="0" smtClean="0"/>
              <a:t>stavby, pokud stavba nevyžaduje stavební povolení.</a:t>
            </a:r>
            <a:endParaRPr lang="cs-CZ" sz="1700" dirty="0"/>
          </a:p>
          <a:p>
            <a:pPr marL="647700" indent="-285750" algn="just">
              <a:spcBef>
                <a:spcPts val="0"/>
              </a:spcBef>
              <a:spcAft>
                <a:spcPts val="0"/>
              </a:spcAft>
              <a:buFont typeface="Arial" panose="020B0604020202020204" pitchFamily="34" charset="0"/>
              <a:buChar char="•"/>
              <a:tabLst>
                <a:tab pos="447675" algn="l"/>
              </a:tabLst>
            </a:pPr>
            <a:r>
              <a:rPr lang="cs-CZ" sz="1700" dirty="0"/>
              <a:t>Z</a:t>
            </a:r>
            <a:r>
              <a:rPr lang="cs-CZ" sz="1700" dirty="0" smtClean="0"/>
              <a:t>pracovaná </a:t>
            </a:r>
            <a:r>
              <a:rPr lang="cs-CZ" sz="1700" dirty="0"/>
              <a:t>projektová dokumentace pro provádění </a:t>
            </a:r>
            <a:r>
              <a:rPr lang="cs-CZ" sz="1700" dirty="0" smtClean="0"/>
              <a:t>stavby, v případě, že již byla zpracována.</a:t>
            </a:r>
          </a:p>
          <a:p>
            <a:pPr marL="647700" indent="-285750" algn="just">
              <a:spcBef>
                <a:spcPts val="0"/>
              </a:spcBef>
              <a:spcAft>
                <a:spcPts val="1200"/>
              </a:spcAft>
              <a:buFont typeface="Arial" panose="020B0604020202020204" pitchFamily="34" charset="0"/>
              <a:buChar char="•"/>
              <a:tabLst>
                <a:tab pos="447675" algn="l"/>
              </a:tabLst>
            </a:pPr>
            <a:r>
              <a:rPr lang="cs-CZ" sz="1700" dirty="0"/>
              <a:t>V případě projektů spočívajících v </a:t>
            </a:r>
            <a:r>
              <a:rPr lang="cs-CZ" sz="1700" dirty="0" smtClean="0"/>
              <a:t>úpravě nebo v realizaci </a:t>
            </a:r>
            <a:r>
              <a:rPr lang="cs-CZ" sz="1700" dirty="0"/>
              <a:t>liniových opatření pro cyklisty (bez stavebních úprav) žadatel </a:t>
            </a:r>
            <a:r>
              <a:rPr lang="cs-CZ" sz="1700" dirty="0" smtClean="0"/>
              <a:t>dokládá dokumentaci návrhu dopravního značení.</a:t>
            </a:r>
            <a:endParaRPr lang="cs-CZ" sz="1700" i="1" dirty="0" smtClean="0"/>
          </a:p>
          <a:p>
            <a:pPr marL="361950" indent="-361950" algn="just">
              <a:spcBef>
                <a:spcPts val="0"/>
              </a:spcBef>
              <a:spcAft>
                <a:spcPts val="0"/>
              </a:spcAft>
              <a:buFont typeface="Courier New" panose="02070309020205020404" pitchFamily="49" charset="0"/>
              <a:buChar char="o"/>
            </a:pPr>
            <a:r>
              <a:rPr lang="cs-CZ" b="1" dirty="0"/>
              <a:t>Položkový rozpočet stavby</a:t>
            </a:r>
          </a:p>
          <a:p>
            <a:pPr marL="647700" indent="-285750" algn="just">
              <a:spcBef>
                <a:spcPts val="0"/>
              </a:spcBef>
              <a:spcAft>
                <a:spcPts val="0"/>
              </a:spcAft>
              <a:buFont typeface="Arial" panose="020B0604020202020204" pitchFamily="34" charset="0"/>
              <a:buChar char="•"/>
            </a:pPr>
            <a:r>
              <a:rPr lang="cs-CZ" sz="1700" dirty="0"/>
              <a:t>Položkový rozpočet stavby podle jednotného ceníku stavebních prací v cenové úrovni ne starší než k r. 2014 ve formě oceněného soupisu prací potvrzeného autorizovaným projektantem a dále také v  rozpočtovém formátu *.XC4. </a:t>
            </a:r>
            <a:endParaRPr lang="cs-CZ" sz="1700" dirty="0" smtClean="0"/>
          </a:p>
          <a:p>
            <a:pPr marL="647700" indent="-285750" algn="just">
              <a:spcBef>
                <a:spcPts val="0"/>
              </a:spcBef>
              <a:spcAft>
                <a:spcPts val="0"/>
              </a:spcAft>
              <a:buFont typeface="Arial" panose="020B0604020202020204" pitchFamily="34" charset="0"/>
              <a:buChar char="•"/>
            </a:pPr>
            <a:r>
              <a:rPr lang="cs-CZ" sz="1700" dirty="0"/>
              <a:t>V rozpočtu musí být uveden název použitého jednotného ceníku (cenové soustavy</a:t>
            </a:r>
            <a:r>
              <a:rPr lang="cs-CZ" sz="1700" dirty="0" smtClean="0"/>
              <a:t>).</a:t>
            </a:r>
          </a:p>
          <a:p>
            <a:pPr marL="647700" indent="-285750" algn="just">
              <a:spcBef>
                <a:spcPts val="0"/>
              </a:spcBef>
              <a:spcAft>
                <a:spcPts val="0"/>
              </a:spcAft>
              <a:buFont typeface="Arial" panose="020B0604020202020204" pitchFamily="34" charset="0"/>
              <a:buChar char="•"/>
            </a:pPr>
            <a:r>
              <a:rPr lang="cs-CZ" sz="1700" dirty="0"/>
              <a:t>V případě, že proběhlo zadávací řízení na zhotovitele stavby, předkládá žadatel také vysoutěženou cenovou nabídku.</a:t>
            </a:r>
          </a:p>
          <a:p>
            <a:pPr marL="361950">
              <a:spcBef>
                <a:spcPts val="0"/>
              </a:spcBef>
              <a:spcAft>
                <a:spcPts val="0"/>
              </a:spcAft>
            </a:pPr>
            <a:endParaRPr lang="cs-CZ" dirty="0"/>
          </a:p>
          <a:p>
            <a:pPr marL="361950" indent="-361950">
              <a:spcBef>
                <a:spcPts val="200"/>
              </a:spcBef>
              <a:buFont typeface="Courier New" panose="02070309020205020404" pitchFamily="49" charset="0"/>
              <a:buChar char="o"/>
            </a:pPr>
            <a:endParaRPr lang="cs-CZ" sz="2000" i="1" dirty="0"/>
          </a:p>
          <a:p>
            <a:pPr marL="361950" indent="-361950" algn="just">
              <a:lnSpc>
                <a:spcPct val="120000"/>
              </a:lnSpc>
              <a:spcBef>
                <a:spcPts val="200"/>
              </a:spcBef>
              <a:spcAft>
                <a:spcPts val="0"/>
              </a:spcAft>
              <a:tabLst>
                <a:tab pos="447675" algn="l"/>
              </a:tabLst>
            </a:pPr>
            <a:endParaRPr lang="cs-CZ" sz="2000" i="1" dirty="0"/>
          </a:p>
          <a:p>
            <a:endParaRPr lang="cs-CZ" sz="2000" dirty="0"/>
          </a:p>
        </p:txBody>
      </p:sp>
      <p:sp>
        <p:nvSpPr>
          <p:cNvPr id="4" name="Nadpis 3"/>
          <p:cNvSpPr>
            <a:spLocks noGrp="1"/>
          </p:cNvSpPr>
          <p:nvPr>
            <p:ph type="title"/>
          </p:nvPr>
        </p:nvSpPr>
        <p:spPr/>
        <p:txBody>
          <a:bodyPr/>
          <a:lstStyle/>
          <a:p>
            <a:pPr algn="ctr"/>
            <a:r>
              <a:rPr lang="cs-CZ" dirty="0"/>
              <a:t>Kritéria formálních náležitostí</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20</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53721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94600"/>
            <a:ext cx="8003232" cy="4819290"/>
          </a:xfrm>
        </p:spPr>
        <p:txBody>
          <a:bodyPr>
            <a:normAutofit fontScale="92500" lnSpcReduction="20000"/>
          </a:bodyPr>
          <a:lstStyle/>
          <a:p>
            <a:pPr marL="361950" indent="-361950" algn="just" defTabSz="266700">
              <a:spcBef>
                <a:spcPts val="0"/>
              </a:spcBef>
              <a:spcAft>
                <a:spcPts val="0"/>
              </a:spcAft>
              <a:buFont typeface="Courier New" panose="02070309020205020404" pitchFamily="49" charset="0"/>
              <a:buChar char="o"/>
              <a:tabLst>
                <a:tab pos="266700" algn="l"/>
              </a:tabLst>
            </a:pPr>
            <a:r>
              <a:rPr lang="cs-CZ" sz="1900" b="1" dirty="0" smtClean="0"/>
              <a:t>Studie </a:t>
            </a:r>
            <a:r>
              <a:rPr lang="cs-CZ" sz="1900" b="1" dirty="0"/>
              <a:t>proveditelnosti</a:t>
            </a: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Musí být zpracována podle osnovy uvedené v příloze č. 4 Specifických pravidel pro žadatele a příjemce.</a:t>
            </a:r>
          </a:p>
          <a:p>
            <a:pPr marL="914400" lvl="1" indent="-285750" algn="just" defTabSz="266700">
              <a:lnSpc>
                <a:spcPct val="110000"/>
              </a:lnSpc>
              <a:spcBef>
                <a:spcPts val="0"/>
              </a:spcBef>
              <a:buFont typeface="Arial" panose="020B0604020202020204" pitchFamily="34" charset="0"/>
              <a:buChar char="•"/>
              <a:tabLst>
                <a:tab pos="266700" algn="l"/>
              </a:tabLst>
            </a:pPr>
            <a:endParaRPr lang="cs-CZ" sz="1900" b="0" dirty="0" smtClean="0">
              <a:solidFill>
                <a:schemeClr val="tx1"/>
              </a:solidFill>
            </a:endParaRPr>
          </a:p>
          <a:p>
            <a:pPr marL="361950" indent="-361950" algn="just" defTabSz="266700">
              <a:lnSpc>
                <a:spcPct val="110000"/>
              </a:lnSpc>
              <a:spcBef>
                <a:spcPts val="0"/>
              </a:spcBef>
              <a:spcAft>
                <a:spcPts val="0"/>
              </a:spcAft>
              <a:buFont typeface="Courier New" panose="02070309020205020404" pitchFamily="49" charset="0"/>
              <a:buChar char="o"/>
              <a:tabLst>
                <a:tab pos="266700" algn="l"/>
              </a:tabLst>
            </a:pPr>
            <a:r>
              <a:rPr lang="cs-CZ" sz="1900" b="1" dirty="0" smtClean="0"/>
              <a:t>Doklady k výkupu nemovitostí</a:t>
            </a:r>
            <a:endParaRPr lang="cs-CZ" sz="1900" b="1" dirty="0"/>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Ke každé nemovitosti musí být doložen znalecký posudek vyhotovený podle zákona č. 151/1997 Sb., o oceňování majetku, ne starší než 6 měsíců před pořízením nemovitosti a dále kupní smlouvu</a:t>
            </a: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V případě pořízení prostřednictvím vyvlastnění dokládá žadatel pravomocné rozhodnutí o vyvlastnění.</a:t>
            </a:r>
          </a:p>
          <a:p>
            <a:pPr marL="914400" lvl="1" indent="-285750" algn="just" defTabSz="266700">
              <a:lnSpc>
                <a:spcPct val="110000"/>
              </a:lnSpc>
              <a:spcBef>
                <a:spcPts val="0"/>
              </a:spcBef>
              <a:buFont typeface="Arial" panose="020B0604020202020204" pitchFamily="34" charset="0"/>
              <a:buChar char="•"/>
              <a:tabLst>
                <a:tab pos="266700" algn="l"/>
              </a:tabLst>
            </a:pPr>
            <a:endParaRPr lang="cs-CZ" sz="1800" b="0" dirty="0" smtClean="0">
              <a:solidFill>
                <a:schemeClr val="tx1"/>
              </a:solidFill>
            </a:endParaRPr>
          </a:p>
          <a:p>
            <a:pPr marL="285750" indent="-285750">
              <a:lnSpc>
                <a:spcPct val="110000"/>
              </a:lnSpc>
              <a:spcBef>
                <a:spcPts val="0"/>
              </a:spcBef>
              <a:spcAft>
                <a:spcPts val="600"/>
              </a:spcAft>
              <a:buFont typeface="Courier New" panose="02070309020205020404" pitchFamily="49" charset="0"/>
              <a:buChar char="o"/>
            </a:pPr>
            <a:r>
              <a:rPr lang="cs-CZ" sz="1900" b="1" dirty="0" smtClean="0"/>
              <a:t>Seznam objednávek – přímých nákupů</a:t>
            </a:r>
            <a:endParaRPr lang="cs-CZ" sz="1900" b="0" dirty="0" smtClean="0">
              <a:solidFill>
                <a:schemeClr val="tx1"/>
              </a:solidFill>
            </a:endParaRP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Seznam objednávek - přímých nákupů od 100 000 do 400 000 Kč bez DPH  provedených před žádostí o podporu.</a:t>
            </a: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Formulář je přílohou č. 10 Obecných pravidel</a:t>
            </a:r>
            <a:r>
              <a:rPr lang="cs-CZ" sz="1800" b="0" dirty="0" smtClean="0">
                <a:solidFill>
                  <a:schemeClr val="tx1"/>
                </a:solidFill>
              </a:rPr>
              <a:t>.</a:t>
            </a:r>
          </a:p>
          <a:p>
            <a:pPr marL="647700" lvl="1" indent="-285750" algn="just">
              <a:lnSpc>
                <a:spcPct val="110000"/>
              </a:lnSpc>
              <a:spcBef>
                <a:spcPts val="0"/>
              </a:spcBef>
              <a:buFont typeface="Arial" panose="020B0604020202020204" pitchFamily="34" charset="0"/>
              <a:buChar char="•"/>
              <a:tabLst>
                <a:tab pos="447675" algn="l"/>
              </a:tabLst>
            </a:pPr>
            <a:endParaRPr lang="cs-CZ" sz="1900" b="0" dirty="0" smtClean="0">
              <a:solidFill>
                <a:schemeClr val="tx1"/>
              </a:solidFill>
            </a:endParaRPr>
          </a:p>
          <a:p>
            <a:pPr marL="361950" indent="-361950" algn="just" defTabSz="266700">
              <a:spcBef>
                <a:spcPts val="0"/>
              </a:spcBef>
              <a:spcAft>
                <a:spcPts val="0"/>
              </a:spcAft>
              <a:buFont typeface="Courier New" panose="02070309020205020404" pitchFamily="49" charset="0"/>
              <a:buChar char="o"/>
              <a:tabLst>
                <a:tab pos="266700" algn="l"/>
              </a:tabLst>
            </a:pPr>
            <a:r>
              <a:rPr lang="cs-CZ" sz="1900" b="1" dirty="0"/>
              <a:t>Výpočet čistých jiných peněžních příjmů</a:t>
            </a: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Pouze pokud projekt předpokládá jiné peněžní příjmy</a:t>
            </a: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Vzor výpočtu je uveden v příloze č. 8 Specifických pravidel</a:t>
            </a:r>
            <a:r>
              <a:rPr lang="cs-CZ" sz="1800" b="0" dirty="0" smtClean="0">
                <a:solidFill>
                  <a:schemeClr val="tx1"/>
                </a:solidFill>
              </a:rPr>
              <a:t>.</a:t>
            </a:r>
          </a:p>
          <a:p>
            <a:pPr marL="647700" lvl="1" indent="-285750" algn="just">
              <a:lnSpc>
                <a:spcPct val="110000"/>
              </a:lnSpc>
              <a:spcBef>
                <a:spcPts val="0"/>
              </a:spcBef>
              <a:buFont typeface="Arial" panose="020B0604020202020204" pitchFamily="34" charset="0"/>
              <a:buChar char="•"/>
              <a:tabLst>
                <a:tab pos="447675" algn="l"/>
              </a:tabLst>
            </a:pPr>
            <a:endParaRPr lang="cs-CZ" sz="1800" b="0" dirty="0">
              <a:solidFill>
                <a:schemeClr val="tx1"/>
              </a:solidFill>
            </a:endParaRPr>
          </a:p>
        </p:txBody>
      </p:sp>
      <p:sp>
        <p:nvSpPr>
          <p:cNvPr id="4" name="Nadpis 3"/>
          <p:cNvSpPr>
            <a:spLocks noGrp="1"/>
          </p:cNvSpPr>
          <p:nvPr>
            <p:ph type="title"/>
          </p:nvPr>
        </p:nvSpPr>
        <p:spPr/>
        <p:txBody>
          <a:bodyPr/>
          <a:lstStyle/>
          <a:p>
            <a:pPr algn="ctr"/>
            <a:r>
              <a:rPr lang="cs-CZ" dirty="0"/>
              <a:t>Kritéria formálních náležitostí</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21</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12325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92500" lnSpcReduction="10000"/>
          </a:bodyPr>
          <a:lstStyle/>
          <a:p>
            <a:pPr marL="361950" indent="-361950" algn="just" defTabSz="266700">
              <a:lnSpc>
                <a:spcPct val="110000"/>
              </a:lnSpc>
              <a:spcBef>
                <a:spcPts val="0"/>
              </a:spcBef>
              <a:spcAft>
                <a:spcPts val="0"/>
              </a:spcAft>
              <a:buFont typeface="Courier New" panose="02070309020205020404" pitchFamily="49" charset="0"/>
              <a:buChar char="o"/>
              <a:tabLst>
                <a:tab pos="266700" algn="l"/>
              </a:tabLst>
            </a:pPr>
            <a:r>
              <a:rPr lang="cs-CZ" sz="1900" b="1" dirty="0" smtClean="0"/>
              <a:t>Karta souladu projektu s principy udržitelné mobility</a:t>
            </a: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Předkládá se ke každému projektu.</a:t>
            </a: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Karta musí být zpracována podle osnovy uvedené v příloze č. 4 Specifických pravidel.</a:t>
            </a:r>
          </a:p>
          <a:p>
            <a:pPr marL="914400" lvl="1" indent="-285750" algn="just" defTabSz="266700">
              <a:lnSpc>
                <a:spcPct val="110000"/>
              </a:lnSpc>
              <a:spcBef>
                <a:spcPts val="0"/>
              </a:spcBef>
              <a:buFont typeface="Arial" panose="020B0604020202020204" pitchFamily="34" charset="0"/>
              <a:buChar char="•"/>
              <a:tabLst>
                <a:tab pos="266700" algn="l"/>
              </a:tabLst>
            </a:pPr>
            <a:endParaRPr lang="cs-CZ" sz="900" b="1" dirty="0" smtClean="0">
              <a:solidFill>
                <a:srgbClr val="00529C"/>
              </a:solidFill>
            </a:endParaRPr>
          </a:p>
          <a:p>
            <a:pPr marL="285750" indent="-285750">
              <a:lnSpc>
                <a:spcPct val="110000"/>
              </a:lnSpc>
              <a:spcBef>
                <a:spcPts val="0"/>
              </a:spcBef>
              <a:spcAft>
                <a:spcPts val="600"/>
              </a:spcAft>
              <a:buFont typeface="Courier New" panose="02070309020205020404" pitchFamily="49" charset="0"/>
              <a:buChar char="o"/>
            </a:pPr>
            <a:r>
              <a:rPr lang="cs-CZ" sz="1900" b="1" dirty="0" smtClean="0"/>
              <a:t>Zpráva o provedení auditu bezpečnosti pozemní komunikace</a:t>
            </a:r>
            <a:endParaRPr lang="cs-CZ" sz="1900" b="0" dirty="0" smtClean="0">
              <a:solidFill>
                <a:schemeClr val="tx1"/>
              </a:solidFill>
            </a:endParaRPr>
          </a:p>
          <a:p>
            <a:pPr marL="647700" lvl="1" indent="-285750" algn="just">
              <a:lnSpc>
                <a:spcPct val="110000"/>
              </a:lnSpc>
              <a:spcBef>
                <a:spcPts val="0"/>
              </a:spcBef>
              <a:buFont typeface="Arial" panose="020B0604020202020204" pitchFamily="34" charset="0"/>
              <a:buChar char="•"/>
              <a:tabLst>
                <a:tab pos="447675" algn="l"/>
              </a:tabLst>
            </a:pPr>
            <a:r>
              <a:rPr lang="cs-CZ" sz="1800" b="0" dirty="0" smtClean="0">
                <a:solidFill>
                  <a:schemeClr val="tx1"/>
                </a:solidFill>
              </a:rPr>
              <a:t>Předkládají žadatelé k žádostem o podporu v aktivitě Bezpečnost dopravy</a:t>
            </a:r>
          </a:p>
          <a:p>
            <a:pPr marL="647700" lvl="1" indent="-285750" algn="just">
              <a:lnSpc>
                <a:spcPct val="110000"/>
              </a:lnSpc>
              <a:spcBef>
                <a:spcPts val="0"/>
              </a:spcBef>
              <a:buFont typeface="Arial" panose="020B0604020202020204" pitchFamily="34" charset="0"/>
              <a:buChar char="•"/>
              <a:tabLst>
                <a:tab pos="447675" algn="l"/>
              </a:tabLst>
            </a:pPr>
            <a:r>
              <a:rPr lang="cs-CZ" sz="1800" b="0" dirty="0" smtClean="0">
                <a:solidFill>
                  <a:schemeClr val="tx1"/>
                </a:solidFill>
              </a:rPr>
              <a:t>Musí být zpracována v souladu s metodikou provádění auditu bezpečnosti pozemních komunikací schválenou MD ČR v roce 2012.</a:t>
            </a:r>
          </a:p>
          <a:p>
            <a:pPr marL="0" lvl="1" indent="0">
              <a:lnSpc>
                <a:spcPct val="110000"/>
              </a:lnSpc>
              <a:spcBef>
                <a:spcPts val="0"/>
              </a:spcBef>
              <a:spcAft>
                <a:spcPts val="600"/>
              </a:spcAft>
              <a:buNone/>
              <a:tabLst>
                <a:tab pos="447675" algn="l"/>
              </a:tabLst>
            </a:pPr>
            <a:endParaRPr lang="cs-CZ" sz="900" dirty="0" smtClean="0">
              <a:solidFill>
                <a:schemeClr val="tx1"/>
              </a:solidFill>
            </a:endParaRPr>
          </a:p>
          <a:p>
            <a:pPr marL="285750" lvl="1" indent="-285750">
              <a:lnSpc>
                <a:spcPct val="110000"/>
              </a:lnSpc>
              <a:spcBef>
                <a:spcPts val="0"/>
              </a:spcBef>
              <a:spcAft>
                <a:spcPts val="600"/>
              </a:spcAft>
              <a:buFont typeface="Courier New" panose="02070309020205020404" pitchFamily="49" charset="0"/>
              <a:buChar char="o"/>
              <a:tabLst>
                <a:tab pos="447675" algn="l"/>
              </a:tabLst>
            </a:pPr>
            <a:r>
              <a:rPr lang="cs-CZ" sz="1900" dirty="0" smtClean="0">
                <a:solidFill>
                  <a:schemeClr val="tx1"/>
                </a:solidFill>
              </a:rPr>
              <a:t>Smlouva o spolupráci</a:t>
            </a:r>
          </a:p>
          <a:p>
            <a:pPr marL="647700" lvl="1" indent="-285750" algn="just">
              <a:lnSpc>
                <a:spcPct val="110000"/>
              </a:lnSpc>
              <a:spcBef>
                <a:spcPts val="0"/>
              </a:spcBef>
              <a:buFont typeface="Arial" panose="020B0604020202020204" pitchFamily="34" charset="0"/>
              <a:buChar char="•"/>
              <a:tabLst>
                <a:tab pos="447675" algn="l"/>
              </a:tabLst>
            </a:pPr>
            <a:r>
              <a:rPr lang="cs-CZ" sz="1800" b="0" dirty="0" smtClean="0">
                <a:solidFill>
                  <a:schemeClr val="tx1"/>
                </a:solidFill>
              </a:rPr>
              <a:t>Dokládá se v případě, že projekt má být realizován na území více obcí a žadatelem je jedna z těchto obcí.</a:t>
            </a:r>
          </a:p>
          <a:p>
            <a:pPr marL="647700" lvl="1" indent="-285750" algn="just">
              <a:lnSpc>
                <a:spcPct val="110000"/>
              </a:lnSpc>
              <a:spcBef>
                <a:spcPts val="0"/>
              </a:spcBef>
              <a:buFont typeface="Arial" panose="020B0604020202020204" pitchFamily="34" charset="0"/>
              <a:buChar char="•"/>
              <a:tabLst>
                <a:tab pos="447675" algn="l"/>
              </a:tabLst>
            </a:pPr>
            <a:r>
              <a:rPr lang="cs-CZ" sz="1800" b="0" dirty="0" smtClean="0">
                <a:solidFill>
                  <a:schemeClr val="tx1"/>
                </a:solidFill>
              </a:rPr>
              <a:t>Smlouva musí stanovit zejména práva a povinnosti žadatele a ostatních obcí, způsob finančního a majetkoprávního vypořádání mezi zúčastněnými stranami </a:t>
            </a:r>
            <a:r>
              <a:rPr lang="cs-CZ" sz="1800" b="0" dirty="0" smtClean="0">
                <a:solidFill>
                  <a:schemeClr val="tx1"/>
                </a:solidFill>
              </a:rPr>
              <a:t/>
            </a:r>
            <a:br>
              <a:rPr lang="cs-CZ" sz="1800" b="0" dirty="0" smtClean="0">
                <a:solidFill>
                  <a:schemeClr val="tx1"/>
                </a:solidFill>
              </a:rPr>
            </a:br>
            <a:r>
              <a:rPr lang="cs-CZ" sz="1800" b="0" dirty="0" smtClean="0">
                <a:solidFill>
                  <a:schemeClr val="tx1"/>
                </a:solidFill>
              </a:rPr>
              <a:t>ve </a:t>
            </a:r>
            <a:r>
              <a:rPr lang="cs-CZ" sz="1800" b="0" dirty="0" smtClean="0">
                <a:solidFill>
                  <a:schemeClr val="tx1"/>
                </a:solidFill>
              </a:rPr>
              <a:t>všech fázích projektu.</a:t>
            </a:r>
          </a:p>
          <a:p>
            <a:pPr marL="647700" lvl="1" indent="-285750" algn="just">
              <a:lnSpc>
                <a:spcPct val="110000"/>
              </a:lnSpc>
              <a:spcBef>
                <a:spcPts val="0"/>
              </a:spcBef>
              <a:buFont typeface="Arial" panose="020B0604020202020204" pitchFamily="34" charset="0"/>
              <a:buChar char="•"/>
              <a:tabLst>
                <a:tab pos="447675" algn="l"/>
              </a:tabLst>
            </a:pPr>
            <a:r>
              <a:rPr lang="cs-CZ" sz="1800" b="0" dirty="0" smtClean="0">
                <a:solidFill>
                  <a:schemeClr val="tx1"/>
                </a:solidFill>
              </a:rPr>
              <a:t>Lze použít vzor partnerské smlouvy, která je přílohou č. 16 Obecných pravidel.</a:t>
            </a:r>
          </a:p>
        </p:txBody>
      </p:sp>
      <p:sp>
        <p:nvSpPr>
          <p:cNvPr id="4" name="Nadpis 3"/>
          <p:cNvSpPr>
            <a:spLocks noGrp="1"/>
          </p:cNvSpPr>
          <p:nvPr>
            <p:ph type="title"/>
          </p:nvPr>
        </p:nvSpPr>
        <p:spPr/>
        <p:txBody>
          <a:bodyPr/>
          <a:lstStyle/>
          <a:p>
            <a:pPr algn="ctr"/>
            <a:r>
              <a:rPr lang="cs-CZ" dirty="0"/>
              <a:t>Kritéria formálních náležitostí</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22</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634859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310661"/>
            <a:ext cx="7700425" cy="4819290"/>
          </a:xfrm>
        </p:spPr>
        <p:txBody>
          <a:bodyPr>
            <a:noAutofit/>
          </a:bodyPr>
          <a:lstStyle/>
          <a:p>
            <a:pPr marL="457200" indent="-457200">
              <a:spcBef>
                <a:spcPts val="600"/>
              </a:spcBef>
              <a:buFont typeface="+mj-lt"/>
              <a:buAutoNum type="arabicPeriod"/>
            </a:pPr>
            <a:r>
              <a:rPr lang="cs-CZ" sz="1900" b="1" dirty="0">
                <a:solidFill>
                  <a:srgbClr val="00529C"/>
                </a:solidFill>
              </a:rPr>
              <a:t>Projekt je svým zaměřením v souladu s cíli a podporovanými  </a:t>
            </a:r>
            <a:r>
              <a:rPr lang="cs-CZ" sz="1900" b="1" dirty="0" smtClean="0">
                <a:solidFill>
                  <a:srgbClr val="00529C"/>
                </a:solidFill>
              </a:rPr>
              <a:t>   </a:t>
            </a:r>
            <a:r>
              <a:rPr lang="cs-CZ" sz="1900" b="1" dirty="0">
                <a:solidFill>
                  <a:srgbClr val="00529C"/>
                </a:solidFill>
              </a:rPr>
              <a:t> </a:t>
            </a:r>
            <a:r>
              <a:rPr lang="cs-CZ" sz="1900" b="1" dirty="0" smtClean="0">
                <a:solidFill>
                  <a:srgbClr val="00529C"/>
                </a:solidFill>
              </a:rPr>
              <a:t> aktivitami výzvy</a:t>
            </a:r>
          </a:p>
          <a:p>
            <a:pPr marL="717550" indent="-285750">
              <a:spcBef>
                <a:spcPts val="0"/>
              </a:spcBef>
              <a:spcAft>
                <a:spcPts val="0"/>
              </a:spcAft>
              <a:buFont typeface="Courier New" panose="02070309020205020404" pitchFamily="49" charset="0"/>
              <a:buChar char="o"/>
            </a:pPr>
            <a:r>
              <a:rPr lang="cs-CZ" sz="1900" dirty="0" smtClean="0"/>
              <a:t>Z popisu projektu a projektové dokumentace je zřejmé, že se jedná </a:t>
            </a:r>
          </a:p>
          <a:p>
            <a:pPr marL="431800">
              <a:spcBef>
                <a:spcPts val="0"/>
              </a:spcBef>
              <a:spcAft>
                <a:spcPts val="0"/>
              </a:spcAft>
            </a:pPr>
            <a:r>
              <a:rPr lang="cs-CZ" sz="1900" dirty="0" smtClean="0"/>
              <a:t>o </a:t>
            </a:r>
            <a:r>
              <a:rPr lang="cs-CZ" sz="1900" b="1" dirty="0"/>
              <a:t>projekt </a:t>
            </a:r>
            <a:r>
              <a:rPr lang="cs-CZ" sz="1900" b="1" dirty="0" smtClean="0"/>
              <a:t>zaměřený buď na aktivitu „Bezpečnost dopravy“, nebo </a:t>
            </a:r>
            <a:br>
              <a:rPr lang="cs-CZ" sz="1900" b="1" dirty="0" smtClean="0"/>
            </a:br>
            <a:r>
              <a:rPr lang="cs-CZ" sz="1900" b="1" dirty="0" smtClean="0"/>
              <a:t>na aktivitu „</a:t>
            </a:r>
            <a:r>
              <a:rPr lang="cs-CZ" sz="1900" b="1" dirty="0" err="1" smtClean="0"/>
              <a:t>Cyklodoprava</a:t>
            </a:r>
            <a:r>
              <a:rPr lang="cs-CZ" sz="1900" b="1" dirty="0" smtClean="0"/>
              <a:t>“, </a:t>
            </a:r>
            <a:r>
              <a:rPr lang="cs-CZ" sz="1900" dirty="0" smtClean="0"/>
              <a:t>konkrétně pak na aktivity uvedené </a:t>
            </a:r>
            <a:br>
              <a:rPr lang="cs-CZ" sz="1900" dirty="0" smtClean="0"/>
            </a:br>
            <a:r>
              <a:rPr lang="cs-CZ" sz="1900" dirty="0" smtClean="0"/>
              <a:t>v podkapitole 2.2 Specifických pravidel.</a:t>
            </a:r>
          </a:p>
          <a:p>
            <a:pPr marL="457200" indent="-457200">
              <a:spcBef>
                <a:spcPts val="600"/>
              </a:spcBef>
              <a:buFont typeface="+mj-lt"/>
              <a:buAutoNum type="arabicPeriod" startAt="2"/>
            </a:pPr>
            <a:r>
              <a:rPr lang="pl-PL" sz="1900" b="1" dirty="0">
                <a:solidFill>
                  <a:srgbClr val="00529C"/>
                </a:solidFill>
              </a:rPr>
              <a:t>Projekt je v souladu s podmínkami výzvy</a:t>
            </a:r>
          </a:p>
          <a:p>
            <a:pPr marL="717550" indent="-285750">
              <a:spcBef>
                <a:spcPts val="0"/>
              </a:spcBef>
              <a:spcAft>
                <a:spcPts val="0"/>
              </a:spcAft>
              <a:buFont typeface="Courier New" panose="02070309020205020404" pitchFamily="49" charset="0"/>
              <a:buChar char="o"/>
            </a:pPr>
            <a:r>
              <a:rPr lang="cs-CZ" sz="1900" dirty="0"/>
              <a:t>Z</a:t>
            </a:r>
            <a:r>
              <a:rPr lang="cs-CZ" sz="1900" dirty="0" smtClean="0"/>
              <a:t>ahájení </a:t>
            </a:r>
            <a:r>
              <a:rPr lang="cs-CZ" sz="1900" dirty="0"/>
              <a:t>a ukončení realizace </a:t>
            </a:r>
            <a:r>
              <a:rPr lang="cs-CZ" sz="1900" dirty="0" smtClean="0"/>
              <a:t>v</a:t>
            </a:r>
            <a:r>
              <a:rPr lang="cs-CZ" sz="1900" dirty="0"/>
              <a:t> rozmezí mezi </a:t>
            </a:r>
            <a:r>
              <a:rPr lang="cs-CZ" sz="1900" dirty="0" smtClean="0"/>
              <a:t>1.1</a:t>
            </a:r>
            <a:r>
              <a:rPr lang="cs-CZ" sz="1900" dirty="0"/>
              <a:t>. 2014 a </a:t>
            </a:r>
            <a:r>
              <a:rPr lang="cs-CZ" sz="1900" b="1" dirty="0" smtClean="0"/>
              <a:t>31.12</a:t>
            </a:r>
            <a:r>
              <a:rPr lang="cs-CZ" sz="1900" b="1" dirty="0"/>
              <a:t>. </a:t>
            </a:r>
            <a:r>
              <a:rPr lang="cs-CZ" sz="1900" b="1" dirty="0" smtClean="0"/>
              <a:t>2018</a:t>
            </a:r>
            <a:r>
              <a:rPr lang="cs-CZ" sz="1900" dirty="0" smtClean="0"/>
              <a:t>,</a:t>
            </a:r>
          </a:p>
          <a:p>
            <a:pPr marL="717550" indent="-285750">
              <a:spcBef>
                <a:spcPts val="0"/>
              </a:spcBef>
              <a:spcAft>
                <a:spcPts val="0"/>
              </a:spcAft>
              <a:buFont typeface="Courier New" panose="02070309020205020404" pitchFamily="49" charset="0"/>
              <a:buChar char="o"/>
            </a:pPr>
            <a:r>
              <a:rPr lang="cs-CZ" sz="1900" dirty="0"/>
              <a:t>popis cílových skupin a dopad projektu na ně,</a:t>
            </a:r>
          </a:p>
          <a:p>
            <a:pPr marL="717550" indent="-285750">
              <a:spcBef>
                <a:spcPts val="0"/>
              </a:spcBef>
              <a:spcAft>
                <a:spcPts val="0"/>
              </a:spcAft>
              <a:buFont typeface="Courier New" panose="02070309020205020404" pitchFamily="49" charset="0"/>
              <a:buChar char="o"/>
            </a:pPr>
            <a:r>
              <a:rPr lang="cs-CZ" sz="1900" dirty="0"/>
              <a:t>dodržení procentní míry podpory z ERDF, SR, žadatel,</a:t>
            </a:r>
          </a:p>
          <a:p>
            <a:pPr marL="717550" indent="-285750">
              <a:spcBef>
                <a:spcPts val="0"/>
              </a:spcBef>
              <a:spcAft>
                <a:spcPts val="0"/>
              </a:spcAft>
              <a:buFont typeface="Courier New" panose="02070309020205020404" pitchFamily="49" charset="0"/>
              <a:buChar char="o"/>
            </a:pPr>
            <a:r>
              <a:rPr lang="cs-CZ" sz="1900" dirty="0"/>
              <a:t>správně </a:t>
            </a:r>
            <a:r>
              <a:rPr lang="cs-CZ" sz="1900" dirty="0" smtClean="0"/>
              <a:t>zvolené indikátory </a:t>
            </a:r>
            <a:r>
              <a:rPr lang="cs-CZ" sz="1900" dirty="0"/>
              <a:t>projektu a způsob </a:t>
            </a:r>
            <a:r>
              <a:rPr lang="cs-CZ" sz="1900" dirty="0" smtClean="0"/>
              <a:t>jejich </a:t>
            </a:r>
            <a:r>
              <a:rPr lang="cs-CZ" sz="1900" dirty="0"/>
              <a:t>výpočtu</a:t>
            </a:r>
            <a:r>
              <a:rPr lang="cs-CZ" sz="1900" dirty="0" smtClean="0"/>
              <a:t>, soulad hodnoty indikátorů s projektovou dokumentací,</a:t>
            </a:r>
          </a:p>
          <a:p>
            <a:pPr marL="717550" indent="-285750">
              <a:spcBef>
                <a:spcPts val="0"/>
              </a:spcBef>
              <a:spcAft>
                <a:spcPts val="0"/>
              </a:spcAft>
              <a:buFont typeface="Courier New" panose="02070309020205020404" pitchFamily="49" charset="0"/>
              <a:buChar char="o"/>
            </a:pPr>
            <a:r>
              <a:rPr lang="cs-CZ" sz="1900" dirty="0"/>
              <a:t>n</a:t>
            </a:r>
            <a:r>
              <a:rPr lang="cs-CZ" sz="1900" dirty="0" smtClean="0"/>
              <a:t>ejde </a:t>
            </a:r>
            <a:r>
              <a:rPr lang="cs-CZ" sz="1900" dirty="0" smtClean="0"/>
              <a:t>o projekt generující </a:t>
            </a:r>
            <a:r>
              <a:rPr lang="cs-CZ" sz="1900" dirty="0"/>
              <a:t>příjmy podle čl. 61 Obecného </a:t>
            </a:r>
            <a:r>
              <a:rPr lang="cs-CZ" sz="1900" dirty="0" smtClean="0"/>
              <a:t>nařízení,</a:t>
            </a:r>
            <a:endParaRPr lang="cs-CZ" sz="1900" dirty="0"/>
          </a:p>
          <a:p>
            <a:pPr marL="717550" indent="-285750">
              <a:spcBef>
                <a:spcPts val="0"/>
              </a:spcBef>
              <a:spcAft>
                <a:spcPts val="0"/>
              </a:spcAft>
              <a:buFont typeface="Courier New" panose="02070309020205020404" pitchFamily="49" charset="0"/>
              <a:buChar char="o"/>
            </a:pPr>
            <a:r>
              <a:rPr lang="pl-PL" sz="1900" dirty="0"/>
              <a:t>termín ukončení realizace </a:t>
            </a:r>
            <a:r>
              <a:rPr lang="pl-PL" sz="1900" dirty="0" smtClean="0"/>
              <a:t>projektu je </a:t>
            </a:r>
            <a:r>
              <a:rPr lang="pl-PL" sz="1900" dirty="0"/>
              <a:t>po datu podání žádosti </a:t>
            </a:r>
            <a:r>
              <a:rPr lang="pl-PL" sz="1900" dirty="0" smtClean="0"/>
              <a:t/>
            </a:r>
            <a:br>
              <a:rPr lang="pl-PL" sz="1900" dirty="0" smtClean="0"/>
            </a:br>
            <a:r>
              <a:rPr lang="pl-PL" sz="1900" dirty="0" smtClean="0"/>
              <a:t>o </a:t>
            </a:r>
            <a:r>
              <a:rPr lang="pl-PL" sz="1900" dirty="0"/>
              <a:t>podporu,</a:t>
            </a:r>
          </a:p>
          <a:p>
            <a:pPr marL="717550" indent="-285750">
              <a:spcBef>
                <a:spcPts val="0"/>
              </a:spcBef>
              <a:spcAft>
                <a:spcPts val="0"/>
              </a:spcAft>
              <a:buFont typeface="Courier New" panose="02070309020205020404" pitchFamily="49" charset="0"/>
              <a:buChar char="o"/>
            </a:pPr>
            <a:r>
              <a:rPr lang="cs-CZ" sz="1900" dirty="0"/>
              <a:t>místo realizace </a:t>
            </a:r>
            <a:r>
              <a:rPr lang="cs-CZ" sz="1900" dirty="0" smtClean="0"/>
              <a:t>projektu (celá ČR s výjimkou hl. města Praha).</a:t>
            </a:r>
            <a:endParaRPr lang="cs-CZ" sz="1900" dirty="0"/>
          </a:p>
        </p:txBody>
      </p:sp>
      <p:sp>
        <p:nvSpPr>
          <p:cNvPr id="4" name="Nadpis 3"/>
          <p:cNvSpPr>
            <a:spLocks noGrp="1"/>
          </p:cNvSpPr>
          <p:nvPr>
            <p:ph type="title"/>
          </p:nvPr>
        </p:nvSpPr>
        <p:spPr/>
        <p:txBody>
          <a:bodyPr/>
          <a:lstStyle/>
          <a:p>
            <a:pPr algn="ctr"/>
            <a:r>
              <a:rPr lang="cs-CZ" dirty="0"/>
              <a:t>Obecná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23</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166628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a:bodyPr>
          <a:lstStyle/>
          <a:p>
            <a:pPr marL="457200" indent="-457200">
              <a:buFont typeface="+mj-lt"/>
              <a:buAutoNum type="arabicPeriod" startAt="3"/>
            </a:pPr>
            <a:r>
              <a:rPr lang="cs-CZ" sz="1900" b="1" dirty="0" smtClean="0">
                <a:solidFill>
                  <a:srgbClr val="00529C"/>
                </a:solidFill>
              </a:rPr>
              <a:t>Žadatel splňuje definici oprávněného příjemce pro příslušný specifický cíl a výzvu:</a:t>
            </a:r>
            <a:endParaRPr lang="cs-CZ" sz="1900" b="1" dirty="0">
              <a:solidFill>
                <a:srgbClr val="00529C"/>
              </a:solidFill>
            </a:endParaRPr>
          </a:p>
          <a:p>
            <a:pPr marL="803275" lvl="5" indent="-342900">
              <a:spcBef>
                <a:spcPts val="0"/>
              </a:spcBef>
              <a:buFont typeface="Courier New" panose="02070309020205020404" pitchFamily="49" charset="0"/>
              <a:buChar char="o"/>
            </a:pPr>
            <a:r>
              <a:rPr lang="cs-CZ" sz="1900" dirty="0"/>
              <a:t>Kraj</a:t>
            </a:r>
          </a:p>
          <a:p>
            <a:pPr marL="803275" lvl="5" indent="-342900">
              <a:spcBef>
                <a:spcPts val="0"/>
              </a:spcBef>
              <a:buFont typeface="Courier New" panose="02070309020205020404" pitchFamily="49" charset="0"/>
              <a:buChar char="o"/>
            </a:pPr>
            <a:r>
              <a:rPr lang="cs-CZ" sz="1900" dirty="0"/>
              <a:t>Obec</a:t>
            </a:r>
          </a:p>
          <a:p>
            <a:pPr marL="803275" lvl="5" indent="-342900">
              <a:spcBef>
                <a:spcPts val="0"/>
              </a:spcBef>
              <a:buFont typeface="Courier New" panose="02070309020205020404" pitchFamily="49" charset="0"/>
              <a:buChar char="o"/>
            </a:pPr>
            <a:r>
              <a:rPr lang="cs-CZ" sz="1900" dirty="0"/>
              <a:t>Dobrovolný svazek obcí</a:t>
            </a:r>
          </a:p>
          <a:p>
            <a:pPr marL="803275" lvl="5" indent="-342900">
              <a:spcBef>
                <a:spcPts val="0"/>
              </a:spcBef>
              <a:buFont typeface="Courier New" panose="02070309020205020404" pitchFamily="49" charset="0"/>
              <a:buChar char="o"/>
            </a:pPr>
            <a:r>
              <a:rPr lang="cs-CZ" sz="1900" dirty="0"/>
              <a:t>Organizace zřizovaná nebo zakládaná krajem/obcí/dobrovolným svazkem </a:t>
            </a:r>
            <a:r>
              <a:rPr lang="cs-CZ" sz="1900" dirty="0" smtClean="0"/>
              <a:t>obcí</a:t>
            </a:r>
          </a:p>
          <a:p>
            <a:pPr marL="460375" lvl="5" indent="0">
              <a:spcBef>
                <a:spcPts val="0"/>
              </a:spcBef>
              <a:buNone/>
            </a:pPr>
            <a:r>
              <a:rPr lang="cs-CZ" sz="1900" dirty="0" smtClean="0"/>
              <a:t>Pro aktivitu „Bezpečnost dopravy pak ještě Provozovatelé </a:t>
            </a:r>
            <a:r>
              <a:rPr lang="cs-CZ" sz="1900" dirty="0"/>
              <a:t>dráhy nebo drážní dopravy podle zákona č. 266/1994 Sb. (SŽDC, s. o. a obchodní společnosti</a:t>
            </a:r>
            <a:r>
              <a:rPr lang="cs-CZ" sz="1900" dirty="0" smtClean="0"/>
              <a:t>)</a:t>
            </a:r>
          </a:p>
          <a:p>
            <a:pPr marL="460375" lvl="5" indent="0">
              <a:spcBef>
                <a:spcPts val="0"/>
              </a:spcBef>
              <a:buNone/>
            </a:pPr>
            <a:endParaRPr lang="cs-CZ" sz="800" dirty="0"/>
          </a:p>
          <a:p>
            <a:pPr marL="457200" indent="-457200">
              <a:buFont typeface="+mj-lt"/>
              <a:buAutoNum type="arabicPeriod" startAt="4"/>
            </a:pPr>
            <a:r>
              <a:rPr lang="cs-CZ" sz="1900" b="1" dirty="0">
                <a:solidFill>
                  <a:srgbClr val="00529C"/>
                </a:solidFill>
              </a:rPr>
              <a:t>Projekt respektuje minimální a maximální hranici celkových způsobilých výdajů</a:t>
            </a:r>
          </a:p>
          <a:p>
            <a:pPr marL="785813" lvl="5" indent="-342900">
              <a:spcBef>
                <a:spcPts val="0"/>
              </a:spcBef>
              <a:buFont typeface="Courier New" panose="02070309020205020404" pitchFamily="49" charset="0"/>
              <a:buChar char="o"/>
            </a:pPr>
            <a:r>
              <a:rPr lang="cs-CZ" sz="1900" b="1" dirty="0"/>
              <a:t>Minimální výše </a:t>
            </a:r>
            <a:r>
              <a:rPr lang="cs-CZ" sz="1900" dirty="0"/>
              <a:t>celkových způsobilých výdajů </a:t>
            </a:r>
            <a:r>
              <a:rPr lang="cs-CZ" sz="1900" b="1" dirty="0"/>
              <a:t>2 mil. Kč,</a:t>
            </a:r>
          </a:p>
          <a:p>
            <a:pPr marL="785813" lvl="5" indent="-342900">
              <a:spcBef>
                <a:spcPts val="0"/>
              </a:spcBef>
              <a:buFont typeface="Courier New" panose="02070309020205020404" pitchFamily="49" charset="0"/>
              <a:buChar char="o"/>
            </a:pPr>
            <a:r>
              <a:rPr lang="cs-CZ" sz="1900" b="1" dirty="0"/>
              <a:t>maximální výše</a:t>
            </a:r>
            <a:r>
              <a:rPr lang="cs-CZ" sz="1900" dirty="0"/>
              <a:t> celkových způsobilých výdajů </a:t>
            </a:r>
            <a:r>
              <a:rPr lang="cs-CZ" sz="1900" b="1" dirty="0"/>
              <a:t>30 mil. Kč.</a:t>
            </a:r>
          </a:p>
          <a:p>
            <a:pPr marL="460375" lvl="5" indent="0">
              <a:spcBef>
                <a:spcPts val="0"/>
              </a:spcBef>
              <a:buNone/>
            </a:pPr>
            <a:endParaRPr lang="cs-CZ" dirty="0"/>
          </a:p>
          <a:p>
            <a:endParaRPr lang="cs-CZ" sz="1900" dirty="0" smtClean="0"/>
          </a:p>
          <a:p>
            <a:endParaRPr lang="cs-CZ" dirty="0"/>
          </a:p>
        </p:txBody>
      </p:sp>
      <p:sp>
        <p:nvSpPr>
          <p:cNvPr id="4" name="Nadpis 3"/>
          <p:cNvSpPr>
            <a:spLocks noGrp="1"/>
          </p:cNvSpPr>
          <p:nvPr>
            <p:ph type="title"/>
          </p:nvPr>
        </p:nvSpPr>
        <p:spPr/>
        <p:txBody>
          <a:bodyPr/>
          <a:lstStyle/>
          <a:p>
            <a:pPr algn="ctr"/>
            <a:r>
              <a:rPr lang="cs-CZ" dirty="0"/>
              <a:t>Obecná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24</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185668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fontScale="92500"/>
          </a:bodyPr>
          <a:lstStyle/>
          <a:p>
            <a:pPr marL="457200" indent="-457200">
              <a:buFont typeface="+mj-lt"/>
              <a:buAutoNum type="arabicPeriod" startAt="5"/>
            </a:pPr>
            <a:r>
              <a:rPr lang="cs-CZ" sz="2000" b="1" dirty="0" smtClean="0">
                <a:solidFill>
                  <a:srgbClr val="00529C"/>
                </a:solidFill>
              </a:rPr>
              <a:t>Projekt </a:t>
            </a:r>
            <a:r>
              <a:rPr lang="cs-CZ" sz="2000" b="1" dirty="0">
                <a:solidFill>
                  <a:srgbClr val="00529C"/>
                </a:solidFill>
              </a:rPr>
              <a:t>respektuje limity </a:t>
            </a:r>
            <a:r>
              <a:rPr lang="cs-CZ" sz="2000" b="1" dirty="0" smtClean="0">
                <a:solidFill>
                  <a:srgbClr val="00529C"/>
                </a:solidFill>
              </a:rPr>
              <a:t>způsobilých výdajů</a:t>
            </a:r>
          </a:p>
          <a:p>
            <a:pPr marL="785813" lvl="5" indent="-342900">
              <a:spcBef>
                <a:spcPts val="0"/>
              </a:spcBef>
              <a:buFont typeface="Courier New" panose="02070309020205020404" pitchFamily="49" charset="0"/>
              <a:buChar char="o"/>
            </a:pPr>
            <a:r>
              <a:rPr lang="cs-CZ" dirty="0"/>
              <a:t>V</a:t>
            </a:r>
            <a:r>
              <a:rPr lang="cs-CZ" dirty="0" smtClean="0"/>
              <a:t>ýdaje hlavní aktivity min. 85 % z celkových způsobilých výdajů,</a:t>
            </a:r>
          </a:p>
          <a:p>
            <a:pPr marL="785813" lvl="5" indent="-342900">
              <a:spcBef>
                <a:spcPts val="0"/>
              </a:spcBef>
              <a:buFont typeface="Courier New" panose="02070309020205020404" pitchFamily="49" charset="0"/>
              <a:buChar char="o"/>
            </a:pPr>
            <a:r>
              <a:rPr lang="cs-CZ" dirty="0" smtClean="0"/>
              <a:t>výdaje na </a:t>
            </a:r>
            <a:r>
              <a:rPr lang="cs-CZ" b="1" dirty="0" smtClean="0"/>
              <a:t>vedlejší aktivity max. 15 % </a:t>
            </a:r>
            <a:r>
              <a:rPr lang="cs-CZ" dirty="0" smtClean="0"/>
              <a:t>z celkových způsobilých výdajů,</a:t>
            </a:r>
          </a:p>
          <a:p>
            <a:pPr marL="785813" lvl="5" indent="-342900">
              <a:spcBef>
                <a:spcPts val="0"/>
              </a:spcBef>
              <a:buFont typeface="Courier New" panose="02070309020205020404" pitchFamily="49" charset="0"/>
              <a:buChar char="o"/>
            </a:pPr>
            <a:r>
              <a:rPr lang="cs-CZ" dirty="0"/>
              <a:t>výdaje za nákup nemovitostí maximálně ve výši 10 % celkových způsobilých výdajů </a:t>
            </a:r>
            <a:r>
              <a:rPr lang="cs-CZ" dirty="0" smtClean="0"/>
              <a:t>projektu,</a:t>
            </a:r>
          </a:p>
          <a:p>
            <a:pPr marL="442913" lvl="5" indent="0">
              <a:spcBef>
                <a:spcPts val="0"/>
              </a:spcBef>
              <a:buNone/>
            </a:pPr>
            <a:r>
              <a:rPr lang="cs-CZ" dirty="0" smtClean="0"/>
              <a:t> </a:t>
            </a:r>
            <a:endParaRPr lang="cs-CZ" sz="900" dirty="0"/>
          </a:p>
          <a:p>
            <a:pPr marL="457200" indent="-457200">
              <a:buFont typeface="+mj-lt"/>
              <a:buAutoNum type="arabicPeriod" startAt="6"/>
            </a:pPr>
            <a:r>
              <a:rPr lang="cs-CZ" sz="2000" b="1" dirty="0">
                <a:solidFill>
                  <a:srgbClr val="00529C"/>
                </a:solidFill>
              </a:rPr>
              <a:t>Výsledky projektu jsou udržitelné</a:t>
            </a:r>
          </a:p>
          <a:p>
            <a:pPr marL="714375" indent="-285750">
              <a:spcBef>
                <a:spcPts val="0"/>
              </a:spcBef>
              <a:spcAft>
                <a:spcPts val="0"/>
              </a:spcAft>
              <a:buFont typeface="Courier New" panose="02070309020205020404" pitchFamily="49" charset="0"/>
              <a:buChar char="o"/>
            </a:pPr>
            <a:r>
              <a:rPr lang="cs-CZ" sz="2000" dirty="0"/>
              <a:t>V kapitole 16 Studie proveditelnosti je popsáno zajištění udržitelnosti projektu</a:t>
            </a:r>
            <a:r>
              <a:rPr lang="cs-CZ" sz="2000" dirty="0" smtClean="0"/>
              <a:t>.</a:t>
            </a:r>
          </a:p>
          <a:p>
            <a:pPr marL="714375" indent="-285750">
              <a:spcBef>
                <a:spcPts val="0"/>
              </a:spcBef>
              <a:spcAft>
                <a:spcPts val="0"/>
              </a:spcAft>
              <a:buFont typeface="Courier New" panose="02070309020205020404" pitchFamily="49" charset="0"/>
              <a:buChar char="o"/>
            </a:pPr>
            <a:endParaRPr lang="cs-CZ" sz="900" dirty="0" smtClean="0"/>
          </a:p>
          <a:p>
            <a:pPr marL="714375" indent="-285750">
              <a:spcBef>
                <a:spcPts val="0"/>
              </a:spcBef>
              <a:spcAft>
                <a:spcPts val="0"/>
              </a:spcAft>
              <a:buFont typeface="Courier New" panose="02070309020205020404" pitchFamily="49" charset="0"/>
              <a:buChar char="o"/>
            </a:pPr>
            <a:endParaRPr lang="cs-CZ" sz="900" dirty="0" smtClean="0"/>
          </a:p>
          <a:p>
            <a:pPr marL="457200" indent="-457200">
              <a:spcBef>
                <a:spcPts val="0"/>
              </a:spcBef>
              <a:buFont typeface="+mj-lt"/>
              <a:buAutoNum type="arabicPeriod" startAt="7"/>
            </a:pPr>
            <a:r>
              <a:rPr lang="cs-CZ" sz="2000" b="1" dirty="0">
                <a:solidFill>
                  <a:srgbClr val="00529C"/>
                </a:solidFill>
              </a:rPr>
              <a:t>Projekt nemá negativní vliv na žádnou z horizontálních priorit IROP (udržitelný rozvoj, rovné příležitosti a zákaz diskriminace, rovnost mužů a žen)</a:t>
            </a:r>
          </a:p>
          <a:p>
            <a:pPr marL="714375" lvl="2" indent="-285750">
              <a:spcBef>
                <a:spcPts val="0"/>
              </a:spcBef>
              <a:buFont typeface="Courier New" panose="02070309020205020404" pitchFamily="49" charset="0"/>
              <a:buChar char="o"/>
            </a:pPr>
            <a:r>
              <a:rPr lang="cs-CZ" sz="2000" dirty="0"/>
              <a:t>Projekt musí mít pozitivní nebo neutrální vliv na horizontální priority,</a:t>
            </a:r>
          </a:p>
          <a:p>
            <a:pPr marL="714375" lvl="2" indent="-285750">
              <a:spcBef>
                <a:spcPts val="0"/>
              </a:spcBef>
              <a:buFont typeface="Courier New" panose="02070309020205020404" pitchFamily="49" charset="0"/>
              <a:buChar char="o"/>
            </a:pPr>
            <a:r>
              <a:rPr lang="cs-CZ" sz="2000" dirty="0"/>
              <a:t>v žádosti o podporu musí být uveden popis vlivu na horizontální priority.</a:t>
            </a:r>
          </a:p>
          <a:p>
            <a:pPr marL="714375" indent="-285750">
              <a:spcBef>
                <a:spcPts val="0"/>
              </a:spcBef>
              <a:spcAft>
                <a:spcPts val="0"/>
              </a:spcAft>
              <a:buFont typeface="Courier New" panose="02070309020205020404" pitchFamily="49" charset="0"/>
              <a:buChar char="o"/>
            </a:pPr>
            <a:endParaRPr lang="cs-CZ" sz="2000" dirty="0"/>
          </a:p>
          <a:p>
            <a:pPr marL="785813" lvl="5" indent="-342900">
              <a:spcBef>
                <a:spcPts val="0"/>
              </a:spcBef>
              <a:buFont typeface="Courier New" panose="02070309020205020404" pitchFamily="49" charset="0"/>
              <a:buChar char="o"/>
            </a:pPr>
            <a:endParaRPr lang="cs-CZ" dirty="0"/>
          </a:p>
        </p:txBody>
      </p:sp>
      <p:sp>
        <p:nvSpPr>
          <p:cNvPr id="4" name="Nadpis 3"/>
          <p:cNvSpPr>
            <a:spLocks noGrp="1"/>
          </p:cNvSpPr>
          <p:nvPr>
            <p:ph type="title"/>
          </p:nvPr>
        </p:nvSpPr>
        <p:spPr/>
        <p:txBody>
          <a:bodyPr/>
          <a:lstStyle/>
          <a:p>
            <a:pPr algn="ctr"/>
            <a:r>
              <a:rPr lang="cs-CZ" dirty="0"/>
              <a:t>Obecná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25</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695314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buFont typeface="+mj-lt"/>
              <a:buAutoNum type="arabicPeriod" startAt="8"/>
            </a:pPr>
            <a:r>
              <a:rPr lang="cs-CZ" sz="1900" b="1" dirty="0">
                <a:solidFill>
                  <a:srgbClr val="00529C"/>
                </a:solidFill>
              </a:rPr>
              <a:t>Potřebnost realizace projektu je odůvodněná</a:t>
            </a:r>
          </a:p>
          <a:p>
            <a:pPr marL="714375" indent="-285750" algn="just">
              <a:spcBef>
                <a:spcPts val="0"/>
              </a:spcBef>
              <a:spcAft>
                <a:spcPts val="0"/>
              </a:spcAft>
              <a:buFont typeface="Courier New" panose="02070309020205020404" pitchFamily="49" charset="0"/>
              <a:buChar char="o"/>
            </a:pPr>
            <a:r>
              <a:rPr lang="cs-CZ" sz="1900" dirty="0"/>
              <a:t>Popis potřebnosti projektu v kapitole 6 Studie proveditelnosti</a:t>
            </a:r>
            <a:r>
              <a:rPr lang="cs-CZ" sz="1900" dirty="0" smtClean="0"/>
              <a:t>.</a:t>
            </a:r>
          </a:p>
          <a:p>
            <a:pPr marL="714375" indent="-285750" algn="just">
              <a:spcBef>
                <a:spcPts val="0"/>
              </a:spcBef>
              <a:spcAft>
                <a:spcPts val="0"/>
              </a:spcAft>
              <a:buFont typeface="Courier New" panose="02070309020205020404" pitchFamily="49" charset="0"/>
              <a:buChar char="o"/>
            </a:pPr>
            <a:endParaRPr lang="cs-CZ" sz="800" dirty="0"/>
          </a:p>
          <a:p>
            <a:pPr marL="457200" indent="-457200" algn="just">
              <a:buFont typeface="+mj-lt"/>
              <a:buAutoNum type="arabicPeriod" startAt="9"/>
            </a:pPr>
            <a:r>
              <a:rPr lang="cs-CZ" sz="1900" b="1" dirty="0" smtClean="0">
                <a:solidFill>
                  <a:srgbClr val="00529C"/>
                </a:solidFill>
              </a:rPr>
              <a:t>Projekt </a:t>
            </a:r>
            <a:r>
              <a:rPr lang="cs-CZ" sz="1900" b="1" dirty="0">
                <a:solidFill>
                  <a:srgbClr val="00529C"/>
                </a:solidFill>
              </a:rPr>
              <a:t>je v souladu s pravidly veřejné podpory</a:t>
            </a:r>
          </a:p>
          <a:p>
            <a:pPr marL="714375" indent="-285750" algn="just">
              <a:spcBef>
                <a:spcPts val="0"/>
              </a:spcBef>
              <a:spcAft>
                <a:spcPts val="0"/>
              </a:spcAft>
              <a:buFont typeface="Courier New" panose="02070309020205020404" pitchFamily="49" charset="0"/>
              <a:buChar char="o"/>
            </a:pPr>
            <a:r>
              <a:rPr lang="cs-CZ" sz="1900" dirty="0" smtClean="0"/>
              <a:t>Podpořeny budou projekty nezakládající veřejnou podporu ve smyslu článku 107 odst. 1 Smlouvy o fungování Evropské unie.</a:t>
            </a:r>
          </a:p>
          <a:p>
            <a:pPr marL="714375" indent="-285750" algn="just">
              <a:spcBef>
                <a:spcPts val="0"/>
              </a:spcBef>
              <a:spcAft>
                <a:spcPts val="0"/>
              </a:spcAft>
              <a:buFont typeface="Courier New" panose="02070309020205020404" pitchFamily="49" charset="0"/>
              <a:buChar char="o"/>
            </a:pPr>
            <a:endParaRPr lang="cs-CZ" sz="800" dirty="0" smtClean="0"/>
          </a:p>
          <a:p>
            <a:pPr marL="457200" indent="-457200" algn="just">
              <a:spcBef>
                <a:spcPts val="0"/>
              </a:spcBef>
              <a:spcAft>
                <a:spcPts val="0"/>
              </a:spcAft>
              <a:buFont typeface="+mj-lt"/>
              <a:buAutoNum type="arabicPeriod" startAt="10"/>
            </a:pPr>
            <a:r>
              <a:rPr lang="cs-CZ" sz="1900" b="1" dirty="0">
                <a:solidFill>
                  <a:srgbClr val="00529C"/>
                </a:solidFill>
              </a:rPr>
              <a:t>Statutární zástupce žadatele je trestně bezúhonný</a:t>
            </a:r>
          </a:p>
          <a:p>
            <a:pPr marL="714375" indent="-285750" algn="just">
              <a:spcBef>
                <a:spcPts val="0"/>
              </a:spcBef>
              <a:spcAft>
                <a:spcPts val="0"/>
              </a:spcAft>
              <a:buFont typeface="Courier New" panose="02070309020205020404" pitchFamily="49" charset="0"/>
              <a:buChar char="o"/>
            </a:pPr>
            <a:r>
              <a:rPr lang="cs-CZ" sz="1900" dirty="0"/>
              <a:t>Souhlas s čestným prohlášením v IS KP14</a:t>
            </a:r>
            <a:r>
              <a:rPr lang="cs-CZ" sz="1900" dirty="0" smtClean="0"/>
              <a:t>+.</a:t>
            </a:r>
          </a:p>
          <a:p>
            <a:pPr marL="714375" indent="-285750" algn="just">
              <a:spcBef>
                <a:spcPts val="0"/>
              </a:spcBef>
              <a:spcAft>
                <a:spcPts val="0"/>
              </a:spcAft>
              <a:buFont typeface="Courier New" panose="02070309020205020404" pitchFamily="49" charset="0"/>
              <a:buChar char="o"/>
            </a:pPr>
            <a:r>
              <a:rPr lang="cs-CZ" sz="1900" dirty="0"/>
              <a:t>U statutárních zástupců obce/kraje nebo organizace zřizované </a:t>
            </a:r>
            <a:r>
              <a:rPr lang="cs-CZ" sz="1900" dirty="0" smtClean="0"/>
              <a:t>obcí/krajem </a:t>
            </a:r>
            <a:r>
              <a:rPr lang="cs-CZ" sz="1900" dirty="0" smtClean="0"/>
              <a:t>nebo SŽDC s. o. není </a:t>
            </a:r>
            <a:r>
              <a:rPr lang="cs-CZ" sz="1900" dirty="0" smtClean="0"/>
              <a:t>výpis z rejstříku trestů požadován.</a:t>
            </a:r>
            <a:endParaRPr lang="cs-CZ" sz="1900" dirty="0"/>
          </a:p>
          <a:p>
            <a:pPr marL="714375" indent="-285750" algn="just">
              <a:spcBef>
                <a:spcPts val="0"/>
              </a:spcBef>
              <a:spcAft>
                <a:spcPts val="0"/>
              </a:spcAft>
              <a:buFont typeface="Courier New" panose="02070309020205020404" pitchFamily="49" charset="0"/>
              <a:buChar char="o"/>
            </a:pPr>
            <a:r>
              <a:rPr lang="cs-CZ" sz="1900" dirty="0"/>
              <a:t>Statutární zástupce nebyl pravomocně odsouzen pro trestný čin, jehož skutková podstata souvisela s předmětem činnosti žadatele, nebo pro trestný čin dotačního podvodu či jiný hospodářský trestný čin nebo trestný čin proti majetku nebo pro trestné činy úplatkářství nebo účasti na zločinném spolčení nebo pro trestný čin poškozování zájmů EU.</a:t>
            </a:r>
          </a:p>
          <a:p>
            <a:pPr marL="714375" indent="-285750" algn="just">
              <a:spcBef>
                <a:spcPts val="0"/>
              </a:spcBef>
              <a:spcAft>
                <a:spcPts val="0"/>
              </a:spcAft>
              <a:buFont typeface="Courier New" panose="02070309020205020404" pitchFamily="49" charset="0"/>
              <a:buChar char="o"/>
            </a:pPr>
            <a:endParaRPr lang="cs-CZ" sz="2000" dirty="0" smtClean="0"/>
          </a:p>
          <a:p>
            <a:pPr marL="714375" indent="-285750" algn="just">
              <a:spcBef>
                <a:spcPts val="0"/>
              </a:spcBef>
              <a:spcAft>
                <a:spcPts val="0"/>
              </a:spcAft>
              <a:buFont typeface="Courier New" panose="02070309020205020404" pitchFamily="49" charset="0"/>
              <a:buChar char="o"/>
            </a:pPr>
            <a:endParaRPr lang="cs-CZ" sz="2000" dirty="0"/>
          </a:p>
          <a:p>
            <a:pPr algn="just">
              <a:spcBef>
                <a:spcPts val="0"/>
              </a:spcBef>
              <a:spcAft>
                <a:spcPts val="0"/>
              </a:spcAft>
            </a:pPr>
            <a:endParaRPr lang="cs-CZ" sz="2000" b="1" dirty="0">
              <a:solidFill>
                <a:srgbClr val="00529C"/>
              </a:solidFill>
            </a:endParaRPr>
          </a:p>
          <a:p>
            <a:pPr marL="714375" indent="-285750" algn="just">
              <a:spcBef>
                <a:spcPts val="0"/>
              </a:spcBef>
              <a:spcAft>
                <a:spcPts val="0"/>
              </a:spcAft>
              <a:buFont typeface="Courier New" panose="02070309020205020404" pitchFamily="49" charset="0"/>
              <a:buChar char="o"/>
            </a:pPr>
            <a:endParaRPr lang="cs-CZ" dirty="0" smtClean="0"/>
          </a:p>
          <a:p>
            <a:pPr marL="290250" algn="just">
              <a:spcBef>
                <a:spcPts val="0"/>
              </a:spcBef>
              <a:spcAft>
                <a:spcPts val="0"/>
              </a:spcAft>
            </a:pP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4" name="Nadpis 3"/>
          <p:cNvSpPr>
            <a:spLocks noGrp="1"/>
          </p:cNvSpPr>
          <p:nvPr>
            <p:ph type="title"/>
          </p:nvPr>
        </p:nvSpPr>
        <p:spPr/>
        <p:txBody>
          <a:bodyPr/>
          <a:lstStyle/>
          <a:p>
            <a:pPr algn="ctr"/>
            <a:r>
              <a:rPr lang="cs-CZ" dirty="0"/>
              <a:t>Obecná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59897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92500"/>
          </a:bodyPr>
          <a:lstStyle/>
          <a:p>
            <a:pPr marL="457200" indent="-457200" algn="just">
              <a:spcBef>
                <a:spcPts val="0"/>
              </a:spcBef>
              <a:spcAft>
                <a:spcPts val="0"/>
              </a:spcAft>
              <a:buFont typeface="+mj-lt"/>
              <a:buAutoNum type="arabicPeriod"/>
            </a:pPr>
            <a:r>
              <a:rPr lang="cs-CZ" sz="2000" b="1" dirty="0" smtClean="0">
                <a:solidFill>
                  <a:srgbClr val="00529C"/>
                </a:solidFill>
              </a:rPr>
              <a:t>Projekt je v souladu s </a:t>
            </a:r>
            <a:r>
              <a:rPr lang="cs-CZ" sz="2000" b="1" dirty="0">
                <a:solidFill>
                  <a:srgbClr val="00529C"/>
                </a:solidFill>
              </a:rPr>
              <a:t>Dopravní politikou ČR 2014-2020.</a:t>
            </a:r>
          </a:p>
          <a:p>
            <a:pPr marL="714375" indent="-285750" algn="just">
              <a:spcBef>
                <a:spcPts val="0"/>
              </a:spcBef>
              <a:spcAft>
                <a:spcPts val="0"/>
              </a:spcAft>
              <a:buFont typeface="Courier New" panose="02070309020205020404" pitchFamily="49" charset="0"/>
              <a:buChar char="o"/>
            </a:pPr>
            <a:r>
              <a:rPr lang="cs-CZ" sz="2000" dirty="0" smtClean="0"/>
              <a:t>Žadatel, ve Studii proveditelnosti (v kapitole 4), popíše vazbu předkládaného projektu na minimálně </a:t>
            </a:r>
            <a:r>
              <a:rPr lang="cs-CZ" sz="2000" dirty="0"/>
              <a:t>jedno opatření definované v podkapitolách </a:t>
            </a:r>
            <a:r>
              <a:rPr lang="cs-CZ" sz="2000" dirty="0" smtClean="0"/>
              <a:t>4.2.5 (</a:t>
            </a:r>
            <a:r>
              <a:rPr lang="cs-CZ" sz="2000" dirty="0"/>
              <a:t>Řešení problémů dopravy ve </a:t>
            </a:r>
            <a:r>
              <a:rPr lang="cs-CZ" sz="2000" dirty="0" smtClean="0"/>
              <a:t>městech), 4.2.6 (</a:t>
            </a:r>
            <a:r>
              <a:rPr lang="cs-CZ" sz="2000" dirty="0"/>
              <a:t>Zvyšování bezpečnosti </a:t>
            </a:r>
            <a:r>
              <a:rPr lang="cs-CZ" sz="2000" dirty="0" smtClean="0"/>
              <a:t>dopravy) </a:t>
            </a:r>
            <a:r>
              <a:rPr lang="cs-CZ" sz="2000" dirty="0"/>
              <a:t>nebo </a:t>
            </a:r>
            <a:r>
              <a:rPr lang="cs-CZ" sz="2000" dirty="0" smtClean="0"/>
              <a:t>4.6 (</a:t>
            </a:r>
            <a:r>
              <a:rPr lang="cs-CZ" sz="2000" dirty="0"/>
              <a:t>Snižování dopadu na veřejné zdraví a životní </a:t>
            </a:r>
            <a:r>
              <a:rPr lang="cs-CZ" sz="2000" dirty="0" smtClean="0"/>
              <a:t>prostředí) </a:t>
            </a:r>
            <a:r>
              <a:rPr lang="cs-CZ" sz="2000" dirty="0"/>
              <a:t>Dopravní </a:t>
            </a:r>
            <a:r>
              <a:rPr lang="cs-CZ" sz="2000" dirty="0" smtClean="0"/>
              <a:t>politiky </a:t>
            </a:r>
            <a:r>
              <a:rPr lang="cs-CZ" sz="2000" dirty="0"/>
              <a:t>ČR </a:t>
            </a:r>
            <a:r>
              <a:rPr lang="cs-CZ" sz="2000" dirty="0" smtClean="0"/>
              <a:t>2014-2020</a:t>
            </a:r>
          </a:p>
          <a:p>
            <a:pPr marL="714375" indent="-285750" algn="just">
              <a:spcBef>
                <a:spcPts val="0"/>
              </a:spcBef>
              <a:spcAft>
                <a:spcPts val="0"/>
              </a:spcAft>
              <a:buFont typeface="Courier New" panose="02070309020205020404" pitchFamily="49" charset="0"/>
              <a:buChar char="o"/>
            </a:pPr>
            <a:endParaRPr lang="cs-CZ" sz="900" dirty="0" smtClean="0"/>
          </a:p>
          <a:p>
            <a:pPr marL="457200" indent="-457200">
              <a:buFont typeface="+mj-lt"/>
              <a:buAutoNum type="arabicPeriod" startAt="2"/>
            </a:pPr>
            <a:r>
              <a:rPr lang="cs-CZ" sz="2100" b="1" dirty="0">
                <a:solidFill>
                  <a:srgbClr val="00529C"/>
                </a:solidFill>
              </a:rPr>
              <a:t>Projekt v obcích, které mají více než 50 tis. obyvatel, dokládá ve výzvách vyhlášených do konce roku 2017 soulad s Kartou souladu projektu s principy udržitelné mobility, resp. se Strategickým rámcem městské mobility, nebo s Plánem udržitelné městské mobility . </a:t>
            </a:r>
            <a:endParaRPr lang="cs-CZ" sz="2100" b="1" dirty="0" smtClean="0">
              <a:solidFill>
                <a:srgbClr val="00529C"/>
              </a:solidFill>
            </a:endParaRPr>
          </a:p>
          <a:p>
            <a:pPr marL="457200" indent="-457200">
              <a:buFont typeface="+mj-lt"/>
              <a:buAutoNum type="arabicPeriod" startAt="2"/>
            </a:pPr>
            <a:r>
              <a:rPr lang="cs-CZ" sz="2100" b="1" dirty="0">
                <a:solidFill>
                  <a:srgbClr val="00529C"/>
                </a:solidFill>
              </a:rPr>
              <a:t>Projekt v obcích, které mají méně než 50 tis. obyvatel, dokládá Kartu souladu projektu s principy udržitelné mobility.</a:t>
            </a:r>
          </a:p>
          <a:p>
            <a:pPr marL="714375" indent="-285750" algn="just">
              <a:spcBef>
                <a:spcPts val="0"/>
              </a:spcBef>
              <a:spcAft>
                <a:spcPts val="0"/>
              </a:spcAft>
              <a:buFont typeface="Courier New" panose="02070309020205020404" pitchFamily="49" charset="0"/>
              <a:buChar char="o"/>
            </a:pPr>
            <a:r>
              <a:rPr lang="cs-CZ" sz="2000" dirty="0"/>
              <a:t>Projekt je v souladu s principy udržitelné </a:t>
            </a:r>
            <a:r>
              <a:rPr lang="cs-CZ" sz="2000" dirty="0" smtClean="0"/>
              <a:t>mobility (soulad se strategickými dokumenty, integrované řešení/synergický efekt, projednání s veřejnosti  a klíčovými partnery)</a:t>
            </a:r>
            <a:endParaRPr lang="cs-CZ" sz="2000" dirty="0" smtClean="0"/>
          </a:p>
          <a:p>
            <a:pPr marL="714375" indent="-285750" algn="just">
              <a:spcBef>
                <a:spcPts val="0"/>
              </a:spcBef>
              <a:spcAft>
                <a:spcPts val="0"/>
              </a:spcAft>
              <a:buFont typeface="Courier New" panose="02070309020205020404" pitchFamily="49" charset="0"/>
              <a:buChar char="o"/>
            </a:pPr>
            <a:endParaRPr lang="cs-CZ" sz="2000" dirty="0"/>
          </a:p>
          <a:p>
            <a:pPr marL="714375" indent="-285750" algn="just">
              <a:spcBef>
                <a:spcPts val="0"/>
              </a:spcBef>
              <a:spcAft>
                <a:spcPts val="0"/>
              </a:spcAft>
              <a:buFont typeface="Courier New" panose="02070309020205020404" pitchFamily="49" charset="0"/>
              <a:buChar char="o"/>
            </a:pPr>
            <a:endParaRPr lang="cs-CZ" sz="2000" dirty="0"/>
          </a:p>
        </p:txBody>
      </p:sp>
      <p:sp>
        <p:nvSpPr>
          <p:cNvPr id="4" name="Nadpis 3"/>
          <p:cNvSpPr>
            <a:spLocks noGrp="1"/>
          </p:cNvSpPr>
          <p:nvPr>
            <p:ph type="title"/>
          </p:nvPr>
        </p:nvSpPr>
        <p:spPr/>
        <p:txBody>
          <a:bodyPr/>
          <a:lstStyle/>
          <a:p>
            <a:pPr algn="ctr"/>
            <a:r>
              <a:rPr lang="cs-CZ" dirty="0"/>
              <a:t>Specifická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27</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855852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92500"/>
          </a:bodyPr>
          <a:lstStyle/>
          <a:p>
            <a:pPr marL="457200" indent="-457200" algn="just">
              <a:spcBef>
                <a:spcPts val="0"/>
              </a:spcBef>
              <a:spcAft>
                <a:spcPts val="0"/>
              </a:spcAft>
              <a:buFont typeface="+mj-lt"/>
              <a:buAutoNum type="arabicPeriod" startAt="4"/>
            </a:pPr>
            <a:r>
              <a:rPr lang="cs-CZ" sz="2000" b="1" dirty="0">
                <a:solidFill>
                  <a:srgbClr val="00529C"/>
                </a:solidFill>
              </a:rPr>
              <a:t>Projekt přispívá k eliminaci negativních vlivů dopravy na životní prostředí.</a:t>
            </a:r>
          </a:p>
          <a:p>
            <a:pPr marL="714375" indent="-285750" algn="just">
              <a:spcBef>
                <a:spcPts val="0"/>
              </a:spcBef>
              <a:spcAft>
                <a:spcPts val="600"/>
              </a:spcAft>
              <a:buFont typeface="Courier New" panose="02070309020205020404" pitchFamily="49" charset="0"/>
              <a:buChar char="o"/>
            </a:pPr>
            <a:r>
              <a:rPr lang="cs-CZ" sz="2000" dirty="0"/>
              <a:t>Projektem dojde k eliminaci negativních vlivů na životní prostředí, popis ve Studii proveditelnosti (kapitole 9).</a:t>
            </a:r>
          </a:p>
          <a:p>
            <a:pPr marL="457200" indent="-457200" algn="just" defTabSz="695325">
              <a:spcBef>
                <a:spcPts val="0"/>
              </a:spcBef>
              <a:spcAft>
                <a:spcPts val="0"/>
              </a:spcAft>
              <a:buFont typeface="+mj-lt"/>
              <a:buAutoNum type="arabicPeriod" startAt="5"/>
            </a:pPr>
            <a:r>
              <a:rPr lang="cs-CZ" sz="2000" b="1" dirty="0" smtClean="0">
                <a:solidFill>
                  <a:srgbClr val="00529C"/>
                </a:solidFill>
              </a:rPr>
              <a:t>Žadatel </a:t>
            </a:r>
            <a:r>
              <a:rPr lang="cs-CZ" sz="2000" b="1" dirty="0">
                <a:solidFill>
                  <a:srgbClr val="00529C"/>
                </a:solidFill>
              </a:rPr>
              <a:t>má zajištěnou administrativní, finanční a provozní kapacitu </a:t>
            </a:r>
            <a:r>
              <a:rPr lang="cs-CZ" sz="2000" b="1" dirty="0" smtClean="0">
                <a:solidFill>
                  <a:srgbClr val="00529C"/>
                </a:solidFill>
              </a:rPr>
              <a:t/>
            </a:r>
            <a:br>
              <a:rPr lang="cs-CZ" sz="2000" b="1" dirty="0" smtClean="0">
                <a:solidFill>
                  <a:srgbClr val="00529C"/>
                </a:solidFill>
              </a:rPr>
            </a:br>
            <a:r>
              <a:rPr lang="cs-CZ" sz="2000" b="1" dirty="0" smtClean="0">
                <a:solidFill>
                  <a:srgbClr val="00529C"/>
                </a:solidFill>
              </a:rPr>
              <a:t>k </a:t>
            </a:r>
            <a:r>
              <a:rPr lang="cs-CZ" sz="2000" b="1" dirty="0">
                <a:solidFill>
                  <a:srgbClr val="00529C"/>
                </a:solidFill>
              </a:rPr>
              <a:t>realizaci a udržitelnosti projektu. </a:t>
            </a:r>
          </a:p>
          <a:p>
            <a:pPr marL="712800" lvl="1" indent="-342900" algn="just" defTabSz="695325">
              <a:spcBef>
                <a:spcPts val="0"/>
              </a:spcBef>
              <a:buFont typeface="Courier New" panose="02070309020205020404" pitchFamily="49" charset="0"/>
              <a:buChar char="o"/>
            </a:pPr>
            <a:r>
              <a:rPr lang="cs-CZ" sz="2100" b="0" dirty="0">
                <a:solidFill>
                  <a:schemeClr val="tx1"/>
                </a:solidFill>
              </a:rPr>
              <a:t>Zajištění těchto kapacit </a:t>
            </a:r>
            <a:r>
              <a:rPr lang="cs-CZ" sz="2100" b="0" dirty="0" smtClean="0">
                <a:solidFill>
                  <a:schemeClr val="tx1"/>
                </a:solidFill>
              </a:rPr>
              <a:t>jak v době realizace projektu, tak v době udržitelnosti uvádí </a:t>
            </a:r>
            <a:r>
              <a:rPr lang="cs-CZ" sz="2100" b="0" dirty="0">
                <a:solidFill>
                  <a:schemeClr val="tx1"/>
                </a:solidFill>
              </a:rPr>
              <a:t>žadatel ve Studii </a:t>
            </a:r>
            <a:r>
              <a:rPr lang="cs-CZ" sz="2100" b="0" dirty="0" smtClean="0">
                <a:solidFill>
                  <a:schemeClr val="tx1"/>
                </a:solidFill>
              </a:rPr>
              <a:t>proveditelnosti (kapitoly 7, 12 a 16).</a:t>
            </a:r>
            <a:endParaRPr lang="cs-CZ" sz="2000" dirty="0" smtClean="0"/>
          </a:p>
          <a:p>
            <a:pPr marL="428625" algn="just">
              <a:spcBef>
                <a:spcPts val="0"/>
              </a:spcBef>
              <a:spcAft>
                <a:spcPts val="0"/>
              </a:spcAft>
            </a:pPr>
            <a:endParaRPr lang="cs-CZ" sz="800" dirty="0"/>
          </a:p>
          <a:p>
            <a:pPr marL="457200" indent="-457200" algn="just" defTabSz="695325">
              <a:spcBef>
                <a:spcPts val="0"/>
              </a:spcBef>
              <a:spcAft>
                <a:spcPts val="0"/>
              </a:spcAft>
              <a:buFont typeface="+mj-lt"/>
              <a:buAutoNum type="arabicPeriod" startAt="6"/>
            </a:pPr>
            <a:r>
              <a:rPr lang="cs-CZ" sz="2100" b="1" dirty="0">
                <a:solidFill>
                  <a:srgbClr val="00529C"/>
                </a:solidFill>
              </a:rPr>
              <a:t>V hodnocení </a:t>
            </a:r>
            <a:r>
              <a:rPr lang="cs-CZ" sz="2100" b="1" dirty="0" err="1">
                <a:solidFill>
                  <a:srgbClr val="00529C"/>
                </a:solidFill>
              </a:rPr>
              <a:t>eCBA</a:t>
            </a:r>
            <a:r>
              <a:rPr lang="cs-CZ" sz="2100" b="1" dirty="0">
                <a:solidFill>
                  <a:srgbClr val="00529C"/>
                </a:solidFill>
              </a:rPr>
              <a:t>/finanční analýze projekt dosáhne minimálně stanovené hodnoty ukazatelů .</a:t>
            </a:r>
          </a:p>
          <a:p>
            <a:pPr marL="714375" indent="-285750" algn="just">
              <a:spcBef>
                <a:spcPts val="0"/>
              </a:spcBef>
              <a:spcAft>
                <a:spcPts val="0"/>
              </a:spcAft>
              <a:buFont typeface="Courier New" panose="02070309020205020404" pitchFamily="49" charset="0"/>
              <a:buChar char="o"/>
            </a:pPr>
            <a:r>
              <a:rPr lang="cs-CZ" sz="2000" dirty="0" smtClean="0"/>
              <a:t>Ukazatel </a:t>
            </a:r>
            <a:r>
              <a:rPr lang="cs-CZ" sz="2000" dirty="0"/>
              <a:t>čistá současná hodnota vypočtený v rámci finanční analýzy v modulu </a:t>
            </a:r>
            <a:r>
              <a:rPr lang="cs-CZ" sz="2000" dirty="0" err="1"/>
              <a:t>eCBA</a:t>
            </a:r>
            <a:r>
              <a:rPr lang="cs-CZ" sz="2000" dirty="0"/>
              <a:t> je nižší než </a:t>
            </a:r>
            <a:r>
              <a:rPr lang="cs-CZ" sz="2000" dirty="0" smtClean="0"/>
              <a:t>nula.</a:t>
            </a:r>
          </a:p>
          <a:p>
            <a:pPr marL="714375" indent="-285750" algn="just">
              <a:spcBef>
                <a:spcPts val="0"/>
              </a:spcBef>
              <a:spcAft>
                <a:spcPts val="0"/>
              </a:spcAft>
              <a:buFont typeface="Courier New" panose="02070309020205020404" pitchFamily="49" charset="0"/>
              <a:buChar char="o"/>
            </a:pPr>
            <a:endParaRPr lang="cs-CZ" sz="800" dirty="0" smtClean="0"/>
          </a:p>
          <a:p>
            <a:pPr marL="457200" indent="-457200" algn="just">
              <a:spcBef>
                <a:spcPts val="0"/>
              </a:spcBef>
              <a:spcAft>
                <a:spcPts val="0"/>
              </a:spcAft>
              <a:buFont typeface="+mj-lt"/>
              <a:buAutoNum type="arabicPeriod" startAt="7"/>
            </a:pPr>
            <a:r>
              <a:rPr lang="cs-CZ" sz="2100" b="1" dirty="0">
                <a:solidFill>
                  <a:srgbClr val="00529C"/>
                </a:solidFill>
              </a:rPr>
              <a:t>Cílové hodnoty indikátorů odpovídají cílům </a:t>
            </a:r>
            <a:r>
              <a:rPr lang="cs-CZ" sz="2100" b="1" dirty="0" smtClean="0">
                <a:solidFill>
                  <a:srgbClr val="00529C"/>
                </a:solidFill>
              </a:rPr>
              <a:t>projektu.</a:t>
            </a:r>
            <a:endParaRPr lang="cs-CZ" sz="2100" b="1" dirty="0">
              <a:solidFill>
                <a:srgbClr val="00529C"/>
              </a:solidFill>
            </a:endParaRPr>
          </a:p>
          <a:p>
            <a:pPr marL="714375" indent="-285750" algn="just">
              <a:spcBef>
                <a:spcPts val="0"/>
              </a:spcBef>
              <a:spcAft>
                <a:spcPts val="0"/>
              </a:spcAft>
              <a:buFont typeface="Courier New" panose="02070309020205020404" pitchFamily="49" charset="0"/>
              <a:buChar char="o"/>
            </a:pPr>
            <a:r>
              <a:rPr lang="cs-CZ" sz="2100" dirty="0"/>
              <a:t>H</a:t>
            </a:r>
            <a:r>
              <a:rPr lang="cs-CZ" sz="2100" dirty="0" smtClean="0"/>
              <a:t>odnoty </a:t>
            </a:r>
            <a:r>
              <a:rPr lang="cs-CZ" sz="2100" dirty="0"/>
              <a:t>indikátorů jsou nastaveny </a:t>
            </a:r>
            <a:r>
              <a:rPr lang="cs-CZ" sz="2100" dirty="0" smtClean="0"/>
              <a:t>s</a:t>
            </a:r>
            <a:r>
              <a:rPr lang="cs-CZ" sz="2100" dirty="0"/>
              <a:t> ohledem na zvolené cíle projektu</a:t>
            </a:r>
            <a:r>
              <a:rPr lang="cs-CZ" sz="2100" dirty="0" smtClean="0"/>
              <a:t>.</a:t>
            </a:r>
          </a:p>
          <a:p>
            <a:pPr marL="714375" indent="-285750" algn="just">
              <a:spcBef>
                <a:spcPts val="0"/>
              </a:spcBef>
              <a:spcAft>
                <a:spcPts val="0"/>
              </a:spcAft>
              <a:buFont typeface="Courier New" panose="02070309020205020404" pitchFamily="49" charset="0"/>
              <a:buChar char="o"/>
            </a:pPr>
            <a:endParaRPr lang="cs-CZ" sz="900" dirty="0" smtClean="0"/>
          </a:p>
        </p:txBody>
      </p:sp>
      <p:sp>
        <p:nvSpPr>
          <p:cNvPr id="4" name="Nadpis 3"/>
          <p:cNvSpPr>
            <a:spLocks noGrp="1"/>
          </p:cNvSpPr>
          <p:nvPr>
            <p:ph type="title"/>
          </p:nvPr>
        </p:nvSpPr>
        <p:spPr/>
        <p:txBody>
          <a:bodyPr/>
          <a:lstStyle/>
          <a:p>
            <a:pPr algn="ctr"/>
            <a:r>
              <a:rPr lang="cs-CZ" dirty="0"/>
              <a:t>Specifická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28</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14863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457200" indent="-457200" algn="just">
              <a:spcBef>
                <a:spcPts val="0"/>
              </a:spcBef>
              <a:spcAft>
                <a:spcPts val="0"/>
              </a:spcAft>
              <a:buFont typeface="+mj-lt"/>
              <a:buAutoNum type="arabicPeriod" startAt="8"/>
            </a:pPr>
            <a:r>
              <a:rPr lang="cs-CZ" sz="1900" b="1" dirty="0">
                <a:solidFill>
                  <a:srgbClr val="00529C"/>
                </a:solidFill>
              </a:rPr>
              <a:t>Minimálně 85 % způsobilých výdajů projektu je zaměřeno na hlavní aktivitu projektu</a:t>
            </a:r>
          </a:p>
          <a:p>
            <a:pPr marL="714375" indent="-285750" algn="just">
              <a:spcBef>
                <a:spcPts val="0"/>
              </a:spcBef>
              <a:spcAft>
                <a:spcPts val="0"/>
              </a:spcAft>
              <a:buFont typeface="Courier New" panose="02070309020205020404" pitchFamily="49" charset="0"/>
              <a:buChar char="o"/>
            </a:pPr>
            <a:r>
              <a:rPr lang="cs-CZ" sz="1900" dirty="0"/>
              <a:t>Je dodržen </a:t>
            </a:r>
            <a:r>
              <a:rPr lang="cs-CZ" sz="1900" dirty="0" smtClean="0"/>
              <a:t>mezní poměr </a:t>
            </a:r>
            <a:r>
              <a:rPr lang="cs-CZ" sz="1900" dirty="0"/>
              <a:t>mezi hlavními a vedlejšími způsobilými výdaji </a:t>
            </a:r>
            <a:r>
              <a:rPr lang="cs-CZ" sz="1900" dirty="0" smtClean="0"/>
              <a:t>ve výši 85:15 </a:t>
            </a:r>
            <a:r>
              <a:rPr lang="cs-CZ" sz="1900" dirty="0"/>
              <a:t>.</a:t>
            </a:r>
            <a:endParaRPr lang="cs-CZ" sz="1900" dirty="0"/>
          </a:p>
          <a:p>
            <a:pPr marL="457200" indent="-457200" algn="just">
              <a:spcBef>
                <a:spcPts val="0"/>
              </a:spcBef>
              <a:spcAft>
                <a:spcPts val="0"/>
              </a:spcAft>
              <a:buFont typeface="+mj-lt"/>
              <a:buAutoNum type="arabicPeriod" startAt="9"/>
            </a:pPr>
            <a:endParaRPr lang="cs-CZ" sz="1900" b="1" dirty="0" smtClean="0">
              <a:solidFill>
                <a:srgbClr val="00529C"/>
              </a:solidFill>
            </a:endParaRPr>
          </a:p>
          <a:p>
            <a:pPr marL="457200" indent="-457200" algn="just">
              <a:spcBef>
                <a:spcPts val="0"/>
              </a:spcBef>
              <a:spcAft>
                <a:spcPts val="0"/>
              </a:spcAft>
              <a:buFont typeface="+mj-lt"/>
              <a:buAutoNum type="arabicPeriod" startAt="9"/>
            </a:pPr>
            <a:r>
              <a:rPr lang="cs-CZ" sz="1900" b="1" dirty="0" smtClean="0">
                <a:solidFill>
                  <a:srgbClr val="00529C"/>
                </a:solidFill>
              </a:rPr>
              <a:t>Výdaje </a:t>
            </a:r>
            <a:r>
              <a:rPr lang="cs-CZ" sz="1900" b="1" dirty="0">
                <a:solidFill>
                  <a:srgbClr val="00529C"/>
                </a:solidFill>
              </a:rPr>
              <a:t>na hlavní aktivity v rozpočtu projektu odpovídají tržním cenám. </a:t>
            </a:r>
          </a:p>
          <a:p>
            <a:pPr marL="714375" indent="-285750" algn="just">
              <a:spcBef>
                <a:spcPts val="0"/>
              </a:spcBef>
              <a:spcAft>
                <a:spcPts val="0"/>
              </a:spcAft>
              <a:buFont typeface="Courier New" panose="02070309020205020404" pitchFamily="49" charset="0"/>
              <a:buChar char="o"/>
            </a:pPr>
            <a:r>
              <a:rPr lang="cs-CZ" sz="1900" dirty="0" smtClean="0"/>
              <a:t>Předpokládané </a:t>
            </a:r>
            <a:r>
              <a:rPr lang="cs-CZ" sz="1900" dirty="0"/>
              <a:t>hodnoty jednotlivých výběrových/zadávacích řízeních </a:t>
            </a:r>
            <a:r>
              <a:rPr lang="cs-CZ" sz="1900" dirty="0" smtClean="0"/>
              <a:t/>
            </a:r>
            <a:br>
              <a:rPr lang="cs-CZ" sz="1900" dirty="0" smtClean="0"/>
            </a:br>
            <a:r>
              <a:rPr lang="cs-CZ" sz="1900" dirty="0" smtClean="0"/>
              <a:t>u </a:t>
            </a:r>
            <a:r>
              <a:rPr lang="cs-CZ" sz="1900" dirty="0"/>
              <a:t>hlavních aktivit projektu </a:t>
            </a:r>
            <a:r>
              <a:rPr lang="cs-CZ" sz="1900" dirty="0" smtClean="0"/>
              <a:t>odpovídají ocenění </a:t>
            </a:r>
            <a:r>
              <a:rPr lang="cs-CZ" sz="1900" dirty="0"/>
              <a:t>podle položkového rozpočtu </a:t>
            </a:r>
            <a:r>
              <a:rPr lang="cs-CZ" sz="1900" dirty="0" smtClean="0"/>
              <a:t>stavby.</a:t>
            </a:r>
          </a:p>
          <a:p>
            <a:pPr marL="714375" indent="-285750" algn="just">
              <a:spcBef>
                <a:spcPts val="0"/>
              </a:spcBef>
              <a:spcAft>
                <a:spcPts val="0"/>
              </a:spcAft>
              <a:buFont typeface="Courier New" panose="02070309020205020404" pitchFamily="49" charset="0"/>
              <a:buChar char="o"/>
            </a:pPr>
            <a:r>
              <a:rPr lang="cs-CZ" sz="1900" dirty="0"/>
              <a:t>Pokud jsou v položkovém rozpočtu uvedeny soubory a komplementy, je uvedená jejich specifikace a způsob jejich </a:t>
            </a:r>
            <a:r>
              <a:rPr lang="cs-CZ" sz="1900" dirty="0" smtClean="0"/>
              <a:t>ocenění.</a:t>
            </a:r>
          </a:p>
          <a:p>
            <a:pPr marL="714375" lvl="0" indent="-285750" algn="just">
              <a:spcBef>
                <a:spcPts val="0"/>
              </a:spcBef>
              <a:spcAft>
                <a:spcPts val="0"/>
              </a:spcAft>
              <a:buFont typeface="Courier New" panose="02070309020205020404" pitchFamily="49" charset="0"/>
              <a:buChar char="o"/>
            </a:pPr>
            <a:r>
              <a:rPr lang="cs-CZ" sz="1900" dirty="0"/>
              <a:t>Pokud je jednotková cena uvedená projektantem vyšší než jednotková cena uvedená v cenové soustavě, je tento rozdíl </a:t>
            </a:r>
            <a:r>
              <a:rPr lang="cs-CZ" sz="1900" dirty="0" smtClean="0"/>
              <a:t>vysvětlen.</a:t>
            </a:r>
            <a:endParaRPr lang="cs-CZ" sz="1900" dirty="0"/>
          </a:p>
          <a:p>
            <a:pPr marL="714375" indent="-285750" algn="just">
              <a:spcBef>
                <a:spcPts val="0"/>
              </a:spcBef>
              <a:spcAft>
                <a:spcPts val="0"/>
              </a:spcAft>
              <a:buFont typeface="Courier New" panose="02070309020205020404" pitchFamily="49" charset="0"/>
              <a:buChar char="o"/>
            </a:pPr>
            <a:endParaRPr lang="cs-CZ" sz="2000" dirty="0"/>
          </a:p>
        </p:txBody>
      </p:sp>
      <p:sp>
        <p:nvSpPr>
          <p:cNvPr id="4" name="Nadpis 3"/>
          <p:cNvSpPr>
            <a:spLocks noGrp="1"/>
          </p:cNvSpPr>
          <p:nvPr>
            <p:ph type="title"/>
          </p:nvPr>
        </p:nvSpPr>
        <p:spPr/>
        <p:txBody>
          <a:bodyPr/>
          <a:lstStyle/>
          <a:p>
            <a:r>
              <a:rPr lang="cs-CZ" dirty="0"/>
              <a:t>Specifická kritéria přijatelnosti</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29</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52671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i="1" dirty="0" smtClean="0">
                <a:solidFill>
                  <a:srgbClr val="0070C0"/>
                </a:solidFill>
              </a:rPr>
              <a:t>Informace o Centru</a:t>
            </a:r>
            <a:endParaRPr lang="en-US" b="1" i="1" dirty="0">
              <a:solidFill>
                <a:srgbClr val="0070C0"/>
              </a:solidFill>
            </a:endParaRPr>
          </a:p>
        </p:txBody>
      </p:sp>
      <p:pic>
        <p:nvPicPr>
          <p:cNvPr id="5" name="Obrázek 4" descr="IROP-MMR-CRR.jpg"/>
          <p:cNvPicPr>
            <a:picLocks noChangeAspect="1"/>
          </p:cNvPicPr>
          <p:nvPr/>
        </p:nvPicPr>
        <p:blipFill>
          <a:blip r:embed="rId2"/>
          <a:stretch>
            <a:fillRect/>
          </a:stretch>
        </p:blipFill>
        <p:spPr>
          <a:xfrm>
            <a:off x="2983230" y="6134100"/>
            <a:ext cx="6160770" cy="723900"/>
          </a:xfrm>
          <a:prstGeom prst="rect">
            <a:avLst/>
          </a:prstGeom>
        </p:spPr>
      </p:pic>
      <p:sp>
        <p:nvSpPr>
          <p:cNvPr id="4" name="Zástupný symbol pro obsah 3"/>
          <p:cNvSpPr>
            <a:spLocks noGrp="1"/>
          </p:cNvSpPr>
          <p:nvPr>
            <p:ph idx="1"/>
          </p:nvPr>
        </p:nvSpPr>
        <p:spPr/>
        <p:txBody>
          <a:bodyPr>
            <a:normAutofit/>
          </a:bodyPr>
          <a:lstStyle/>
          <a:p>
            <a:pPr marL="285750" lvl="1" indent="-285750">
              <a:spcBef>
                <a:spcPct val="20000"/>
              </a:spcBef>
              <a:spcAft>
                <a:spcPts val="200"/>
              </a:spcAft>
              <a:buFont typeface="Arial" panose="020B0604020202020204" pitchFamily="34" charset="0"/>
              <a:buChar char="•"/>
            </a:pPr>
            <a:r>
              <a:rPr lang="cs-CZ" sz="1800" b="0" dirty="0">
                <a:solidFill>
                  <a:schemeClr val="tx1"/>
                </a:solidFill>
                <a:latin typeface="Arial" panose="020B0604020202020204" pitchFamily="34" charset="0"/>
                <a:cs typeface="Arial" panose="020B0604020202020204" pitchFamily="34" charset="0"/>
              </a:rPr>
              <a:t>vzhledem k zapojení Centra do administrace celého IROP, rozšiřuje Centrum </a:t>
            </a:r>
            <a:r>
              <a:rPr lang="cs-CZ" sz="1800" dirty="0">
                <a:solidFill>
                  <a:schemeClr val="tx1"/>
                </a:solidFill>
                <a:latin typeface="Arial" panose="020B0604020202020204" pitchFamily="34" charset="0"/>
                <a:cs typeface="Arial" panose="020B0604020202020204" pitchFamily="34" charset="0"/>
              </a:rPr>
              <a:t>síť svých poboček do každého krajského města</a:t>
            </a:r>
            <a:r>
              <a:rPr lang="cs-CZ" sz="1800" b="0" dirty="0">
                <a:solidFill>
                  <a:schemeClr val="tx1"/>
                </a:solidFill>
                <a:latin typeface="Arial" panose="020B0604020202020204" pitchFamily="34" charset="0"/>
                <a:cs typeface="Arial" panose="020B0604020202020204" pitchFamily="34" charset="0"/>
              </a:rPr>
              <a:t>, celkem jde o vybudování 13 nových kanceláří </a:t>
            </a:r>
          </a:p>
          <a:p>
            <a:pPr marL="285750" lvl="1" indent="-285750">
              <a:spcBef>
                <a:spcPct val="20000"/>
              </a:spcBef>
              <a:spcAft>
                <a:spcPts val="200"/>
              </a:spcAft>
              <a:buFont typeface="Arial" panose="020B0604020202020204" pitchFamily="34" charset="0"/>
              <a:buChar char="•"/>
            </a:pPr>
            <a:r>
              <a:rPr lang="cs-CZ" sz="1800" b="0" dirty="0">
                <a:solidFill>
                  <a:schemeClr val="tx1"/>
                </a:solidFill>
                <a:latin typeface="Arial" panose="020B0604020202020204" pitchFamily="34" charset="0"/>
                <a:cs typeface="Arial" panose="020B0604020202020204" pitchFamily="34" charset="0"/>
              </a:rPr>
              <a:t>v některých lokalitách jde o stěhování v rámci města do vhodnějších prostor, </a:t>
            </a:r>
            <a:r>
              <a:rPr lang="cs-CZ" sz="1800" b="0" dirty="0" smtClean="0">
                <a:solidFill>
                  <a:schemeClr val="tx1"/>
                </a:solidFill>
                <a:latin typeface="Arial" panose="020B0604020202020204" pitchFamily="34" charset="0"/>
                <a:cs typeface="Arial" panose="020B0604020202020204" pitchFamily="34" charset="0"/>
              </a:rPr>
              <a:t>v </a:t>
            </a:r>
            <a:r>
              <a:rPr lang="cs-CZ" sz="1800" b="0" dirty="0">
                <a:solidFill>
                  <a:schemeClr val="tx1"/>
                </a:solidFill>
                <a:latin typeface="Arial" panose="020B0604020202020204" pitchFamily="34" charset="0"/>
                <a:cs typeface="Arial" panose="020B0604020202020204" pitchFamily="34" charset="0"/>
              </a:rPr>
              <a:t>jiných </a:t>
            </a:r>
            <a:r>
              <a:rPr lang="cs-CZ" sz="1800" b="0" dirty="0" smtClean="0">
                <a:solidFill>
                  <a:schemeClr val="tx1"/>
                </a:solidFill>
                <a:latin typeface="Arial" panose="020B0604020202020204" pitchFamily="34" charset="0"/>
                <a:cs typeface="Arial" panose="020B0604020202020204" pitchFamily="34" charset="0"/>
              </a:rPr>
              <a:t>vzniká </a:t>
            </a:r>
            <a:r>
              <a:rPr lang="cs-CZ" sz="1800" b="0" dirty="0">
                <a:solidFill>
                  <a:schemeClr val="tx1"/>
                </a:solidFill>
                <a:latin typeface="Arial" panose="020B0604020202020204" pitchFamily="34" charset="0"/>
                <a:cs typeface="Arial" panose="020B0604020202020204" pitchFamily="34" charset="0"/>
              </a:rPr>
              <a:t>zcela </a:t>
            </a:r>
            <a:r>
              <a:rPr lang="cs-CZ" sz="1800" b="0" dirty="0" smtClean="0">
                <a:solidFill>
                  <a:schemeClr val="tx1"/>
                </a:solidFill>
                <a:latin typeface="Arial" panose="020B0604020202020204" pitchFamily="34" charset="0"/>
                <a:cs typeface="Arial" panose="020B0604020202020204" pitchFamily="34" charset="0"/>
              </a:rPr>
              <a:t>nová pobočka</a:t>
            </a:r>
            <a:endParaRPr lang="cs-CZ" sz="1800" b="0" dirty="0" smtClean="0">
              <a:solidFill>
                <a:schemeClr val="tx1"/>
              </a:solidFill>
              <a:latin typeface="Arial" panose="020B0604020202020204" pitchFamily="34" charset="0"/>
              <a:cs typeface="Arial" panose="020B0604020202020204" pitchFamily="34" charset="0"/>
            </a:endParaRPr>
          </a:p>
          <a:p>
            <a:pPr marL="285750" lvl="1" indent="-285750">
              <a:spcBef>
                <a:spcPct val="20000"/>
              </a:spcBef>
              <a:spcAft>
                <a:spcPts val="200"/>
              </a:spcAft>
              <a:buFont typeface="Arial" panose="020B0604020202020204" pitchFamily="34" charset="0"/>
              <a:buChar char="•"/>
            </a:pPr>
            <a:endParaRPr lang="cs-CZ" sz="2000" dirty="0" smtClean="0">
              <a:solidFill>
                <a:srgbClr val="000000"/>
              </a:solidFill>
              <a:cs typeface="Myriad Pro"/>
              <a:hlinkClick r:id="rId3"/>
            </a:endParaRPr>
          </a:p>
          <a:p>
            <a:pPr marL="285750" lvl="1" indent="-285750">
              <a:spcBef>
                <a:spcPct val="20000"/>
              </a:spcBef>
              <a:spcAft>
                <a:spcPts val="200"/>
              </a:spcAft>
              <a:buFont typeface="Arial" panose="020B0604020202020204" pitchFamily="34" charset="0"/>
              <a:buChar char="•"/>
            </a:pPr>
            <a:r>
              <a:rPr lang="cs-CZ" sz="2000" dirty="0" smtClean="0">
                <a:solidFill>
                  <a:srgbClr val="000000"/>
                </a:solidFill>
                <a:cs typeface="Myriad Pro"/>
                <a:hlinkClick r:id="rId3"/>
              </a:rPr>
              <a:t>http</a:t>
            </a:r>
            <a:r>
              <a:rPr lang="cs-CZ" sz="2000" dirty="0">
                <a:solidFill>
                  <a:srgbClr val="000000"/>
                </a:solidFill>
                <a:cs typeface="Myriad Pro"/>
                <a:hlinkClick r:id="rId3"/>
              </a:rPr>
              <a:t>://</a:t>
            </a:r>
            <a:r>
              <a:rPr lang="cs-CZ" sz="2000" dirty="0" smtClean="0">
                <a:solidFill>
                  <a:srgbClr val="000000"/>
                </a:solidFill>
                <a:cs typeface="Myriad Pro"/>
                <a:hlinkClick r:id="rId3"/>
              </a:rPr>
              <a:t>www.crr.cz</a:t>
            </a:r>
            <a:endParaRPr lang="cs-CZ" sz="2000" dirty="0">
              <a:solidFill>
                <a:srgbClr val="000000"/>
              </a:solidFill>
              <a:cs typeface="Myriad Pro"/>
            </a:endParaRPr>
          </a:p>
          <a:p>
            <a:pPr marL="0" lvl="1" indent="0">
              <a:spcBef>
                <a:spcPts val="600"/>
              </a:spcBef>
              <a:spcAft>
                <a:spcPts val="300"/>
              </a:spcAft>
              <a:buNone/>
            </a:pPr>
            <a:r>
              <a:rPr lang="cs-CZ" b="0" i="1" dirty="0">
                <a:solidFill>
                  <a:srgbClr val="000000"/>
                </a:solidFill>
                <a:cs typeface="Myriad Pro"/>
              </a:rPr>
              <a:t>základní informace o Centru pro regionální rozvoj České </a:t>
            </a:r>
            <a:r>
              <a:rPr lang="cs-CZ" b="0" i="1" dirty="0" smtClean="0">
                <a:solidFill>
                  <a:srgbClr val="000000"/>
                </a:solidFill>
                <a:cs typeface="Myriad Pro"/>
              </a:rPr>
              <a:t>republiky: 		</a:t>
            </a:r>
          </a:p>
          <a:p>
            <a:pPr marL="342900" lvl="1" indent="-342900">
              <a:spcBef>
                <a:spcPts val="600"/>
              </a:spcBef>
              <a:spcAft>
                <a:spcPts val="300"/>
              </a:spcAft>
              <a:buFont typeface="Wingdings" panose="05000000000000000000" pitchFamily="2" charset="2"/>
              <a:buChar char="ü"/>
            </a:pPr>
            <a:r>
              <a:rPr lang="cs-CZ" b="0" i="1" dirty="0" smtClean="0">
                <a:solidFill>
                  <a:srgbClr val="000000"/>
                </a:solidFill>
                <a:cs typeface="Myriad Pro"/>
              </a:rPr>
              <a:t>kontakty </a:t>
            </a:r>
            <a:r>
              <a:rPr lang="cs-CZ" b="0" i="1" dirty="0">
                <a:solidFill>
                  <a:srgbClr val="000000"/>
                </a:solidFill>
                <a:cs typeface="Myriad Pro"/>
              </a:rPr>
              <a:t>na oddělení pro jednotlivé kraje, </a:t>
            </a:r>
            <a:endParaRPr lang="cs-CZ" b="0" i="1" dirty="0" smtClean="0">
              <a:solidFill>
                <a:srgbClr val="000000"/>
              </a:solidFill>
              <a:cs typeface="Myriad Pro"/>
            </a:endParaRPr>
          </a:p>
          <a:p>
            <a:pPr marL="342900" lvl="1" indent="-342900">
              <a:spcBef>
                <a:spcPts val="0"/>
              </a:spcBef>
              <a:spcAft>
                <a:spcPts val="300"/>
              </a:spcAft>
              <a:buFont typeface="Wingdings" panose="05000000000000000000" pitchFamily="2" charset="2"/>
              <a:buChar char="ü"/>
            </a:pPr>
            <a:r>
              <a:rPr lang="cs-CZ" b="0" i="1" dirty="0" smtClean="0">
                <a:solidFill>
                  <a:srgbClr val="000000"/>
                </a:solidFill>
                <a:cs typeface="Myriad Pro"/>
              </a:rPr>
              <a:t>kalendář </a:t>
            </a:r>
            <a:r>
              <a:rPr lang="cs-CZ" b="0" i="1" dirty="0">
                <a:solidFill>
                  <a:srgbClr val="000000"/>
                </a:solidFill>
                <a:cs typeface="Myriad Pro"/>
              </a:rPr>
              <a:t>akcí – centrální semináře i pracovní semináře v </a:t>
            </a:r>
            <a:r>
              <a:rPr lang="cs-CZ" b="0" i="1" dirty="0" smtClean="0">
                <a:solidFill>
                  <a:srgbClr val="000000"/>
                </a:solidFill>
                <a:cs typeface="Myriad Pro"/>
              </a:rPr>
              <a:t>území</a:t>
            </a:r>
          </a:p>
          <a:p>
            <a:pPr marL="342900" lvl="1" indent="-342900">
              <a:spcBef>
                <a:spcPts val="0"/>
              </a:spcBef>
              <a:spcAft>
                <a:spcPts val="300"/>
              </a:spcAft>
              <a:buFont typeface="Wingdings" panose="05000000000000000000" pitchFamily="2" charset="2"/>
              <a:buChar char="ü"/>
            </a:pPr>
            <a:r>
              <a:rPr lang="cs-CZ" b="0" i="1" dirty="0">
                <a:solidFill>
                  <a:srgbClr val="000000"/>
                </a:solidFill>
                <a:cs typeface="Myriad Pro"/>
              </a:rPr>
              <a:t>a</a:t>
            </a:r>
            <a:r>
              <a:rPr lang="cs-CZ" b="0" i="1" dirty="0" smtClean="0">
                <a:solidFill>
                  <a:srgbClr val="000000"/>
                </a:solidFill>
                <a:cs typeface="Myriad Pro"/>
              </a:rPr>
              <a:t>ktuální informace</a:t>
            </a:r>
            <a:endParaRPr lang="cs-CZ" b="0" i="1" dirty="0">
              <a:solidFill>
                <a:srgbClr val="000000"/>
              </a:solidFill>
              <a:cs typeface="Myriad Pro"/>
            </a:endParaRPr>
          </a:p>
          <a:p>
            <a:pPr marL="0" lvl="1" indent="0">
              <a:spcAft>
                <a:spcPts val="300"/>
              </a:spcAft>
              <a:buNone/>
            </a:pPr>
            <a:endParaRPr lang="cs-CZ" sz="800" i="1" dirty="0">
              <a:solidFill>
                <a:srgbClr val="000000"/>
              </a:solidFill>
              <a:cs typeface="Myriad Pro"/>
            </a:endParaRPr>
          </a:p>
          <a:p>
            <a:endParaRPr lang="cs-CZ" dirty="0"/>
          </a:p>
        </p:txBody>
      </p:sp>
      <p:sp>
        <p:nvSpPr>
          <p:cNvPr id="6" name="Zástupný symbol pro číslo snímku 5"/>
          <p:cNvSpPr>
            <a:spLocks noGrp="1"/>
          </p:cNvSpPr>
          <p:nvPr>
            <p:ph type="sldNum" sz="quarter" idx="12"/>
          </p:nvPr>
        </p:nvSpPr>
        <p:spPr/>
        <p:txBody>
          <a:bodyPr/>
          <a:lstStyle/>
          <a:p>
            <a:fld id="{7299CBE2-EBBE-4D23-A49E-D1AA126D0E87}" type="slidenum">
              <a:rPr lang="cs-CZ" smtClean="0"/>
              <a:t>3</a:t>
            </a:fld>
            <a:endParaRPr lang="cs-CZ"/>
          </a:p>
        </p:txBody>
      </p:sp>
    </p:spTree>
    <p:extLst>
      <p:ext uri="{BB962C8B-B14F-4D97-AF65-F5344CB8AC3E}">
        <p14:creationId xmlns:p14="http://schemas.microsoft.com/office/powerpoint/2010/main" val="11769275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lnSpcReduction="10000"/>
          </a:bodyPr>
          <a:lstStyle/>
          <a:p>
            <a:pPr marL="457200" indent="-457200" algn="just">
              <a:spcBef>
                <a:spcPts val="0"/>
              </a:spcBef>
              <a:spcAft>
                <a:spcPts val="0"/>
              </a:spcAft>
              <a:buFont typeface="+mj-lt"/>
              <a:buAutoNum type="arabicPeriod" startAt="10"/>
            </a:pPr>
            <a:r>
              <a:rPr lang="cs-CZ" sz="1900" b="1" dirty="0" smtClean="0">
                <a:solidFill>
                  <a:srgbClr val="00529C"/>
                </a:solidFill>
              </a:rPr>
              <a:t>Projekt přispívá ke zvýšení bezpečnosti.</a:t>
            </a:r>
          </a:p>
          <a:p>
            <a:pPr marL="714375" indent="-285750" algn="just">
              <a:spcBef>
                <a:spcPts val="0"/>
              </a:spcBef>
              <a:spcAft>
                <a:spcPts val="0"/>
              </a:spcAft>
              <a:buFont typeface="Courier New" panose="02070309020205020404" pitchFamily="49" charset="0"/>
              <a:buChar char="o"/>
            </a:pPr>
            <a:r>
              <a:rPr lang="cs-CZ" sz="1900" dirty="0"/>
              <a:t>D</a:t>
            </a:r>
            <a:r>
              <a:rPr lang="cs-CZ" sz="1900" dirty="0" smtClean="0"/>
              <a:t>oložená </a:t>
            </a:r>
            <a:r>
              <a:rPr lang="cs-CZ" sz="1900" dirty="0"/>
              <a:t>Zpráva o provedení auditu bezpečnosti pozemní komunikace </a:t>
            </a:r>
            <a:r>
              <a:rPr lang="cs-CZ" sz="1900" dirty="0" smtClean="0"/>
              <a:t>dokládá příspěvek </a:t>
            </a:r>
            <a:r>
              <a:rPr lang="cs-CZ" sz="1900" dirty="0"/>
              <a:t>projektu ke zvýšení bezpečnosti dopravy ve srovnání se stávajícím </a:t>
            </a:r>
            <a:r>
              <a:rPr lang="cs-CZ" sz="1900" dirty="0" smtClean="0"/>
              <a:t>stavem. </a:t>
            </a:r>
          </a:p>
          <a:p>
            <a:pPr marL="714375" indent="-285750" algn="just">
              <a:spcBef>
                <a:spcPts val="0"/>
              </a:spcBef>
              <a:spcAft>
                <a:spcPts val="0"/>
              </a:spcAft>
              <a:buFont typeface="Courier New" panose="02070309020205020404" pitchFamily="49" charset="0"/>
              <a:buChar char="o"/>
            </a:pPr>
            <a:endParaRPr lang="cs-CZ" sz="1900" dirty="0"/>
          </a:p>
          <a:p>
            <a:pPr marL="457200" indent="-457200" algn="just">
              <a:spcBef>
                <a:spcPts val="0"/>
              </a:spcBef>
              <a:spcAft>
                <a:spcPts val="0"/>
              </a:spcAft>
              <a:buFont typeface="+mj-lt"/>
              <a:buAutoNum type="arabicPeriod" startAt="11"/>
            </a:pPr>
            <a:r>
              <a:rPr lang="cs-CZ" sz="1900" b="1" dirty="0">
                <a:solidFill>
                  <a:srgbClr val="00529C"/>
                </a:solidFill>
              </a:rPr>
              <a:t>Průměrná intenzita automobilové dopravy na dotčené silnici nebo místní komunikaci je vyšší než 500 </a:t>
            </a:r>
            <a:r>
              <a:rPr lang="cs-CZ" sz="1900" b="1" dirty="0" smtClean="0">
                <a:solidFill>
                  <a:srgbClr val="00529C"/>
                </a:solidFill>
              </a:rPr>
              <a:t>vozidel/den.</a:t>
            </a:r>
          </a:p>
          <a:p>
            <a:pPr marL="712800" indent="-342900" algn="just">
              <a:spcBef>
                <a:spcPts val="0"/>
              </a:spcBef>
              <a:spcAft>
                <a:spcPts val="0"/>
              </a:spcAft>
              <a:buFont typeface="Courier New" panose="02070309020205020404" pitchFamily="49" charset="0"/>
              <a:buChar char="o"/>
            </a:pPr>
            <a:r>
              <a:rPr lang="cs-CZ" sz="1900" dirty="0" smtClean="0"/>
              <a:t>Intenzita </a:t>
            </a:r>
            <a:r>
              <a:rPr lang="cs-CZ" sz="1900" dirty="0"/>
              <a:t>automobilové dopravy na dotčené silnici nebo místní komunikaci, stanovená na základě údajů z platného celostátního sčítání dopravy nebo vlastního sčítání v souladu s TP 189, je vyšší než 500 </a:t>
            </a:r>
            <a:r>
              <a:rPr lang="cs-CZ" sz="1900" dirty="0" smtClean="0"/>
              <a:t>vozidel/den (Studii proveditelnosti, kapitola </a:t>
            </a:r>
            <a:r>
              <a:rPr lang="cs-CZ" sz="1900" dirty="0" smtClean="0"/>
              <a:t>5).</a:t>
            </a:r>
          </a:p>
          <a:p>
            <a:pPr marL="712800" indent="-342900" algn="just">
              <a:spcBef>
                <a:spcPts val="0"/>
              </a:spcBef>
              <a:spcAft>
                <a:spcPts val="0"/>
              </a:spcAft>
              <a:buFont typeface="Courier New" panose="02070309020205020404" pitchFamily="49" charset="0"/>
              <a:buChar char="o"/>
            </a:pPr>
            <a:endParaRPr lang="pl-PL" sz="1900" dirty="0"/>
          </a:p>
          <a:p>
            <a:pPr marL="457200" indent="-457200" algn="just">
              <a:spcBef>
                <a:spcPts val="0"/>
              </a:spcBef>
              <a:spcAft>
                <a:spcPts val="0"/>
              </a:spcAft>
              <a:buFont typeface="+mj-lt"/>
              <a:buAutoNum type="arabicPeriod" startAt="12"/>
            </a:pPr>
            <a:r>
              <a:rPr lang="cs-CZ" sz="1900" b="1" dirty="0">
                <a:solidFill>
                  <a:srgbClr val="00529C"/>
                </a:solidFill>
              </a:rPr>
              <a:t>Projekt je v souladu s Národní strategií rozvoje cyklistické dopravy ČR pro léta 2013 – 2020</a:t>
            </a:r>
            <a:r>
              <a:rPr lang="pl-PL" sz="1900" b="1" i="1" dirty="0"/>
              <a:t>.</a:t>
            </a:r>
          </a:p>
          <a:p>
            <a:pPr marL="714375" indent="-285750" algn="just">
              <a:spcBef>
                <a:spcPts val="0"/>
              </a:spcBef>
              <a:spcAft>
                <a:spcPts val="0"/>
              </a:spcAft>
              <a:buFont typeface="Courier New" panose="02070309020205020404" pitchFamily="49" charset="0"/>
              <a:buChar char="o"/>
            </a:pPr>
            <a:r>
              <a:rPr lang="cs-CZ" sz="1900" dirty="0"/>
              <a:t>Ve Studii proveditelnosti (kapitola č. 4) je uvedena konkrétní vazba na kapitolu 5, specifický cíl 1 Národní strategie rozvoje cyklistické dopravy ČR pro léta 2013-2020</a:t>
            </a:r>
            <a:r>
              <a:rPr lang="pl-PL" sz="1900" dirty="0"/>
              <a:t>. </a:t>
            </a:r>
          </a:p>
          <a:p>
            <a:pPr marL="457200" indent="-457200" algn="just">
              <a:spcBef>
                <a:spcPts val="0"/>
              </a:spcBef>
              <a:spcAft>
                <a:spcPts val="0"/>
              </a:spcAft>
              <a:buFont typeface="+mj-lt"/>
              <a:buAutoNum type="arabicPeriod" startAt="8"/>
            </a:pPr>
            <a:endParaRPr lang="cs-CZ" sz="2000" dirty="0"/>
          </a:p>
        </p:txBody>
      </p:sp>
      <p:sp>
        <p:nvSpPr>
          <p:cNvPr id="4" name="Nadpis 3"/>
          <p:cNvSpPr>
            <a:spLocks noGrp="1"/>
          </p:cNvSpPr>
          <p:nvPr>
            <p:ph type="title"/>
          </p:nvPr>
        </p:nvSpPr>
        <p:spPr/>
        <p:txBody>
          <a:bodyPr>
            <a:normAutofit fontScale="90000"/>
          </a:bodyPr>
          <a:lstStyle/>
          <a:p>
            <a:r>
              <a:rPr lang="cs-CZ" dirty="0"/>
              <a:t>Specifická kritéria </a:t>
            </a:r>
            <a:r>
              <a:rPr lang="cs-CZ" dirty="0" smtClean="0"/>
              <a:t>přijatelnosti – aktivita Bezpečnost dopravy</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30</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228237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fontScale="47500" lnSpcReduction="20000"/>
          </a:bodyPr>
          <a:lstStyle/>
          <a:p>
            <a:pPr marL="428625" algn="just">
              <a:spcBef>
                <a:spcPts val="0"/>
              </a:spcBef>
              <a:spcAft>
                <a:spcPts val="0"/>
              </a:spcAft>
            </a:pPr>
            <a:endParaRPr lang="pl-PL" sz="3100" dirty="0"/>
          </a:p>
          <a:p>
            <a:pPr marL="457200" indent="-457200" algn="just">
              <a:spcBef>
                <a:spcPts val="0"/>
              </a:spcBef>
              <a:spcAft>
                <a:spcPts val="0"/>
              </a:spcAft>
              <a:buFont typeface="+mj-lt"/>
              <a:buAutoNum type="arabicPeriod" startAt="13"/>
            </a:pPr>
            <a:r>
              <a:rPr lang="cs-CZ" sz="4000" b="1" dirty="0">
                <a:solidFill>
                  <a:srgbClr val="00529C"/>
                </a:solidFill>
              </a:rPr>
              <a:t>Předmětem projektu je rekonstrukce, modernizace či výstavba cyklostezky nebo úprava či realizace liniového opatření pro cyklisty, které splňuje minimálně jednu z následujících </a:t>
            </a:r>
            <a:r>
              <a:rPr lang="cs-CZ" sz="4000" b="1" dirty="0" smtClean="0">
                <a:solidFill>
                  <a:srgbClr val="00529C"/>
                </a:solidFill>
              </a:rPr>
              <a:t>podmínek:</a:t>
            </a:r>
          </a:p>
          <a:p>
            <a:pPr marL="342900" lvl="0" indent="-342900">
              <a:buFont typeface="Arial" panose="020B0604020202020204" pitchFamily="34" charset="0"/>
              <a:buChar char="•"/>
            </a:pPr>
            <a:r>
              <a:rPr lang="cs-CZ" sz="4000" dirty="0"/>
              <a:t>svádí cyklistický provoz z </a:t>
            </a:r>
            <a:r>
              <a:rPr lang="cs-CZ" sz="4000" dirty="0" smtClean="0"/>
              <a:t>pozemní komunikace </a:t>
            </a:r>
            <a:r>
              <a:rPr lang="cs-CZ" sz="4000" dirty="0"/>
              <a:t>s intenzitou </a:t>
            </a:r>
            <a:r>
              <a:rPr lang="cs-CZ" sz="4000" dirty="0" smtClean="0"/>
              <a:t>automobilové </a:t>
            </a:r>
            <a:r>
              <a:rPr lang="cs-CZ" sz="4000" dirty="0"/>
              <a:t>dopravy vyšší než 3000 vozidel/den,</a:t>
            </a:r>
          </a:p>
          <a:p>
            <a:pPr marL="342900" lvl="0" indent="-342900">
              <a:buFont typeface="Arial" panose="020B0604020202020204" pitchFamily="34" charset="0"/>
              <a:buChar char="•"/>
            </a:pPr>
            <a:r>
              <a:rPr lang="cs-CZ" sz="4000" dirty="0"/>
              <a:t>nebo jsou navrženy k zajištění obsluhy území jedné či více obcí s celkem minimálně 500 obsazenými pracovními místy,</a:t>
            </a:r>
          </a:p>
          <a:p>
            <a:pPr marL="342900" lvl="0" indent="-342900">
              <a:buFont typeface="Arial" panose="020B0604020202020204" pitchFamily="34" charset="0"/>
              <a:buChar char="•"/>
            </a:pPr>
            <a:r>
              <a:rPr lang="cs-CZ" sz="4000" dirty="0"/>
              <a:t>nebo jsou navrženy k zajištění obsluhy území jedné či více obcí s celkem min. 4000 obyvateli,</a:t>
            </a:r>
          </a:p>
          <a:p>
            <a:pPr marL="342900" lvl="0" indent="-342900">
              <a:buFont typeface="Arial" panose="020B0604020202020204" pitchFamily="34" charset="0"/>
              <a:buChar char="•"/>
            </a:pPr>
            <a:r>
              <a:rPr lang="cs-CZ" sz="4000" dirty="0"/>
              <a:t>nebo jsou navrženy s přímým napojením na stávající liniové opatření pro cyklisty nebo cyklostezku, se kterou dohromady zajišťují obsluhu území jedné či více obcí s celkem min. 750 obsazenými pracovními místy,</a:t>
            </a:r>
          </a:p>
          <a:p>
            <a:pPr marL="342900" lvl="0" indent="-342900">
              <a:buFont typeface="Arial" panose="020B0604020202020204" pitchFamily="34" charset="0"/>
              <a:buChar char="•"/>
            </a:pPr>
            <a:r>
              <a:rPr lang="cs-CZ" sz="4000" dirty="0"/>
              <a:t>nebo jsou navrženy s přímým napojením na stávající liniové opatření pro cyklisty nebo cyklostezku, se kterou dohromady zajišťují obsluhu území jedné či více obcí s celkem min. 6000 obyvateli</a:t>
            </a:r>
            <a:r>
              <a:rPr lang="cs-CZ" sz="4000" dirty="0" smtClean="0"/>
              <a:t>.</a:t>
            </a:r>
            <a:endParaRPr lang="cs-CZ" sz="4000" dirty="0"/>
          </a:p>
          <a:p>
            <a:pPr algn="just">
              <a:spcBef>
                <a:spcPts val="0"/>
              </a:spcBef>
              <a:spcAft>
                <a:spcPts val="0"/>
              </a:spcAft>
            </a:pPr>
            <a:endParaRPr lang="cs-CZ" sz="2000" dirty="0"/>
          </a:p>
        </p:txBody>
      </p:sp>
      <p:sp>
        <p:nvSpPr>
          <p:cNvPr id="4" name="Nadpis 3"/>
          <p:cNvSpPr>
            <a:spLocks noGrp="1"/>
          </p:cNvSpPr>
          <p:nvPr>
            <p:ph type="title"/>
          </p:nvPr>
        </p:nvSpPr>
        <p:spPr/>
        <p:txBody>
          <a:bodyPr>
            <a:normAutofit fontScale="90000"/>
          </a:bodyPr>
          <a:lstStyle/>
          <a:p>
            <a:r>
              <a:rPr lang="cs-CZ" dirty="0"/>
              <a:t>Specifická kritéria </a:t>
            </a:r>
            <a:r>
              <a:rPr lang="cs-CZ" dirty="0" smtClean="0"/>
              <a:t>přijatelnosti – aktivita </a:t>
            </a:r>
            <a:r>
              <a:rPr lang="cs-CZ" dirty="0" err="1" smtClean="0"/>
              <a:t>Cyklodoprava</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31</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11365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361950" lvl="1" indent="-276225" defTabSz="266700">
              <a:lnSpc>
                <a:spcPct val="90000"/>
              </a:lnSpc>
            </a:pPr>
            <a:r>
              <a:rPr lang="cs-CZ" sz="1900" dirty="0"/>
              <a:t>P</a:t>
            </a:r>
            <a:r>
              <a:rPr lang="cs-CZ" sz="1900" dirty="0" smtClean="0"/>
              <a:t>robíhá </a:t>
            </a:r>
            <a:r>
              <a:rPr lang="cs-CZ" sz="1900" dirty="0"/>
              <a:t>u projektů, které úspěšně prošly kontrolou přijatelnosti a formálních </a:t>
            </a:r>
            <a:r>
              <a:rPr lang="cs-CZ" sz="1900" dirty="0" smtClean="0"/>
              <a:t>náležitostí</a:t>
            </a:r>
          </a:p>
          <a:p>
            <a:pPr marL="361950" lvl="1" indent="-276225" defTabSz="266700">
              <a:lnSpc>
                <a:spcPct val="90000"/>
              </a:lnSpc>
            </a:pPr>
            <a:r>
              <a:rPr lang="cs-CZ" sz="1900" dirty="0" smtClean="0"/>
              <a:t>Probíhá </a:t>
            </a:r>
            <a:r>
              <a:rPr lang="cs-CZ" sz="1900" dirty="0"/>
              <a:t>elektronicky v MS2014+, kontrolu provádí </a:t>
            </a:r>
            <a:r>
              <a:rPr lang="cs-CZ" sz="1900" dirty="0" smtClean="0"/>
              <a:t>Centrum.</a:t>
            </a:r>
          </a:p>
          <a:p>
            <a:pPr marL="361950" lvl="1" indent="-276225" defTabSz="266700">
              <a:lnSpc>
                <a:spcPct val="90000"/>
              </a:lnSpc>
            </a:pPr>
            <a:r>
              <a:rPr lang="cs-CZ" sz="1900" dirty="0" smtClean="0"/>
              <a:t>Lhůta pro provedení věcného hodnocení je 30 pracovních dnů ode dne ukončení kontroly přijatelnosti a formálních náležitostí.</a:t>
            </a:r>
          </a:p>
          <a:p>
            <a:pPr marL="361950" lvl="1" indent="-276225" defTabSz="266700">
              <a:lnSpc>
                <a:spcPct val="90000"/>
              </a:lnSpc>
            </a:pPr>
            <a:r>
              <a:rPr lang="cs-CZ" sz="1900" dirty="0" smtClean="0"/>
              <a:t>Bodové hodnocení kritérií dle bodovací škály.</a:t>
            </a:r>
          </a:p>
          <a:p>
            <a:pPr marL="361950" lvl="1" indent="-276225" defTabSz="266700">
              <a:lnSpc>
                <a:spcPct val="90000"/>
              </a:lnSpc>
            </a:pPr>
            <a:r>
              <a:rPr lang="cs-CZ" sz="1900" dirty="0" smtClean="0"/>
              <a:t>Minimální bodová hranice je stanovena na 50 bodů z celkového počtu 90 bodů.</a:t>
            </a:r>
            <a:endParaRPr lang="cs-CZ" sz="1900" dirty="0"/>
          </a:p>
          <a:p>
            <a:pPr marL="361950" lvl="1" indent="-276225" defTabSz="266700">
              <a:lnSpc>
                <a:spcPct val="90000"/>
              </a:lnSpc>
            </a:pPr>
            <a:r>
              <a:rPr lang="cs-CZ" sz="1900" dirty="0"/>
              <a:t>V případě nesplnění minimální hranice bodů je žádost vyřazena z procesu </a:t>
            </a:r>
            <a:r>
              <a:rPr lang="cs-CZ" sz="1900" dirty="0" smtClean="0"/>
              <a:t>hodnocení.</a:t>
            </a:r>
            <a:endParaRPr lang="cs-CZ" sz="1900"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32</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346865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428625" lvl="1" indent="-342900" defTabSz="266700">
              <a:lnSpc>
                <a:spcPct val="90000"/>
              </a:lnSpc>
              <a:buFont typeface="+mj-lt"/>
              <a:buAutoNum type="arabicPeriod"/>
            </a:pPr>
            <a:r>
              <a:rPr lang="cs-CZ" dirty="0"/>
              <a:t>Harmonogram realizace projektu je reálný a </a:t>
            </a:r>
            <a:r>
              <a:rPr lang="cs-CZ" dirty="0" smtClean="0"/>
              <a:t>proveditelný. 10/0 </a:t>
            </a:r>
          </a:p>
          <a:p>
            <a:pPr marL="428625" lvl="1" indent="-342900" defTabSz="266700">
              <a:lnSpc>
                <a:spcPct val="90000"/>
              </a:lnSpc>
              <a:buFont typeface="+mj-lt"/>
              <a:buAutoNum type="arabicPeriod"/>
            </a:pPr>
            <a:r>
              <a:rPr lang="cs-CZ" dirty="0" smtClean="0"/>
              <a:t>V </a:t>
            </a:r>
            <a:r>
              <a:rPr lang="cs-CZ" dirty="0"/>
              <a:t>projektu jsou uvedena hlavní rizika v realizační fázi i ve fázi udržitelnosti a způsoby jejich eliminace</a:t>
            </a:r>
            <a:r>
              <a:rPr lang="cs-CZ" dirty="0" smtClean="0"/>
              <a:t>. 10/5/0 </a:t>
            </a:r>
          </a:p>
          <a:p>
            <a:pPr marL="428625" lvl="1" indent="-342900" defTabSz="266700">
              <a:lnSpc>
                <a:spcPct val="90000"/>
              </a:lnSpc>
              <a:buFont typeface="+mj-lt"/>
              <a:buAutoNum type="arabicPeriod"/>
            </a:pPr>
            <a:r>
              <a:rPr lang="cs-CZ" dirty="0"/>
              <a:t>Projekt přispěje k podpoře železniční dopravy</a:t>
            </a:r>
            <a:r>
              <a:rPr lang="cs-CZ" dirty="0" smtClean="0"/>
              <a:t>. 12/0 </a:t>
            </a:r>
            <a:br>
              <a:rPr lang="cs-CZ" dirty="0" smtClean="0"/>
            </a:br>
            <a:r>
              <a:rPr lang="cs-CZ" b="0" i="1" dirty="0" smtClean="0">
                <a:solidFill>
                  <a:schemeClr val="tx1"/>
                </a:solidFill>
              </a:rPr>
              <a:t>(bezprostřední návaznost na stanici)</a:t>
            </a:r>
          </a:p>
          <a:p>
            <a:pPr marL="428625" lvl="1" indent="-342900" defTabSz="266700">
              <a:lnSpc>
                <a:spcPct val="90000"/>
              </a:lnSpc>
              <a:buFont typeface="+mj-lt"/>
              <a:buAutoNum type="arabicPeriod"/>
            </a:pPr>
            <a:r>
              <a:rPr lang="cs-CZ" dirty="0"/>
              <a:t>Projekt je navržen k realizaci v rámci systému integrované dopravy</a:t>
            </a:r>
            <a:r>
              <a:rPr lang="cs-CZ" dirty="0" smtClean="0"/>
              <a:t>. 6/0 </a:t>
            </a:r>
            <a:br>
              <a:rPr lang="cs-CZ" dirty="0" smtClean="0"/>
            </a:br>
            <a:r>
              <a:rPr lang="cs-CZ" b="0" i="1" dirty="0" smtClean="0">
                <a:solidFill>
                  <a:schemeClr val="tx1"/>
                </a:solidFill>
              </a:rPr>
              <a:t>(zastávka obsluhovaná linkami zapojenými do IDS)</a:t>
            </a:r>
          </a:p>
          <a:p>
            <a:pPr marL="428625" lvl="1" indent="-342900" defTabSz="266700">
              <a:lnSpc>
                <a:spcPct val="90000"/>
              </a:lnSpc>
              <a:buFont typeface="+mj-lt"/>
              <a:buAutoNum type="arabicPeriod"/>
            </a:pPr>
            <a:r>
              <a:rPr lang="cs-CZ" dirty="0"/>
              <a:t>Projekt je navržen k realizaci v oblasti se zhoršenou kvalitou </a:t>
            </a:r>
            <a:r>
              <a:rPr lang="cs-CZ" dirty="0" smtClean="0"/>
              <a:t>ovzduší.10/0</a:t>
            </a:r>
          </a:p>
        </p:txBody>
      </p:sp>
      <p:sp>
        <p:nvSpPr>
          <p:cNvPr id="4" name="Nadpis 3"/>
          <p:cNvSpPr>
            <a:spLocks noGrp="1"/>
          </p:cNvSpPr>
          <p:nvPr>
            <p:ph type="title"/>
          </p:nvPr>
        </p:nvSpPr>
        <p:spPr/>
        <p:txBody>
          <a:bodyPr>
            <a:normAutofit fontScale="90000"/>
          </a:bodyPr>
          <a:lstStyle/>
          <a:p>
            <a:pPr algn="ctr"/>
            <a:r>
              <a:rPr lang="cs-CZ" dirty="0" smtClean="0"/>
              <a:t>Věcné hodnocení – aktivita Bezpečnost dopravy</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33</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522674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428625" lvl="1" indent="-342900" defTabSz="266700">
              <a:lnSpc>
                <a:spcPct val="90000"/>
              </a:lnSpc>
              <a:buFont typeface="+mj-lt"/>
              <a:buAutoNum type="arabicPeriod" startAt="6"/>
            </a:pPr>
            <a:r>
              <a:rPr lang="cs-CZ" dirty="0" smtClean="0"/>
              <a:t>Výstupy </a:t>
            </a:r>
            <a:r>
              <a:rPr lang="cs-CZ" dirty="0"/>
              <a:t>projektu přispějí k začlenění sociálně vyloučené lokality</a:t>
            </a:r>
            <a:r>
              <a:rPr lang="cs-CZ" dirty="0" smtClean="0"/>
              <a:t>. 2/0</a:t>
            </a:r>
          </a:p>
          <a:p>
            <a:pPr marL="428625" lvl="1" indent="-342900" defTabSz="266700">
              <a:lnSpc>
                <a:spcPct val="90000"/>
              </a:lnSpc>
              <a:buFont typeface="+mj-lt"/>
              <a:buAutoNum type="arabicPeriod" startAt="6"/>
            </a:pPr>
            <a:r>
              <a:rPr lang="cs-CZ" dirty="0"/>
              <a:t>Projekt zahrnuje realizaci komunikace pro pěší v trase pozemní komunikace zatížené automobilovou dopravou</a:t>
            </a:r>
            <a:r>
              <a:rPr lang="cs-CZ" dirty="0" smtClean="0"/>
              <a:t>. 18/12/6/0 </a:t>
            </a:r>
            <a:r>
              <a:rPr lang="cs-CZ" dirty="0" smtClean="0"/>
              <a:t/>
            </a:r>
            <a:br>
              <a:rPr lang="cs-CZ" dirty="0" smtClean="0"/>
            </a:br>
            <a:r>
              <a:rPr lang="cs-CZ" b="0" i="1" dirty="0" smtClean="0">
                <a:solidFill>
                  <a:schemeClr val="tx1"/>
                </a:solidFill>
              </a:rPr>
              <a:t>(</a:t>
            </a:r>
            <a:r>
              <a:rPr lang="cs-CZ" b="0" i="1" dirty="0" smtClean="0">
                <a:solidFill>
                  <a:schemeClr val="tx1"/>
                </a:solidFill>
              </a:rPr>
              <a:t>maximum za intenzitu nad 5 tis. vozidel)</a:t>
            </a:r>
          </a:p>
          <a:p>
            <a:pPr marL="428625" lvl="1" indent="-342900" defTabSz="266700">
              <a:lnSpc>
                <a:spcPct val="90000"/>
              </a:lnSpc>
              <a:buFont typeface="+mj-lt"/>
              <a:buAutoNum type="arabicPeriod" startAt="6"/>
            </a:pPr>
            <a:r>
              <a:rPr lang="cs-CZ" dirty="0"/>
              <a:t>Projekt zajišťuje bezbariérový přístup k zastávkám veřejné hromadné dopravy</a:t>
            </a:r>
            <a:r>
              <a:rPr lang="cs-CZ" dirty="0" smtClean="0"/>
              <a:t>. 10/5/0 </a:t>
            </a:r>
            <a:br>
              <a:rPr lang="cs-CZ" dirty="0" smtClean="0"/>
            </a:br>
            <a:r>
              <a:rPr lang="cs-CZ" b="0" i="1" dirty="0" smtClean="0">
                <a:solidFill>
                  <a:schemeClr val="tx1"/>
                </a:solidFill>
              </a:rPr>
              <a:t>(</a:t>
            </a:r>
            <a:r>
              <a:rPr lang="cs-CZ" b="0" i="1" dirty="0">
                <a:solidFill>
                  <a:schemeClr val="tx1"/>
                </a:solidFill>
              </a:rPr>
              <a:t>maximum za </a:t>
            </a:r>
            <a:r>
              <a:rPr lang="cs-CZ" b="0" i="1" dirty="0" smtClean="0">
                <a:solidFill>
                  <a:schemeClr val="tx1"/>
                </a:solidFill>
              </a:rPr>
              <a:t>4 a více zastávky)</a:t>
            </a:r>
          </a:p>
          <a:p>
            <a:pPr marL="428625" lvl="1" indent="-342900" defTabSz="266700">
              <a:lnSpc>
                <a:spcPct val="90000"/>
              </a:lnSpc>
              <a:buFont typeface="+mj-lt"/>
              <a:buAutoNum type="arabicPeriod" startAt="6"/>
            </a:pPr>
            <a:r>
              <a:rPr lang="cs-CZ" dirty="0"/>
              <a:t>Projekt zajišťuje přístup k přechodům pro chodce nebo místům pro </a:t>
            </a:r>
            <a:r>
              <a:rPr lang="cs-CZ" dirty="0" smtClean="0"/>
              <a:t>přecházení. 8/4/0 </a:t>
            </a:r>
            <a:br>
              <a:rPr lang="cs-CZ" dirty="0" smtClean="0"/>
            </a:br>
            <a:r>
              <a:rPr lang="cs-CZ" b="0" i="1" dirty="0" smtClean="0">
                <a:solidFill>
                  <a:schemeClr val="tx1"/>
                </a:solidFill>
              </a:rPr>
              <a:t>(</a:t>
            </a:r>
            <a:r>
              <a:rPr lang="cs-CZ" b="0" i="1" dirty="0">
                <a:solidFill>
                  <a:schemeClr val="tx1"/>
                </a:solidFill>
              </a:rPr>
              <a:t>maximum za </a:t>
            </a:r>
            <a:r>
              <a:rPr lang="cs-CZ" b="0" i="1" dirty="0" smtClean="0">
                <a:solidFill>
                  <a:schemeClr val="tx1"/>
                </a:solidFill>
              </a:rPr>
              <a:t>4 a více přechody nebo místa pro přecházení)</a:t>
            </a:r>
          </a:p>
          <a:p>
            <a:pPr marL="428625" lvl="1" indent="-342900" defTabSz="266700">
              <a:lnSpc>
                <a:spcPct val="90000"/>
              </a:lnSpc>
              <a:buFont typeface="+mj-lt"/>
              <a:buAutoNum type="arabicPeriod" startAt="6"/>
            </a:pPr>
            <a:r>
              <a:rPr lang="cs-CZ" dirty="0"/>
              <a:t>Projekt zahrnuje realizaci signalizace pro </a:t>
            </a:r>
            <a:r>
              <a:rPr lang="cs-CZ" dirty="0" smtClean="0"/>
              <a:t>nevidomé. 4/0</a:t>
            </a:r>
          </a:p>
        </p:txBody>
      </p:sp>
      <p:sp>
        <p:nvSpPr>
          <p:cNvPr id="4" name="Nadpis 3"/>
          <p:cNvSpPr>
            <a:spLocks noGrp="1"/>
          </p:cNvSpPr>
          <p:nvPr>
            <p:ph type="title"/>
          </p:nvPr>
        </p:nvSpPr>
        <p:spPr/>
        <p:txBody>
          <a:bodyPr>
            <a:normAutofit fontScale="90000"/>
          </a:bodyPr>
          <a:lstStyle/>
          <a:p>
            <a:pPr algn="ctr"/>
            <a:r>
              <a:rPr lang="cs-CZ" dirty="0" smtClean="0"/>
              <a:t>Věcné hodnocení – aktivita Bezpečnost dopravy</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34</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5270751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428625" lvl="1" indent="-342900" defTabSz="266700">
              <a:lnSpc>
                <a:spcPct val="90000"/>
              </a:lnSpc>
              <a:buFont typeface="+mj-lt"/>
              <a:buAutoNum type="arabicPeriod"/>
            </a:pPr>
            <a:r>
              <a:rPr lang="cs-CZ" dirty="0"/>
              <a:t>Harmonogram realizace projektu je reálný a </a:t>
            </a:r>
            <a:r>
              <a:rPr lang="cs-CZ" dirty="0" smtClean="0"/>
              <a:t>proveditelný. 10/0 </a:t>
            </a:r>
          </a:p>
          <a:p>
            <a:pPr marL="428625" lvl="1" indent="-342900" defTabSz="266700">
              <a:lnSpc>
                <a:spcPct val="90000"/>
              </a:lnSpc>
              <a:buFont typeface="+mj-lt"/>
              <a:buAutoNum type="arabicPeriod"/>
            </a:pPr>
            <a:r>
              <a:rPr lang="cs-CZ" dirty="0" smtClean="0"/>
              <a:t>V </a:t>
            </a:r>
            <a:r>
              <a:rPr lang="cs-CZ" dirty="0"/>
              <a:t>projektu jsou uvedena hlavní rizika v realizační fázi i ve fázi udržitelnosti a způsoby jejich eliminace</a:t>
            </a:r>
            <a:r>
              <a:rPr lang="cs-CZ" dirty="0" smtClean="0"/>
              <a:t>. 10/5/0 </a:t>
            </a:r>
          </a:p>
          <a:p>
            <a:pPr marL="428625" lvl="1" indent="-342900" defTabSz="266700">
              <a:lnSpc>
                <a:spcPct val="90000"/>
              </a:lnSpc>
              <a:buFont typeface="+mj-lt"/>
              <a:buAutoNum type="arabicPeriod"/>
            </a:pPr>
            <a:r>
              <a:rPr lang="cs-CZ" dirty="0"/>
              <a:t>Projekt přispěje k podpoře železniční dopravy</a:t>
            </a:r>
            <a:r>
              <a:rPr lang="cs-CZ" dirty="0" smtClean="0"/>
              <a:t>. 7/0 </a:t>
            </a:r>
            <a:br>
              <a:rPr lang="cs-CZ" dirty="0" smtClean="0"/>
            </a:br>
            <a:r>
              <a:rPr lang="cs-CZ" b="0" i="1" dirty="0" smtClean="0">
                <a:solidFill>
                  <a:schemeClr val="tx1"/>
                </a:solidFill>
              </a:rPr>
              <a:t>(bezprostřední návaznost na stanici)</a:t>
            </a:r>
          </a:p>
          <a:p>
            <a:pPr marL="428625" lvl="1" indent="-342900" defTabSz="266700">
              <a:lnSpc>
                <a:spcPct val="90000"/>
              </a:lnSpc>
              <a:buFont typeface="+mj-lt"/>
              <a:buAutoNum type="arabicPeriod"/>
            </a:pPr>
            <a:r>
              <a:rPr lang="cs-CZ" dirty="0"/>
              <a:t>Projekt je navržen k realizaci v rámci systému integrované dopravy</a:t>
            </a:r>
            <a:r>
              <a:rPr lang="cs-CZ" dirty="0" smtClean="0"/>
              <a:t>. 6/0 </a:t>
            </a:r>
            <a:br>
              <a:rPr lang="cs-CZ" dirty="0" smtClean="0"/>
            </a:br>
            <a:r>
              <a:rPr lang="cs-CZ" b="0" i="1" dirty="0" smtClean="0">
                <a:solidFill>
                  <a:schemeClr val="tx1"/>
                </a:solidFill>
              </a:rPr>
              <a:t>(zastávka obsluhovaná linkami zapojenými do IDS)</a:t>
            </a:r>
          </a:p>
          <a:p>
            <a:pPr marL="428625" lvl="1" indent="-342900" defTabSz="266700">
              <a:lnSpc>
                <a:spcPct val="90000"/>
              </a:lnSpc>
              <a:buFont typeface="+mj-lt"/>
              <a:buAutoNum type="arabicPeriod"/>
            </a:pPr>
            <a:r>
              <a:rPr lang="cs-CZ" dirty="0"/>
              <a:t>Projekt je navržen k realizaci v oblasti se zhoršenou kvalitou </a:t>
            </a:r>
            <a:r>
              <a:rPr lang="cs-CZ" dirty="0" smtClean="0"/>
              <a:t>ovzduší.12/0</a:t>
            </a:r>
          </a:p>
        </p:txBody>
      </p:sp>
      <p:sp>
        <p:nvSpPr>
          <p:cNvPr id="4" name="Nadpis 3"/>
          <p:cNvSpPr>
            <a:spLocks noGrp="1"/>
          </p:cNvSpPr>
          <p:nvPr>
            <p:ph type="title"/>
          </p:nvPr>
        </p:nvSpPr>
        <p:spPr/>
        <p:txBody>
          <a:bodyPr>
            <a:normAutofit/>
          </a:bodyPr>
          <a:lstStyle/>
          <a:p>
            <a:pPr algn="ctr"/>
            <a:r>
              <a:rPr lang="cs-CZ" dirty="0" smtClean="0"/>
              <a:t>Věcné hodnocení – aktivita </a:t>
            </a:r>
            <a:r>
              <a:rPr lang="cs-CZ" dirty="0" err="1" smtClean="0"/>
              <a:t>Cyklodoprava</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35</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243426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428625" lvl="1" indent="-342900" defTabSz="266700">
              <a:lnSpc>
                <a:spcPct val="90000"/>
              </a:lnSpc>
              <a:buFont typeface="+mj-lt"/>
              <a:buAutoNum type="arabicPeriod" startAt="6"/>
            </a:pPr>
            <a:r>
              <a:rPr lang="cs-CZ" dirty="0" smtClean="0"/>
              <a:t>Výstupy </a:t>
            </a:r>
            <a:r>
              <a:rPr lang="cs-CZ" dirty="0"/>
              <a:t>projektu přispějí k začlenění sociálně vyloučené lokality</a:t>
            </a:r>
            <a:r>
              <a:rPr lang="cs-CZ" dirty="0" smtClean="0"/>
              <a:t>. 2/0</a:t>
            </a:r>
          </a:p>
          <a:p>
            <a:pPr marL="428625" lvl="1" indent="-342900" defTabSz="266700">
              <a:lnSpc>
                <a:spcPct val="90000"/>
              </a:lnSpc>
              <a:buFont typeface="+mj-lt"/>
              <a:buAutoNum type="arabicPeriod" startAt="6"/>
            </a:pPr>
            <a:r>
              <a:rPr lang="cs-CZ" dirty="0" smtClean="0"/>
              <a:t>Předmětem projektu je </a:t>
            </a:r>
            <a:r>
              <a:rPr lang="cs-CZ" dirty="0"/>
              <a:t>rekonstrukce, modernizace či výstavba cyklostezky nebo úprava či realizace liniového opatření pro </a:t>
            </a:r>
            <a:r>
              <a:rPr lang="cs-CZ" dirty="0" smtClean="0"/>
              <a:t>cyklisty. 10/5/0 </a:t>
            </a:r>
            <a:br>
              <a:rPr lang="cs-CZ" dirty="0" smtClean="0"/>
            </a:br>
            <a:r>
              <a:rPr lang="cs-CZ" b="0" i="1" dirty="0" smtClean="0">
                <a:solidFill>
                  <a:schemeClr val="tx1"/>
                </a:solidFill>
              </a:rPr>
              <a:t>(maximum za délku větší než 3 km)</a:t>
            </a:r>
          </a:p>
          <a:p>
            <a:pPr marL="428625" lvl="1" indent="-342900" defTabSz="266700">
              <a:lnSpc>
                <a:spcPct val="90000"/>
              </a:lnSpc>
              <a:buFont typeface="+mj-lt"/>
              <a:buAutoNum type="arabicPeriod" startAt="6"/>
            </a:pPr>
            <a:r>
              <a:rPr lang="cs-CZ" dirty="0"/>
              <a:t>Projekt zahrnuje realizaci komunikace pro pěší v trase pozemní komunikace zatížené automobilovou dopravou. 18/12/6/0 </a:t>
            </a:r>
            <a:r>
              <a:rPr lang="cs-CZ" dirty="0" smtClean="0"/>
              <a:t/>
            </a:r>
            <a:br>
              <a:rPr lang="cs-CZ" dirty="0" smtClean="0"/>
            </a:br>
            <a:r>
              <a:rPr lang="cs-CZ" b="0" i="1" dirty="0" smtClean="0">
                <a:solidFill>
                  <a:schemeClr val="tx1"/>
                </a:solidFill>
              </a:rPr>
              <a:t>(</a:t>
            </a:r>
            <a:r>
              <a:rPr lang="cs-CZ" b="0" i="1" dirty="0">
                <a:solidFill>
                  <a:schemeClr val="tx1"/>
                </a:solidFill>
              </a:rPr>
              <a:t>maximum za intenzitu nad </a:t>
            </a:r>
            <a:r>
              <a:rPr lang="cs-CZ" b="0" i="1" dirty="0" smtClean="0">
                <a:solidFill>
                  <a:schemeClr val="tx1"/>
                </a:solidFill>
              </a:rPr>
              <a:t> 10 </a:t>
            </a:r>
            <a:r>
              <a:rPr lang="cs-CZ" b="0" i="1" dirty="0">
                <a:solidFill>
                  <a:schemeClr val="tx1"/>
                </a:solidFill>
              </a:rPr>
              <a:t>tis. vozidel)</a:t>
            </a:r>
          </a:p>
          <a:p>
            <a:pPr marL="428625" lvl="1" indent="-342900" defTabSz="266700">
              <a:lnSpc>
                <a:spcPct val="90000"/>
              </a:lnSpc>
              <a:buFont typeface="+mj-lt"/>
              <a:buAutoNum type="arabicPeriod" startAt="6"/>
            </a:pPr>
            <a:r>
              <a:rPr lang="cs-CZ" dirty="0"/>
              <a:t>Projekt zahrnuje realizaci nových parkovacích míst pro </a:t>
            </a:r>
            <a:r>
              <a:rPr lang="cs-CZ" dirty="0" smtClean="0"/>
              <a:t>kola. 8/4/0 </a:t>
            </a:r>
            <a:r>
              <a:rPr lang="cs-CZ" b="0" i="1" dirty="0">
                <a:solidFill>
                  <a:schemeClr val="tx1"/>
                </a:solidFill>
              </a:rPr>
              <a:t>(maximum za </a:t>
            </a:r>
            <a:r>
              <a:rPr lang="cs-CZ" b="0" i="1" dirty="0" smtClean="0">
                <a:solidFill>
                  <a:schemeClr val="tx1"/>
                </a:solidFill>
              </a:rPr>
              <a:t>15 a více parkovacích míst)</a:t>
            </a:r>
          </a:p>
          <a:p>
            <a:pPr marL="428625" lvl="1" indent="-342900" defTabSz="266700">
              <a:lnSpc>
                <a:spcPct val="90000"/>
              </a:lnSpc>
              <a:buFont typeface="+mj-lt"/>
              <a:buAutoNum type="arabicPeriod" startAt="6"/>
            </a:pPr>
            <a:r>
              <a:rPr lang="cs-CZ" dirty="0"/>
              <a:t>Projektem řešená cyklostezka nebo liniové opatření pro cyklisty se přímo napojuje na stávající liniovou cyklistickou </a:t>
            </a:r>
            <a:r>
              <a:rPr lang="cs-CZ" dirty="0" smtClean="0"/>
              <a:t>infrastrukturu. 7/0 </a:t>
            </a:r>
            <a:r>
              <a:rPr lang="cs-CZ" b="0" i="1" dirty="0" smtClean="0">
                <a:solidFill>
                  <a:schemeClr val="tx1"/>
                </a:solidFill>
              </a:rPr>
              <a:t>(přímé napojení na stávající liniovou cyklistickou infrastrukturu)</a:t>
            </a:r>
          </a:p>
        </p:txBody>
      </p:sp>
      <p:sp>
        <p:nvSpPr>
          <p:cNvPr id="4" name="Nadpis 3"/>
          <p:cNvSpPr>
            <a:spLocks noGrp="1"/>
          </p:cNvSpPr>
          <p:nvPr>
            <p:ph type="title"/>
          </p:nvPr>
        </p:nvSpPr>
        <p:spPr/>
        <p:txBody>
          <a:bodyPr>
            <a:normAutofit/>
          </a:bodyPr>
          <a:lstStyle/>
          <a:p>
            <a:pPr algn="ctr"/>
            <a:r>
              <a:rPr lang="cs-CZ" dirty="0" smtClean="0"/>
              <a:t>Věcné hodnocení – aktivita </a:t>
            </a:r>
            <a:r>
              <a:rPr lang="cs-CZ" dirty="0" err="1" smtClean="0"/>
              <a:t>Cyklodoprava</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4077647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fontScale="77500" lnSpcReduction="20000"/>
          </a:bodyPr>
          <a:lstStyle/>
          <a:p>
            <a:pPr marL="454025" lvl="1" indent="-187325" defTabSz="444500">
              <a:lnSpc>
                <a:spcPct val="110000"/>
              </a:lnSpc>
              <a:spcBef>
                <a:spcPts val="0"/>
              </a:spcBef>
            </a:pPr>
            <a:r>
              <a:rPr lang="cs-CZ" sz="2300" dirty="0"/>
              <a:t>P</a:t>
            </a:r>
            <a:r>
              <a:rPr lang="cs-CZ" sz="2300" dirty="0" smtClean="0"/>
              <a:t>rovádí </a:t>
            </a:r>
            <a:r>
              <a:rPr lang="cs-CZ" sz="2300" dirty="0" smtClean="0"/>
              <a:t>Centrum </a:t>
            </a:r>
            <a:r>
              <a:rPr lang="cs-CZ" sz="2300" b="0" dirty="0" smtClean="0">
                <a:solidFill>
                  <a:schemeClr val="tx1"/>
                </a:solidFill>
              </a:rPr>
              <a:t>pro </a:t>
            </a:r>
            <a:r>
              <a:rPr lang="cs-CZ" sz="2300" b="0" dirty="0">
                <a:solidFill>
                  <a:schemeClr val="tx1"/>
                </a:solidFill>
              </a:rPr>
              <a:t>projekty, které </a:t>
            </a:r>
            <a:r>
              <a:rPr lang="cs-CZ" sz="2300" b="0" dirty="0" smtClean="0">
                <a:solidFill>
                  <a:schemeClr val="tx1"/>
                </a:solidFill>
              </a:rPr>
              <a:t>splnily minimální bodovou hranici věcného hodnocení. </a:t>
            </a:r>
            <a:endParaRPr lang="cs-CZ" sz="2300" b="0" dirty="0" smtClean="0">
              <a:solidFill>
                <a:schemeClr val="tx1"/>
              </a:solidFill>
            </a:endParaRPr>
          </a:p>
          <a:p>
            <a:pPr marL="454025" lvl="1" indent="-187325" defTabSz="444500">
              <a:lnSpc>
                <a:spcPct val="110000"/>
              </a:lnSpc>
              <a:spcBef>
                <a:spcPts val="0"/>
              </a:spcBef>
            </a:pPr>
            <a:endParaRPr lang="cs-CZ" sz="2300" b="0" dirty="0" smtClean="0">
              <a:solidFill>
                <a:schemeClr val="tx1"/>
              </a:solidFill>
            </a:endParaRPr>
          </a:p>
          <a:p>
            <a:pPr marL="454025" lvl="1" indent="-187325" defTabSz="444500">
              <a:lnSpc>
                <a:spcPct val="110000"/>
              </a:lnSpc>
              <a:spcBef>
                <a:spcPts val="0"/>
              </a:spcBef>
            </a:pPr>
            <a:r>
              <a:rPr lang="cs-CZ" sz="2300" dirty="0"/>
              <a:t>O</a:t>
            </a:r>
            <a:r>
              <a:rPr lang="cs-CZ" sz="2300" dirty="0" smtClean="0"/>
              <a:t>věřuje se riziko:</a:t>
            </a:r>
          </a:p>
          <a:p>
            <a:pPr marL="996950" lvl="2" indent="-285750">
              <a:buFont typeface="Courier New" panose="02070309020205020404" pitchFamily="49" charset="0"/>
              <a:buChar char="o"/>
            </a:pPr>
            <a:r>
              <a:rPr lang="cs-CZ" sz="2300" dirty="0" smtClean="0"/>
              <a:t>Nedosažení výstupů a realizace projektu v předloženém harmonogramu,</a:t>
            </a:r>
          </a:p>
          <a:p>
            <a:pPr marL="996950" lvl="2" indent="-285750">
              <a:buFont typeface="Courier New" panose="02070309020205020404" pitchFamily="49" charset="0"/>
              <a:buChar char="o"/>
            </a:pPr>
            <a:r>
              <a:rPr lang="cs-CZ" sz="2300" dirty="0"/>
              <a:t>n</a:t>
            </a:r>
            <a:r>
              <a:rPr lang="cs-CZ" sz="2300" dirty="0" smtClean="0"/>
              <a:t>esouladu realizace projektu s Podmínkami právního aktu a dalšími závaznými postupy a pokyny pro příjemce , </a:t>
            </a:r>
          </a:p>
          <a:p>
            <a:pPr marL="996950" lvl="2" indent="-285750">
              <a:buFont typeface="Courier New" panose="02070309020205020404" pitchFamily="49" charset="0"/>
              <a:buChar char="o"/>
            </a:pPr>
            <a:r>
              <a:rPr lang="cs-CZ" sz="2300" dirty="0"/>
              <a:t>ve veřejných zakázkách,</a:t>
            </a:r>
          </a:p>
          <a:p>
            <a:pPr marL="996950" lvl="2" indent="-285750">
              <a:buFont typeface="Courier New" panose="02070309020205020404" pitchFamily="49" charset="0"/>
              <a:buChar char="o"/>
            </a:pPr>
            <a:r>
              <a:rPr lang="cs-CZ" sz="2300" dirty="0" smtClean="0"/>
              <a:t>vzniku </a:t>
            </a:r>
            <a:r>
              <a:rPr lang="cs-CZ" sz="2300" dirty="0"/>
              <a:t>nezpůsobilých výdajů v rámci realizace </a:t>
            </a:r>
            <a:r>
              <a:rPr lang="cs-CZ" sz="2300" dirty="0" smtClean="0"/>
              <a:t>projektu,</a:t>
            </a:r>
          </a:p>
          <a:p>
            <a:pPr marL="996950" lvl="2" indent="-285750">
              <a:buFont typeface="Courier New" panose="02070309020205020404" pitchFamily="49" charset="0"/>
              <a:buChar char="o"/>
            </a:pPr>
            <a:r>
              <a:rPr lang="cs-CZ" sz="2300" dirty="0" smtClean="0"/>
              <a:t>dvojího financování,</a:t>
            </a:r>
          </a:p>
          <a:p>
            <a:pPr marL="996950" lvl="2" indent="-285750">
              <a:buFont typeface="Courier New" panose="02070309020205020404" pitchFamily="49" charset="0"/>
              <a:buChar char="o"/>
            </a:pPr>
            <a:r>
              <a:rPr lang="cs-CZ" sz="2300" dirty="0"/>
              <a:t>n</a:t>
            </a:r>
            <a:r>
              <a:rPr lang="cs-CZ" sz="2300" dirty="0" smtClean="0"/>
              <a:t>enaplnění udržitelnosti projektu,</a:t>
            </a:r>
          </a:p>
          <a:p>
            <a:pPr marL="996950" lvl="2" indent="-285750">
              <a:buFont typeface="Courier New" panose="02070309020205020404" pitchFamily="49" charset="0"/>
              <a:buChar char="o"/>
            </a:pPr>
            <a:r>
              <a:rPr lang="cs-CZ" sz="2300" dirty="0"/>
              <a:t>n</a:t>
            </a:r>
            <a:r>
              <a:rPr lang="cs-CZ" sz="2300" dirty="0" smtClean="0"/>
              <a:t>edosažení plánovaných indikátorů,</a:t>
            </a:r>
          </a:p>
          <a:p>
            <a:pPr marL="996950" lvl="2" indent="-285750">
              <a:buFont typeface="Courier New" panose="02070309020205020404" pitchFamily="49" charset="0"/>
              <a:buChar char="o"/>
            </a:pPr>
            <a:r>
              <a:rPr lang="cs-CZ" sz="2300" dirty="0"/>
              <a:t>podvodu a korupčního jednání,</a:t>
            </a:r>
          </a:p>
          <a:p>
            <a:pPr marL="996950" lvl="2" indent="-285750">
              <a:buFont typeface="Courier New" panose="02070309020205020404" pitchFamily="49" charset="0"/>
              <a:buChar char="o"/>
            </a:pPr>
            <a:r>
              <a:rPr lang="cs-CZ" sz="2300" dirty="0" smtClean="0"/>
              <a:t>nehospodárných </a:t>
            </a:r>
            <a:r>
              <a:rPr lang="cs-CZ" sz="2300" dirty="0"/>
              <a:t>a neefektivních aktivit a </a:t>
            </a:r>
            <a:r>
              <a:rPr lang="cs-CZ" sz="2300" dirty="0" smtClean="0"/>
              <a:t>výdajů,</a:t>
            </a:r>
          </a:p>
          <a:p>
            <a:pPr marL="996950" lvl="2" indent="-285750">
              <a:buFont typeface="Courier New" panose="02070309020205020404" pitchFamily="49" charset="0"/>
              <a:buChar char="o"/>
            </a:pPr>
            <a:r>
              <a:rPr lang="cs-CZ" sz="2300" dirty="0"/>
              <a:t>nedovolené veřejné </a:t>
            </a:r>
            <a:r>
              <a:rPr lang="cs-CZ" sz="2300" dirty="0" smtClean="0"/>
              <a:t>podpory,</a:t>
            </a:r>
          </a:p>
          <a:p>
            <a:pPr marL="996950" lvl="2" indent="-285750">
              <a:buFont typeface="Courier New" panose="02070309020205020404" pitchFamily="49" charset="0"/>
              <a:buChar char="o"/>
            </a:pPr>
            <a:r>
              <a:rPr lang="cs-CZ" sz="2300" dirty="0" smtClean="0"/>
              <a:t>vzniku neočekávaných nebo nedovolených příjmů.</a:t>
            </a:r>
          </a:p>
          <a:p>
            <a:pPr marL="711200" lvl="2" indent="0">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Ex-ante analýza rizik</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37</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454025" lvl="1" indent="-187325" algn="just"/>
            <a:r>
              <a:rPr lang="cs-CZ" dirty="0" smtClean="0"/>
              <a:t>Provádí se na základě výsledků ex-ante analýzy rizik</a:t>
            </a:r>
          </a:p>
          <a:p>
            <a:pPr marL="895350" lvl="1" indent="-285750" algn="just">
              <a:buFont typeface="Arial" panose="020B0604020202020204" pitchFamily="34" charset="0"/>
              <a:buChar char="•"/>
            </a:pPr>
            <a:r>
              <a:rPr lang="cs-CZ" sz="1800" b="0" dirty="0" smtClean="0">
                <a:solidFill>
                  <a:schemeClr val="tx1"/>
                </a:solidFill>
              </a:rPr>
              <a:t>Zahrnuje oblasti, které ex-ante analýza rizik vyhodnotila jako rizikové.</a:t>
            </a:r>
          </a:p>
          <a:p>
            <a:pPr marL="454025" lvl="1" indent="-187325" algn="just"/>
            <a:r>
              <a:rPr lang="cs-CZ" dirty="0" smtClean="0"/>
              <a:t>Forma:</a:t>
            </a:r>
          </a:p>
          <a:p>
            <a:pPr marL="898525" lvl="2" indent="-187325" algn="just"/>
            <a:r>
              <a:rPr lang="cs-CZ" sz="1800" dirty="0"/>
              <a:t>A</a:t>
            </a:r>
            <a:r>
              <a:rPr lang="cs-CZ" sz="1800" dirty="0" smtClean="0"/>
              <a:t>dministrativní ověření (v režimu úkonů předcházející kontrole),</a:t>
            </a:r>
          </a:p>
          <a:p>
            <a:pPr marL="898525" lvl="2" indent="-187325" algn="just"/>
            <a:r>
              <a:rPr lang="cs-CZ" sz="1800" dirty="0" smtClean="0"/>
              <a:t>veřejnosprávní </a:t>
            </a:r>
            <a:r>
              <a:rPr lang="cs-CZ" sz="1800" dirty="0"/>
              <a:t>kontrola – administrativní, na základě předložených </a:t>
            </a:r>
            <a:r>
              <a:rPr lang="cs-CZ" sz="1800" dirty="0" smtClean="0"/>
              <a:t>dokladů, kontrola na místě.</a:t>
            </a:r>
            <a:endParaRPr lang="cs-CZ" sz="1800" dirty="0"/>
          </a:p>
          <a:p>
            <a:pPr marL="454025" lvl="1" indent="-187325" algn="just"/>
            <a:r>
              <a:rPr lang="cs-CZ" dirty="0" smtClean="0"/>
              <a:t>Možné krácení výdajů na základě výsledku kontroly:</a:t>
            </a:r>
          </a:p>
          <a:p>
            <a:pPr marL="898525" lvl="2" indent="-187325" algn="just"/>
            <a:r>
              <a:rPr lang="cs-CZ" sz="1800" dirty="0" smtClean="0"/>
              <a:t>ve způsobilých výdajích zahrnuty nezpůsobilé aktivity,</a:t>
            </a:r>
          </a:p>
          <a:p>
            <a:pPr marL="898525" lvl="2" indent="-187325" algn="just"/>
            <a:r>
              <a:rPr lang="cs-CZ" sz="1800" dirty="0" smtClean="0"/>
              <a:t>aktivity, které mohly být nebo již byly realizovány na základě chybně provedeného výběrového řízení,</a:t>
            </a:r>
          </a:p>
          <a:p>
            <a:pPr marL="898525" lvl="2" indent="-187325" algn="just"/>
            <a:r>
              <a:rPr lang="cs-CZ" sz="1800" dirty="0" smtClean="0"/>
              <a:t>výdaje nebyly vynaloženy v souladu se zásadami 3E.</a:t>
            </a:r>
          </a:p>
          <a:p>
            <a:pPr marL="711200" lvl="2" indent="0">
              <a:buNone/>
            </a:pPr>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Ex-ante kontrola</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38</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454025" lvl="1" indent="-187325">
              <a:spcBef>
                <a:spcPts val="0"/>
              </a:spcBef>
              <a:spcAft>
                <a:spcPts val="600"/>
              </a:spcAft>
            </a:pPr>
            <a:r>
              <a:rPr lang="cs-CZ" dirty="0" smtClean="0"/>
              <a:t>Provádí ŘO IROP na základě výsledků hodnocení provedeného Centrem</a:t>
            </a:r>
          </a:p>
          <a:p>
            <a:pPr marL="901700" lvl="1" indent="0">
              <a:spcBef>
                <a:spcPts val="0"/>
              </a:spcBef>
              <a:buNone/>
            </a:pPr>
            <a:r>
              <a:rPr lang="cs-CZ" sz="1800" dirty="0" smtClean="0">
                <a:solidFill>
                  <a:schemeClr val="tx1"/>
                </a:solidFill>
              </a:rPr>
              <a:t>Podkladem pro výběr je:</a:t>
            </a:r>
          </a:p>
          <a:p>
            <a:pPr marL="1187450" lvl="1" indent="-285750">
              <a:spcBef>
                <a:spcPts val="0"/>
              </a:spcBef>
              <a:buFont typeface="Arial" panose="020B0604020202020204" pitchFamily="34" charset="0"/>
              <a:buChar char="•"/>
            </a:pPr>
            <a:r>
              <a:rPr lang="cs-CZ" sz="1800" b="0" dirty="0" smtClean="0">
                <a:solidFill>
                  <a:schemeClr val="tx1"/>
                </a:solidFill>
              </a:rPr>
              <a:t>zápis, podepsaný ředitelem Centra, který deklaruje, že hodnocení </a:t>
            </a:r>
            <a:br>
              <a:rPr lang="cs-CZ" sz="1800" b="0" dirty="0" smtClean="0">
                <a:solidFill>
                  <a:schemeClr val="tx1"/>
                </a:solidFill>
              </a:rPr>
            </a:br>
            <a:r>
              <a:rPr lang="cs-CZ" sz="1800" b="0" dirty="0" smtClean="0">
                <a:solidFill>
                  <a:schemeClr val="tx1"/>
                </a:solidFill>
              </a:rPr>
              <a:t>a kontroly projektů proběhly podle stanovených postupů,</a:t>
            </a:r>
          </a:p>
          <a:p>
            <a:pPr marL="1187450" lvl="1" indent="-285750">
              <a:spcBef>
                <a:spcPts val="0"/>
              </a:spcBef>
              <a:buFont typeface="Arial" panose="020B0604020202020204" pitchFamily="34" charset="0"/>
              <a:buChar char="•"/>
            </a:pPr>
            <a:r>
              <a:rPr lang="cs-CZ" sz="1800" b="0" dirty="0" smtClean="0">
                <a:solidFill>
                  <a:schemeClr val="tx1"/>
                </a:solidFill>
              </a:rPr>
              <a:t>seznam všech projektů, které prošly hodnocením, v rozdělení </a:t>
            </a:r>
            <a:br>
              <a:rPr lang="cs-CZ" sz="1800" b="0" dirty="0" smtClean="0">
                <a:solidFill>
                  <a:schemeClr val="tx1"/>
                </a:solidFill>
              </a:rPr>
            </a:br>
            <a:r>
              <a:rPr lang="cs-CZ" sz="1800" b="0" dirty="0" smtClean="0">
                <a:solidFill>
                  <a:schemeClr val="tx1"/>
                </a:solidFill>
              </a:rPr>
              <a:t>na projekty doporučené a nedoporučené k financování,</a:t>
            </a:r>
          </a:p>
          <a:p>
            <a:pPr marL="1187450" lvl="1" indent="-285750">
              <a:spcBef>
                <a:spcPts val="0"/>
              </a:spcBef>
              <a:buFont typeface="Arial" panose="020B0604020202020204" pitchFamily="34" charset="0"/>
              <a:buChar char="•"/>
            </a:pPr>
            <a:r>
              <a:rPr lang="cs-CZ" sz="1800" b="0" dirty="0" smtClean="0">
                <a:solidFill>
                  <a:schemeClr val="tx1"/>
                </a:solidFill>
              </a:rPr>
              <a:t>seznam náhradních projektů.</a:t>
            </a:r>
          </a:p>
          <a:p>
            <a:pPr marL="1187450" lvl="1" indent="-285750">
              <a:spcBef>
                <a:spcPts val="0"/>
              </a:spcBef>
              <a:buFont typeface="Arial" panose="020B0604020202020204" pitchFamily="34" charset="0"/>
              <a:buChar char="•"/>
            </a:pPr>
            <a:endParaRPr lang="cs-CZ" sz="1800" b="0" i="1" dirty="0">
              <a:solidFill>
                <a:schemeClr val="tx1"/>
              </a:solidFill>
            </a:endParaRPr>
          </a:p>
          <a:p>
            <a:pPr marL="1162050" lvl="1" indent="-285750" defTabSz="266700">
              <a:spcBef>
                <a:spcPts val="0"/>
              </a:spcBef>
              <a:buFont typeface="Arial" panose="020B0604020202020204" pitchFamily="34" charset="0"/>
              <a:buChar char="•"/>
            </a:pPr>
            <a:r>
              <a:rPr lang="cs-CZ" sz="1800" b="0" dirty="0" smtClean="0">
                <a:solidFill>
                  <a:schemeClr val="tx1"/>
                </a:solidFill>
              </a:rPr>
              <a:t>Ve fázi výběru projektů není možné měnit hodnocení žádostí </a:t>
            </a:r>
            <a:br>
              <a:rPr lang="cs-CZ" sz="1800" b="0" dirty="0" smtClean="0">
                <a:solidFill>
                  <a:schemeClr val="tx1"/>
                </a:solidFill>
              </a:rPr>
            </a:br>
            <a:r>
              <a:rPr lang="cs-CZ" sz="1800" b="0" dirty="0" smtClean="0">
                <a:solidFill>
                  <a:schemeClr val="tx1"/>
                </a:solidFill>
              </a:rPr>
              <a:t>o podporu!</a:t>
            </a:r>
          </a:p>
          <a:p>
            <a:pPr marL="1162050" lvl="1" indent="-285750" algn="just" defTabSz="266700">
              <a:spcBef>
                <a:spcPts val="0"/>
              </a:spcBef>
              <a:buFont typeface="Arial" panose="020B0604020202020204" pitchFamily="34" charset="0"/>
              <a:buChar char="•"/>
            </a:pPr>
            <a:r>
              <a:rPr lang="cs-CZ" sz="1800" b="0" dirty="0" smtClean="0">
                <a:solidFill>
                  <a:schemeClr val="tx1"/>
                </a:solidFill>
              </a:rPr>
              <a:t>Počet podpořených projektů je limitován výší alokace na výzvu.</a:t>
            </a:r>
          </a:p>
          <a:p>
            <a:pPr marL="609600" lvl="1" indent="-342900"/>
            <a:r>
              <a:rPr lang="cs-CZ" dirty="0" smtClean="0"/>
              <a:t>ŘO IROP znovu nehodnotí</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Výběr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39</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5726"/>
            <a:ext cx="7772400" cy="1997296"/>
          </a:xfrm>
        </p:spPr>
        <p:txBody>
          <a:bodyPr>
            <a:normAutofit/>
          </a:bodyPr>
          <a:lstStyle/>
          <a:p>
            <a:pPr algn="ctr"/>
            <a:r>
              <a:rPr lang="cs-CZ" dirty="0" smtClean="0"/>
              <a:t>Webová aplikace</a:t>
            </a:r>
            <a:br>
              <a:rPr lang="cs-CZ" dirty="0" smtClean="0"/>
            </a:br>
            <a:r>
              <a:rPr lang="cs-CZ" dirty="0" smtClean="0"/>
              <a:t>IS KP14+</a:t>
            </a:r>
            <a:endParaRPr lang="en-US" dirty="0"/>
          </a:p>
        </p:txBody>
      </p:sp>
      <p:sp>
        <p:nvSpPr>
          <p:cNvPr id="3" name="Subtitle 2"/>
          <p:cNvSpPr>
            <a:spLocks noGrp="1"/>
          </p:cNvSpPr>
          <p:nvPr>
            <p:ph type="subTitle" idx="1"/>
          </p:nvPr>
        </p:nvSpPr>
        <p:spPr/>
        <p:txBody>
          <a:bodyPr/>
          <a:lstStyle/>
          <a:p>
            <a:r>
              <a:rPr lang="cs-CZ" b="1" dirty="0" smtClean="0"/>
              <a:t>Ing. Michaela Brožová</a:t>
            </a:r>
            <a:endParaRPr lang="cs-CZ" dirty="0"/>
          </a:p>
        </p:txBody>
      </p:sp>
      <p:sp>
        <p:nvSpPr>
          <p:cNvPr id="4" name="Text Placeholder 3"/>
          <p:cNvSpPr>
            <a:spLocks noGrp="1"/>
          </p:cNvSpPr>
          <p:nvPr>
            <p:ph type="body" sz="quarter" idx="11"/>
          </p:nvPr>
        </p:nvSpPr>
        <p:spPr>
          <a:xfrm>
            <a:off x="685800" y="3835729"/>
            <a:ext cx="7772400" cy="1410525"/>
          </a:xfrm>
        </p:spPr>
        <p:txBody>
          <a:bodyPr>
            <a:noAutofit/>
          </a:bodyPr>
          <a:lstStyle/>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a:t>
            </a:r>
            <a:r>
              <a:rPr lang="cs-CZ" sz="2000" b="1" dirty="0" smtClean="0">
                <a:effectLst>
                  <a:outerShdw blurRad="38100" dist="38100" dir="2700000" algn="tl">
                    <a:srgbClr val="000000">
                      <a:alpha val="43137"/>
                    </a:srgbClr>
                  </a:outerShdw>
                </a:effectLst>
              </a:rPr>
              <a:t>1.2 </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smtClean="0">
                <a:effectLst>
                  <a:outerShdw blurRad="38100" dist="38100" dir="2700000" algn="tl">
                    <a:srgbClr val="000000">
                      <a:alpha val="43137"/>
                    </a:srgbClr>
                  </a:outerShdw>
                </a:effectLst>
              </a:rPr>
              <a:t>Podpora bezpečnosti dopravy a </a:t>
            </a:r>
            <a:r>
              <a:rPr lang="cs-CZ" sz="2000" b="1" dirty="0" err="1" smtClean="0">
                <a:effectLst>
                  <a:outerShdw blurRad="38100" dist="38100" dir="2700000" algn="tl">
                    <a:srgbClr val="000000">
                      <a:alpha val="43137"/>
                    </a:srgbClr>
                  </a:outerShdw>
                </a:effectLst>
              </a:rPr>
              <a:t>cyklodopravy</a:t>
            </a:r>
            <a:r>
              <a:rPr lang="cs-CZ" sz="2000" b="1" dirty="0" smtClean="0">
                <a:effectLst>
                  <a:outerShdw blurRad="38100" dist="38100" dir="2700000" algn="tl">
                    <a:srgbClr val="000000">
                      <a:alpha val="43137"/>
                    </a:srgbClr>
                  </a:outerShdw>
                </a:effectLst>
              </a:rPr>
              <a:t> (kolová výzva č. 18)</a:t>
            </a:r>
          </a:p>
        </p:txBody>
      </p:sp>
      <p:sp>
        <p:nvSpPr>
          <p:cNvPr id="5" name="Text Placeholder 4"/>
          <p:cNvSpPr>
            <a:spLocks noGrp="1"/>
          </p:cNvSpPr>
          <p:nvPr>
            <p:ph type="body" sz="quarter" idx="12"/>
          </p:nvPr>
        </p:nvSpPr>
        <p:spPr/>
        <p:txBody>
          <a:bodyPr/>
          <a:lstStyle/>
          <a:p>
            <a:r>
              <a:rPr lang="cs-CZ" dirty="0" smtClean="0"/>
              <a:t>19. 01. 2016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92701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626780"/>
            <a:ext cx="8003232" cy="4499383"/>
          </a:xfrm>
        </p:spPr>
        <p:txBody>
          <a:bodyPr>
            <a:normAutofit/>
          </a:bodyPr>
          <a:lstStyle/>
          <a:p>
            <a:pPr marL="266700" lvl="1" indent="0">
              <a:buNone/>
            </a:pPr>
            <a:r>
              <a:rPr lang="cs-CZ" dirty="0" smtClean="0"/>
              <a:t>Právní akt (Registrace </a:t>
            </a:r>
            <a:r>
              <a:rPr lang="cs-CZ" dirty="0"/>
              <a:t>akce </a:t>
            </a:r>
            <a:r>
              <a:rPr lang="cs-CZ" dirty="0" smtClean="0"/>
              <a:t>a </a:t>
            </a:r>
            <a:r>
              <a:rPr lang="cs-CZ" dirty="0"/>
              <a:t>Rozhodnutí o poskytnutí dotace/Stanovení </a:t>
            </a:r>
            <a:r>
              <a:rPr lang="cs-CZ" dirty="0" smtClean="0"/>
              <a:t>výdajů) upravuje minimálně tyto oblasti:</a:t>
            </a:r>
            <a:endParaRPr lang="cs-CZ" dirty="0"/>
          </a:p>
          <a:p>
            <a:pPr marL="454025" lvl="1" indent="-187325"/>
            <a:r>
              <a:rPr lang="cs-CZ" b="0" dirty="0" smtClean="0">
                <a:solidFill>
                  <a:schemeClr val="tx1"/>
                </a:solidFill>
              </a:rPr>
              <a:t>informace o příjemci;</a:t>
            </a:r>
          </a:p>
          <a:p>
            <a:pPr marL="454025" lvl="1" indent="-187325"/>
            <a:r>
              <a:rPr lang="cs-CZ" b="0" dirty="0" smtClean="0">
                <a:solidFill>
                  <a:schemeClr val="tx1"/>
                </a:solidFill>
              </a:rPr>
              <a:t>informace o projektu;</a:t>
            </a:r>
          </a:p>
          <a:p>
            <a:pPr marL="454025" lvl="1" indent="-187325"/>
            <a:r>
              <a:rPr lang="cs-CZ" b="0" dirty="0" smtClean="0">
                <a:solidFill>
                  <a:schemeClr val="tx1"/>
                </a:solidFill>
              </a:rPr>
              <a:t>povinnosti a práva příjemce;</a:t>
            </a:r>
          </a:p>
          <a:p>
            <a:pPr marL="454025" lvl="1" indent="-187325"/>
            <a:r>
              <a:rPr lang="cs-CZ" b="0" dirty="0" smtClean="0">
                <a:solidFill>
                  <a:schemeClr val="tx1"/>
                </a:solidFill>
              </a:rPr>
              <a:t>povinnosti a práva ŘO IROP;</a:t>
            </a:r>
          </a:p>
          <a:p>
            <a:pPr marL="454025" lvl="1" indent="-187325"/>
            <a:r>
              <a:rPr lang="cs-CZ" b="0" dirty="0" smtClean="0">
                <a:solidFill>
                  <a:schemeClr val="tx1"/>
                </a:solidFill>
              </a:rPr>
              <a:t>sankce za neplnění povinností.</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a:xfrm>
            <a:off x="457201" y="463026"/>
            <a:ext cx="8229600" cy="822325"/>
          </a:xfrm>
        </p:spPr>
        <p:txBody>
          <a:bodyPr>
            <a:normAutofit/>
          </a:bodyPr>
          <a:lstStyle/>
          <a:p>
            <a:pPr algn="ctr"/>
            <a:r>
              <a:rPr lang="cs-CZ" dirty="0" smtClean="0"/>
              <a:t>Vydání právního aktu</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40</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161733"/>
            <a:ext cx="8003232" cy="5117147"/>
          </a:xfrm>
        </p:spPr>
        <p:txBody>
          <a:bodyPr>
            <a:normAutofit fontScale="70000" lnSpcReduction="20000"/>
          </a:bodyPr>
          <a:lstStyle/>
          <a:p>
            <a:pPr marL="454025" lvl="1" indent="-187325" algn="just"/>
            <a:r>
              <a:rPr lang="cs-CZ" sz="2400" dirty="0" smtClean="0"/>
              <a:t>Žadatel může podat žádost o přezkum hodnocení v každé části hodnocení žádosti, ve které neuspěl</a:t>
            </a:r>
            <a:r>
              <a:rPr lang="cs-CZ" sz="2400" dirty="0"/>
              <a:t>:</a:t>
            </a:r>
            <a:endParaRPr lang="cs-CZ" sz="2400" dirty="0" smtClean="0"/>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kontrole přijatelnosti a formálních náležitostí,</a:t>
            </a:r>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věcném hodnocení, </a:t>
            </a:r>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ex-ante kontrole</a:t>
            </a:r>
            <a:r>
              <a:rPr lang="cs-CZ" sz="2400" dirty="0" smtClean="0"/>
              <a:t>.</a:t>
            </a:r>
          </a:p>
          <a:p>
            <a:pPr marL="454025" lvl="1" indent="-187325" algn="just"/>
            <a:r>
              <a:rPr lang="cs-CZ" sz="2400" dirty="0" smtClean="0"/>
              <a:t>Podává se do 14 kalendářních dnů ode dne doručení výsledku,  a to:</a:t>
            </a:r>
          </a:p>
          <a:p>
            <a:pPr marL="720000" lvl="2" indent="-288000">
              <a:lnSpc>
                <a:spcPct val="120000"/>
              </a:lnSpc>
              <a:spcBef>
                <a:spcPts val="0"/>
              </a:spcBef>
            </a:pPr>
            <a:r>
              <a:rPr lang="cs-CZ" sz="2400" dirty="0" smtClean="0"/>
              <a:t>elektronicky v MS2014+,</a:t>
            </a:r>
          </a:p>
          <a:p>
            <a:pPr marL="720000" lvl="2" indent="-288000">
              <a:lnSpc>
                <a:spcPct val="120000"/>
              </a:lnSpc>
              <a:spcBef>
                <a:spcPts val="0"/>
              </a:spcBef>
            </a:pPr>
            <a:r>
              <a:rPr lang="cs-CZ" sz="2400" dirty="0" smtClean="0"/>
              <a:t>prostřednictvím odkazu na webových stránkách </a:t>
            </a:r>
            <a:r>
              <a:rPr lang="cs-CZ" sz="2400" dirty="0" smtClean="0">
                <a:hlinkClick r:id="rId2"/>
              </a:rPr>
              <a:t>www.dotaceeu.cz</a:t>
            </a:r>
            <a:r>
              <a:rPr lang="cs-CZ" sz="2400" dirty="0" smtClean="0"/>
              <a:t>,</a:t>
            </a:r>
          </a:p>
          <a:p>
            <a:pPr marL="720000" lvl="2" indent="-288000">
              <a:lnSpc>
                <a:spcPct val="120000"/>
              </a:lnSpc>
              <a:spcBef>
                <a:spcPts val="0"/>
              </a:spcBef>
            </a:pPr>
            <a:r>
              <a:rPr lang="cs-CZ" sz="2400" dirty="0" smtClean="0"/>
              <a:t>písemně prostřednictvím formuláře uvedeného na webových stránkách </a:t>
            </a:r>
            <a:r>
              <a:rPr lang="cs-CZ" sz="2400" dirty="0" smtClean="0">
                <a:hlinkClick r:id="rId2"/>
              </a:rPr>
              <a:t>www.dotaceeu.cz</a:t>
            </a:r>
            <a:r>
              <a:rPr lang="cs-CZ" sz="2400" dirty="0" smtClean="0"/>
              <a:t>.</a:t>
            </a:r>
          </a:p>
          <a:p>
            <a:pPr marL="444500" lvl="2" indent="0">
              <a:lnSpc>
                <a:spcPct val="120000"/>
              </a:lnSpc>
              <a:spcBef>
                <a:spcPts val="0"/>
              </a:spcBef>
              <a:buNone/>
            </a:pPr>
            <a:endParaRPr lang="cs-CZ" sz="1900" dirty="0" smtClean="0"/>
          </a:p>
          <a:p>
            <a:pPr marL="454025" lvl="1" indent="-187325">
              <a:lnSpc>
                <a:spcPct val="120000"/>
              </a:lnSpc>
              <a:spcBef>
                <a:spcPts val="0"/>
              </a:spcBef>
            </a:pPr>
            <a:r>
              <a:rPr lang="cs-CZ" sz="2400" dirty="0" smtClean="0"/>
              <a:t>Přezkumné řízení provádí ŘO IROP:</a:t>
            </a:r>
            <a:endParaRPr lang="cs-CZ" sz="2400" dirty="0"/>
          </a:p>
          <a:p>
            <a:pPr marL="720000" lvl="1" indent="-288000">
              <a:lnSpc>
                <a:spcPct val="120000"/>
              </a:lnSpc>
              <a:spcBef>
                <a:spcPts val="0"/>
              </a:spcBef>
            </a:pPr>
            <a:r>
              <a:rPr lang="cs-CZ" sz="2400" b="0" dirty="0" smtClean="0">
                <a:solidFill>
                  <a:schemeClr val="tx1"/>
                </a:solidFill>
              </a:rPr>
              <a:t>do 30 kalendářních dní od doručení žádosti o přezkum (ve složitějších případech do 60 pracovních dní).</a:t>
            </a:r>
          </a:p>
          <a:p>
            <a:pPr marL="454025" lvl="1" indent="-187325"/>
            <a:r>
              <a:rPr lang="cs-CZ" sz="2400" dirty="0" smtClean="0"/>
              <a:t>Na základě výsledku přezkumného řízení:</a:t>
            </a:r>
          </a:p>
          <a:p>
            <a:pPr marL="720000" lvl="2" indent="-288000" defTabSz="266700">
              <a:lnSpc>
                <a:spcPct val="120000"/>
              </a:lnSpc>
              <a:spcBef>
                <a:spcPts val="0"/>
              </a:spcBef>
            </a:pPr>
            <a:r>
              <a:rPr lang="cs-CZ" sz="2400" dirty="0" smtClean="0"/>
              <a:t>žádost postoupí do další fáze hodnocení,</a:t>
            </a:r>
          </a:p>
          <a:p>
            <a:pPr marL="720000" lvl="2" indent="-288000" defTabSz="266700">
              <a:lnSpc>
                <a:spcPct val="120000"/>
              </a:lnSpc>
              <a:spcBef>
                <a:spcPts val="0"/>
              </a:spcBef>
            </a:pPr>
            <a:r>
              <a:rPr lang="cs-CZ" sz="2400" dirty="0" smtClean="0"/>
              <a:t>žádost je vyřazena z dalšího procesu hodnocení</a:t>
            </a:r>
            <a:r>
              <a:rPr lang="cs-CZ" sz="2300" dirty="0" smtClean="0"/>
              <a:t>.</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Žádost o přezkum výsledku hodnocení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41</a:t>
            </a:fld>
            <a:endParaRPr lang="en-US" dirty="0"/>
          </a:p>
        </p:txBody>
      </p:sp>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774612"/>
          </a:xfrm>
        </p:spPr>
        <p:txBody>
          <a:bodyPr>
            <a:noAutofit/>
          </a:bodyPr>
          <a:lstStyle/>
          <a:p>
            <a:pPr marL="266700" lvl="1" indent="0">
              <a:lnSpc>
                <a:spcPct val="110000"/>
              </a:lnSpc>
              <a:spcBef>
                <a:spcPts val="0"/>
              </a:spcBef>
              <a:buNone/>
            </a:pPr>
            <a:r>
              <a:rPr lang="cs-CZ" sz="1800" dirty="0" smtClean="0"/>
              <a:t>Monitorování postupu projektů se uskutečňuje prostřednictvím:</a:t>
            </a:r>
          </a:p>
          <a:p>
            <a:pPr marL="609600" lvl="1" indent="-342900">
              <a:lnSpc>
                <a:spcPct val="110000"/>
              </a:lnSpc>
              <a:spcBef>
                <a:spcPts val="0"/>
              </a:spcBef>
              <a:buFont typeface="+mj-lt"/>
              <a:buAutoNum type="arabicPeriod"/>
            </a:pPr>
            <a:r>
              <a:rPr lang="cs-CZ" sz="1800" dirty="0" smtClean="0"/>
              <a:t>Zpráv o realizaci („ZoR“)</a:t>
            </a:r>
          </a:p>
          <a:p>
            <a:pPr marL="817563" lvl="2" indent="-285750">
              <a:lnSpc>
                <a:spcPct val="120000"/>
              </a:lnSpc>
              <a:spcBef>
                <a:spcPts val="0"/>
              </a:spcBef>
            </a:pPr>
            <a:r>
              <a:rPr lang="pl-PL" sz="1800" dirty="0" smtClean="0"/>
              <a:t>sledovaným </a:t>
            </a:r>
            <a:r>
              <a:rPr lang="pl-PL" sz="1800" dirty="0"/>
              <a:t>obdobím je příslušná etapa,</a:t>
            </a:r>
          </a:p>
          <a:p>
            <a:pPr marL="817563" lvl="2" indent="-285750">
              <a:lnSpc>
                <a:spcPct val="120000"/>
              </a:lnSpc>
              <a:spcBef>
                <a:spcPts val="0"/>
              </a:spcBef>
            </a:pPr>
            <a:r>
              <a:rPr lang="pl-PL" sz="1800" dirty="0"/>
              <a:t>předkládá se po ukončení etapy spolu se žádostí o platbu (ex-post financování),</a:t>
            </a:r>
          </a:p>
          <a:p>
            <a:pPr marL="817563" lvl="2" indent="-285750">
              <a:lnSpc>
                <a:spcPct val="120000"/>
              </a:lnSpc>
              <a:spcBef>
                <a:spcPts val="0"/>
              </a:spcBef>
            </a:pPr>
            <a:r>
              <a:rPr lang="pl-PL" sz="1800" dirty="0"/>
              <a:t>p</a:t>
            </a:r>
            <a:r>
              <a:rPr lang="pl-PL" sz="1800" dirty="0" smtClean="0"/>
              <a:t>růběžnou </a:t>
            </a:r>
            <a:r>
              <a:rPr lang="pl-PL" sz="1800" dirty="0"/>
              <a:t>ani závěrečnou zprávu o realizaci nelze podat před datem schválení právního </a:t>
            </a:r>
            <a:r>
              <a:rPr lang="pl-PL" sz="1800" dirty="0" smtClean="0"/>
              <a:t>aktu,</a:t>
            </a:r>
            <a:endParaRPr lang="cs-CZ" sz="1800" dirty="0" smtClean="0"/>
          </a:p>
          <a:p>
            <a:pPr marL="817563" lvl="2" indent="-285750">
              <a:lnSpc>
                <a:spcPct val="120000"/>
              </a:lnSpc>
              <a:spcBef>
                <a:spcPts val="0"/>
              </a:spcBef>
            </a:pPr>
            <a:r>
              <a:rPr lang="cs-CZ" sz="1800" dirty="0" smtClean="0"/>
              <a:t>zprávu nelze podat před uzavřením změnového řízení, jeli v projektu řešeno,</a:t>
            </a:r>
          </a:p>
          <a:p>
            <a:pPr marL="817563" lvl="2" indent="-285750">
              <a:lnSpc>
                <a:spcPct val="120000"/>
              </a:lnSpc>
              <a:spcBef>
                <a:spcPts val="0"/>
              </a:spcBef>
            </a:pPr>
            <a:r>
              <a:rPr lang="cs-CZ" sz="1800" dirty="0"/>
              <a:t>další zprávy je možné podat až po schválení předchozích zpráv</a:t>
            </a:r>
            <a:r>
              <a:rPr lang="cs-CZ" sz="1800" dirty="0" smtClean="0"/>
              <a:t>,</a:t>
            </a:r>
          </a:p>
          <a:p>
            <a:pPr marL="817563" lvl="2" indent="-285750">
              <a:lnSpc>
                <a:spcPct val="120000"/>
              </a:lnSpc>
              <a:spcBef>
                <a:spcPts val="0"/>
              </a:spcBef>
            </a:pPr>
            <a:r>
              <a:rPr lang="cs-CZ" sz="1800" dirty="0" smtClean="0"/>
              <a:t>Centrum provádí kontrolu </a:t>
            </a:r>
            <a:r>
              <a:rPr lang="cs-CZ" sz="1800" dirty="0"/>
              <a:t>formálních náležitostí a věcného obsahu </a:t>
            </a:r>
            <a:r>
              <a:rPr lang="cs-CZ" sz="1800" dirty="0" smtClean="0"/>
              <a:t>zpráv a administrativní ověření.</a:t>
            </a:r>
            <a:endParaRPr lang="en-US" sz="1800" dirty="0"/>
          </a:p>
          <a:p>
            <a:pPr marL="1273176" lvl="3" indent="-285750">
              <a:lnSpc>
                <a:spcPct val="120000"/>
              </a:lnSpc>
              <a:spcBef>
                <a:spcPts val="0"/>
              </a:spcBef>
            </a:pPr>
            <a:endParaRPr lang="pl-PL" sz="1500" b="1" dirty="0" smtClean="0"/>
          </a:p>
          <a:p>
            <a:pPr marL="609600" lvl="1" indent="-342900">
              <a:lnSpc>
                <a:spcPct val="110000"/>
              </a:lnSpc>
              <a:spcBef>
                <a:spcPts val="0"/>
              </a:spcBef>
              <a:buFont typeface="+mj-lt"/>
              <a:buAutoNum type="arabicPeriod"/>
            </a:pPr>
            <a:endParaRPr lang="cs-CZ" sz="1500" dirty="0" smtClean="0"/>
          </a:p>
          <a:p>
            <a:pPr marL="609600" lvl="1" indent="-342900">
              <a:lnSpc>
                <a:spcPct val="110000"/>
              </a:lnSpc>
              <a:spcBef>
                <a:spcPts val="0"/>
              </a:spcBef>
              <a:buFont typeface="+mj-lt"/>
              <a:buAutoNum type="arabicPeriod"/>
            </a:pPr>
            <a:endParaRPr lang="cs-CZ" sz="1500" dirty="0" smtClean="0"/>
          </a:p>
          <a:p>
            <a:pPr marL="811213" lvl="2" indent="-277813">
              <a:lnSpc>
                <a:spcPct val="110000"/>
              </a:lnSpc>
              <a:spcBef>
                <a:spcPts val="0"/>
              </a:spcBef>
              <a:buFont typeface="Arial" panose="020B0604020202020204" pitchFamily="34" charset="0"/>
              <a:buChar char="•"/>
            </a:pPr>
            <a:endParaRPr lang="cs-CZ" sz="1500" dirty="0" smtClean="0"/>
          </a:p>
        </p:txBody>
      </p:sp>
      <p:sp>
        <p:nvSpPr>
          <p:cNvPr id="4" name="Title 3"/>
          <p:cNvSpPr>
            <a:spLocks noGrp="1"/>
          </p:cNvSpPr>
          <p:nvPr>
            <p:ph type="title"/>
          </p:nvPr>
        </p:nvSpPr>
        <p:spPr/>
        <p:txBody>
          <a:bodyPr>
            <a:normAutofit/>
          </a:bodyPr>
          <a:lstStyle/>
          <a:p>
            <a:pPr algn="ctr"/>
            <a:r>
              <a:rPr lang="cs-CZ" dirty="0" smtClean="0"/>
              <a:t>Monitorování realizace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774612"/>
          </a:xfrm>
        </p:spPr>
        <p:txBody>
          <a:bodyPr>
            <a:noAutofit/>
          </a:bodyPr>
          <a:lstStyle/>
          <a:p>
            <a:pPr marL="266700" lvl="1" indent="0">
              <a:lnSpc>
                <a:spcPct val="110000"/>
              </a:lnSpc>
              <a:spcBef>
                <a:spcPts val="0"/>
              </a:spcBef>
              <a:buNone/>
            </a:pPr>
            <a:r>
              <a:rPr lang="cs-CZ" sz="1800" dirty="0" smtClean="0"/>
              <a:t>Monitorování postupu projektů se uskutečňuje prostřednictvím:</a:t>
            </a:r>
          </a:p>
          <a:p>
            <a:pPr marL="609600" lvl="1" indent="-342900">
              <a:lnSpc>
                <a:spcPct val="120000"/>
              </a:lnSpc>
              <a:spcBef>
                <a:spcPts val="600"/>
              </a:spcBef>
              <a:spcAft>
                <a:spcPts val="300"/>
              </a:spcAft>
              <a:buFont typeface="+mj-lt"/>
              <a:buAutoNum type="arabicPeriod" startAt="2"/>
            </a:pPr>
            <a:r>
              <a:rPr lang="cs-CZ" sz="1800" dirty="0" smtClean="0"/>
              <a:t>Zpráv </a:t>
            </a:r>
            <a:r>
              <a:rPr lang="cs-CZ" sz="1800" dirty="0"/>
              <a:t>o udržitelnosti („ZoU“):</a:t>
            </a:r>
          </a:p>
          <a:p>
            <a:pPr marL="817563" lvl="2" indent="-285750">
              <a:lnSpc>
                <a:spcPct val="120000"/>
              </a:lnSpc>
              <a:spcBef>
                <a:spcPts val="0"/>
              </a:spcBef>
            </a:pPr>
            <a:r>
              <a:rPr lang="cs-CZ" sz="1800" dirty="0"/>
              <a:t>monitoring období </a:t>
            </a:r>
            <a:r>
              <a:rPr lang="cs-CZ" sz="1800" dirty="0" smtClean="0"/>
              <a:t>udržitelnosti,</a:t>
            </a:r>
            <a:endParaRPr lang="cs-CZ" sz="1800" dirty="0"/>
          </a:p>
          <a:p>
            <a:pPr marL="811213" lvl="2" indent="-277813">
              <a:lnSpc>
                <a:spcPct val="110000"/>
              </a:lnSpc>
              <a:spcBef>
                <a:spcPts val="0"/>
              </a:spcBef>
              <a:buFont typeface="Arial" panose="020B0604020202020204" pitchFamily="34" charset="0"/>
              <a:buChar char="•"/>
            </a:pPr>
            <a:r>
              <a:rPr lang="cs-CZ" sz="1800" dirty="0" smtClean="0"/>
              <a:t>zprávy </a:t>
            </a:r>
            <a:r>
              <a:rPr lang="cs-CZ" sz="1800" dirty="0"/>
              <a:t>příjemce podává elektronicky v MS2014</a:t>
            </a:r>
            <a:r>
              <a:rPr lang="cs-CZ" sz="1800" dirty="0" smtClean="0"/>
              <a:t>+,</a:t>
            </a:r>
            <a:endParaRPr lang="cs-CZ" sz="1800" dirty="0"/>
          </a:p>
          <a:p>
            <a:pPr marL="811213" lvl="2" indent="-277813">
              <a:lnSpc>
                <a:spcPct val="110000"/>
              </a:lnSpc>
              <a:spcBef>
                <a:spcPts val="0"/>
              </a:spcBef>
              <a:buFont typeface="Arial" panose="020B0604020202020204" pitchFamily="34" charset="0"/>
              <a:buChar char="•"/>
            </a:pPr>
            <a:r>
              <a:rPr lang="cs-CZ" sz="1800" dirty="0"/>
              <a:t>h</a:t>
            </a:r>
            <a:r>
              <a:rPr lang="cs-CZ" sz="1800" dirty="0" smtClean="0"/>
              <a:t>armonogram </a:t>
            </a:r>
            <a:r>
              <a:rPr lang="cs-CZ" sz="1800" dirty="0"/>
              <a:t>jejich podání se příjemci zobrazuje v MS2014+ po datu schválení právního </a:t>
            </a:r>
            <a:r>
              <a:rPr lang="cs-CZ" sz="1800" dirty="0" smtClean="0"/>
              <a:t>aktu,</a:t>
            </a:r>
          </a:p>
          <a:p>
            <a:pPr marL="817563" lvl="2" indent="-285750">
              <a:lnSpc>
                <a:spcPct val="120000"/>
              </a:lnSpc>
              <a:spcBef>
                <a:spcPts val="0"/>
              </a:spcBef>
            </a:pPr>
            <a:r>
              <a:rPr lang="cs-CZ" sz="1800" dirty="0"/>
              <a:t>další zprávy je možné podat až po schválení předchozích zpráv,</a:t>
            </a:r>
          </a:p>
          <a:p>
            <a:pPr marL="817563" lvl="2" indent="-285750">
              <a:lnSpc>
                <a:spcPct val="120000"/>
              </a:lnSpc>
              <a:spcBef>
                <a:spcPts val="0"/>
              </a:spcBef>
            </a:pPr>
            <a:r>
              <a:rPr lang="cs-CZ" sz="1800" dirty="0"/>
              <a:t>zprávu nelze podat před uzavřením změnového řízení, jeli v projektu řešeno,</a:t>
            </a:r>
          </a:p>
          <a:p>
            <a:pPr marL="817563" lvl="2" indent="-285750">
              <a:lnSpc>
                <a:spcPct val="120000"/>
              </a:lnSpc>
              <a:spcBef>
                <a:spcPts val="0"/>
              </a:spcBef>
            </a:pPr>
            <a:r>
              <a:rPr lang="cs-CZ" sz="1800" dirty="0"/>
              <a:t>Centrum provádí kontrolu formálních náležitostí a věcného obsahu </a:t>
            </a:r>
            <a:r>
              <a:rPr lang="cs-CZ" sz="1800" dirty="0" smtClean="0"/>
              <a:t>zpráv</a:t>
            </a:r>
            <a:r>
              <a:rPr lang="cs-CZ" sz="1800" dirty="0"/>
              <a:t> </a:t>
            </a:r>
            <a:r>
              <a:rPr lang="cs-CZ" sz="1800" dirty="0" smtClean="0"/>
              <a:t>a </a:t>
            </a:r>
            <a:r>
              <a:rPr lang="cs-CZ" sz="1800" dirty="0"/>
              <a:t>administrativní ověření</a:t>
            </a:r>
            <a:endParaRPr lang="en-US" sz="1800" dirty="0"/>
          </a:p>
          <a:p>
            <a:pPr marL="531813" lvl="2" indent="0">
              <a:lnSpc>
                <a:spcPct val="120000"/>
              </a:lnSpc>
              <a:spcBef>
                <a:spcPts val="0"/>
              </a:spcBef>
              <a:buNone/>
            </a:pPr>
            <a:endParaRPr lang="cs-CZ" sz="1500" dirty="0" smtClean="0"/>
          </a:p>
          <a:p>
            <a:pPr marL="373063" lvl="1" indent="-285750">
              <a:lnSpc>
                <a:spcPct val="120000"/>
              </a:lnSpc>
              <a:spcBef>
                <a:spcPts val="0"/>
              </a:spcBef>
            </a:pPr>
            <a:r>
              <a:rPr lang="cs-CZ" sz="1900" dirty="0" smtClean="0"/>
              <a:t>Pojištění majetku v době udržitelnosti projektu je pouze doporučeno, není tedy povinností.</a:t>
            </a:r>
          </a:p>
        </p:txBody>
      </p:sp>
      <p:sp>
        <p:nvSpPr>
          <p:cNvPr id="4" name="Title 3"/>
          <p:cNvSpPr>
            <a:spLocks noGrp="1"/>
          </p:cNvSpPr>
          <p:nvPr>
            <p:ph type="title"/>
          </p:nvPr>
        </p:nvSpPr>
        <p:spPr/>
        <p:txBody>
          <a:bodyPr>
            <a:normAutofit/>
          </a:bodyPr>
          <a:lstStyle/>
          <a:p>
            <a:pPr algn="ctr"/>
            <a:r>
              <a:rPr lang="cs-CZ" dirty="0" smtClean="0"/>
              <a:t>Monitorování realizace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4189078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454025" lvl="1" indent="-187325" algn="just">
              <a:spcBef>
                <a:spcPts val="600"/>
              </a:spcBef>
              <a:spcAft>
                <a:spcPts val="600"/>
              </a:spcAft>
            </a:pPr>
            <a:r>
              <a:rPr lang="cs-CZ" sz="1700" dirty="0" smtClean="0"/>
              <a:t>Může iniciovat žadatel/příjemce, Centrum, ŘO IROP</a:t>
            </a:r>
          </a:p>
          <a:p>
            <a:pPr marL="808038" lvl="1" indent="-177800" algn="just" defTabSz="812800">
              <a:spcBef>
                <a:spcPts val="0"/>
              </a:spcBef>
            </a:pPr>
            <a:r>
              <a:rPr lang="cs-CZ" sz="1700" b="0" dirty="0">
                <a:solidFill>
                  <a:schemeClr val="tx1"/>
                </a:solidFill>
              </a:rPr>
              <a:t>O</a:t>
            </a:r>
            <a:r>
              <a:rPr lang="cs-CZ" sz="1700" b="0" dirty="0" smtClean="0">
                <a:solidFill>
                  <a:schemeClr val="tx1"/>
                </a:solidFill>
              </a:rPr>
              <a:t>známení provádí žadatel/příjemce prostřednictvím MS2014+ na záložce Žádost o změnu.</a:t>
            </a:r>
          </a:p>
          <a:p>
            <a:pPr marL="808038" lvl="1" indent="-177800" algn="just" defTabSz="812800">
              <a:spcBef>
                <a:spcPts val="0"/>
              </a:spcBef>
            </a:pPr>
            <a:r>
              <a:rPr lang="cs-CZ" sz="1700" b="0" dirty="0" smtClean="0">
                <a:solidFill>
                  <a:schemeClr val="tx1"/>
                </a:solidFill>
              </a:rPr>
              <a:t>Pokud je iniciátorem změny ŘO IROP nebo Centrum informují příjemce depeší </a:t>
            </a:r>
            <a:br>
              <a:rPr lang="cs-CZ" sz="1700" b="0" dirty="0" smtClean="0">
                <a:solidFill>
                  <a:schemeClr val="tx1"/>
                </a:solidFill>
              </a:rPr>
            </a:br>
            <a:r>
              <a:rPr lang="cs-CZ" sz="1700" b="0" dirty="0" smtClean="0">
                <a:solidFill>
                  <a:schemeClr val="tx1"/>
                </a:solidFill>
              </a:rPr>
              <a:t>o zahájení změnového řízení. </a:t>
            </a:r>
          </a:p>
          <a:p>
            <a:pPr marL="808038" lvl="1" indent="-177800" algn="just" defTabSz="812800">
              <a:spcBef>
                <a:spcPts val="0"/>
              </a:spcBef>
            </a:pPr>
            <a:r>
              <a:rPr lang="cs-CZ" sz="1700" b="0" dirty="0">
                <a:solidFill>
                  <a:schemeClr val="tx1"/>
                </a:solidFill>
              </a:rPr>
              <a:t>ŘO IROP </a:t>
            </a:r>
            <a:r>
              <a:rPr lang="cs-CZ" sz="1700" b="0" dirty="0" smtClean="0">
                <a:solidFill>
                  <a:schemeClr val="tx1"/>
                </a:solidFill>
              </a:rPr>
              <a:t>a Centrum zahájí změnové řízení v případě, že změna projektu bude </a:t>
            </a:r>
            <a:br>
              <a:rPr lang="cs-CZ" sz="1700" b="0" dirty="0" smtClean="0">
                <a:solidFill>
                  <a:schemeClr val="tx1"/>
                </a:solidFill>
              </a:rPr>
            </a:br>
            <a:r>
              <a:rPr lang="cs-CZ" sz="1700" b="0" dirty="0" smtClean="0">
                <a:solidFill>
                  <a:schemeClr val="tx1"/>
                </a:solidFill>
              </a:rPr>
              <a:t>v zájmu příjemce nebo po zjištění formální chyby. </a:t>
            </a:r>
            <a:endParaRPr lang="cs-CZ" sz="1700" b="0" dirty="0">
              <a:solidFill>
                <a:schemeClr val="tx1"/>
              </a:solidFill>
            </a:endParaRPr>
          </a:p>
          <a:p>
            <a:pPr marL="808038" lvl="1" indent="-177800" algn="just" defTabSz="812800">
              <a:spcBef>
                <a:spcPts val="0"/>
              </a:spcBef>
            </a:pPr>
            <a:r>
              <a:rPr lang="cs-CZ" sz="1700" b="0" dirty="0" smtClean="0">
                <a:solidFill>
                  <a:schemeClr val="tx1"/>
                </a:solidFill>
              </a:rPr>
              <a:t>Neplánované změny je příjemce povinen oznámit neprodleně, jakmile změna nastane. </a:t>
            </a:r>
          </a:p>
          <a:p>
            <a:pPr marL="454025" lvl="1" indent="-187325" algn="just">
              <a:spcBef>
                <a:spcPts val="600"/>
              </a:spcBef>
              <a:spcAft>
                <a:spcPts val="600"/>
              </a:spcAft>
            </a:pPr>
            <a:r>
              <a:rPr lang="cs-CZ" sz="1700" dirty="0"/>
              <a:t>D</a:t>
            </a:r>
            <a:r>
              <a:rPr lang="cs-CZ" sz="1700" dirty="0" smtClean="0"/>
              <a:t>ruhy změn</a:t>
            </a:r>
          </a:p>
          <a:p>
            <a:pPr marL="808038" lvl="2" indent="-177800" algn="just" defTabSz="812800">
              <a:spcBef>
                <a:spcPts val="0"/>
              </a:spcBef>
            </a:pPr>
            <a:r>
              <a:rPr lang="cs-CZ" sz="1700" dirty="0" smtClean="0"/>
              <a:t>Změny </a:t>
            </a:r>
            <a:r>
              <a:rPr lang="cs-CZ" sz="1700" b="1" dirty="0" smtClean="0"/>
              <a:t>před schválením prvního Rozhodnutí </a:t>
            </a:r>
            <a:r>
              <a:rPr lang="cs-CZ" sz="1700" dirty="0" smtClean="0"/>
              <a:t>– o změně rozhoduje Centrum.</a:t>
            </a:r>
          </a:p>
          <a:p>
            <a:pPr marL="808038" lvl="2" indent="-177800" algn="just" defTabSz="812800">
              <a:spcBef>
                <a:spcPts val="0"/>
              </a:spcBef>
            </a:pPr>
            <a:r>
              <a:rPr lang="cs-CZ" sz="1700" dirty="0" smtClean="0"/>
              <a:t>Změny </a:t>
            </a:r>
            <a:r>
              <a:rPr lang="cs-CZ" sz="1700" b="1" dirty="0" smtClean="0"/>
              <a:t>po schválení prvního Rozhodnutí</a:t>
            </a:r>
            <a:r>
              <a:rPr lang="cs-CZ" sz="1700" dirty="0" smtClean="0"/>
              <a:t>, které nemění údaje na Rozhodnutí  –  o změně rozhoduje Centrum.</a:t>
            </a:r>
          </a:p>
          <a:p>
            <a:pPr marL="808038" lvl="2" indent="-177800" algn="just" defTabSz="812800">
              <a:spcBef>
                <a:spcPts val="0"/>
              </a:spcBef>
            </a:pPr>
            <a:r>
              <a:rPr lang="cs-CZ" sz="1700" dirty="0" smtClean="0"/>
              <a:t>Změny </a:t>
            </a:r>
            <a:r>
              <a:rPr lang="cs-CZ" sz="1700" b="1" dirty="0" smtClean="0"/>
              <a:t>po schválení prvního Rozhodnutí</a:t>
            </a:r>
            <a:r>
              <a:rPr lang="cs-CZ" sz="1700" dirty="0" smtClean="0"/>
              <a:t>, které mění údaje na Rozhodnutí  –  </a:t>
            </a:r>
            <a:br>
              <a:rPr lang="cs-CZ" sz="1700" dirty="0" smtClean="0"/>
            </a:br>
            <a:r>
              <a:rPr lang="cs-CZ" sz="1700" dirty="0" smtClean="0"/>
              <a:t>o změně rozhoduje ŘO IROP (změny, které mají vliv na aktivity projektu, splnění účelu a cílů projektu nebo na dobu realizace projektu). ŘO IROP musí tyto změny schválit před zahájením jejich realizace. </a:t>
            </a:r>
          </a:p>
          <a:p>
            <a:pPr marL="254000" lvl="2" indent="0" algn="just" defTabSz="266700">
              <a:spcBef>
                <a:spcPts val="0"/>
              </a:spcBef>
              <a:buNone/>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Změny v projektech</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44</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6341" y="1264906"/>
            <a:ext cx="7383470" cy="3170616"/>
          </a:xfrm>
        </p:spPr>
        <p:txBody>
          <a:bodyPr>
            <a:normAutofit/>
          </a:bodyPr>
          <a:lstStyle/>
          <a:p>
            <a:pPr algn="ctr"/>
            <a:r>
              <a:rPr lang="en-US" dirty="0" smtClean="0"/>
              <a:t>Děkuji </a:t>
            </a:r>
            <a:r>
              <a:rPr lang="cs-CZ" dirty="0" smtClean="0"/>
              <a:t>Vám </a:t>
            </a:r>
            <a:r>
              <a:rPr lang="en-US" dirty="0" smtClean="0"/>
              <a:t>z</a:t>
            </a:r>
            <a:r>
              <a:rPr lang="cs-CZ" dirty="0" smtClean="0"/>
              <a:t>a pozornost.</a:t>
            </a:r>
            <a:br>
              <a:rPr lang="cs-CZ" dirty="0" smtClean="0"/>
            </a:br>
            <a:r>
              <a:rPr lang="cs-CZ" dirty="0"/>
              <a:t/>
            </a:r>
            <a:br>
              <a:rPr lang="cs-CZ" dirty="0"/>
            </a:br>
            <a:r>
              <a:rPr lang="cs-CZ" sz="2000" dirty="0" smtClean="0"/>
              <a:t>Ing. Michaela Brožová</a:t>
            </a:r>
            <a:br>
              <a:rPr lang="cs-CZ" sz="2000" dirty="0" smtClean="0"/>
            </a:br>
            <a:r>
              <a:rPr lang="cs-CZ" sz="2000" dirty="0"/>
              <a:t>735 157 809</a:t>
            </a:r>
            <a:r>
              <a:rPr lang="cs-CZ" sz="2000" dirty="0" smtClean="0"/>
              <a:t/>
            </a:r>
            <a:br>
              <a:rPr lang="cs-CZ" sz="2000" dirty="0" smtClean="0"/>
            </a:br>
            <a:r>
              <a:rPr lang="cs-CZ" sz="2000" dirty="0" smtClean="0"/>
              <a:t>brozova@crr.cz</a:t>
            </a:r>
            <a:br>
              <a:rPr lang="cs-CZ" sz="2000" dirty="0" smtClean="0"/>
            </a:br>
            <a:r>
              <a:rPr lang="cs-CZ" sz="2000" dirty="0" smtClean="0"/>
              <a:t/>
            </a:r>
            <a:br>
              <a:rPr lang="cs-CZ" sz="2000" dirty="0" smtClean="0"/>
            </a:br>
            <a:endParaRPr lang="en-US" sz="2000" dirty="0"/>
          </a:p>
        </p:txBody>
      </p:sp>
      <p:sp>
        <p:nvSpPr>
          <p:cNvPr id="4" name="Slide Number Placeholder 3"/>
          <p:cNvSpPr>
            <a:spLocks noGrp="1"/>
          </p:cNvSpPr>
          <p:nvPr>
            <p:ph type="sldNum" sz="quarter" idx="12"/>
          </p:nvPr>
        </p:nvSpPr>
        <p:spPr/>
        <p:txBody>
          <a:bodyPr/>
          <a:lstStyle/>
          <a:p>
            <a:fld id="{4000C4B2-41BC-D741-8B94-B76DB6967C01}" type="slidenum">
              <a:rPr lang="en-US" smtClean="0"/>
              <a:pPr/>
              <a:t>45</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73386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600" y="1304926"/>
            <a:ext cx="7909975" cy="4821238"/>
          </a:xfrm>
        </p:spPr>
        <p:txBody>
          <a:bodyPr>
            <a:normAutofit/>
          </a:bodyPr>
          <a:lstStyle/>
          <a:p>
            <a:pPr marL="285750" lvl="0" indent="-285750" algn="just">
              <a:buFont typeface="Arial" panose="020B0604020202020204" pitchFamily="34" charset="0"/>
              <a:buChar char="•"/>
            </a:pPr>
            <a:r>
              <a:rPr lang="cs-CZ" dirty="0" smtClean="0"/>
              <a:t>Webová aplikace pro žadatele o podporu z Evropských strukturálních                    a investičních fondů (ESIF) v období 2014-2020 - </a:t>
            </a:r>
            <a:r>
              <a:rPr lang="cs-CZ" dirty="0" smtClean="0">
                <a:hlinkClick r:id="rId3"/>
              </a:rPr>
              <a:t>https</a:t>
            </a:r>
            <a:r>
              <a:rPr lang="cs-CZ" dirty="0">
                <a:hlinkClick r:id="rId3"/>
              </a:rPr>
              <a:t>://mseu.mssf.cz/</a:t>
            </a:r>
            <a:endParaRPr lang="cs-CZ" dirty="0"/>
          </a:p>
          <a:p>
            <a:endParaRPr lang="cs-CZ" dirty="0"/>
          </a:p>
          <a:p>
            <a:pPr marL="285750" lvl="0" indent="-285750" algn="just">
              <a:buFont typeface="Arial" panose="020B0604020202020204" pitchFamily="34" charset="0"/>
              <a:buChar char="•"/>
            </a:pPr>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marL="266700" lvl="1" indent="0">
              <a:buNone/>
            </a:pPr>
            <a:endParaRPr lang="cs-CZ" dirty="0" smtClean="0"/>
          </a:p>
        </p:txBody>
      </p:sp>
      <p:sp>
        <p:nvSpPr>
          <p:cNvPr id="4" name="Title 3"/>
          <p:cNvSpPr>
            <a:spLocks noGrp="1"/>
          </p:cNvSpPr>
          <p:nvPr>
            <p:ph type="title"/>
          </p:nvPr>
        </p:nvSpPr>
        <p:spPr>
          <a:xfrm>
            <a:off x="457200" y="371476"/>
            <a:ext cx="8229600" cy="933450"/>
          </a:xfrm>
        </p:spPr>
        <p:txBody>
          <a:bodyPr>
            <a:noAutofit/>
          </a:bodyPr>
          <a:lstStyle/>
          <a:p>
            <a:pPr algn="ctr"/>
            <a:r>
              <a:rPr lang="cs-CZ" sz="2800" dirty="0"/>
              <a:t>Portál </a:t>
            </a:r>
            <a:r>
              <a:rPr lang="cs-CZ" sz="2800" dirty="0" smtClean="0"/>
              <a:t>IS KP14</a:t>
            </a:r>
            <a:r>
              <a:rPr lang="cs-CZ" sz="2800" dirty="0"/>
              <a:t>+</a:t>
            </a:r>
            <a:endParaRPr lang="en-US" sz="2800"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a:t>
            </a:fld>
            <a:endParaRPr lang="en-US" dirty="0"/>
          </a:p>
        </p:txBody>
      </p:sp>
      <p:pic>
        <p:nvPicPr>
          <p:cNvPr id="6" name="Obrázek 5" descr="IROP-MMR-CRR – kopie.jpg"/>
          <p:cNvPicPr>
            <a:picLocks noChangeAspect="1"/>
          </p:cNvPicPr>
          <p:nvPr/>
        </p:nvPicPr>
        <p:blipFill>
          <a:blip r:embed="rId4"/>
          <a:stretch>
            <a:fillRect/>
          </a:stretch>
        </p:blipFill>
        <p:spPr>
          <a:xfrm>
            <a:off x="4213860" y="6278880"/>
            <a:ext cx="4930140" cy="57912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325" y="2053929"/>
            <a:ext cx="6530384" cy="407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18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4564"/>
            <a:ext cx="8229600" cy="4821238"/>
          </a:xfrm>
        </p:spPr>
        <p:txBody>
          <a:bodyPr>
            <a:normAutofit/>
          </a:bodyPr>
          <a:lstStyle/>
          <a:p>
            <a:pPr lvl="0" algn="just"/>
            <a:r>
              <a:rPr lang="cs-CZ" sz="2000" b="1" dirty="0" smtClean="0"/>
              <a:t>Prostřednictvím IS KP14</a:t>
            </a:r>
            <a:r>
              <a:rPr lang="cs-CZ" sz="2000" b="1" dirty="0"/>
              <a:t>+ probíhá podání úloh</a:t>
            </a:r>
            <a:r>
              <a:rPr lang="cs-CZ" sz="2000" b="1" dirty="0" smtClean="0"/>
              <a:t>:</a:t>
            </a:r>
          </a:p>
          <a:p>
            <a:pPr lvl="0" algn="just"/>
            <a:endParaRPr lang="cs-CZ" sz="700" b="1" dirty="0"/>
          </a:p>
          <a:p>
            <a:pPr marL="285750" indent="-285750">
              <a:buFont typeface="Arial" panose="020B0604020202020204" pitchFamily="34" charset="0"/>
              <a:buChar char="•"/>
            </a:pPr>
            <a:r>
              <a:rPr lang="cs-CZ" sz="2200" dirty="0"/>
              <a:t>žádost o podporu</a:t>
            </a:r>
          </a:p>
          <a:p>
            <a:pPr marL="285750" indent="-285750">
              <a:buFont typeface="Arial" panose="020B0604020202020204" pitchFamily="34" charset="0"/>
              <a:buChar char="•"/>
            </a:pPr>
            <a:r>
              <a:rPr lang="cs-CZ" sz="2200" dirty="0"/>
              <a:t>žádost o platbu – průběžná, závěrečná</a:t>
            </a:r>
          </a:p>
          <a:p>
            <a:pPr marL="285750" indent="-285750">
              <a:buFont typeface="Arial" panose="020B0604020202020204" pitchFamily="34" charset="0"/>
              <a:buChar char="•"/>
            </a:pPr>
            <a:r>
              <a:rPr lang="cs-CZ" sz="2200" dirty="0"/>
              <a:t>zprávy o realizaci  - průběžná, závěrečná (</a:t>
            </a:r>
            <a:r>
              <a:rPr lang="cs-CZ" sz="2200" dirty="0" err="1"/>
              <a:t>ZoR</a:t>
            </a:r>
            <a:r>
              <a:rPr lang="cs-CZ" sz="2200" dirty="0"/>
              <a:t> se v </a:t>
            </a:r>
            <a:r>
              <a:rPr lang="cs-CZ" sz="2200" dirty="0" smtClean="0"/>
              <a:t>IS KP14+ </a:t>
            </a:r>
            <a:r>
              <a:rPr lang="cs-CZ" sz="2200" dirty="0"/>
              <a:t>zobrazí po schválení právního aktu, depeše s upozorněním na blížící se termín podání)</a:t>
            </a:r>
          </a:p>
          <a:p>
            <a:pPr marL="285750" indent="-285750">
              <a:buFont typeface="Arial" panose="020B0604020202020204" pitchFamily="34" charset="0"/>
              <a:buChar char="•"/>
            </a:pPr>
            <a:r>
              <a:rPr lang="cs-CZ" sz="2200" dirty="0"/>
              <a:t>žádosti o změnu - ze strany příjemce i ze strany CRR (ŘO)</a:t>
            </a:r>
          </a:p>
          <a:p>
            <a:pPr marL="285750" indent="-285750">
              <a:buFont typeface="Arial" panose="020B0604020202020204" pitchFamily="34" charset="0"/>
              <a:buChar char="•"/>
            </a:pPr>
            <a:r>
              <a:rPr lang="cs-CZ" sz="2200" dirty="0"/>
              <a:t>zprávy o udržitelnosti projektu  - za každý rok - průběžná, závěrečná</a:t>
            </a:r>
          </a:p>
          <a:p>
            <a:pPr marL="285750" indent="-285750">
              <a:buFont typeface="Arial" panose="020B0604020202020204" pitchFamily="34" charset="0"/>
              <a:buChar char="•"/>
            </a:pPr>
            <a:r>
              <a:rPr lang="cs-CZ" sz="2200" dirty="0"/>
              <a:t>veškerá komunikace mezi žadatelem a CRR – formou depeší</a:t>
            </a:r>
          </a:p>
          <a:p>
            <a:pPr marL="19050" indent="-19050">
              <a:spcBef>
                <a:spcPts val="200"/>
              </a:spcBef>
              <a:tabLst>
                <a:tab pos="0" algn="l"/>
              </a:tabLst>
            </a:pPr>
            <a:endParaRPr lang="cs-CZ" dirty="0"/>
          </a:p>
          <a:p>
            <a:pPr marL="19050" indent="-19050">
              <a:spcBef>
                <a:spcPts val="200"/>
              </a:spcBef>
              <a:tabLst>
                <a:tab pos="0" algn="l"/>
              </a:tabLst>
            </a:pPr>
            <a:r>
              <a:rPr lang="cs-CZ" sz="2000" b="1" dirty="0" smtClean="0"/>
              <a:t>Podání všech úloh </a:t>
            </a:r>
            <a:r>
              <a:rPr lang="cs-CZ" sz="2000" b="1" dirty="0"/>
              <a:t>je pouze elektronické prostřednictvím </a:t>
            </a:r>
            <a:r>
              <a:rPr lang="cs-CZ" sz="2000" b="1" dirty="0" smtClean="0"/>
              <a:t>IS KP14+ !!!</a:t>
            </a:r>
          </a:p>
          <a:p>
            <a:pPr marL="266700" lvl="1" indent="0">
              <a:buNone/>
            </a:pPr>
            <a:endParaRPr lang="cs-CZ" dirty="0" smtClean="0"/>
          </a:p>
        </p:txBody>
      </p:sp>
      <p:sp>
        <p:nvSpPr>
          <p:cNvPr id="4" name="Title 3"/>
          <p:cNvSpPr>
            <a:spLocks noGrp="1"/>
          </p:cNvSpPr>
          <p:nvPr>
            <p:ph type="title"/>
          </p:nvPr>
        </p:nvSpPr>
        <p:spPr>
          <a:xfrm>
            <a:off x="457200" y="371476"/>
            <a:ext cx="8229600" cy="933450"/>
          </a:xfrm>
        </p:spPr>
        <p:txBody>
          <a:bodyPr>
            <a:noAutofit/>
          </a:bodyPr>
          <a:lstStyle/>
          <a:p>
            <a:pPr algn="ctr"/>
            <a:r>
              <a:rPr lang="cs-CZ" sz="2800" dirty="0"/>
              <a:t>Portál IS KP14+</a:t>
            </a:r>
            <a:endParaRPr lang="en-US" sz="2800"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671852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1" y="1306874"/>
            <a:ext cx="8229600" cy="4819290"/>
          </a:xfrm>
        </p:spPr>
        <p:txBody>
          <a:bodyPr>
            <a:normAutofit fontScale="92500"/>
          </a:bodyPr>
          <a:lstStyle/>
          <a:p>
            <a:pPr marL="285750" indent="-285750" algn="just">
              <a:buFont typeface="Arial" pitchFamily="34" charset="0"/>
              <a:buChar char="•"/>
            </a:pPr>
            <a:r>
              <a:rPr lang="cs-CZ" dirty="0" smtClean="0"/>
              <a:t>Pro </a:t>
            </a:r>
            <a:r>
              <a:rPr lang="cs-CZ" dirty="0"/>
              <a:t>bezproblémový chod doporučujeme </a:t>
            </a:r>
            <a:r>
              <a:rPr lang="cs-CZ" b="1" dirty="0"/>
              <a:t>nejnovější verzi </a:t>
            </a:r>
            <a:r>
              <a:rPr lang="cs-CZ" b="1" dirty="0" smtClean="0"/>
              <a:t>prohlížeče </a:t>
            </a:r>
            <a:r>
              <a:rPr lang="cs-CZ" b="1" cap="all" dirty="0" smtClean="0"/>
              <a:t>Internet Explorer, </a:t>
            </a:r>
            <a:r>
              <a:rPr lang="cs-CZ" dirty="0"/>
              <a:t>tj. aktuálně  verze 11</a:t>
            </a:r>
            <a:r>
              <a:rPr lang="cs-CZ" dirty="0" smtClean="0"/>
              <a:t>.</a:t>
            </a:r>
            <a:endParaRPr lang="cs-CZ" b="1" cap="all" dirty="0" smtClean="0"/>
          </a:p>
          <a:p>
            <a:pPr marL="285750" indent="-285750" algn="just">
              <a:buFont typeface="Arial" pitchFamily="34" charset="0"/>
              <a:buChar char="•"/>
            </a:pPr>
            <a:r>
              <a:rPr lang="cs-CZ" dirty="0" smtClean="0"/>
              <a:t>K </a:t>
            </a:r>
            <a:r>
              <a:rPr lang="cs-CZ" dirty="0"/>
              <a:t>podepsání úloh je vyžadován </a:t>
            </a:r>
            <a:r>
              <a:rPr lang="cs-CZ" b="1" dirty="0"/>
              <a:t>kvalifikovaný elektronický podpis</a:t>
            </a:r>
            <a:r>
              <a:rPr lang="cs-CZ" dirty="0"/>
              <a:t>. Aby bylo možné úlohy podepsat, je nutné mít na počítači nainstalovanou aplikaci </a:t>
            </a:r>
            <a:r>
              <a:rPr lang="cs-CZ" dirty="0">
                <a:hlinkClick r:id="rId3"/>
              </a:rPr>
              <a:t>MS </a:t>
            </a:r>
            <a:r>
              <a:rPr lang="cs-CZ" dirty="0" err="1" smtClean="0">
                <a:hlinkClick r:id="rId3"/>
              </a:rPr>
              <a:t>Silverlight</a:t>
            </a:r>
            <a:r>
              <a:rPr lang="cs-CZ" dirty="0">
                <a:solidFill>
                  <a:srgbClr val="FF0000"/>
                </a:solidFill>
              </a:rPr>
              <a:t> </a:t>
            </a:r>
            <a:r>
              <a:rPr lang="cs-CZ" dirty="0" smtClean="0"/>
              <a:t>a </a:t>
            </a:r>
            <a:r>
              <a:rPr lang="cs-CZ" dirty="0"/>
              <a:t>balíček </a:t>
            </a:r>
            <a:r>
              <a:rPr lang="cs-CZ" dirty="0" err="1">
                <a:solidFill>
                  <a:srgbClr val="FF0000"/>
                </a:solidFill>
                <a:hlinkClick r:id="rId4"/>
              </a:rPr>
              <a:t>TescoSW</a:t>
            </a:r>
            <a:r>
              <a:rPr lang="cs-CZ" dirty="0">
                <a:solidFill>
                  <a:srgbClr val="FF0000"/>
                </a:solidFill>
                <a:hlinkClick r:id="rId4"/>
              </a:rPr>
              <a:t> </a:t>
            </a:r>
            <a:r>
              <a:rPr lang="cs-CZ" dirty="0" err="1" smtClean="0">
                <a:solidFill>
                  <a:srgbClr val="FF0000"/>
                </a:solidFill>
                <a:hlinkClick r:id="rId4"/>
              </a:rPr>
              <a:t>Elevated</a:t>
            </a:r>
            <a:r>
              <a:rPr lang="cs-CZ" dirty="0">
                <a:solidFill>
                  <a:srgbClr val="FF0000"/>
                </a:solidFill>
                <a:hlinkClick r:id="rId4"/>
              </a:rPr>
              <a:t> </a:t>
            </a:r>
            <a:r>
              <a:rPr lang="cs-CZ" dirty="0" err="1" smtClean="0">
                <a:solidFill>
                  <a:srgbClr val="FF0000"/>
                </a:solidFill>
                <a:hlinkClick r:id="rId4"/>
              </a:rPr>
              <a:t>TrustTool</a:t>
            </a:r>
            <a:r>
              <a:rPr lang="cs-CZ" dirty="0"/>
              <a:t>, který slouží pro přístup k podpisovým </a:t>
            </a:r>
            <a:r>
              <a:rPr lang="cs-CZ" dirty="0" smtClean="0"/>
              <a:t>certifikátům. </a:t>
            </a:r>
          </a:p>
          <a:p>
            <a:pPr marL="914400" lvl="1" indent="-285750" algn="just">
              <a:spcBef>
                <a:spcPts val="0"/>
              </a:spcBef>
              <a:buFont typeface="Arial" pitchFamily="34" charset="0"/>
              <a:buChar char="•"/>
            </a:pPr>
            <a:r>
              <a:rPr lang="cs-CZ" sz="1800" b="0" dirty="0" smtClean="0">
                <a:solidFill>
                  <a:schemeClr val="tx1"/>
                </a:solidFill>
              </a:rPr>
              <a:t>Certifikát </a:t>
            </a:r>
            <a:r>
              <a:rPr lang="cs-CZ" sz="1800" dirty="0" smtClean="0">
                <a:solidFill>
                  <a:schemeClr val="tx1"/>
                </a:solidFill>
              </a:rPr>
              <a:t>musí být vydaný </a:t>
            </a:r>
            <a:r>
              <a:rPr lang="cs-CZ" sz="1800" dirty="0">
                <a:solidFill>
                  <a:schemeClr val="tx1"/>
                </a:solidFill>
              </a:rPr>
              <a:t>akreditovaným poskytovatelem </a:t>
            </a:r>
            <a:r>
              <a:rPr lang="cs-CZ" sz="1800" b="0" dirty="0">
                <a:solidFill>
                  <a:schemeClr val="tx1"/>
                </a:solidFill>
              </a:rPr>
              <a:t>certifikačních služeb dle zákona č. 227/2000 Sb., o elektronickém podpisu, v platném </a:t>
            </a:r>
            <a:r>
              <a:rPr lang="cs-CZ" sz="1800" b="0" dirty="0" smtClean="0">
                <a:solidFill>
                  <a:schemeClr val="tx1"/>
                </a:solidFill>
              </a:rPr>
              <a:t>znění</a:t>
            </a:r>
            <a:r>
              <a:rPr lang="cs-CZ" sz="1800" b="0" dirty="0">
                <a:solidFill>
                  <a:schemeClr val="tx1"/>
                </a:solidFill>
              </a:rPr>
              <a:t>, tzn. musí být vydaný některou </a:t>
            </a:r>
            <a:r>
              <a:rPr lang="cs-CZ" sz="1800" b="0" dirty="0" smtClean="0">
                <a:solidFill>
                  <a:schemeClr val="tx1"/>
                </a:solidFill>
              </a:rPr>
              <a:t>z</a:t>
            </a:r>
            <a:r>
              <a:rPr lang="cs-CZ" sz="1800" b="0" dirty="0">
                <a:solidFill>
                  <a:schemeClr val="tx1"/>
                </a:solidFill>
              </a:rPr>
              <a:t> podporovaných certifikačních autorit (</a:t>
            </a:r>
            <a:r>
              <a:rPr lang="cs-CZ" sz="1800" b="0" dirty="0" err="1">
                <a:solidFill>
                  <a:schemeClr val="tx1"/>
                </a:solidFill>
              </a:rPr>
              <a:t>Postsignum</a:t>
            </a:r>
            <a:r>
              <a:rPr lang="cs-CZ" sz="1800" b="0" dirty="0">
                <a:solidFill>
                  <a:schemeClr val="tx1"/>
                </a:solidFill>
              </a:rPr>
              <a:t>, </a:t>
            </a:r>
            <a:r>
              <a:rPr lang="cs-CZ" sz="1800" b="0" dirty="0" smtClean="0">
                <a:solidFill>
                  <a:schemeClr val="tx1"/>
                </a:solidFill>
              </a:rPr>
              <a:t>I.CA, </a:t>
            </a:r>
            <a:r>
              <a:rPr lang="cs-CZ" sz="1800" b="0" dirty="0" err="1" smtClean="0">
                <a:solidFill>
                  <a:schemeClr val="tx1"/>
                </a:solidFill>
              </a:rPr>
              <a:t>eIdentity</a:t>
            </a:r>
            <a:r>
              <a:rPr lang="cs-CZ" sz="1800" b="0" dirty="0" smtClean="0">
                <a:solidFill>
                  <a:schemeClr val="tx1"/>
                </a:solidFill>
              </a:rPr>
              <a:t>). </a:t>
            </a:r>
            <a:r>
              <a:rPr lang="cs-CZ" sz="1800" b="0" dirty="0">
                <a:solidFill>
                  <a:schemeClr val="tx1"/>
                </a:solidFill>
              </a:rPr>
              <a:t>Např. služby </a:t>
            </a:r>
            <a:r>
              <a:rPr lang="cs-CZ" sz="1800" b="0" dirty="0" err="1">
                <a:solidFill>
                  <a:schemeClr val="tx1"/>
                </a:solidFill>
              </a:rPr>
              <a:t>PostSignum</a:t>
            </a:r>
            <a:r>
              <a:rPr lang="cs-CZ" sz="1800" b="0" dirty="0">
                <a:solidFill>
                  <a:schemeClr val="tx1"/>
                </a:solidFill>
              </a:rPr>
              <a:t> jsou dostupné se službami Czech POINT.</a:t>
            </a:r>
          </a:p>
          <a:p>
            <a:pPr marL="914400" lvl="1" indent="-285750" algn="just">
              <a:spcBef>
                <a:spcPts val="0"/>
              </a:spcBef>
              <a:spcAft>
                <a:spcPts val="1200"/>
              </a:spcAft>
              <a:buFont typeface="Arial" panose="020B0604020202020204" pitchFamily="34" charset="0"/>
              <a:buChar char="•"/>
            </a:pPr>
            <a:r>
              <a:rPr lang="cs-CZ" sz="1800" b="0" dirty="0" smtClean="0">
                <a:solidFill>
                  <a:schemeClr val="tx1"/>
                </a:solidFill>
              </a:rPr>
              <a:t>Certifikát </a:t>
            </a:r>
            <a:r>
              <a:rPr lang="cs-CZ" sz="1800" b="0" dirty="0">
                <a:solidFill>
                  <a:schemeClr val="tx1"/>
                </a:solidFill>
              </a:rPr>
              <a:t>si zajišťují a obnovují uživatelé MS2014+ na vlastní náklady </a:t>
            </a:r>
            <a:r>
              <a:rPr lang="cs-CZ" sz="1800" b="0" dirty="0" smtClean="0">
                <a:solidFill>
                  <a:schemeClr val="tx1"/>
                </a:solidFill>
              </a:rPr>
              <a:t/>
            </a:r>
            <a:br>
              <a:rPr lang="cs-CZ" sz="1800" b="0" dirty="0" smtClean="0">
                <a:solidFill>
                  <a:schemeClr val="tx1"/>
                </a:solidFill>
              </a:rPr>
            </a:br>
            <a:r>
              <a:rPr lang="cs-CZ" sz="1800" b="0" dirty="0" smtClean="0">
                <a:solidFill>
                  <a:schemeClr val="tx1"/>
                </a:solidFill>
              </a:rPr>
              <a:t>u </a:t>
            </a:r>
            <a:r>
              <a:rPr lang="cs-CZ" sz="1800" b="0" dirty="0">
                <a:solidFill>
                  <a:schemeClr val="tx1"/>
                </a:solidFill>
              </a:rPr>
              <a:t>akreditovaného </a:t>
            </a:r>
            <a:r>
              <a:rPr lang="cs-CZ" sz="1800" b="0" dirty="0" smtClean="0">
                <a:solidFill>
                  <a:schemeClr val="tx1"/>
                </a:solidFill>
              </a:rPr>
              <a:t>poskytovatele. </a:t>
            </a:r>
            <a:r>
              <a:rPr lang="cs-CZ" sz="1800" b="0" dirty="0">
                <a:solidFill>
                  <a:srgbClr val="FF0000"/>
                </a:solidFill>
              </a:rPr>
              <a:t>Platnost certifikátu ještě min. 3 dny po </a:t>
            </a:r>
            <a:r>
              <a:rPr lang="cs-CZ" sz="1800" b="0" dirty="0" smtClean="0">
                <a:solidFill>
                  <a:srgbClr val="FF0000"/>
                </a:solidFill>
              </a:rPr>
              <a:t>podpisu!</a:t>
            </a:r>
          </a:p>
          <a:p>
            <a:pPr marL="285750" indent="-285750" algn="just">
              <a:buFont typeface="Arial" panose="020B0604020202020204" pitchFamily="34" charset="0"/>
              <a:buChar char="•"/>
            </a:pPr>
            <a:r>
              <a:rPr lang="cs-CZ" dirty="0" smtClean="0"/>
              <a:t>Instalační </a:t>
            </a:r>
            <a:r>
              <a:rPr lang="cs-CZ" dirty="0"/>
              <a:t>balíček </a:t>
            </a:r>
            <a:r>
              <a:rPr lang="cs-CZ" dirty="0" err="1">
                <a:hlinkClick r:id="rId4"/>
              </a:rPr>
              <a:t>TescoSW</a:t>
            </a:r>
            <a:r>
              <a:rPr lang="cs-CZ" dirty="0">
                <a:hlinkClick r:id="rId4"/>
              </a:rPr>
              <a:t> </a:t>
            </a:r>
            <a:r>
              <a:rPr lang="cs-CZ" dirty="0" err="1">
                <a:hlinkClick r:id="rId4"/>
              </a:rPr>
              <a:t>Elevated</a:t>
            </a:r>
            <a:r>
              <a:rPr lang="cs-CZ" dirty="0">
                <a:hlinkClick r:id="rId4"/>
              </a:rPr>
              <a:t> </a:t>
            </a:r>
            <a:r>
              <a:rPr lang="cs-CZ" dirty="0" err="1">
                <a:hlinkClick r:id="rId4"/>
              </a:rPr>
              <a:t>TrustTool</a:t>
            </a:r>
            <a:r>
              <a:rPr lang="cs-CZ" dirty="0"/>
              <a:t> naleznete v MS2014+ na záložce HW a SW požadavky.</a:t>
            </a:r>
            <a:endParaRPr lang="cs-CZ" cap="all" dirty="0"/>
          </a:p>
          <a:p>
            <a:pPr marL="285750" indent="-285750" algn="just">
              <a:buFont typeface="Arial" panose="020B0604020202020204" pitchFamily="34" charset="0"/>
              <a:buChar char="•"/>
            </a:pPr>
            <a:r>
              <a:rPr lang="cs-CZ" dirty="0" smtClean="0"/>
              <a:t>Na záložce „FAQ“ (podzáložka „FAQ elektronický podpis“) jsou k dispozici principy práce s </a:t>
            </a:r>
            <a:r>
              <a:rPr lang="cs-CZ" dirty="0" smtClean="0"/>
              <a:t>certifikáty.</a:t>
            </a:r>
            <a:endParaRPr lang="cs-CZ" dirty="0" smtClean="0"/>
          </a:p>
        </p:txBody>
      </p:sp>
      <p:sp>
        <p:nvSpPr>
          <p:cNvPr id="4" name="Nadpis 3"/>
          <p:cNvSpPr>
            <a:spLocks noGrp="1"/>
          </p:cNvSpPr>
          <p:nvPr>
            <p:ph type="title"/>
          </p:nvPr>
        </p:nvSpPr>
        <p:spPr/>
        <p:txBody>
          <a:bodyPr>
            <a:normAutofit/>
          </a:bodyPr>
          <a:lstStyle/>
          <a:p>
            <a:pPr algn="ctr"/>
            <a:r>
              <a:rPr lang="cs-CZ" sz="2800" dirty="0" smtClean="0"/>
              <a:t>HW a SW požadavky</a:t>
            </a:r>
            <a:endParaRPr lang="cs-CZ" sz="2800"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7</a:t>
            </a:fld>
            <a:endParaRPr lang="en-US" dirty="0"/>
          </a:p>
        </p:txBody>
      </p:sp>
      <p:pic>
        <p:nvPicPr>
          <p:cNvPr id="6" name="Obrázek 5" descr="IROP-MMR-CRR – kopie.jpg"/>
          <p:cNvPicPr>
            <a:picLocks noChangeAspect="1"/>
          </p:cNvPicPr>
          <p:nvPr/>
        </p:nvPicPr>
        <p:blipFill>
          <a:blip r:embed="rId5"/>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83525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285750" lvl="1" indent="-285750" algn="just">
              <a:spcBef>
                <a:spcPct val="20000"/>
              </a:spcBef>
              <a:spcAft>
                <a:spcPts val="200"/>
              </a:spcAft>
              <a:buFont typeface="Arial" panose="020B0604020202020204" pitchFamily="34" charset="0"/>
              <a:buChar char="•"/>
            </a:pPr>
            <a:r>
              <a:rPr lang="cs-CZ" sz="1800" dirty="0">
                <a:solidFill>
                  <a:schemeClr val="tx1"/>
                </a:solidFill>
              </a:rPr>
              <a:t>Žadatel</a:t>
            </a:r>
            <a:r>
              <a:rPr lang="cs-CZ" sz="1800" b="0" dirty="0">
                <a:solidFill>
                  <a:schemeClr val="tx1"/>
                </a:solidFill>
              </a:rPr>
              <a:t> by měl vždy </a:t>
            </a:r>
            <a:r>
              <a:rPr lang="cs-CZ" sz="1800" dirty="0">
                <a:solidFill>
                  <a:schemeClr val="tx1"/>
                </a:solidFill>
              </a:rPr>
              <a:t>přístup do portálu s rolí správce přístupů</a:t>
            </a:r>
            <a:r>
              <a:rPr lang="cs-CZ" sz="1800" b="0" dirty="0">
                <a:solidFill>
                  <a:schemeClr val="tx1"/>
                </a:solidFill>
              </a:rPr>
              <a:t>. P</a:t>
            </a:r>
            <a:r>
              <a:rPr lang="cs-CZ" sz="1800" b="0" dirty="0" smtClean="0">
                <a:solidFill>
                  <a:schemeClr val="tx1"/>
                </a:solidFill>
              </a:rPr>
              <a:t>ouze </a:t>
            </a:r>
            <a:r>
              <a:rPr lang="cs-CZ" sz="1800" b="0" dirty="0">
                <a:solidFill>
                  <a:schemeClr val="tx1"/>
                </a:solidFill>
              </a:rPr>
              <a:t>s touto rolí lze přidávat/odebírat další </a:t>
            </a:r>
            <a:r>
              <a:rPr lang="cs-CZ" sz="1800" b="0" dirty="0" smtClean="0">
                <a:solidFill>
                  <a:schemeClr val="tx1"/>
                </a:solidFill>
              </a:rPr>
              <a:t>uživatele (čtenář, editor, signatář, zmocněnec).</a:t>
            </a:r>
            <a:endParaRPr lang="cs-CZ" sz="1800" b="0" dirty="0">
              <a:solidFill>
                <a:schemeClr val="tx1"/>
              </a:solidFill>
            </a:endParaRPr>
          </a:p>
          <a:p>
            <a:pPr marL="285750" lvl="1" indent="-285750" algn="just">
              <a:spcBef>
                <a:spcPct val="20000"/>
              </a:spcBef>
              <a:spcAft>
                <a:spcPts val="200"/>
              </a:spcAft>
              <a:buFont typeface="Arial" panose="020B0604020202020204" pitchFamily="34" charset="0"/>
              <a:buChar char="•"/>
            </a:pPr>
            <a:r>
              <a:rPr lang="cs-CZ" sz="1800" b="0" dirty="0" smtClean="0">
                <a:solidFill>
                  <a:schemeClr val="tx1"/>
                </a:solidFill>
              </a:rPr>
              <a:t>K </a:t>
            </a:r>
            <a:r>
              <a:rPr lang="cs-CZ" sz="1800" b="0" dirty="0">
                <a:solidFill>
                  <a:schemeClr val="tx1"/>
                </a:solidFill>
              </a:rPr>
              <a:t>podepisování všech nebo určitých úloh je možné </a:t>
            </a:r>
            <a:r>
              <a:rPr lang="cs-CZ" sz="1800" dirty="0">
                <a:solidFill>
                  <a:schemeClr val="tx1"/>
                </a:solidFill>
              </a:rPr>
              <a:t>zmocnit jinou osobu plnou mocí,</a:t>
            </a:r>
            <a:r>
              <a:rPr lang="cs-CZ" sz="1800" b="0" dirty="0">
                <a:solidFill>
                  <a:schemeClr val="tx1"/>
                </a:solidFill>
              </a:rPr>
              <a:t> která se oskenovaná nahraje do </a:t>
            </a:r>
            <a:r>
              <a:rPr lang="cs-CZ" sz="1800" b="0" dirty="0" smtClean="0">
                <a:solidFill>
                  <a:schemeClr val="tx1"/>
                </a:solidFill>
              </a:rPr>
              <a:t>IS KP14+.</a:t>
            </a:r>
            <a:endParaRPr lang="cs-CZ" dirty="0"/>
          </a:p>
          <a:p>
            <a:pPr marL="285750" indent="-285750" algn="just">
              <a:buFont typeface="Arial" panose="020B0604020202020204" pitchFamily="34" charset="0"/>
              <a:buChar char="•"/>
            </a:pPr>
            <a:r>
              <a:rPr lang="cs-CZ" b="1" dirty="0" smtClean="0"/>
              <a:t>Informace </a:t>
            </a:r>
            <a:r>
              <a:rPr lang="cs-CZ" b="1" dirty="0"/>
              <a:t>o stavu projektu </a:t>
            </a:r>
            <a:r>
              <a:rPr lang="cs-CZ" dirty="0"/>
              <a:t>včetně výsledků hodnocení projektu se žadatel/příjemce dozví pouze přes </a:t>
            </a:r>
            <a:r>
              <a:rPr lang="cs-CZ" dirty="0" smtClean="0"/>
              <a:t>systém.</a:t>
            </a:r>
            <a:endParaRPr lang="cs-CZ" dirty="0"/>
          </a:p>
          <a:p>
            <a:pPr marL="285750" indent="-285750" algn="just">
              <a:buFont typeface="Arial" panose="020B0604020202020204" pitchFamily="34" charset="0"/>
              <a:buChar char="•"/>
            </a:pPr>
            <a:r>
              <a:rPr lang="cs-CZ" dirty="0"/>
              <a:t>Dokument </a:t>
            </a:r>
            <a:r>
              <a:rPr lang="cs-CZ" b="1" dirty="0"/>
              <a:t>Rozhodnutí o poskytnutí </a:t>
            </a:r>
            <a:r>
              <a:rPr lang="cs-CZ" b="1" dirty="0" smtClean="0"/>
              <a:t>dotace</a:t>
            </a:r>
            <a:r>
              <a:rPr lang="cs-CZ" dirty="0" smtClean="0"/>
              <a:t>/Stanovení podmínek </a:t>
            </a:r>
            <a:r>
              <a:rPr lang="cs-CZ" dirty="0"/>
              <a:t>včetně podmínek bude příjemci zpřístupněn taktéž pouze přes </a:t>
            </a:r>
            <a:r>
              <a:rPr lang="cs-CZ" dirty="0" smtClean="0"/>
              <a:t>systém.</a:t>
            </a:r>
            <a:endParaRPr lang="cs-CZ" dirty="0"/>
          </a:p>
          <a:p>
            <a:pPr marL="285750" indent="-285750" algn="just">
              <a:buFont typeface="Arial" panose="020B0604020202020204" pitchFamily="34" charset="0"/>
              <a:buChar char="•"/>
            </a:pPr>
            <a:r>
              <a:rPr lang="cs-CZ" b="1" dirty="0"/>
              <a:t>Komunikace s Centrem </a:t>
            </a:r>
            <a:r>
              <a:rPr lang="cs-CZ" dirty="0"/>
              <a:t>po podání projektové žádosti bude probíhat </a:t>
            </a:r>
            <a:r>
              <a:rPr lang="cs-CZ" b="1" dirty="0"/>
              <a:t>pouze prostřednictvím depeší </a:t>
            </a:r>
            <a:r>
              <a:rPr lang="cs-CZ" dirty="0"/>
              <a:t>(zpráv) přes </a:t>
            </a:r>
            <a:r>
              <a:rPr lang="cs-CZ" dirty="0" smtClean="0"/>
              <a:t>systém.</a:t>
            </a:r>
            <a:endParaRPr lang="cs-CZ" dirty="0"/>
          </a:p>
          <a:p>
            <a:pPr marL="285750" indent="-285750">
              <a:buFont typeface="Arial" panose="020B0604020202020204" pitchFamily="34" charset="0"/>
              <a:buChar char="•"/>
            </a:pPr>
            <a:endParaRPr lang="cs-CZ" b="1" dirty="0"/>
          </a:p>
          <a:p>
            <a:pPr marL="915988" lvl="2" indent="-285750" algn="just" defTabSz="812800">
              <a:spcBef>
                <a:spcPts val="0"/>
              </a:spcBef>
            </a:pPr>
            <a:endParaRPr lang="cs-CZ" sz="1700" dirty="0" smtClean="0"/>
          </a:p>
          <a:p>
            <a:pPr marL="254000" lvl="2" indent="0" algn="just" defTabSz="266700">
              <a:spcBef>
                <a:spcPts val="0"/>
              </a:spcBef>
              <a:buNone/>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Hlavní změny v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85422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285750" indent="-285750" algn="just">
              <a:buFont typeface="Arial" panose="020B0604020202020204" pitchFamily="34" charset="0"/>
              <a:buChar char="•"/>
            </a:pPr>
            <a:r>
              <a:rPr lang="cs-CZ" dirty="0"/>
              <a:t>Doporučujeme si v </a:t>
            </a:r>
            <a:r>
              <a:rPr lang="cs-CZ" dirty="0" smtClean="0"/>
              <a:t>IS KP14</a:t>
            </a:r>
            <a:r>
              <a:rPr lang="cs-CZ" dirty="0"/>
              <a:t>+ nastavit </a:t>
            </a:r>
            <a:r>
              <a:rPr lang="cs-CZ" b="1" dirty="0"/>
              <a:t>notifikace na telefon nebo e-mail</a:t>
            </a:r>
            <a:r>
              <a:rPr lang="cs-CZ" dirty="0"/>
              <a:t>, kde budete informováni o události/změně stavu projektu či o případných výzvách </a:t>
            </a:r>
            <a:br>
              <a:rPr lang="cs-CZ" dirty="0"/>
            </a:br>
            <a:r>
              <a:rPr lang="cs-CZ" dirty="0"/>
              <a:t>k doplnění/vysvětlení.</a:t>
            </a:r>
          </a:p>
          <a:p>
            <a:pPr marL="285750" indent="-285750" algn="just">
              <a:buFont typeface="Arial" panose="020B0604020202020204" pitchFamily="34" charset="0"/>
              <a:buChar char="•"/>
            </a:pPr>
            <a:r>
              <a:rPr lang="cs-CZ" dirty="0"/>
              <a:t>Depeše se považuje </a:t>
            </a:r>
            <a:r>
              <a:rPr lang="cs-CZ" b="1" dirty="0"/>
              <a:t>za doručenou dnem odeslání</a:t>
            </a:r>
            <a:r>
              <a:rPr lang="cs-CZ" dirty="0"/>
              <a:t>, nikoli dnem přečtení (možnost notifikace na e-mail či </a:t>
            </a:r>
            <a:r>
              <a:rPr lang="cs-CZ" dirty="0" err="1"/>
              <a:t>sms</a:t>
            </a:r>
            <a:r>
              <a:rPr lang="cs-CZ" dirty="0" smtClean="0"/>
              <a:t>).</a:t>
            </a:r>
            <a:endParaRPr lang="cs-CZ" b="1" dirty="0" smtClean="0"/>
          </a:p>
          <a:p>
            <a:pPr marL="285750" indent="-285750" algn="just">
              <a:buFont typeface="Arial" panose="020B0604020202020204" pitchFamily="34" charset="0"/>
              <a:buChar char="•"/>
            </a:pPr>
            <a:r>
              <a:rPr lang="cs-CZ" b="1" dirty="0" smtClean="0"/>
              <a:t>Přílohy</a:t>
            </a:r>
            <a:r>
              <a:rPr lang="cs-CZ" dirty="0" smtClean="0"/>
              <a:t> </a:t>
            </a:r>
            <a:r>
              <a:rPr lang="cs-CZ" dirty="0"/>
              <a:t>není nutné elektronicky podepisovat. </a:t>
            </a:r>
            <a:r>
              <a:rPr lang="cs-CZ" b="1" dirty="0"/>
              <a:t>Podepisuje se až kompletní </a:t>
            </a:r>
            <a:r>
              <a:rPr lang="cs-CZ" b="1" dirty="0" smtClean="0"/>
              <a:t>žádost </a:t>
            </a:r>
            <a:r>
              <a:rPr lang="cs-CZ" dirty="0" smtClean="0"/>
              <a:t>o podporu. Velikost </a:t>
            </a:r>
            <a:r>
              <a:rPr lang="cs-CZ" dirty="0"/>
              <a:t>příloh není omezená a všechny přílohy se přikládají </a:t>
            </a:r>
            <a:r>
              <a:rPr lang="cs-CZ" b="1" dirty="0"/>
              <a:t>pouze elektronicky</a:t>
            </a:r>
            <a:r>
              <a:rPr lang="cs-CZ" dirty="0" smtClean="0"/>
              <a:t>.</a:t>
            </a:r>
          </a:p>
          <a:p>
            <a:pPr marL="285750" indent="-285750" algn="just">
              <a:buFont typeface="Arial" panose="020B0604020202020204" pitchFamily="34" charset="0"/>
              <a:buChar char="•"/>
            </a:pPr>
            <a:r>
              <a:rPr lang="cs-CZ" dirty="0" smtClean="0"/>
              <a:t>Jednotlivé </a:t>
            </a:r>
            <a:r>
              <a:rPr lang="cs-CZ" dirty="0"/>
              <a:t>přílohy se nenahrávají na záložku </a:t>
            </a:r>
            <a:r>
              <a:rPr lang="cs-CZ" dirty="0" smtClean="0"/>
              <a:t>„Přiložené dokumenty“, </a:t>
            </a:r>
            <a:r>
              <a:rPr lang="cs-CZ" dirty="0"/>
              <a:t>ale na </a:t>
            </a:r>
            <a:r>
              <a:rPr lang="cs-CZ" b="1" dirty="0"/>
              <a:t>různá místa podle </a:t>
            </a:r>
            <a:r>
              <a:rPr lang="cs-CZ" b="1" dirty="0" smtClean="0"/>
              <a:t>oblasti, </a:t>
            </a:r>
            <a:r>
              <a:rPr lang="cs-CZ" b="1" dirty="0"/>
              <a:t>do které spadají </a:t>
            </a:r>
            <a:r>
              <a:rPr lang="cs-CZ" dirty="0"/>
              <a:t>(týká se plných mocí a veřejných zakázek).</a:t>
            </a:r>
          </a:p>
          <a:p>
            <a:pPr marL="539750" lvl="2" indent="-285750" algn="just" defTabSz="266700">
              <a:spcBef>
                <a:spcPts val="0"/>
              </a:spcBef>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Hlavní změny v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64282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4376</TotalTime>
  <Words>3011</Words>
  <Application>Microsoft Office PowerPoint</Application>
  <PresentationFormat>Předvádění na obrazovce (4:3)</PresentationFormat>
  <Paragraphs>505</Paragraphs>
  <Slides>45</Slides>
  <Notes>8</Notes>
  <HiddenSlides>0</HiddenSlides>
  <MMClips>0</MMClips>
  <ScaleCrop>false</ScaleCrop>
  <HeadingPairs>
    <vt:vector size="4" baseType="variant">
      <vt:variant>
        <vt:lpstr>Motiv</vt:lpstr>
      </vt:variant>
      <vt:variant>
        <vt:i4>1</vt:i4>
      </vt:variant>
      <vt:variant>
        <vt:lpstr>Nadpisy snímků</vt:lpstr>
      </vt:variant>
      <vt:variant>
        <vt:i4>45</vt:i4>
      </vt:variant>
    </vt:vector>
  </HeadingPairs>
  <TitlesOfParts>
    <vt:vector size="46" baseType="lpstr">
      <vt:lpstr>CRR template</vt:lpstr>
      <vt:lpstr>Představení  Centra pro regionální rozvoj  České republiky</vt:lpstr>
      <vt:lpstr>Centrum pro regionální rozvoj  České republiky</vt:lpstr>
      <vt:lpstr>Informace o Centru</vt:lpstr>
      <vt:lpstr>Webová aplikace IS KP14+</vt:lpstr>
      <vt:lpstr>Portál IS KP14+</vt:lpstr>
      <vt:lpstr>Portál IS KP14+</vt:lpstr>
      <vt:lpstr>HW a SW požadavky</vt:lpstr>
      <vt:lpstr>Hlavní změny v IS KP14+</vt:lpstr>
      <vt:lpstr>Hlavní změny v IS KP14+</vt:lpstr>
      <vt:lpstr>Co Vám může pomoci při vyplnění IS KP14+ ?</vt:lpstr>
      <vt:lpstr>Příjem a hodnocení žádostí  o podporu</vt:lpstr>
      <vt:lpstr>Příjem žádostí o podporu</vt:lpstr>
      <vt:lpstr>Hodnocení žádostí</vt:lpstr>
      <vt:lpstr>Hodnocení žádostí</vt:lpstr>
      <vt:lpstr>Kontrola přijatelnosti a formálních náležitostí</vt:lpstr>
      <vt:lpstr>Kritéria formálních náležitostí</vt:lpstr>
      <vt:lpstr>Kritéria formálních náležitostí</vt:lpstr>
      <vt:lpstr>Kritéria formálních náležitostí</vt:lpstr>
      <vt:lpstr>Kritéria formálních náležitostí</vt:lpstr>
      <vt:lpstr>Kritéria formálních náležitostí</vt:lpstr>
      <vt:lpstr>Kritéria formálních náležitostí</vt:lpstr>
      <vt:lpstr>Kritéria formálních náležitostí</vt:lpstr>
      <vt:lpstr>Obecná kritéria přijatelnosti</vt:lpstr>
      <vt:lpstr>Obecná kritéria přijatelnosti</vt:lpstr>
      <vt:lpstr>Obecná kritéria přijatelnosti</vt:lpstr>
      <vt:lpstr>Obecná kritéria přijatelnosti</vt:lpstr>
      <vt:lpstr>Specifická kritéria přijatelnosti</vt:lpstr>
      <vt:lpstr>Specifická kritéria přijatelnosti</vt:lpstr>
      <vt:lpstr>Specifická kritéria přijatelnosti</vt:lpstr>
      <vt:lpstr>Specifická kritéria přijatelnosti – aktivita Bezpečnost dopravy</vt:lpstr>
      <vt:lpstr>Specifická kritéria přijatelnosti – aktivita Cyklodoprava</vt:lpstr>
      <vt:lpstr>Věcné hodnocení</vt:lpstr>
      <vt:lpstr>Věcné hodnocení – aktivita Bezpečnost dopravy</vt:lpstr>
      <vt:lpstr>Věcné hodnocení – aktivita Bezpečnost dopravy</vt:lpstr>
      <vt:lpstr>Věcné hodnocení – aktivita Cyklodoprava</vt:lpstr>
      <vt:lpstr>Věcné hodnocení – aktivita Cyklodoprava</vt:lpstr>
      <vt:lpstr>Ex-ante analýza rizik</vt:lpstr>
      <vt:lpstr>Ex-ante kontrola</vt:lpstr>
      <vt:lpstr>Výběr projektů</vt:lpstr>
      <vt:lpstr>Vydání právního aktu</vt:lpstr>
      <vt:lpstr>Žádost o přezkum výsledku hodnocení</vt:lpstr>
      <vt:lpstr>Monitorování realizace projektů</vt:lpstr>
      <vt:lpstr>Monitorování realizace projektů</vt:lpstr>
      <vt:lpstr>Změny v projektech</vt:lpstr>
      <vt:lpstr>Děkuji Vám za pozornost.  Ing. Michaela Brožová 735 157 809 brozova@crr.cz  </vt:lpstr>
    </vt:vector>
  </TitlesOfParts>
  <Company>CRR ČR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Centrum pro regionální rozvoj ČR</dc:creator>
  <cp:lastModifiedBy>Brožová Michaela</cp:lastModifiedBy>
  <cp:revision>317</cp:revision>
  <cp:lastPrinted>2015-11-10T07:37:02Z</cp:lastPrinted>
  <dcterms:created xsi:type="dcterms:W3CDTF">2014-09-16T20:50:40Z</dcterms:created>
  <dcterms:modified xsi:type="dcterms:W3CDTF">2016-01-18T11:36:34Z</dcterms:modified>
</cp:coreProperties>
</file>