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4" r:id="rId29"/>
    <p:sldId id="295" r:id="rId30"/>
    <p:sldId id="293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608" y="-468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7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3/14/2017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</a:t>
            </a:r>
            <a:r>
              <a:rPr lang="cs-CZ" sz="4000" dirty="0" smtClean="0"/>
              <a:t>70. </a:t>
            </a:r>
            <a:r>
              <a:rPr lang="cs-CZ" sz="4000" dirty="0" smtClean="0"/>
              <a:t>výzvě IROP</a:t>
            </a:r>
            <a:r>
              <a:rPr lang="en-US" sz="4000" dirty="0" smtClean="0"/>
              <a:t> </a:t>
            </a:r>
            <a:r>
              <a:rPr lang="en-US" sz="4000" dirty="0" smtClean="0"/>
              <a:t>„</a:t>
            </a:r>
            <a:r>
              <a:rPr lang="pl-PL" sz="4000" dirty="0"/>
              <a:t>Vybrané úseky silnic II. a III. třídy - II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14.3.2017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</a:t>
            </a:r>
            <a:r>
              <a:rPr lang="cs-CZ" sz="3200" b="1" u="sng" dirty="0" smtClean="0">
                <a:solidFill>
                  <a:prstClr val="black"/>
                </a:solidFill>
                <a:cs typeface="Arial" pitchFamily="34" charset="0"/>
              </a:rPr>
              <a:t>zákoně:</a:t>
            </a:r>
            <a:endParaRPr lang="cs-CZ" sz="3200" b="1" u="sng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Zadavatel stanoví předmět jedné zakázky tak, aby předmětem jedné zakázky byla: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</a:t>
            </a:r>
            <a:r>
              <a:rPr lang="cs-CZ" sz="2200" dirty="0" smtClean="0">
                <a:solidFill>
                  <a:prstClr val="black"/>
                </a:solidFill>
              </a:rPr>
              <a:t>plnění, tvořící </a:t>
            </a:r>
            <a:r>
              <a:rPr lang="cs-CZ" sz="2200" b="1" u="sng" dirty="0">
                <a:solidFill>
                  <a:prstClr val="black"/>
                </a:solidFill>
              </a:rPr>
              <a:t>jeden funkční celek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obdobná a spolu související plnění</a:t>
            </a: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200" b="0" dirty="0">
                <a:solidFill>
                  <a:prstClr val="black"/>
                </a:solidFill>
              </a:rPr>
              <a:t>související plnění jsou ta, která spolu </a:t>
            </a:r>
            <a:r>
              <a:rPr lang="cs-CZ" sz="2200" u="sng" dirty="0">
                <a:solidFill>
                  <a:prstClr val="black"/>
                </a:solidFill>
              </a:rPr>
              <a:t>místně, věcně a časově</a:t>
            </a:r>
            <a:r>
              <a:rPr lang="cs-CZ" sz="2200" b="0" dirty="0">
                <a:solidFill>
                  <a:prstClr val="black"/>
                </a:solidFill>
              </a:rPr>
              <a:t> souvisí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pravidelných či trvajících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/ předchozích 12 měsíců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endParaRPr lang="cs-CZ" sz="22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</a:t>
            </a: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zákoně:</a:t>
            </a:r>
            <a:endParaRPr lang="cs-CZ" sz="2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povinnost stanovit předmět zakázky v souladu se základními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zásadami a v souladu zákonem (§ 13 ZVZ, § 16 a násl. ZZVZ) </a:t>
            </a:r>
            <a:endParaRPr lang="cs-CZ" sz="2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neoprávněného dělení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diskriminačního slučování předmětu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  <a:cs typeface="Arial" pitchFamily="34" charset="0"/>
              </a:rPr>
              <a:t>zákaz </a:t>
            </a:r>
            <a:r>
              <a:rPr lang="cs-CZ" sz="2200" dirty="0">
                <a:solidFill>
                  <a:prstClr val="black"/>
                </a:solidFill>
                <a:cs typeface="Arial" pitchFamily="34" charset="0"/>
              </a:rPr>
              <a:t>značkové specifikace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vymezení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elektronickém tržišti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 hodnoty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uzavřené výzvě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nabídek: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ve věstníku veřejných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zakázek</a:t>
            </a:r>
          </a:p>
          <a:p>
            <a:pPr lvl="0" defTabSz="914400">
              <a:spcAft>
                <a:spcPts val="0"/>
              </a:spcAft>
            </a:pP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	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(od 1.10.2016 nedoporučujeme – může být považováno za zahájení podle zákona, není zřejmý dopad § 4 odst. 5 ZZVZ)</a:t>
            </a:r>
            <a:endParaRPr lang="cs-CZ" i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webových stránkách příslušného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Programu</a:t>
            </a:r>
          </a:p>
          <a:p>
            <a:pPr lvl="0" defTabSz="914400">
              <a:spcBef>
                <a:spcPts val="0"/>
              </a:spcBef>
              <a:spcAft>
                <a:spcPts val="0"/>
              </a:spcAft>
            </a:pP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	(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pro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IROP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neplatí)</a:t>
            </a:r>
            <a:endParaRPr lang="cs-CZ" i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Pokud zadavatel zadává na elektronickém tržišti, zadává podle pravidel elektronického tržiště.</a:t>
            </a:r>
          </a:p>
          <a:p>
            <a:pPr marL="742950" lvl="1" indent="-28575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800" u="sng" dirty="0">
                <a:solidFill>
                  <a:prstClr val="black"/>
                </a:solidFill>
                <a:cs typeface="Arial" pitchFamily="34" charset="0"/>
              </a:rPr>
              <a:t>v takovém případě se ustanovení upravující zadávání zakázek tohoto </a:t>
            </a:r>
            <a:r>
              <a:rPr lang="cs-CZ" sz="2800" u="sng" dirty="0" smtClean="0">
                <a:solidFill>
                  <a:prstClr val="black"/>
                </a:solidFill>
                <a:cs typeface="Arial" pitchFamily="34" charset="0"/>
              </a:rPr>
              <a:t>MPZ nepoužijí </a:t>
            </a:r>
            <a:r>
              <a:rPr lang="cs-CZ" sz="2800" b="0" dirty="0" smtClean="0">
                <a:solidFill>
                  <a:prstClr val="black"/>
                </a:solidFill>
                <a:cs typeface="Arial" pitchFamily="34" charset="0"/>
              </a:rPr>
              <a:t>(vyjma základních zásad)</a:t>
            </a:r>
            <a:endParaRPr lang="cs-CZ" sz="2800" b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e-tržiště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malé hodnoty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nejméně 3 zájemcům k 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takové 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(bod 7.3.2) počíná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dnů u zakázek malé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kalendářních u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kalendářních v případě zakázek, jejichž předpokládaná hodnota dosáhne nejméně hodnoty nadlimitní veřejné zakázky pro sektorové zadavatele podle nařízení vlády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č. 172/2016 Sb. (dříve č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77/2008 Sb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(závazné</a:t>
            </a:r>
            <a:r>
              <a:rPr lang="cs-CZ" sz="2600" b="1" dirty="0" smtClean="0">
                <a:solidFill>
                  <a:prstClr val="black"/>
                </a:solidFill>
                <a:cs typeface="Arial" pitchFamily="34" charset="0"/>
              </a:rPr>
              <a:t>!)</a:t>
            </a:r>
            <a:endParaRPr lang="cs-CZ" sz="26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 smtClean="0"/>
              <a:t>Proces kontroly zakázek v IROP:</a:t>
            </a:r>
          </a:p>
          <a:p>
            <a:pPr lvl="0"/>
            <a:endParaRPr lang="cs-CZ" sz="2400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Kontrola VZ probíhá průběžně ve 3 + 2 fázích</a:t>
            </a:r>
            <a:endParaRPr lang="cs-CZ" sz="2400" b="1" dirty="0"/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/>
              <a:t>Relevantní dokumentaci o zakázce zadavatel předkládá </a:t>
            </a:r>
            <a:r>
              <a:rPr lang="cs-CZ" sz="2400" b="1" dirty="0" smtClean="0"/>
              <a:t>prostřednictvím MS2014</a:t>
            </a:r>
            <a:r>
              <a:rPr lang="cs-CZ" sz="2400" b="1" dirty="0"/>
              <a:t>+</a:t>
            </a:r>
            <a:endParaRPr lang="cs-CZ" sz="2400" b="1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1. Fáze = kontrola zadávacích podmínek VZ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ZMH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  <a:endParaRPr lang="cs-CZ" sz="2400" dirty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ZMH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/>
              <a:t>4</a:t>
            </a:r>
            <a:r>
              <a:rPr lang="cs-CZ" sz="2400" b="1" dirty="0" smtClean="0"/>
              <a:t>. Fáze = kontrola dodatku ke smlouvě před jeho uzavřením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</a:t>
            </a:r>
            <a:r>
              <a:rPr lang="cs-CZ" sz="2400" dirty="0" smtClean="0"/>
              <a:t>a ZVH se </a:t>
            </a:r>
            <a:r>
              <a:rPr lang="cs-CZ" sz="2400" dirty="0"/>
              <a:t>jedná o povinnost, pro </a:t>
            </a:r>
            <a:r>
              <a:rPr lang="cs-CZ" sz="2400" dirty="0" smtClean="0"/>
              <a:t>ZMH se </a:t>
            </a:r>
            <a:r>
              <a:rPr lang="cs-CZ" sz="2400" dirty="0"/>
              <a:t>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u="sng" dirty="0"/>
              <a:t>Proces kontroly zakázek v IROP: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5. Fáze = kontrola uzavřeného dodatku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pPr lvl="0"/>
            <a:r>
              <a:rPr lang="cs-CZ" sz="2200" b="1" u="sng" dirty="0" smtClean="0"/>
              <a:t>Proces kontroly zakázek v IROP:</a:t>
            </a:r>
          </a:p>
          <a:p>
            <a:pPr lvl="0"/>
            <a:endParaRPr lang="cs-CZ" sz="2200" b="1" u="sng" dirty="0" smtClean="0"/>
          </a:p>
          <a:p>
            <a:pPr algn="just"/>
            <a:r>
              <a:rPr lang="cs-CZ" sz="2200" dirty="0" smtClean="0"/>
              <a:t>Povinnost předkládat CRR uzavřené smlouvy ke kontrole nastává podáním žádosti o podporu (povinná příloha projektu).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2200" dirty="0" smtClean="0"/>
          </a:p>
          <a:p>
            <a:pPr algn="just"/>
            <a:r>
              <a:rPr lang="cs-CZ" sz="2200" dirty="0" smtClean="0"/>
              <a:t>Ostatní zakázky a dokumentaci předkládá žadatel ke kontrole na základě depeše stanovující vznik této povinnosti (pro zakázky vyšší hodnoty a zakázky dle zákona). V takovém případě zadavatel přiloží příslušnou dokumentaci v termínech stanovených obecnými pravidly.</a:t>
            </a:r>
            <a:endParaRPr lang="pl-PL" sz="2200" dirty="0" smtClean="0"/>
          </a:p>
          <a:p>
            <a:pPr algn="just"/>
            <a:endParaRPr lang="pl-PL" sz="2200" dirty="0" smtClean="0"/>
          </a:p>
          <a:p>
            <a:pPr algn="just"/>
            <a:r>
              <a:rPr lang="pl-PL" sz="2200" dirty="0" smtClean="0"/>
              <a:t>Povinnost předkládat dokumentaci zakázky ke kontrole je upravena v bodě 5.2 a 5.3.  Obecných pravidel.</a:t>
            </a:r>
            <a:endParaRPr lang="cs-CZ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69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pPr lvl="0"/>
            <a:r>
              <a:rPr lang="cs-CZ" sz="2200" b="1" dirty="0" smtClean="0"/>
              <a:t>Služby a dodávky </a:t>
            </a:r>
            <a:r>
              <a:rPr lang="cs-CZ" sz="2200" dirty="0" smtClean="0"/>
              <a:t>(</a:t>
            </a:r>
            <a:r>
              <a:rPr lang="cs-CZ" sz="2200" dirty="0"/>
              <a:t>viz kap. 10 osnovy podnikatelského plánu)</a:t>
            </a:r>
          </a:p>
          <a:p>
            <a:pPr lvl="0"/>
            <a:endParaRPr lang="cs-CZ" sz="2200" b="1" dirty="0" smtClean="0"/>
          </a:p>
          <a:p>
            <a:pPr lvl="0"/>
            <a:r>
              <a:rPr lang="cs-CZ" sz="2200" u="sng" dirty="0" smtClean="0"/>
              <a:t>Ukončené zakázky:</a:t>
            </a:r>
          </a:p>
          <a:p>
            <a:pPr lvl="0"/>
            <a:r>
              <a:rPr lang="cs-CZ" sz="2200" dirty="0" smtClean="0"/>
              <a:t>žadatel předloží uzavřenou smlouvu, a rozpočtuje podle ní</a:t>
            </a:r>
          </a:p>
          <a:p>
            <a:pPr lvl="0"/>
            <a:endParaRPr lang="cs-CZ" sz="2200" dirty="0"/>
          </a:p>
          <a:p>
            <a:pPr lvl="0"/>
            <a:r>
              <a:rPr lang="cs-CZ" sz="2200" u="sng" dirty="0" smtClean="0"/>
              <a:t>Neukončené zakázky: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Zahájené zakázky – předpokládaná hodnota zakázky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Nezahájené zakázky</a:t>
            </a:r>
          </a:p>
          <a:p>
            <a:pPr marL="97155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sz="2200" b="0" dirty="0" smtClean="0">
                <a:solidFill>
                  <a:schemeClr val="tx1"/>
                </a:solidFill>
              </a:rPr>
              <a:t>předpokládaná hodnota nebo</a:t>
            </a:r>
          </a:p>
          <a:p>
            <a:pPr marL="971550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sz="2200" b="0" dirty="0" smtClean="0">
                <a:solidFill>
                  <a:schemeClr val="tx1"/>
                </a:solidFill>
              </a:rPr>
              <a:t>„rozpočtová cena“ – průzkum trhu, informace z jiných zakázek či jiný vhodný způsob stanovení ceny (i nákupy nad 100 000 Kč) + vysvětlení použitého postupu</a:t>
            </a:r>
            <a:endParaRPr lang="cs-CZ" sz="2200" b="0" dirty="0">
              <a:solidFill>
                <a:schemeClr val="tx1"/>
              </a:solidFill>
            </a:endParaRPr>
          </a:p>
          <a:p>
            <a:pPr lvl="0"/>
            <a:endParaRPr lang="cs-CZ" sz="2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Rozpočtování projektu a zakázky I.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7451" y="1306874"/>
            <a:ext cx="7959349" cy="4819290"/>
          </a:xfrm>
        </p:spPr>
        <p:txBody>
          <a:bodyPr>
            <a:noAutofit/>
          </a:bodyPr>
          <a:lstStyle/>
          <a:p>
            <a:r>
              <a:rPr lang="cs-CZ" sz="2200" b="1" dirty="0" smtClean="0"/>
              <a:t>Stavební práce </a:t>
            </a:r>
            <a:r>
              <a:rPr lang="cs-CZ" sz="2200" dirty="0" smtClean="0"/>
              <a:t>(</a:t>
            </a:r>
            <a:r>
              <a:rPr lang="cs-CZ" sz="2200" dirty="0"/>
              <a:t>viz příloha č. 9 projektové žádosti</a:t>
            </a:r>
            <a:r>
              <a:rPr lang="cs-CZ" sz="2200" dirty="0" smtClean="0"/>
              <a:t>)</a:t>
            </a:r>
            <a:endParaRPr lang="cs-CZ" sz="2200" dirty="0"/>
          </a:p>
          <a:p>
            <a:pPr lvl="0"/>
            <a:endParaRPr lang="cs-CZ" sz="2200" b="1" dirty="0" smtClean="0"/>
          </a:p>
          <a:p>
            <a:pPr lvl="0"/>
            <a:r>
              <a:rPr lang="cs-CZ" sz="2200" u="sng" dirty="0" smtClean="0"/>
              <a:t>Ukončené zakázky:</a:t>
            </a:r>
          </a:p>
          <a:p>
            <a:pPr lvl="0"/>
            <a:r>
              <a:rPr lang="cs-CZ" sz="2200" dirty="0" smtClean="0"/>
              <a:t>žadatel předloží uzavřenou smlouvu, a rozpočtuje podle ní</a:t>
            </a:r>
          </a:p>
          <a:p>
            <a:pPr lvl="0"/>
            <a:endParaRPr lang="cs-CZ" sz="2200" dirty="0"/>
          </a:p>
          <a:p>
            <a:pPr lvl="0"/>
            <a:r>
              <a:rPr lang="cs-CZ" sz="2200" u="sng" dirty="0" smtClean="0"/>
              <a:t>Neukončené zakázky: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Zahájené zakázky – předpokládaná hodnota zakázky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Nezahájené zakázky – rozpočet dle stupně projektové dokumentace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Rozpočtování projektu a zakázky II.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046" y="6129802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1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134/2016 Sb. o zadávání veřejných zakázek</a:t>
            </a:r>
            <a:r>
              <a:rPr lang="cs-CZ" sz="2400" dirty="0" smtClean="0"/>
              <a:t> – (pro zakázky zahájené od 1.10.2016)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 hodnoty (ZMH), zakázky vyšší hodnoty (ZVH)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</a:t>
            </a:r>
            <a:r>
              <a:rPr lang="cs-CZ" sz="2400" b="1" dirty="0" smtClean="0"/>
              <a:t> </a:t>
            </a:r>
            <a:r>
              <a:rPr lang="cs-CZ" sz="2400" dirty="0" smtClean="0"/>
              <a:t>– kapitola 5 a 6 – další pravidla stanovená poskytovatelem dotace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u="sng" dirty="0"/>
              <a:t>Zákon č. 137/2006 Sb., o veřejných </a:t>
            </a:r>
            <a:r>
              <a:rPr lang="cs-CZ" sz="2400" u="sng" dirty="0" smtClean="0"/>
              <a:t>zakázkách</a:t>
            </a:r>
            <a:r>
              <a:rPr lang="cs-CZ" sz="2400" dirty="0" smtClean="0"/>
              <a:t> – </a:t>
            </a:r>
            <a:r>
              <a:rPr lang="cs-CZ" sz="2400" dirty="0"/>
              <a:t>nadlimitní a podlimitní VZ </a:t>
            </a:r>
            <a:r>
              <a:rPr lang="cs-CZ" sz="2400" dirty="0" smtClean="0"/>
              <a:t>(pro zakázky zahájené před 1.10.2016)</a:t>
            </a:r>
            <a:endParaRPr lang="cs-CZ" sz="2400" dirty="0"/>
          </a:p>
          <a:p>
            <a:pPr marL="457200" lvl="0" indent="-457200">
              <a:buFont typeface="+mj-lt"/>
              <a:buAutoNum type="arabicParenR"/>
            </a:pP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/>
              <a:t>Mgr. Pavel Moravčík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r>
              <a:rPr lang="cs-CZ" sz="2400" b="1" dirty="0" smtClean="0"/>
              <a:t>přiměřenosti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8.4.1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 smtClean="0"/>
              <a:t>Stanovení předpokládané hodnoty se řídí principy uvedenými v bodě 6.5. MPZ.</a:t>
            </a:r>
            <a:endParaRPr lang="cs-CZ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 hodnoty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(ZMH)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nedosáhne 2.000.000,-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nejméně 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2.000.000,-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319587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při zadávání ZMH následující limity:</a:t>
            </a:r>
            <a:endParaRPr lang="cs-CZ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ZMH,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bez DPH do </a:t>
            </a:r>
            <a:r>
              <a:rPr lang="cs-CZ" b="0" i="0" dirty="0" smtClean="0">
                <a:latin typeface="+mn-lt"/>
              </a:rPr>
              <a:t>2 mil </a:t>
            </a:r>
            <a:r>
              <a:rPr lang="cs-CZ" b="0" i="0" dirty="0">
                <a:latin typeface="+mn-lt"/>
              </a:rPr>
              <a:t>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 smtClean="0">
                <a:latin typeface="+mn-lt"/>
              </a:rPr>
              <a:t>ZMH dle MPZ,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  <a:endParaRPr lang="cs-CZ" b="0" i="0" dirty="0">
              <a:latin typeface="+mn-lt"/>
            </a:endParaRPr>
          </a:p>
          <a:p>
            <a:pPr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2 mil bez DPH (6 mil - st. práce) = postup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zákona</a:t>
            </a:r>
          </a:p>
          <a:p>
            <a:pPr algn="ctr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veřejný + dotovaný zadavatel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zakázky malé hodnoty činí méně než 400 000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činí nejméně 400 000 Kč bez DPH a nedosahuje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malé 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Předpokládaná hodnota dosahuje limitu podlimitní veřejné zakázky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Postupuje podle 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MPZ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(</a:t>
            </a: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zakázka vyšší </a:t>
            </a:r>
            <a:r>
              <a:rPr lang="cs-CZ" sz="2000" dirty="0">
                <a:solidFill>
                  <a:prstClr val="black"/>
                </a:solidFill>
                <a:cs typeface="Arial" pitchFamily="34" charset="0"/>
              </a:rPr>
              <a:t>hodnoty)</a:t>
            </a:r>
          </a:p>
          <a:p>
            <a:pPr lvl="0" defTabSz="914400">
              <a:spcAft>
                <a:spcPts val="0"/>
              </a:spcAft>
            </a:pPr>
            <a:endParaRPr lang="cs-CZ" sz="2000" dirty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cs typeface="Arial" pitchFamily="34" charset="0"/>
              </a:rPr>
              <a:t>Nadlimitní veřejné zakázky zadává podle </a:t>
            </a:r>
            <a:r>
              <a:rPr lang="cs-CZ" sz="2000" b="1" dirty="0" smtClean="0">
                <a:solidFill>
                  <a:prstClr val="black"/>
                </a:solidFill>
                <a:cs typeface="Arial" pitchFamily="34" charset="0"/>
              </a:rPr>
              <a:t>zákona</a:t>
            </a:r>
            <a:endParaRPr lang="cs-CZ" sz="2000" b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</a:t>
            </a:r>
            <a:r>
              <a:rPr lang="cs-CZ" dirty="0"/>
              <a:t>– </a:t>
            </a:r>
            <a:r>
              <a:rPr lang="cs-CZ" dirty="0" smtClean="0"/>
              <a:t>sektorový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94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</a:t>
            </a:r>
            <a:r>
              <a:rPr lang="cs-CZ" sz="2000" b="1" u="sng" dirty="0" smtClean="0">
                <a:cs typeface="Arial" pitchFamily="34" charset="0"/>
              </a:rPr>
              <a:t>zákona - </a:t>
            </a:r>
            <a:r>
              <a:rPr lang="cs-CZ" sz="2000" b="1" u="sng" dirty="0">
                <a:cs typeface="Arial" pitchFamily="34" charset="0"/>
              </a:rPr>
              <a:t>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 a není vyšší než 200.000.000,- Kč bez DPH.</a:t>
            </a:r>
            <a:endParaRPr lang="cs-CZ" sz="2000" b="1" u="sng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malé hodnoty)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79</TotalTime>
  <Words>1456</Words>
  <Application>Microsoft Office PowerPoint</Application>
  <PresentationFormat>Předvádění na obrazovce (4:3)</PresentationFormat>
  <Paragraphs>226</Paragraphs>
  <Slides>30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sablona_centrum_2016</vt:lpstr>
      <vt:lpstr>Seminář pro žadatele  k 70. výzvě IROP „Vybrané úseky silnic II. a III. třídy - II"</vt:lpstr>
      <vt:lpstr>Zadávání veřejných zakázek</vt:lpstr>
      <vt:lpstr>Zadávání veřejných zakázek - předpisy</vt:lpstr>
      <vt:lpstr> Základní zásady zadávání zakázek</vt:lpstr>
      <vt:lpstr>MPZ – předpokládaná hodnota a cena zakázky</vt:lpstr>
      <vt:lpstr>MPZ – výše předpokládané hodnoty VZ</vt:lpstr>
      <vt:lpstr>Prezentace aplikace PowerPoint</vt:lpstr>
      <vt:lpstr>MPZ – sektorový zadavatel</vt:lpstr>
      <vt:lpstr>MPZ – („soukromý“) zadavatel</vt:lpstr>
      <vt:lpstr>MPZ – věcné členění předmětu zakázky</vt:lpstr>
      <vt:lpstr>MPZ – vymezení předmětu zakázky</vt:lpstr>
      <vt:lpstr>MPZ – procesní postup</vt:lpstr>
      <vt:lpstr>MPZ – otevřená výzva</vt:lpstr>
      <vt:lpstr>MPZ – e-tržiště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Kontrola zakázek v IROP</vt:lpstr>
      <vt:lpstr>Rozpočtování projektu a zakázky I.</vt:lpstr>
      <vt:lpstr>Rozpočtování projektu a zakázky II.</vt:lpstr>
      <vt:lpstr>Děkuji za pozornost.   Mgr. Pavel Moravčík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Pavel Moravčík</cp:lastModifiedBy>
  <cp:revision>21</cp:revision>
  <dcterms:created xsi:type="dcterms:W3CDTF">2016-05-13T07:19:23Z</dcterms:created>
  <dcterms:modified xsi:type="dcterms:W3CDTF">2017-03-14T09:14:21Z</dcterms:modified>
</cp:coreProperties>
</file>