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29"/>
  </p:notesMasterIdLst>
  <p:handoutMasterIdLst>
    <p:handoutMasterId r:id="rId30"/>
  </p:handoutMasterIdLst>
  <p:sldIdLst>
    <p:sldId id="285" r:id="rId6"/>
    <p:sldId id="286" r:id="rId7"/>
    <p:sldId id="296" r:id="rId8"/>
    <p:sldId id="283" r:id="rId9"/>
    <p:sldId id="298" r:id="rId10"/>
    <p:sldId id="297" r:id="rId11"/>
    <p:sldId id="261" r:id="rId12"/>
    <p:sldId id="265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8" r:id="rId23"/>
    <p:sldId id="295" r:id="rId24"/>
    <p:sldId id="291" r:id="rId25"/>
    <p:sldId id="292" r:id="rId26"/>
    <p:sldId id="293" r:id="rId27"/>
    <p:sldId id="287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78" y="-24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011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4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82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31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0849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84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023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348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409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03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666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670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9926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7358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5420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9286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597561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0688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53058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94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9909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8466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866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91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64548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2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9547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06411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177260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829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03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4947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112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32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3885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20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0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39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3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02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41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503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85D83E-7469-4EA2-960A-70D5806DC5B5}" type="datetime1">
              <a:rPr lang="cs-CZ" smtClean="0">
                <a:solidFill>
                  <a:prstClr val="black"/>
                </a:solidFill>
              </a:rPr>
              <a:pPr/>
              <a:t>13.3.2017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E2-EBBE-4D23-A49E-D1AA126D0E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82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1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9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39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161280" y="5839920"/>
            <a:ext cx="331164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914400"/>
            <a:r>
              <a:rPr lang="cs-CZ" sz="1300">
                <a:solidFill>
                  <a:srgbClr val="FFFFFF"/>
                </a:solidFill>
                <a:latin typeface="Calibri"/>
              </a:rPr>
              <a:t>Centrum pro regionální rozvoj České republiky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8" name="CustomShape 4"/>
          <p:cNvSpPr/>
          <p:nvPr/>
        </p:nvSpPr>
        <p:spPr>
          <a:xfrm>
            <a:off x="3591360" y="5839920"/>
            <a:ext cx="24645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914400"/>
            <a:r>
              <a:rPr lang="cs-CZ" sz="1300">
                <a:solidFill>
                  <a:srgbClr val="FFFFFF"/>
                </a:solidFill>
                <a:latin typeface="Calibri"/>
              </a:rPr>
              <a:t>Vinohradská 46, 120 00  Praha 2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9" name="CustomShape 5"/>
          <p:cNvSpPr/>
          <p:nvPr/>
        </p:nvSpPr>
        <p:spPr>
          <a:xfrm>
            <a:off x="6140520" y="5839920"/>
            <a:ext cx="1747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914400"/>
            <a:r>
              <a:rPr lang="cs-CZ" sz="1300">
                <a:solidFill>
                  <a:srgbClr val="FFFFFF"/>
                </a:solidFill>
                <a:latin typeface="Calibri"/>
              </a:rPr>
              <a:t>tel.: +420 221 580 201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8048160" y="5828760"/>
            <a:ext cx="1000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914400"/>
            <a:r>
              <a:rPr lang="cs-CZ" sz="1300">
                <a:solidFill>
                  <a:srgbClr val="FFFFFF"/>
                </a:solidFill>
                <a:latin typeface="Calibri"/>
              </a:rPr>
              <a:t>www.crr.cz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2B5989AF-E6BB-46CF-917B-AF94C1EC0C15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595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ukas.frolik@crr.cz" TargetMode="External"/><Relationship Id="rId3" Type="http://schemas.openxmlformats.org/officeDocument/2006/relationships/hyperlink" Target="mailto:katerina.spirkova@crr.cz" TargetMode="External"/><Relationship Id="rId7" Type="http://schemas.openxmlformats.org/officeDocument/2006/relationships/hyperlink" Target="mailto:tomas.rec@crr.cz" TargetMode="External"/><Relationship Id="rId2" Type="http://schemas.openxmlformats.org/officeDocument/2006/relationships/hyperlink" Target="mailto:hana.jonasova@crr.cz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ilos.vejr@crr.cz" TargetMode="External"/><Relationship Id="rId5" Type="http://schemas.openxmlformats.org/officeDocument/2006/relationships/hyperlink" Target="mailto:katerina.prochazkova@crr.cz" TargetMode="External"/><Relationship Id="rId4" Type="http://schemas.openxmlformats.org/officeDocument/2006/relationships/hyperlink" Target="mailto:viktor.seda@crr.cz" TargetMode="External"/><Relationship Id="rId9" Type="http://schemas.openxmlformats.org/officeDocument/2006/relationships/hyperlink" Target="mailto:jana.matouskova@crr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Microsites/IROP/Dokumenty" TargetMode="Externa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zilla.org/en-US/firefox/organizations/all/?q=Czech,%20%C4%8Ce%C5%A1tina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irop/statistiky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rr.cz/cs/irop/vyjadreni-centra/" TargetMode="External"/><Relationship Id="rId4" Type="http://schemas.openxmlformats.org/officeDocument/2006/relationships/hyperlink" Target="http://www.crr.cz/cs/irop/kontrolni-listy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eos.macura@crr.cz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irop/stav-zadost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 defTabSz="914400"/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Příjem a hodnocení žádostí </a:t>
            </a:r>
            <a:br>
              <a:rPr lang="cs-CZ" sz="4400" b="1" dirty="0" smtClean="0">
                <a:solidFill>
                  <a:srgbClr val="FFFFFF"/>
                </a:solidFill>
                <a:latin typeface="Calibri"/>
              </a:rPr>
            </a:b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o podporu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200" b="1" dirty="0" smtClean="0">
                <a:solidFill>
                  <a:srgbClr val="CCCCCC"/>
                </a:solidFill>
                <a:latin typeface="Calibri"/>
              </a:rPr>
              <a:t>Ing. Michaela Brožová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85800" y="2880855"/>
            <a:ext cx="7886520" cy="1859040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ts val="2400"/>
              </a:spcBef>
            </a:pP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Průběžná výzva</a:t>
            </a:r>
            <a:r>
              <a:rPr lang="en-US" sz="3200" b="1" dirty="0" smtClean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3200" b="1" dirty="0">
                <a:solidFill>
                  <a:srgbClr val="CCCCCC"/>
                </a:solidFill>
                <a:latin typeface="Calibri"/>
              </a:rPr>
              <a:t>č. </a:t>
            </a: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70</a:t>
            </a:r>
            <a:endParaRPr lang="cs-CZ" sz="1600" b="1" dirty="0" smtClean="0">
              <a:solidFill>
                <a:srgbClr val="CCCCCC"/>
              </a:solidFill>
              <a:latin typeface="Calibri"/>
            </a:endParaRPr>
          </a:p>
          <a:p>
            <a:pPr defTabSz="914400">
              <a:spcBef>
                <a:spcPts val="2400"/>
              </a:spcBef>
              <a:spcAft>
                <a:spcPts val="600"/>
              </a:spcAft>
            </a:pP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Vybrané úseky silnic II. a III. třídy - II</a:t>
            </a:r>
            <a:r>
              <a:rPr lang="en-US" sz="3200" b="1" dirty="0" smtClean="0">
                <a:solidFill>
                  <a:srgbClr val="CCCCCC"/>
                </a:solidFill>
                <a:latin typeface="Calibri"/>
              </a:rPr>
              <a:t> </a:t>
            </a:r>
            <a:endParaRPr sz="3200" dirty="0">
              <a:solidFill>
                <a:prstClr val="black"/>
              </a:solidFill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3100590" cy="36936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000" dirty="0" smtClean="0">
                <a:latin typeface="Calibri"/>
              </a:rPr>
              <a:t>Praha, 14. března 2017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37968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dirty="0" smtClean="0"/>
              <a:t>přes MS2014+</a:t>
            </a:r>
          </a:p>
          <a:p>
            <a:pPr marL="898525" lvl="2" indent="-187325"/>
            <a:r>
              <a:rPr lang="cs-CZ" dirty="0" smtClean="0"/>
              <a:t>informace v žádosti v souladu s informacemi v přílohách</a:t>
            </a:r>
          </a:p>
          <a:p>
            <a:pPr marL="898525" lvl="2" indent="-187325"/>
            <a:r>
              <a:rPr lang="cs-CZ" dirty="0" smtClean="0"/>
              <a:t>pokud etapy, tak minimálně 3 měsíce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dirty="0" smtClean="0"/>
              <a:t>statutární zástupce, popř. jím pověřená osoba na základě plné moci</a:t>
            </a:r>
          </a:p>
          <a:p>
            <a:pPr marL="898525" lvl="2" indent="-187325"/>
            <a:r>
              <a:rPr lang="cs-CZ" dirty="0" smtClean="0"/>
              <a:t>lze doložit usnesení z jednání krajského zastupitelstva s identifikací, na koho jsou pravomoci k podpisu převedeny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b="1" dirty="0" smtClean="0"/>
              <a:t>Plná moc/usnesení z jednání zastupitelstva </a:t>
            </a:r>
            <a:r>
              <a:rPr lang="cs-CZ" i="1" dirty="0" smtClean="0"/>
              <a:t>(pokud podepisuje statutární zástupce, je příloha nerelevantní)</a:t>
            </a:r>
          </a:p>
          <a:p>
            <a:pPr marL="898525" lvl="2" indent="-187325"/>
            <a:r>
              <a:rPr lang="cs-CZ" b="1" dirty="0" smtClean="0"/>
              <a:t>Dokumentace k zahájeným a ukončeným výběrovým řízením </a:t>
            </a:r>
            <a:r>
              <a:rPr lang="cs-CZ" i="1" dirty="0" smtClean="0"/>
              <a:t>(jen uzavřené smlouvy o dílo včetně případných dodatků, pokud již tyto dokumenty existují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cs-CZ" b="1" dirty="0" smtClean="0"/>
              <a:t>Studie proveditelnosti </a:t>
            </a:r>
            <a:r>
              <a:rPr lang="cs-CZ" i="1" dirty="0" smtClean="0"/>
              <a:t>(dle osnovy uvedené v příloze č. 4 Specifických pravidel)</a:t>
            </a:r>
          </a:p>
          <a:p>
            <a:pPr marL="898525" lvl="2" indent="-187325"/>
            <a:r>
              <a:rPr lang="cs-CZ" b="1" dirty="0" smtClean="0"/>
              <a:t>Územní rozhodnutí/Územní souhlas/Veřejnoprávní smlouva/Dokument, proč je příloha nerelevantní </a:t>
            </a:r>
            <a:r>
              <a:rPr lang="cs-CZ" dirty="0" smtClean="0"/>
              <a:t>(</a:t>
            </a:r>
            <a:r>
              <a:rPr lang="cs-CZ" i="1" dirty="0" smtClean="0"/>
              <a:t>s datem nabytí právní moci/vydání/uzavření nejpozději ke dni předložení žádosti o podporu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4819290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 – pokračování </a:t>
            </a:r>
          </a:p>
          <a:p>
            <a:pPr marL="898525" lvl="2" indent="-187325"/>
            <a:r>
              <a:rPr lang="cs-CZ" b="1" dirty="0" smtClean="0"/>
              <a:t>Žádost o stavební povolení/Ohlášení/Stavební povolení/Souhlas s provedením ohlášeného stavebního záměru/Veřejnoprávní smlouva/Společné rozhodnutí </a:t>
            </a:r>
            <a:br>
              <a:rPr lang="cs-CZ" b="1" dirty="0" smtClean="0"/>
            </a:br>
            <a:r>
              <a:rPr lang="cs-CZ" b="1" dirty="0" smtClean="0"/>
              <a:t>s nabytím </a:t>
            </a:r>
            <a:r>
              <a:rPr lang="cs-CZ" b="1" dirty="0"/>
              <a:t>právní moci </a:t>
            </a:r>
            <a:r>
              <a:rPr lang="cs-CZ" dirty="0" smtClean="0"/>
              <a:t>(</a:t>
            </a:r>
            <a:r>
              <a:rPr lang="cs-CZ" i="1" dirty="0"/>
              <a:t>s datem </a:t>
            </a:r>
            <a:r>
              <a:rPr lang="cs-CZ" i="1" dirty="0" smtClean="0"/>
              <a:t>předložení na stavební úřad/vydání/uzavření/ nabytí </a:t>
            </a:r>
            <a:r>
              <a:rPr lang="cs-CZ" i="1" dirty="0"/>
              <a:t>právní </a:t>
            </a:r>
            <a:r>
              <a:rPr lang="cs-CZ" i="1" dirty="0" smtClean="0"/>
              <a:t>moci nejpozději </a:t>
            </a:r>
            <a:r>
              <a:rPr lang="cs-CZ" i="1" dirty="0"/>
              <a:t>ke dni předložení žádosti o </a:t>
            </a:r>
            <a:r>
              <a:rPr lang="cs-CZ" i="1" dirty="0" smtClean="0"/>
              <a:t>podporu; SP může nabýt právní moci až před vydáním Rozhodnutí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cs-CZ" b="1" dirty="0" smtClean="0"/>
              <a:t>Projektová dokumentace </a:t>
            </a:r>
            <a:r>
              <a:rPr lang="cs-CZ" dirty="0" smtClean="0"/>
              <a:t>(</a:t>
            </a:r>
            <a:r>
              <a:rPr lang="cs-CZ" i="1" dirty="0" smtClean="0"/>
              <a:t>zpracovaná autorizovaným projektantem; ověřená stavebním úřadem, resp. PD, která je součástí žádosti o SP; PD pro provádění stavby, je-li již zpracována; diagnostický posudek, pokud je definice modernizace/rekonstrukce naplněna pouze zesílením krytu; stáří posudku max. 36 měsíců ke dni žádosti o SP; je-li zpracováno k různým částem stavby více PD, pak doložit všechny)</a:t>
            </a:r>
          </a:p>
          <a:p>
            <a:pPr marL="898525" lvl="2" indent="-187325"/>
            <a:r>
              <a:rPr lang="cs-CZ" b="1" dirty="0" smtClean="0"/>
              <a:t>Položkový rozpočet stavby </a:t>
            </a:r>
            <a:r>
              <a:rPr lang="cs-CZ" i="1" dirty="0" smtClean="0"/>
              <a:t>(ve stupni připravenosti k realizaci stavby/k zahájení zadávacího nebo výběrového řízení položkový rozpočet stavby v rozsahu odpovídajícímu požadavkům vyhlášky č. 230/2012 Sb., resp. 169/2016 Sb.; v .</a:t>
            </a:r>
            <a:r>
              <a:rPr lang="cs-CZ" i="1" dirty="0" err="1" smtClean="0"/>
              <a:t>pdf</a:t>
            </a:r>
            <a:r>
              <a:rPr lang="cs-CZ" i="1" dirty="0" smtClean="0"/>
              <a:t> a ve formátu .</a:t>
            </a:r>
            <a:r>
              <a:rPr lang="cs-CZ" i="1" dirty="0" err="1" smtClean="0"/>
              <a:t>esoupis</a:t>
            </a:r>
            <a:r>
              <a:rPr lang="cs-CZ" i="1" dirty="0" smtClean="0"/>
              <a:t>, .xc4, Excel VZ, obdobný výstup z rozpočtového SW; je-li již ukončena zakázka na stavební práce, pak i </a:t>
            </a:r>
            <a:r>
              <a:rPr lang="cs-CZ" i="1" dirty="0" err="1" smtClean="0"/>
              <a:t>vysoutěžený</a:t>
            </a:r>
            <a:r>
              <a:rPr lang="cs-CZ" i="1" dirty="0" smtClean="0"/>
              <a:t> položkový rozpočet)</a:t>
            </a:r>
          </a:p>
          <a:p>
            <a:pPr marL="898525" lvl="2" indent="-187325"/>
            <a:r>
              <a:rPr lang="cs-CZ" b="1" dirty="0" smtClean="0"/>
              <a:t>Výpočet čistých jiných peněžních příjmů </a:t>
            </a:r>
            <a:r>
              <a:rPr lang="cs-CZ" i="1" dirty="0" smtClean="0"/>
              <a:t>(pouze předpokládají-li se příjmy v průběhu realizace projektu, dle přílohy č. 29 Obecných pravidel)</a:t>
            </a:r>
          </a:p>
          <a:p>
            <a:pPr marL="898525" lvl="2" indent="-187325"/>
            <a:r>
              <a:rPr lang="cs-CZ" b="1" dirty="0" smtClean="0"/>
              <a:t>Čestné prohlášení o skutečném majiteli </a:t>
            </a:r>
            <a:r>
              <a:rPr lang="cs-CZ" dirty="0" smtClean="0"/>
              <a:t>(</a:t>
            </a:r>
            <a:r>
              <a:rPr lang="cs-CZ" i="1" dirty="0" smtClean="0"/>
              <a:t>pro kraje a organizace zřizované kraji nerelevantní)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/>
            <a:r>
              <a:rPr lang="cs-CZ" dirty="0" smtClean="0"/>
              <a:t>popis, zda se jedná o rekonstrukci, modernizaci, výstavbu vybraných úseků silnic II. a III. třídy (které plní funkce silnic vyšší třídy)</a:t>
            </a:r>
          </a:p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898525" lvl="2" indent="-187325"/>
            <a:r>
              <a:rPr lang="cs-CZ" dirty="0" smtClean="0"/>
              <a:t>zahájení/ukončení realizace projektu (1. 1. 2014</a:t>
            </a:r>
            <a:r>
              <a:rPr lang="cs-CZ" sz="1400" dirty="0" smtClean="0"/>
              <a:t>/</a:t>
            </a:r>
            <a:r>
              <a:rPr lang="cs-CZ" sz="1400" b="1" dirty="0" smtClean="0"/>
              <a:t>30. 6. 2023</a:t>
            </a:r>
            <a:r>
              <a:rPr lang="cs-CZ" sz="1400" dirty="0" smtClean="0"/>
              <a:t>)</a:t>
            </a:r>
          </a:p>
          <a:p>
            <a:pPr marL="898525" lvl="2" indent="-187325"/>
            <a:r>
              <a:rPr lang="cs-CZ" dirty="0" smtClean="0"/>
              <a:t>popis cílových skupin a dopady projektu na ně</a:t>
            </a:r>
          </a:p>
          <a:p>
            <a:pPr marL="898525" lvl="2" indent="-187325"/>
            <a:r>
              <a:rPr lang="cs-CZ" dirty="0" smtClean="0"/>
              <a:t>zvolené indikátory</a:t>
            </a:r>
          </a:p>
          <a:p>
            <a:pPr marL="898525" lvl="2" indent="-187325"/>
            <a:r>
              <a:rPr lang="cs-CZ" dirty="0" smtClean="0"/>
              <a:t>projekt negenerující příjmy</a:t>
            </a:r>
          </a:p>
          <a:p>
            <a:pPr marL="898525" lvl="2" indent="-187325"/>
            <a:r>
              <a:rPr lang="cs-CZ" dirty="0" smtClean="0"/>
              <a:t>území realizace – prioritní regionální silniční síť na území celé ČR mimo území Prahy 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Žadatel splňuje definici oprávněného příjemce </a:t>
            </a:r>
          </a:p>
          <a:p>
            <a:pPr marL="898525" lvl="2" indent="-187325"/>
            <a:r>
              <a:rPr lang="cs-CZ" dirty="0" smtClean="0"/>
              <a:t>výzva určena pro kraje a organizace zřizované/zakládané kraji za účelem výkonu vlastnických práv a povinností k silnicím II. a III. třídy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114787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 smtClean="0"/>
              <a:t>min. výše celkových způsobilých výdajů – 5 mil. Kč</a:t>
            </a:r>
          </a:p>
          <a:p>
            <a:pPr marL="898525" lvl="2" indent="-187325"/>
            <a:r>
              <a:rPr lang="cs-CZ" dirty="0" smtClean="0"/>
              <a:t>max. výše celkových způsobilých výdajů – není stanovena</a:t>
            </a:r>
          </a:p>
          <a:p>
            <a:pPr marL="454025" lvl="1" indent="-187325"/>
            <a:r>
              <a:rPr lang="cs-CZ" dirty="0"/>
              <a:t>Projekt respektuje </a:t>
            </a:r>
            <a:r>
              <a:rPr lang="cs-CZ" dirty="0" smtClean="0"/>
              <a:t>limity způsobilých výdajů, pokud jsou stanoveny</a:t>
            </a:r>
            <a:endParaRPr lang="cs-CZ" dirty="0"/>
          </a:p>
          <a:p>
            <a:pPr marL="898525" lvl="2" indent="-187325"/>
            <a:r>
              <a:rPr lang="cs-CZ" dirty="0"/>
              <a:t>m</a:t>
            </a:r>
            <a:r>
              <a:rPr lang="cs-CZ" dirty="0" smtClean="0"/>
              <a:t>ax. 15 % na vedlejší způsobilé výdaje</a:t>
            </a:r>
          </a:p>
          <a:p>
            <a:pPr marL="898525" lvl="2" indent="-187325"/>
            <a:r>
              <a:rPr lang="cs-CZ" dirty="0" smtClean="0"/>
              <a:t>max. 10 % celkových způsobilých výdajů na nákupy/vyvlastnění nemovitostí</a:t>
            </a:r>
            <a:endParaRPr lang="cs-CZ" dirty="0"/>
          </a:p>
          <a:p>
            <a:pPr marL="454025" lvl="1" indent="-187325"/>
            <a:r>
              <a:rPr lang="cs-CZ" dirty="0" smtClean="0"/>
              <a:t>Výsledky projektu jsou udržitelné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popsat, jakým způsobem je zajištěna řádná péče o silnici II. a III. třídy (kap. 14 Studie proveditelnosti)</a:t>
            </a:r>
          </a:p>
          <a:p>
            <a:pPr marL="898525" lvl="2" indent="-187325"/>
            <a:r>
              <a:rPr lang="cs-CZ" dirty="0" smtClean="0"/>
              <a:t>popsat zajištění vlastnických nebo jiných práv k pozemkům, na kterých je stavba realizována (kap. 17 Studie proveditelnosti)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4925" y="1114787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/>
            <a:r>
              <a:rPr lang="cs-CZ" dirty="0"/>
              <a:t>projekt musí mít pozitivní/neutrální vliv na horizontální principy (kap. 16 Studie proveditelnosti)</a:t>
            </a:r>
            <a:endParaRPr lang="en-US" dirty="0"/>
          </a:p>
          <a:p>
            <a:pPr marL="454025" lvl="1" indent="-187325"/>
            <a:r>
              <a:rPr lang="pl-PL" dirty="0" smtClean="0"/>
              <a:t>Potřebnost realizace projektu je odůvodněná</a:t>
            </a:r>
            <a:endParaRPr lang="cs-CZ" dirty="0" smtClean="0"/>
          </a:p>
          <a:p>
            <a:pPr marL="898525" lvl="2" indent="-187325"/>
            <a:r>
              <a:rPr lang="cs-CZ" dirty="0"/>
              <a:t>p</a:t>
            </a:r>
            <a:r>
              <a:rPr lang="cs-CZ" dirty="0" smtClean="0"/>
              <a:t>opsat potřebnost projektu s vazbou na specifický cíl 1.1 (kap. 6 Studie proveditelnosti)</a:t>
            </a:r>
          </a:p>
          <a:p>
            <a:pPr marL="454025" lvl="1" indent="-187325"/>
            <a:r>
              <a:rPr lang="pl-PL" dirty="0" smtClean="0">
                <a:solidFill>
                  <a:srgbClr val="FF0000"/>
                </a:solidFill>
              </a:rPr>
              <a:t>Projekt je v souladu s pravidly veřejné podpory</a:t>
            </a:r>
            <a:endParaRPr lang="cs-CZ" sz="1400" dirty="0" smtClean="0">
              <a:solidFill>
                <a:srgbClr val="FF0000"/>
              </a:solidFill>
            </a:endParaRPr>
          </a:p>
          <a:p>
            <a:pPr marL="898525" lvl="2" indent="-187325"/>
            <a:r>
              <a:rPr lang="cs-CZ" dirty="0" smtClean="0"/>
              <a:t>projekt nesmí kumulativně naplňovat všechny znaky veřejné podpory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Statutární zástupce žadatele je trestně bezúhonný </a:t>
            </a:r>
          </a:p>
          <a:p>
            <a:pPr marL="898525" lvl="2" indent="-187325"/>
            <a:r>
              <a:rPr lang="cs-CZ" dirty="0" smtClean="0"/>
              <a:t>uvedeno v čestném prohlášení, které je integrální součástí žádosti o podporu vyplňované v MS2014+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 –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4450" y="1084263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Projekt je v souladu s Dopravní politikou ČR 2014-2020</a:t>
            </a:r>
          </a:p>
          <a:p>
            <a:pPr marL="898525" lvl="2" indent="-187325"/>
            <a:r>
              <a:rPr lang="pl-PL" dirty="0" smtClean="0"/>
              <a:t>zaměření na kap. 4.4.2.2 </a:t>
            </a:r>
            <a:r>
              <a:rPr lang="cs-CZ" b="1" dirty="0" smtClean="0"/>
              <a:t>Silniční infrastruktura</a:t>
            </a:r>
            <a:r>
              <a:rPr lang="cs-CZ" dirty="0" smtClean="0"/>
              <a:t>, 4.6 </a:t>
            </a:r>
            <a:r>
              <a:rPr lang="cs-CZ" b="1" dirty="0" smtClean="0"/>
              <a:t>Snižování dopadu na veřejné zdraví a životní prostředí </a:t>
            </a:r>
            <a:r>
              <a:rPr lang="cs-CZ" dirty="0" smtClean="0"/>
              <a:t>(kap. 5 Studie proveditelnosti)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Projekt je realizován na Prioritní regionální silniční síti</a:t>
            </a:r>
          </a:p>
          <a:p>
            <a:pPr marL="898525" lvl="2" indent="-187325"/>
            <a:r>
              <a:rPr lang="cs-CZ" dirty="0"/>
              <a:t>ř</a:t>
            </a:r>
            <a:r>
              <a:rPr lang="cs-CZ" dirty="0" smtClean="0"/>
              <a:t>ešený úsek komunikace leží na některém z vybraných úseků zahrnutých </a:t>
            </a:r>
            <a:br>
              <a:rPr lang="cs-CZ" dirty="0" smtClean="0"/>
            </a:br>
            <a:r>
              <a:rPr lang="cs-CZ" dirty="0" smtClean="0"/>
              <a:t>v seznamu úseků, který tvoří přílohu č. 5 Specifických pravidel (projektem dotčený úsek je specifikován v kap. 4 Studie proveditelnosti)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Projekt je zařazen do Regionálního akčního plánu</a:t>
            </a:r>
          </a:p>
          <a:p>
            <a:pPr marL="898525" lvl="2" indent="-187325"/>
            <a:r>
              <a:rPr lang="cs-CZ" dirty="0" smtClean="0"/>
              <a:t>projekt je uveden v příloze č. 1 Regionálního akčního plánu, ve kterém jsou vyčleněny finanční prostředky na krajské projekty rekonstrukcí a výstavby silnic (kap. 5 Studie proveditelnosti)</a:t>
            </a:r>
          </a:p>
          <a:p>
            <a:pPr marL="454025" lvl="1" indent="-187325"/>
            <a:r>
              <a:rPr lang="cs-CZ" dirty="0" smtClean="0"/>
              <a:t>Žadatel má zajištěnou administrativní, finanční a provozní kapacitu k realizaci a udržitelnosti projektu.</a:t>
            </a:r>
          </a:p>
          <a:p>
            <a:pPr marL="898525" lvl="2" indent="-187325"/>
            <a:r>
              <a:rPr lang="cs-CZ" dirty="0" smtClean="0"/>
              <a:t>popis zajištění kapacit je obsažen v kap. 7, 12, 14 a 17 Studie proveditelnosti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975" y="1076687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454025" lvl="1" indent="-187325"/>
            <a:r>
              <a:rPr lang="cs-CZ" dirty="0" smtClean="0"/>
              <a:t>Minimálně 85 % způsobilých výdajů projektu je zaměřeno na hlavní aktivitu projektu</a:t>
            </a:r>
          </a:p>
          <a:p>
            <a:pPr marL="898525" lvl="2" indent="-187325"/>
            <a:r>
              <a:rPr lang="cs-CZ" dirty="0"/>
              <a:t>v</a:t>
            </a:r>
            <a:r>
              <a:rPr lang="cs-CZ" dirty="0" smtClean="0"/>
              <a:t>ychází se z celkového rozpočtu projektu (žádost a kap. 13 Studie proveditelnosti)</a:t>
            </a:r>
            <a:endParaRPr lang="pl-PL" dirty="0" smtClean="0"/>
          </a:p>
          <a:p>
            <a:pPr marL="454025" lvl="1" indent="-187325"/>
            <a:r>
              <a:rPr lang="cs-CZ" dirty="0" smtClean="0"/>
              <a:t>Výdaje na hlavní aktivity v rozpočtu projektu odpovídají tržním cenám</a:t>
            </a:r>
          </a:p>
          <a:p>
            <a:pPr marL="898525" lvl="2" indent="-187325"/>
            <a:r>
              <a:rPr lang="cs-CZ" dirty="0" smtClean="0"/>
              <a:t>soulad údajů v rozpočtu (v žádosti o podporu) s doloženým rozpočtem stavby resp. </a:t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 err="1" smtClean="0"/>
              <a:t>vysoutěženým</a:t>
            </a:r>
            <a:r>
              <a:rPr lang="cs-CZ" dirty="0" smtClean="0"/>
              <a:t> položkovým stavebním rozpočtem (přílohy žádosti o podporu)</a:t>
            </a:r>
          </a:p>
          <a:p>
            <a:pPr marL="454025" lvl="1" indent="-187325"/>
            <a:r>
              <a:rPr lang="cs-CZ" dirty="0" smtClean="0"/>
              <a:t>Žadatel má zajištěné národní zdroje financování</a:t>
            </a:r>
          </a:p>
          <a:p>
            <a:pPr marL="898525" lvl="2" indent="-187325"/>
            <a:r>
              <a:rPr lang="cs-CZ" dirty="0" smtClean="0"/>
              <a:t>popis zajištění zdrojů na předfinancování/kofinancování/zajištění udržitelnosti (kap. 12 Studie proveditelnosti)</a:t>
            </a:r>
          </a:p>
          <a:p>
            <a:pPr marL="454025" lvl="1" indent="-187325"/>
            <a:r>
              <a:rPr lang="cs-CZ" dirty="0" smtClean="0"/>
              <a:t>Projekt přispěje k eliminaci negativních vlivů dopravy na životní prostředí</a:t>
            </a:r>
          </a:p>
          <a:p>
            <a:pPr marL="898525" lvl="2" indent="-187325"/>
            <a:r>
              <a:rPr lang="cs-CZ" dirty="0" smtClean="0"/>
              <a:t>popis vlivu projektu na životní prostředí, návrh zmírňujících a kompenzačních opatření, výsledky procesu EIA (byl-li), u novostaveb popis změn velikosti emisí primárních částic a prekurzorů sekundárních částic (kap. 9 Studie proveditelnosti)</a:t>
            </a:r>
          </a:p>
          <a:p>
            <a:pPr marL="454025" lvl="1" indent="-187325"/>
            <a:r>
              <a:rPr lang="cs-CZ" dirty="0" smtClean="0"/>
              <a:t>V hodnocení </a:t>
            </a:r>
            <a:r>
              <a:rPr lang="cs-CZ" dirty="0" err="1" smtClean="0"/>
              <a:t>eCBA</a:t>
            </a:r>
            <a:r>
              <a:rPr lang="cs-CZ" dirty="0" smtClean="0"/>
              <a:t>  projekt dosáhne minimálně hodnoty ukazatelů, stanovené ve výzvě</a:t>
            </a:r>
          </a:p>
          <a:p>
            <a:pPr marL="898525" lvl="2" indent="-187325"/>
            <a:r>
              <a:rPr lang="cs-CZ" dirty="0" smtClean="0"/>
              <a:t>výpočet ukazatelů analýzy nákladů a přínosů v MS2014+, FNPV </a:t>
            </a:r>
            <a:r>
              <a:rPr lang="en-US" dirty="0" smtClean="0"/>
              <a:t>&lt; 0, ENPV &gt;0</a:t>
            </a:r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zejména rizika</a:t>
            </a:r>
          </a:p>
          <a:p>
            <a:pPr marL="898525" lvl="2" indent="-187325"/>
            <a:r>
              <a:rPr lang="cs-CZ" dirty="0" smtClean="0"/>
              <a:t>nastaveného harmonogramu</a:t>
            </a:r>
          </a:p>
          <a:p>
            <a:pPr marL="898525" lvl="2" indent="-187325"/>
            <a:r>
              <a:rPr lang="cs-CZ" dirty="0" smtClean="0"/>
              <a:t>nesouladu realizace projektu s podmínkami Rozhodnutí</a:t>
            </a:r>
          </a:p>
          <a:p>
            <a:pPr marL="898525" lvl="2" indent="-187325"/>
            <a:r>
              <a:rPr lang="cs-CZ" dirty="0" smtClean="0"/>
              <a:t>v realizaci veřejných zakázek</a:t>
            </a:r>
          </a:p>
          <a:p>
            <a:pPr marL="898525" lvl="2" indent="-187325"/>
            <a:r>
              <a:rPr lang="cs-CZ" dirty="0" smtClean="0"/>
              <a:t>vzniku</a:t>
            </a:r>
            <a:r>
              <a:rPr lang="en-US" dirty="0" smtClean="0"/>
              <a:t> </a:t>
            </a:r>
            <a:r>
              <a:rPr lang="cs-CZ" dirty="0" smtClean="0"/>
              <a:t>nezpůsobilých výdajů</a:t>
            </a:r>
          </a:p>
          <a:p>
            <a:pPr marL="898525" lvl="2" indent="-187325"/>
            <a:r>
              <a:rPr lang="cs-CZ" dirty="0"/>
              <a:t>dvojího financování</a:t>
            </a:r>
          </a:p>
          <a:p>
            <a:pPr marL="898525" lvl="2" indent="-187325"/>
            <a:r>
              <a:rPr lang="cs-CZ" dirty="0" smtClean="0"/>
              <a:t>nenaplnění</a:t>
            </a:r>
            <a:r>
              <a:rPr lang="en-US" dirty="0" smtClean="0"/>
              <a:t> </a:t>
            </a:r>
            <a:r>
              <a:rPr lang="cs-CZ" dirty="0" smtClean="0"/>
              <a:t>udržitelnosti projektu</a:t>
            </a:r>
          </a:p>
          <a:p>
            <a:pPr marL="898525" lvl="2" indent="-187325"/>
            <a:r>
              <a:rPr lang="cs-CZ" dirty="0" smtClean="0"/>
              <a:t>nedosažení plánovaných hodnot indikátorů</a:t>
            </a:r>
          </a:p>
          <a:p>
            <a:pPr marL="898525" lvl="2" indent="-187325"/>
            <a:r>
              <a:rPr lang="cs-CZ" dirty="0" smtClean="0"/>
              <a:t>podvodu a korupčního jednání</a:t>
            </a:r>
          </a:p>
          <a:p>
            <a:pPr marL="898525" lvl="2" indent="-187325"/>
            <a:r>
              <a:rPr lang="cs-CZ" dirty="0" smtClean="0"/>
              <a:t>nehospodárnosti a neefektivnosti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083960"/>
            <a:ext cx="7786848" cy="4818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se na základě výsledků ex-ante analýzy rizik.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r>
              <a:rPr lang="cs-CZ" dirty="0" smtClean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Forma: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administrativního ověření –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ověření na základě předložených dokladů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rgbClr val="000000"/>
                </a:solidFill>
                <a:latin typeface="Calibri"/>
              </a:rPr>
            </a:br>
            <a:r>
              <a:rPr lang="cs-CZ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v režimu úkonů předcházející kontrole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),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veřejnosprávní kontrola – administrativní kontrola, kontrola na místě.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zahrnul výdaje, které nejsou podle pravidel výzvy způsobilé nebo nejsou v souladu s obsahem a cíli projektu, </a:t>
            </a: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výdaje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nebyly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vynaloženy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v souladu se zásadami hospodárnosti, efektivnosti a účelnosti. </a:t>
            </a:r>
          </a:p>
          <a:p>
            <a:pPr defTabSz="914400"/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sz="1600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sz="1600" i="1" dirty="0" smtClean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18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084263"/>
            <a:ext cx="8003232" cy="4819290"/>
          </a:xfrm>
        </p:spPr>
        <p:txBody>
          <a:bodyPr>
            <a:normAutofit/>
          </a:bodyPr>
          <a:lstStyle/>
          <a:p>
            <a:pPr marL="2667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smtClean="0"/>
              <a:t>Provádí ŘO IROP na základě výsledků hodnocení provedeného Centrem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Podkladem pro výběr je: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zápis, </a:t>
            </a:r>
            <a:r>
              <a:rPr lang="cs-CZ" sz="1800" b="0" dirty="0">
                <a:solidFill>
                  <a:schemeClr val="tx1"/>
                </a:solidFill>
              </a:rPr>
              <a:t>podepsaný ředitelem/pověřenou osobou </a:t>
            </a:r>
            <a:r>
              <a:rPr lang="cs-CZ" sz="1800" b="0" dirty="0" smtClean="0">
                <a:solidFill>
                  <a:schemeClr val="tx1"/>
                </a:solidFill>
              </a:rPr>
              <a:t>Centra, který deklaruje, že hodnocení a kontrola projektů proběhla podle stanovených postupů,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Ve fázi výběru projektů není možné měnit hodnocení žádostí o podporu. 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Počet podpořených projektů je limitován výší alokace na výzvu.</a:t>
            </a:r>
          </a:p>
          <a:p>
            <a:pPr marL="266700" lvl="1" indent="0">
              <a:buNone/>
            </a:pPr>
            <a:r>
              <a:rPr lang="cs-CZ" sz="1800" dirty="0"/>
              <a:t>Právní akt (Registrace akce a Rozhodnutí o poskytnutí dotace/Stanovení výdajů) upravuje minimálně tyto oblasti:</a:t>
            </a:r>
          </a:p>
          <a:p>
            <a:pPr marL="454025" lvl="1" indent="-187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informace o příjemci;</a:t>
            </a:r>
          </a:p>
          <a:p>
            <a:pPr marL="454025" lvl="1" indent="-187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informace o projektu;</a:t>
            </a:r>
          </a:p>
          <a:p>
            <a:pPr marL="454025" lvl="1" indent="-187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povinnosti a práva příjemce;</a:t>
            </a:r>
          </a:p>
          <a:p>
            <a:pPr marL="454025" lvl="1" indent="-187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povinnosti a práva ŘO IROP;</a:t>
            </a:r>
          </a:p>
          <a:p>
            <a:pPr marL="454025" lvl="1" indent="-187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sankce za neplnění povinností.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306800"/>
            <a:ext cx="7786848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Žadatelé mají za sebou zkušenost s předložením projektů v rámci výzvy č. 1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Kontakty na administrátory monitorovacího systému v regionech: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MS 2014+</a:t>
            </a:r>
            <a:endParaRPr sz="36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47906"/>
              </p:ext>
            </p:extLst>
          </p:nvPr>
        </p:nvGraphicFramePr>
        <p:xfrm>
          <a:off x="899592" y="2638422"/>
          <a:ext cx="7419974" cy="273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717"/>
                <a:gridCol w="5003257"/>
              </a:tblGrid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Středočeský </a:t>
                      </a:r>
                      <a:r>
                        <a:rPr lang="cs-CZ" sz="1100" dirty="0">
                          <a:effectLst/>
                        </a:rPr>
                        <a:t>kraj: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</a:rPr>
                        <a:t>Ing. Hana Jonášová, tel. 225 855 303, e-mail: </a:t>
                      </a:r>
                      <a:r>
                        <a:rPr lang="cs-CZ" sz="1100" b="0" u="sng" dirty="0">
                          <a:effectLst/>
                          <a:hlinkClick r:id="rId2"/>
                        </a:rPr>
                        <a:t>hana.jonasova@crr.cz</a:t>
                      </a:r>
                      <a:endParaRPr lang="cs-CZ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Jihočeský kraj, Plzeňský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Ing. Kateřina </a:t>
                      </a:r>
                      <a:r>
                        <a:rPr lang="cs-CZ" sz="1100" dirty="0" err="1">
                          <a:effectLst/>
                        </a:rPr>
                        <a:t>Špírková</a:t>
                      </a:r>
                      <a:r>
                        <a:rPr lang="cs-CZ" sz="1100" dirty="0">
                          <a:effectLst/>
                        </a:rPr>
                        <a:t>, tel. 381 670 021, e-mail: </a:t>
                      </a:r>
                      <a:r>
                        <a:rPr lang="cs-CZ" sz="1100" u="sng" dirty="0">
                          <a:effectLst/>
                          <a:hlinkClick r:id="rId3"/>
                        </a:rPr>
                        <a:t>katerina.spirkova@crr.cz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Kraj Vysočina, Jihomoravský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Mgr. Viktor </a:t>
                      </a:r>
                      <a:r>
                        <a:rPr lang="cs-CZ" sz="1100" dirty="0" err="1">
                          <a:effectLst/>
                        </a:rPr>
                        <a:t>Šeďa</a:t>
                      </a:r>
                      <a:r>
                        <a:rPr lang="cs-CZ" sz="1100" dirty="0">
                          <a:effectLst/>
                        </a:rPr>
                        <a:t>, tel. 518 770 231, e-mail: </a:t>
                      </a:r>
                      <a:r>
                        <a:rPr lang="cs-CZ" sz="1100" u="sng" dirty="0">
                          <a:effectLst/>
                          <a:hlinkClick r:id="rId4"/>
                        </a:rPr>
                        <a:t>viktor.seda@crr.cz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Olomoucký kraj, Zlínský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Ing. Kateřina Procházková, tel. 582 777 445, e-mail: </a:t>
                      </a:r>
                      <a:r>
                        <a:rPr lang="cs-CZ" sz="1100" u="sng">
                          <a:effectLst/>
                          <a:hlinkClick r:id="rId5"/>
                        </a:rPr>
                        <a:t>katerina.prochazkova@crr.cz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Karlovarský kraj, Ústecký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Ing. Miloš </a:t>
                      </a:r>
                      <a:r>
                        <a:rPr lang="cs-CZ" sz="1100" dirty="0" err="1">
                          <a:effectLst/>
                        </a:rPr>
                        <a:t>Vejr</a:t>
                      </a:r>
                      <a:r>
                        <a:rPr lang="cs-CZ" sz="1100" dirty="0">
                          <a:effectLst/>
                        </a:rPr>
                        <a:t>, tel. 412 870 923, e-mail: </a:t>
                      </a:r>
                      <a:r>
                        <a:rPr lang="cs-CZ" sz="1100" u="sng" dirty="0">
                          <a:effectLst/>
                          <a:hlinkClick r:id="rId6"/>
                        </a:rPr>
                        <a:t>milos.vejr@crr.cz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Liberecký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Mgr. Tomáš Rec, tel. 488 570 927, e-mail: </a:t>
                      </a:r>
                      <a:r>
                        <a:rPr lang="cs-CZ" sz="1100" u="sng">
                          <a:effectLst/>
                          <a:hlinkClick r:id="rId7"/>
                        </a:rPr>
                        <a:t>tomas.rec@crr.cz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Královéhradecký kraj, Pardubický kraj: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Mgr. Lukáš Frolík, tel. 499 420 603, e-mail: </a:t>
                      </a:r>
                      <a:r>
                        <a:rPr lang="cs-CZ" sz="1100" u="sng" dirty="0">
                          <a:effectLst/>
                          <a:hlinkClick r:id="rId8"/>
                        </a:rPr>
                        <a:t>lukas.frolik@crr.cz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Moravskoslezský kraj: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Jana Matoušková, tel. 597 570 947, e-mail: </a:t>
                      </a:r>
                      <a:r>
                        <a:rPr lang="cs-CZ" sz="1100" u="sng" dirty="0">
                          <a:effectLst/>
                          <a:hlinkClick r:id="rId9"/>
                        </a:rPr>
                        <a:t>jana.matouskova@crr.cz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67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8020904" cy="5081648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věcném hodnocení, 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závěrečném ověření způsobilosti projektů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15 kalendářních dnů ode dne doručení výsledku, a to: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elektronicky v MS2014+,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postup je uveden v příloze č. 19 Obecných pravidel</a:t>
            </a:r>
          </a:p>
          <a:p>
            <a:pPr marL="800100" lvl="1" indent="-342900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písemně prostřednictvím formuláře uvedeného na webových stránkách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http://www.dotaceeu.cz/</a:t>
            </a:r>
            <a:r>
              <a:rPr lang="cs-CZ" dirty="0" err="1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cs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/</a:t>
            </a:r>
            <a:r>
              <a:rPr lang="cs-CZ" dirty="0" err="1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Microsites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/IROP/Dokumenty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adresu CRR.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00">
              <a:spcAft>
                <a:spcPts val="12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pracovních dní).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vrácena k opravnému hodnocení,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31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 informují příjemce depeší o zahájení změnového řízení.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ŘO IROP a CRR zahájí změnové řízení v případě, že změna projektu bude v zájmu příjemce nebo po zjištění formální chyby.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 –  </a:t>
            </a:r>
            <a:b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změně rozhoduje CRR.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8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 defTabSz="914400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ZoR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ZoU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Zprávy příjemce podává elektronicky v MS2014+.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jejich podání se příjemci zobrazuje v MS2014+ po datu schválení právního aktu.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Další zprávu je možné podat až po schválení předchozích zpráv.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Zprávu je možné podat až po uzavření změnových řízení.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8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36520" y="1700808"/>
            <a:ext cx="7383240" cy="3744416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Děkuji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Vám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za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Calibri"/>
              </a:rPr>
              <a:t>pozornost</a:t>
            </a: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 defTabSz="914400"/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 defTabSz="914400"/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 defTabSz="914400"/>
            <a:endParaRPr lang="cs-CZ" sz="3200" b="1" dirty="0" smtClean="0">
              <a:solidFill>
                <a:srgbClr val="FFFFFF"/>
              </a:solidFill>
              <a:latin typeface="Calibri"/>
            </a:endParaRPr>
          </a:p>
          <a:p>
            <a:pPr defTabSz="914400"/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 defTabSz="914400"/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Ing. Michaela Brožová</a:t>
            </a:r>
          </a:p>
          <a:p>
            <a:pPr defTabSz="914400"/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Michaela.brozova@crr.cz 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43753E0B-C519-45AD-AF22-AD8280B6347E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23</a:t>
            </a:fld>
            <a:endParaRPr>
              <a:solidFill>
                <a:prstClr val="black"/>
              </a:solidFill>
            </a:endParaRPr>
          </a:p>
        </p:txBody>
      </p:sp>
      <p:pic>
        <p:nvPicPr>
          <p:cNvPr id="262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9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083960"/>
            <a:ext cx="7786848" cy="4818960"/>
          </a:xfrm>
          <a:prstGeom prst="rect">
            <a:avLst/>
          </a:prstGeom>
        </p:spPr>
        <p:txBody>
          <a:bodyPr/>
          <a:lstStyle/>
          <a:p>
            <a:r>
              <a:rPr lang="cs-CZ" sz="2000" dirty="0">
                <a:latin typeface="Calibri"/>
              </a:rPr>
              <a:t>V březnu 2017 vydává společnost </a:t>
            </a:r>
            <a:r>
              <a:rPr lang="cs-CZ" sz="2000" dirty="0" err="1">
                <a:latin typeface="Calibri"/>
              </a:rPr>
              <a:t>Mozilla</a:t>
            </a:r>
            <a:r>
              <a:rPr lang="cs-CZ" sz="2000" dirty="0">
                <a:latin typeface="Calibri"/>
              </a:rPr>
              <a:t> novou verzi prohlížeče </a:t>
            </a:r>
            <a:r>
              <a:rPr lang="cs-CZ" sz="2000" dirty="0" err="1">
                <a:latin typeface="Calibri"/>
              </a:rPr>
              <a:t>Firefox</a:t>
            </a:r>
            <a:r>
              <a:rPr lang="cs-CZ" sz="2000" dirty="0">
                <a:latin typeface="Calibri"/>
              </a:rPr>
              <a:t> 52, ve které již </a:t>
            </a:r>
            <a:r>
              <a:rPr lang="cs-CZ" sz="2000" u="sng" dirty="0">
                <a:latin typeface="Calibri"/>
              </a:rPr>
              <a:t>nebude podporován zásuvný modul </a:t>
            </a:r>
            <a:r>
              <a:rPr lang="cs-CZ" sz="2000" u="sng" dirty="0" err="1">
                <a:latin typeface="Calibri"/>
              </a:rPr>
              <a:t>Silverlight</a:t>
            </a:r>
            <a:r>
              <a:rPr lang="cs-CZ" sz="2000" u="sng" dirty="0">
                <a:latin typeface="Calibri"/>
              </a:rPr>
              <a:t> </a:t>
            </a:r>
            <a:r>
              <a:rPr lang="cs-CZ" sz="2000" dirty="0">
                <a:latin typeface="Calibri"/>
              </a:rPr>
              <a:t>nutný </a:t>
            </a:r>
            <a:r>
              <a:rPr lang="cs-CZ" sz="2000" b="1" dirty="0">
                <a:solidFill>
                  <a:srgbClr val="00529C"/>
                </a:solidFill>
                <a:latin typeface="Calibri"/>
              </a:rPr>
              <a:t>pro podepisování dokumentů elektronickým podpisem</a:t>
            </a:r>
            <a:r>
              <a:rPr lang="cs-CZ" sz="2000" dirty="0">
                <a:solidFill>
                  <a:srgbClr val="00529C"/>
                </a:solidFill>
                <a:latin typeface="Calibri"/>
              </a:rPr>
              <a:t>. </a:t>
            </a:r>
          </a:p>
          <a:p>
            <a:r>
              <a:rPr lang="cs-CZ" sz="2000" dirty="0">
                <a:latin typeface="Calibri"/>
              </a:rPr>
              <a:t>Možnost podepisování nadále zůstává v internetovém prohlížeči Internet Explorer 11 s nainstalovaným zásuvným modulem </a:t>
            </a:r>
            <a:r>
              <a:rPr lang="cs-CZ" sz="2000" dirty="0" err="1">
                <a:latin typeface="Calibri"/>
              </a:rPr>
              <a:t>Silverlight</a:t>
            </a:r>
            <a:r>
              <a:rPr lang="cs-CZ" sz="2000" dirty="0">
                <a:latin typeface="Calibri"/>
              </a:rPr>
              <a:t>. </a:t>
            </a:r>
            <a:r>
              <a:rPr lang="cs-CZ" sz="2000" dirty="0" smtClean="0">
                <a:latin typeface="Calibri"/>
              </a:rPr>
              <a:t>Další </a:t>
            </a:r>
            <a:r>
              <a:rPr lang="cs-CZ" sz="2000" dirty="0">
                <a:latin typeface="Calibri"/>
              </a:rPr>
              <a:t>podporovanou možností je instalace </a:t>
            </a:r>
            <a:r>
              <a:rPr lang="cs-CZ" sz="2000" dirty="0" err="1">
                <a:latin typeface="Calibri"/>
              </a:rPr>
              <a:t>Firefox</a:t>
            </a:r>
            <a:r>
              <a:rPr lang="cs-CZ" sz="2000" dirty="0">
                <a:latin typeface="Calibri"/>
              </a:rPr>
              <a:t> s prodlouženou podporou (</a:t>
            </a:r>
            <a:r>
              <a:rPr lang="cs-CZ" sz="2000" dirty="0" err="1">
                <a:latin typeface="Calibri"/>
              </a:rPr>
              <a:t>Firefox</a:t>
            </a:r>
            <a:r>
              <a:rPr lang="cs-CZ" sz="2000" dirty="0">
                <a:latin typeface="Calibri"/>
              </a:rPr>
              <a:t> ESR), která ještě dovoluje instalaci </a:t>
            </a:r>
            <a:r>
              <a:rPr lang="cs-CZ" sz="2000" dirty="0" err="1">
                <a:latin typeface="Calibri"/>
              </a:rPr>
              <a:t>Silverlight</a:t>
            </a:r>
            <a:r>
              <a:rPr lang="cs-CZ" sz="2000" dirty="0">
                <a:latin typeface="Calibri"/>
              </a:rPr>
              <a:t> a umožňuje nadále podepisovat dokumenty elektronickým podpisem. Více o </a:t>
            </a:r>
            <a:r>
              <a:rPr lang="cs-CZ" sz="2000" dirty="0" err="1">
                <a:latin typeface="Calibri"/>
              </a:rPr>
              <a:t>Firefox</a:t>
            </a:r>
            <a:r>
              <a:rPr lang="cs-CZ" sz="2000" dirty="0">
                <a:latin typeface="Calibri"/>
              </a:rPr>
              <a:t> ESR (</a:t>
            </a:r>
            <a:r>
              <a:rPr lang="cs-CZ" sz="2000" dirty="0" err="1">
                <a:latin typeface="Calibri"/>
              </a:rPr>
              <a:t>Extended</a:t>
            </a:r>
            <a:r>
              <a:rPr lang="cs-CZ" sz="2000" dirty="0">
                <a:latin typeface="Calibri"/>
              </a:rPr>
              <a:t> Support </a:t>
            </a:r>
            <a:r>
              <a:rPr lang="cs-CZ" sz="2000" dirty="0" err="1">
                <a:latin typeface="Calibri"/>
              </a:rPr>
              <a:t>Release</a:t>
            </a:r>
            <a:r>
              <a:rPr lang="cs-CZ" sz="2000" dirty="0">
                <a:latin typeface="Calibri"/>
              </a:rPr>
              <a:t>) a návod na instalaci naleznete </a:t>
            </a:r>
            <a:r>
              <a:rPr lang="cs-CZ" sz="2000" dirty="0" smtClean="0">
                <a:latin typeface="Calibri"/>
              </a:rPr>
              <a:t>na:</a:t>
            </a:r>
          </a:p>
          <a:p>
            <a:r>
              <a:rPr lang="cs-CZ" sz="2000" dirty="0">
                <a:solidFill>
                  <a:srgbClr val="00529C"/>
                </a:solidFill>
                <a:hlinkClick r:id="rId2"/>
              </a:rPr>
              <a:t>https://www.mozilla.org/en-US/firefox/organizations/all/?q=Czech,%</a:t>
            </a:r>
            <a:r>
              <a:rPr lang="cs-CZ" sz="2000" dirty="0" smtClean="0">
                <a:solidFill>
                  <a:srgbClr val="00529C"/>
                </a:solidFill>
                <a:hlinkClick r:id="rId2"/>
              </a:rPr>
              <a:t>20%C4%8Ce%C5%A1tina</a:t>
            </a:r>
            <a:r>
              <a:rPr lang="cs-CZ" sz="2000" dirty="0" smtClean="0">
                <a:solidFill>
                  <a:srgbClr val="00529C"/>
                </a:solidFill>
              </a:rPr>
              <a:t> </a:t>
            </a:r>
            <a:endParaRPr lang="cs-CZ" sz="2000" dirty="0">
              <a:solidFill>
                <a:srgbClr val="00529C"/>
              </a:solidFill>
              <a:latin typeface="Calibri"/>
            </a:endParaRPr>
          </a:p>
          <a:p>
            <a:endParaRPr lang="cs-CZ" sz="2000" dirty="0" smtClean="0">
              <a:solidFill>
                <a:srgbClr val="00529C"/>
              </a:solidFill>
              <a:latin typeface="Calibri"/>
            </a:endParaRPr>
          </a:p>
          <a:p>
            <a:r>
              <a:rPr lang="cs-CZ" sz="2000" u="sng" dirty="0" smtClean="0">
                <a:solidFill>
                  <a:srgbClr val="00529C"/>
                </a:solidFill>
                <a:latin typeface="Calibri"/>
              </a:rPr>
              <a:t>Dodatečné </a:t>
            </a:r>
            <a:r>
              <a:rPr lang="cs-CZ" sz="2000" u="sng" dirty="0">
                <a:solidFill>
                  <a:srgbClr val="00529C"/>
                </a:solidFill>
                <a:latin typeface="Calibri"/>
              </a:rPr>
              <a:t>informace</a:t>
            </a:r>
            <a:r>
              <a:rPr lang="cs-CZ" sz="2000" dirty="0">
                <a:solidFill>
                  <a:srgbClr val="00529C"/>
                </a:solidFill>
                <a:latin typeface="Calibri"/>
              </a:rPr>
              <a:t>:</a:t>
            </a:r>
          </a:p>
          <a:p>
            <a:r>
              <a:rPr lang="cs-CZ" sz="2000" dirty="0">
                <a:latin typeface="Calibri"/>
              </a:rPr>
              <a:t>Ve výchozím nastavení provádí </a:t>
            </a:r>
            <a:r>
              <a:rPr lang="cs-CZ" sz="2000" dirty="0" err="1">
                <a:latin typeface="Calibri"/>
              </a:rPr>
              <a:t>Firefox</a:t>
            </a:r>
            <a:r>
              <a:rPr lang="cs-CZ" sz="2000" dirty="0">
                <a:latin typeface="Calibri"/>
              </a:rPr>
              <a:t> aktualizaci na novou verzi automaticky a je tedy možné, že bez zásahu uživatele přestane </a:t>
            </a:r>
            <a:r>
              <a:rPr lang="cs-CZ" sz="2000" dirty="0" err="1">
                <a:latin typeface="Calibri"/>
              </a:rPr>
              <a:t>Silverlight</a:t>
            </a:r>
            <a:r>
              <a:rPr lang="cs-CZ" sz="2000" dirty="0">
                <a:latin typeface="Calibri"/>
              </a:rPr>
              <a:t> fungovat bez toho, aby uživatel o instalaci nové verze vůbec věděl.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MS 2014+</a:t>
            </a:r>
            <a:endParaRPr sz="36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469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Státní příspěvková organizace zřízená Zákonem č. 248/2000 Sb., o podpoře regionálního rozvoje, a řízená Ministerstvem pro místní rozvoj ČR.</a:t>
            </a:r>
            <a:endParaRPr lang="cs-CZ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Z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prostředkující subjekt pro vybrané operační programy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subjekt pro operační programy Cíle 3 (nyní Cíl 2)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H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ostitelská organizace pro pracoviště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Enterprise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Europe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Network</a:t>
            </a:r>
            <a:endParaRPr lang="cs-CZ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poradenství pro malé a střední podnikatele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práva Regionálního informačního servisu (RIS) a Mapového serveru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rozsáhlá pravidelně aktualizovaná databáze regionálních dat a jejich zobrazení v mapě</a:t>
            </a: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6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republiky</a:t>
            </a: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75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Webové stránky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www.crr.cz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Kontakty, harmonogram výzev, odkaz na stránky IROP (dokumentace k výzvám, otázky a odpovědi).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Statistiky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http://www.crr.cz/cs/irop/statistiky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/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T</a:t>
            </a:r>
            <a:r>
              <a:rPr lang="cs-CZ" b="1" dirty="0" smtClean="0"/>
              <a:t>abulka </a:t>
            </a:r>
            <a:r>
              <a:rPr lang="cs-CZ" b="1" dirty="0"/>
              <a:t>s aktuálními stavy alokací výzev</a:t>
            </a:r>
            <a:r>
              <a:rPr lang="cs-CZ" dirty="0"/>
              <a:t>, kde naleznete informace o počtu předložených a aktuálně hodnocených projektů, projektů, které prošly hodnocením, a projektů, které byly vyřazené nebo stažené žadatelem. Nové stavy jsou uveřejňovány každých 14 dní. </a:t>
            </a:r>
            <a:endParaRPr lang="cs-CZ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listy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http://www.crr.cz/cs/irop/kontrolni-listy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/>
              <a:t>Zveřejněny kontrolní listy </a:t>
            </a:r>
            <a:r>
              <a:rPr lang="cs-CZ" b="1" dirty="0"/>
              <a:t>pro hodnocení přijatelnosti a formálních náležitostí </a:t>
            </a:r>
            <a:r>
              <a:rPr lang="cs-CZ" b="1" dirty="0" smtClean="0"/>
              <a:t> i pro věcné hodnocení </a:t>
            </a:r>
            <a:r>
              <a:rPr lang="cs-CZ" dirty="0" smtClean="0"/>
              <a:t>pro jednotlivé výzvy.</a:t>
            </a:r>
            <a:endParaRPr lang="cs-CZ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Vyjádření centra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http://www.crr.cz/cs/irop/vyjadreni-centra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/>
              <a:t>Nejčastější pochybení </a:t>
            </a:r>
            <a:r>
              <a:rPr lang="cs-CZ" dirty="0" smtClean="0"/>
              <a:t>při podání žádostí o podporu, </a:t>
            </a:r>
            <a:r>
              <a:rPr lang="cs-CZ" dirty="0"/>
              <a:t>Vyjádření Centra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b="1" dirty="0"/>
              <a:t>problematice veřejných </a:t>
            </a:r>
            <a:r>
              <a:rPr lang="cs-CZ" b="1" dirty="0" smtClean="0"/>
              <a:t>zakázek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</a:t>
            </a: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republiky – informace pro žadatele a příjemce</a:t>
            </a:r>
            <a:endParaRPr lang="cs-CZ" sz="32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985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r>
              <a:rPr lang="cs-CZ" sz="1600" dirty="0"/>
              <a:t>V rámci zefektivnění administrace projektů přistoupilo Centrum pro regionální rozvoj České republiky ke zřízení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specializovaného pracoviště pro konzultace žadatelů ve Specifickém cíli 1.1</a:t>
            </a:r>
            <a:r>
              <a:rPr lang="cs-CZ" sz="1600" dirty="0"/>
              <a:t>, konkrétně pro výzvu č. 1 - "Vybrané úseky silnic II. a III. třídy" a výzvu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č</a:t>
            </a:r>
            <a:r>
              <a:rPr lang="cs-CZ" sz="1600" dirty="0"/>
              <a:t>. 70 - "Vybrané úseky silnic II. a III. třídy - II". Specializované pracoviště je zřízeno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v Územním odboru IROP pro Královéhradecký kraj. </a:t>
            </a: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endParaRPr lang="cs-CZ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r>
              <a:rPr lang="cs-CZ" sz="1600" dirty="0"/>
              <a:t>Kontaktní osobou územního pracoviště v Královéhradeckém kraji je ředitel odboru </a:t>
            </a:r>
            <a:r>
              <a:rPr lang="cs-CZ" sz="1600" b="1" dirty="0"/>
              <a:t>Ing. Leoš Macura</a:t>
            </a:r>
            <a:r>
              <a:rPr lang="cs-CZ" sz="1600" dirty="0"/>
              <a:t>, tel. 499 420 600 nebo 602 474 685, e-mail: </a:t>
            </a:r>
            <a:r>
              <a:rPr lang="cs-CZ" sz="1600" dirty="0" smtClean="0">
                <a:hlinkClick r:id="rId2"/>
              </a:rPr>
              <a:t>leos.macura@crr.cz</a:t>
            </a:r>
            <a:r>
              <a:rPr lang="cs-CZ" sz="1600" dirty="0" smtClean="0"/>
              <a:t>, u </a:t>
            </a:r>
            <a:r>
              <a:rPr lang="cs-CZ" sz="1600" dirty="0"/>
              <a:t>kterého je možné domluvit konzultaci k připravovaným projektům ve SC 1.1.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b="1" dirty="0"/>
              <a:t>Konzultace jsou žadatelům poskytovány k věcné stránce projektové žádosti a technickým parametrům připravovaných projektů.</a:t>
            </a:r>
            <a:r>
              <a:rPr lang="cs-CZ" sz="1600" dirty="0"/>
              <a:t> Ostatní konzultace, týkající se zpracování projektové žádosti v ISKP a dotazům k monitorovacímu systému zůstávají na příslušných regionálních pracovištích Centra pro regionální rozvoj.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</a:t>
            </a: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republiky – speciální pracoviště pro konzultace SC 1.1</a:t>
            </a:r>
            <a:endParaRPr lang="cs-CZ" sz="32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794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/>
            <a:r>
              <a:rPr lang="cs-CZ" dirty="0" smtClean="0"/>
              <a:t>Žadatel bude depeší informován o přidělených manažerech projektu, kteří budou mít na starosti další administraci projektu a komunikaci se žadatelem</a:t>
            </a:r>
          </a:p>
          <a:p>
            <a:pPr marL="454025" lvl="1" indent="-187325"/>
            <a:r>
              <a:rPr lang="cs-CZ" dirty="0">
                <a:latin typeface="Calibri" panose="020F0502020204030204" pitchFamily="34" charset="0"/>
              </a:rPr>
              <a:t>Stav žádosti lze sledovat na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http://www.crr.cz/cs/irop/stav-zadosti/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Provedena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do 26 </a:t>
            </a:r>
            <a:r>
              <a:rPr lang="cs-CZ" sz="2000" b="1" u="sng" dirty="0" err="1" smtClean="0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od registrace žádosti v průběžné výzvě.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, kontrolu provádí CRR.</a:t>
            </a:r>
            <a:endParaRPr lang="cs-CZ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Napravitelná 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a nenapravitelná kritéria</a:t>
            </a:r>
            <a:endParaRPr lang="cs-CZ" sz="2000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Obecná a specifická kritéria přijatelnosti jsou rozdělena na kritéria napravitelná a nenapravitelná.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Kritéria formálních náležitostí jsou vždy napravitelná.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alespoň jednoho kritéria s příznakem „nenapravitelné“ je žádost o podporu vyloučena z dalšího procesu hodnocení. 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napravitelného kritéria může být žadatel vyzván </a:t>
            </a:r>
            <a:r>
              <a:rPr lang="cs-CZ" dirty="0" smtClean="0">
                <a:latin typeface="Calibri" panose="020F0502020204030204" pitchFamily="34" charset="0"/>
              </a:rPr>
              <a:t/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(maximálně dvakrát) k </a:t>
            </a:r>
            <a:r>
              <a:rPr lang="cs-CZ" dirty="0">
                <a:latin typeface="Calibri" panose="020F0502020204030204" pitchFamily="34" charset="0"/>
              </a:rPr>
              <a:t>doplnění.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Výzvy k doplnění/upřesnění jsou žadateli zasílány formou depeší </a:t>
            </a:r>
            <a:br>
              <a:rPr lang="cs-CZ" sz="2000" b="1" dirty="0" smtClean="0">
                <a:solidFill>
                  <a:srgbClr val="00529C"/>
                </a:solidFill>
                <a:latin typeface="Calibri"/>
              </a:rPr>
            </a:b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 MS2014+.</a:t>
            </a:r>
            <a:endParaRPr lang="cs-CZ" b="1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5414097"/>
      </p:ext>
    </p:extLst>
  </p:cSld>
  <p:clrMapOvr>
    <a:masterClrMapping/>
  </p:clrMapOvr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1598</Words>
  <Application>Microsoft Office PowerPoint</Application>
  <PresentationFormat>Předvádění na obrazovce (4:3)</PresentationFormat>
  <Paragraphs>262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CRR template</vt:lpstr>
      <vt:lpstr>Office Theme</vt:lpstr>
      <vt:lpstr>1_Office Theme</vt:lpstr>
      <vt:lpstr>2_Office Theme</vt:lpstr>
      <vt:lpstr>1_CRR template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Příjem žádostí</vt:lpstr>
      <vt:lpstr>Hodnocení žádostí</vt:lpstr>
      <vt:lpstr>Prezentace aplikace PowerPoint</vt:lpstr>
      <vt:lpstr>Kritéria formálních náležitostí</vt:lpstr>
      <vt:lpstr>Kritéria formálních náležitostí – II</vt:lpstr>
      <vt:lpstr>Obecná kritéria přijatelnosti</vt:lpstr>
      <vt:lpstr>Obecná kritéria přijatelnosti – II</vt:lpstr>
      <vt:lpstr>Obecná kritéria přijatelnosti – III</vt:lpstr>
      <vt:lpstr>Specifická kritéria přijatelnosti</vt:lpstr>
      <vt:lpstr>Specifická kritéria přijatelnosti – II</vt:lpstr>
      <vt:lpstr>Ex-ante analýza rizik</vt:lpstr>
      <vt:lpstr>Prezentace aplikace PowerPoint</vt:lpstr>
      <vt:lpstr>Výběr projektů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Brožová Michaela</cp:lastModifiedBy>
  <cp:revision>84</cp:revision>
  <cp:lastPrinted>2017-03-10T11:40:14Z</cp:lastPrinted>
  <dcterms:created xsi:type="dcterms:W3CDTF">2014-09-16T20:50:40Z</dcterms:created>
  <dcterms:modified xsi:type="dcterms:W3CDTF">2017-03-13T08:33:25Z</dcterms:modified>
</cp:coreProperties>
</file>