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50"/>
  </p:notesMasterIdLst>
  <p:handoutMasterIdLst>
    <p:handoutMasterId r:id="rId5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302" r:id="rId26"/>
    <p:sldId id="280" r:id="rId27"/>
    <p:sldId id="281" r:id="rId28"/>
    <p:sldId id="282" r:id="rId29"/>
    <p:sldId id="283" r:id="rId30"/>
    <p:sldId id="284" r:id="rId31"/>
    <p:sldId id="303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4" r:id="rId49"/>
  </p:sldIdLst>
  <p:sldSz cx="9144000" cy="6858000" type="screen4x3"/>
  <p:notesSz cx="9926638" cy="67976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1972"/>
        <p:guide pos="3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F0416-34A2-4B84-A0AA-A75D6A9EB55F}" type="datetimeFigureOut">
              <a:rPr lang="cs-CZ" smtClean="0"/>
              <a:t>19.7.2016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B7B91-6EB3-4349-974F-F267CCDCB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794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687763" y="557213"/>
            <a:ext cx="365918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03475" y="3477653"/>
            <a:ext cx="8830118" cy="329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4789452" cy="365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247617" y="0"/>
            <a:ext cx="4789452" cy="365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6955305"/>
            <a:ext cx="4789452" cy="365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247617" y="6955305"/>
            <a:ext cx="4789452" cy="365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fld id="{3846C228-979D-43C9-977C-E4056251D4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3074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D75197A9-EC4F-4A84-B58C-E4FFFF2B60C9}" type="slidenum">
              <a:rPr lang="cs-CZ" altLang="cs-CZ" sz="1400"/>
              <a:pPr>
                <a:spcBef>
                  <a:spcPct val="0"/>
                </a:spcBef>
              </a:pPr>
              <a:t>1</a:t>
            </a:fld>
            <a:endParaRPr lang="cs-CZ" altLang="cs-CZ" sz="1400"/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487E3D26-A261-4FFF-8920-B32F528BEA58}" type="slidenum">
              <a:rPr lang="cs-CZ" altLang="cs-CZ" sz="1400"/>
              <a:pPr>
                <a:spcBef>
                  <a:spcPct val="0"/>
                </a:spcBef>
              </a:pPr>
              <a:t>10</a:t>
            </a:fld>
            <a:endParaRPr lang="cs-CZ" altLang="cs-CZ" sz="1400"/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00" y="3228705"/>
            <a:ext cx="793992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  <p:sp>
        <p:nvSpPr>
          <p:cNvPr id="63493" name="Text Box 3"/>
          <p:cNvSpPr txBox="1">
            <a:spLocks noChangeArrowheads="1"/>
          </p:cNvSpPr>
          <p:nvPr/>
        </p:nvSpPr>
        <p:spPr bwMode="auto">
          <a:xfrm>
            <a:off x="5624014" y="6456324"/>
            <a:ext cx="4300307" cy="33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fld id="{D66214BF-E098-40A1-AC49-68A5FF59384B}" type="slidenum">
              <a:rPr lang="cs-CZ" altLang="cs-CZ" sz="1200">
                <a:solidFill>
                  <a:srgbClr val="000000"/>
                </a:solidFill>
                <a:latin typeface="Calibri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10</a:t>
            </a:fld>
            <a:endParaRPr lang="cs-CZ" altLang="cs-CZ" sz="1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67D863BF-AC20-4C55-98A7-1132EE0E7831}" type="slidenum">
              <a:rPr lang="cs-CZ" altLang="cs-CZ" sz="1400"/>
              <a:pPr>
                <a:spcBef>
                  <a:spcPct val="0"/>
                </a:spcBef>
              </a:pPr>
              <a:t>11</a:t>
            </a:fld>
            <a:endParaRPr lang="cs-CZ" altLang="cs-CZ" sz="1400"/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00" y="3228705"/>
            <a:ext cx="793992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  <p:sp>
        <p:nvSpPr>
          <p:cNvPr id="64517" name="Text Box 3"/>
          <p:cNvSpPr txBox="1">
            <a:spLocks noChangeArrowheads="1"/>
          </p:cNvSpPr>
          <p:nvPr/>
        </p:nvSpPr>
        <p:spPr bwMode="auto">
          <a:xfrm>
            <a:off x="5624014" y="6456324"/>
            <a:ext cx="4300307" cy="33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fld id="{AEFF9BDE-FF8F-4D8E-89D9-13E8E687B123}" type="slidenum">
              <a:rPr lang="cs-CZ" altLang="cs-CZ" sz="1200">
                <a:solidFill>
                  <a:srgbClr val="000000"/>
                </a:solidFill>
                <a:latin typeface="Calibri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11</a:t>
            </a:fld>
            <a:endParaRPr lang="cs-CZ" altLang="cs-CZ" sz="1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DC402D99-0A6D-4C02-8DB0-48495EB91860}" type="slidenum">
              <a:rPr lang="cs-CZ" altLang="cs-CZ" sz="1400"/>
              <a:pPr>
                <a:spcBef>
                  <a:spcPct val="0"/>
                </a:spcBef>
              </a:pPr>
              <a:t>12</a:t>
            </a:fld>
            <a:endParaRPr lang="cs-CZ" altLang="cs-CZ" sz="1400"/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00" y="3228705"/>
            <a:ext cx="793992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  <p:sp>
        <p:nvSpPr>
          <p:cNvPr id="65541" name="Text Box 3"/>
          <p:cNvSpPr txBox="1">
            <a:spLocks noChangeArrowheads="1"/>
          </p:cNvSpPr>
          <p:nvPr/>
        </p:nvSpPr>
        <p:spPr bwMode="auto">
          <a:xfrm>
            <a:off x="5624014" y="6456324"/>
            <a:ext cx="4300307" cy="33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fld id="{01860588-8BE8-48CA-A4E2-F68051CE4819}" type="slidenum">
              <a:rPr lang="cs-CZ" altLang="cs-CZ" sz="1200">
                <a:solidFill>
                  <a:srgbClr val="000000"/>
                </a:solidFill>
                <a:latin typeface="Calibri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12</a:t>
            </a:fld>
            <a:endParaRPr lang="cs-CZ" altLang="cs-CZ" sz="1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9BC497C9-8679-4F10-AF5C-F9025BC2C8F9}" type="slidenum">
              <a:rPr lang="cs-CZ" altLang="cs-CZ" sz="1400"/>
              <a:pPr>
                <a:spcBef>
                  <a:spcPct val="0"/>
                </a:spcBef>
              </a:pPr>
              <a:t>13</a:t>
            </a:fld>
            <a:endParaRPr lang="cs-CZ" altLang="cs-CZ" sz="1400"/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00" y="3228705"/>
            <a:ext cx="793992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  <p:sp>
        <p:nvSpPr>
          <p:cNvPr id="66565" name="Text Box 3"/>
          <p:cNvSpPr txBox="1">
            <a:spLocks noChangeArrowheads="1"/>
          </p:cNvSpPr>
          <p:nvPr/>
        </p:nvSpPr>
        <p:spPr bwMode="auto">
          <a:xfrm>
            <a:off x="5624014" y="6456324"/>
            <a:ext cx="4300307" cy="33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fld id="{E6C0CC79-E549-4E12-98B3-38DC35CAF88F}" type="slidenum">
              <a:rPr lang="cs-CZ" altLang="cs-CZ" sz="1200">
                <a:solidFill>
                  <a:srgbClr val="000000"/>
                </a:solidFill>
                <a:latin typeface="Calibri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13</a:t>
            </a:fld>
            <a:endParaRPr lang="cs-CZ" altLang="cs-CZ" sz="1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90ECA601-36AF-4256-8E03-22B3BF30175A}" type="slidenum">
              <a:rPr lang="cs-CZ" altLang="cs-CZ" sz="1400"/>
              <a:pPr>
                <a:spcBef>
                  <a:spcPct val="0"/>
                </a:spcBef>
              </a:pPr>
              <a:t>14</a:t>
            </a:fld>
            <a:endParaRPr lang="cs-CZ" altLang="cs-CZ" sz="1400"/>
          </a:p>
        </p:txBody>
      </p:sp>
      <p:sp>
        <p:nvSpPr>
          <p:cNvPr id="675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00" y="3228705"/>
            <a:ext cx="793992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5624014" y="6456324"/>
            <a:ext cx="4300307" cy="33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fld id="{D0141A84-B0A9-4C59-A73E-FF25F1185DD6}" type="slidenum">
              <a:rPr lang="cs-CZ" altLang="cs-CZ" sz="1200">
                <a:solidFill>
                  <a:srgbClr val="000000"/>
                </a:solidFill>
                <a:latin typeface="Calibri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14</a:t>
            </a:fld>
            <a:endParaRPr lang="cs-CZ" altLang="cs-CZ" sz="1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DB5A8347-D18D-41EE-B231-03AA5DCC2989}" type="slidenum">
              <a:rPr lang="cs-CZ" altLang="cs-CZ" sz="1400"/>
              <a:pPr>
                <a:spcBef>
                  <a:spcPct val="0"/>
                </a:spcBef>
              </a:pPr>
              <a:t>15</a:t>
            </a:fld>
            <a:endParaRPr lang="cs-CZ" altLang="cs-CZ" sz="1400"/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00" y="3228705"/>
            <a:ext cx="793992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  <p:sp>
        <p:nvSpPr>
          <p:cNvPr id="68613" name="Text Box 3"/>
          <p:cNvSpPr txBox="1">
            <a:spLocks noChangeArrowheads="1"/>
          </p:cNvSpPr>
          <p:nvPr/>
        </p:nvSpPr>
        <p:spPr bwMode="auto">
          <a:xfrm>
            <a:off x="5624014" y="6456324"/>
            <a:ext cx="4300307" cy="33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fld id="{8CC4E0CF-9A8F-4E34-A6C0-83F9AD809D70}" type="slidenum">
              <a:rPr lang="cs-CZ" altLang="cs-CZ" sz="1200">
                <a:solidFill>
                  <a:srgbClr val="000000"/>
                </a:solidFill>
                <a:latin typeface="Calibri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15</a:t>
            </a:fld>
            <a:endParaRPr lang="cs-CZ" altLang="cs-CZ" sz="1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C67E76E6-3782-4D5D-893E-328C1E201748}" type="slidenum">
              <a:rPr lang="cs-CZ" altLang="cs-CZ" sz="1400"/>
              <a:pPr>
                <a:spcBef>
                  <a:spcPct val="0"/>
                </a:spcBef>
              </a:pPr>
              <a:t>16</a:t>
            </a:fld>
            <a:endParaRPr lang="cs-CZ" altLang="cs-CZ" sz="1400"/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92200" y="3228705"/>
            <a:ext cx="793992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215900" indent="-214313" eaLnBrk="1">
              <a:spcBef>
                <a:spcPct val="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r>
              <a:rPr lang="cs-CZ" altLang="cs-CZ" sz="2000" smtClean="0">
                <a:latin typeface="Arial" charset="0"/>
                <a:ea typeface="Microsoft YaHei" charset="-122"/>
              </a:rPr>
              <a:t>Pověřovací akt</a:t>
            </a:r>
          </a:p>
          <a:p>
            <a:pPr marL="215900" indent="-214313" eaLnBrk="1">
              <a:spcBef>
                <a:spcPct val="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r>
              <a:rPr lang="cs-CZ" altLang="cs-CZ" sz="2000" smtClean="0">
                <a:latin typeface="Arial" charset="0"/>
                <a:ea typeface="Microsoft YaHei" charset="-122"/>
              </a:rPr>
              <a:t>Vydaný v souladu s Rozhodnutím Komise ze dne 20. prosince 2011 </a:t>
            </a:r>
            <a:br>
              <a:rPr lang="cs-CZ" altLang="cs-CZ" sz="2000" smtClean="0">
                <a:latin typeface="Arial" charset="0"/>
                <a:ea typeface="Microsoft YaHei" charset="-122"/>
              </a:rPr>
            </a:br>
            <a:r>
              <a:rPr lang="cs-CZ" altLang="cs-CZ" sz="2000" smtClean="0">
                <a:latin typeface="Arial" charset="0"/>
                <a:ea typeface="Microsoft YaHei" charset="-122"/>
              </a:rPr>
              <a:t>o použití čl. 106 odst. 2 Smlouvy o fungování Evropské unie na státní podporu ve formě vyrovnávací platby za závazek veřejné služby udělené určitým podnikům pověřeným poskytováním služeb obecného hospodářského zájmu. </a:t>
            </a:r>
          </a:p>
          <a:p>
            <a:pPr marL="215900" indent="-214313" eaLnBrk="1">
              <a:spcBef>
                <a:spcPct val="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r>
              <a:rPr lang="cs-CZ" altLang="cs-CZ" sz="2000" smtClean="0">
                <a:latin typeface="Arial" charset="0"/>
                <a:ea typeface="Microsoft YaHei" charset="-122"/>
              </a:rPr>
              <a:t>Žadatel musí být jasně pověřen k výkonu služby obecného hospodářského zájmu, k jejímuž kvalitnějšímu poskytování čerpá podporu v rámci výzvy. </a:t>
            </a:r>
          </a:p>
          <a:p>
            <a:pPr marL="215900" indent="-214313" eaLnBrk="1">
              <a:spcBef>
                <a:spcPct val="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endParaRPr lang="cs-CZ" altLang="cs-CZ" sz="2000" smtClean="0">
              <a:latin typeface="Arial" charset="0"/>
              <a:ea typeface="Microsoft YaHei" charset="-122"/>
            </a:endParaRPr>
          </a:p>
        </p:txBody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5624014" y="6456324"/>
            <a:ext cx="4300307" cy="33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fld id="{BDB43C60-4BB0-4FBB-98A6-06CD18BD186F}" type="slidenum">
              <a:rPr lang="cs-CZ" altLang="cs-CZ" sz="1200">
                <a:solidFill>
                  <a:srgbClr val="000000"/>
                </a:solidFill>
                <a:latin typeface="Calibri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16</a:t>
            </a:fld>
            <a:endParaRPr lang="cs-CZ" altLang="cs-CZ" sz="1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4F2F0050-F7E4-46C9-89A2-1A4AFC311B18}" type="slidenum">
              <a:rPr lang="cs-CZ" altLang="cs-CZ" sz="1400"/>
              <a:pPr>
                <a:spcBef>
                  <a:spcPct val="0"/>
                </a:spcBef>
              </a:pPr>
              <a:t>17</a:t>
            </a:fld>
            <a:endParaRPr lang="cs-CZ" altLang="cs-CZ" sz="1400"/>
          </a:p>
        </p:txBody>
      </p:sp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A49F2A48-FD0C-496D-A298-AA5433E8FA12}" type="slidenum">
              <a:rPr lang="cs-CZ" altLang="cs-CZ" sz="1400"/>
              <a:pPr>
                <a:spcBef>
                  <a:spcPct val="0"/>
                </a:spcBef>
              </a:pPr>
              <a:t>18</a:t>
            </a:fld>
            <a:endParaRPr lang="cs-CZ" altLang="cs-CZ" sz="1400"/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C1318999-1B71-4427-B7D0-013E2C79F7D7}" type="slidenum">
              <a:rPr lang="cs-CZ" altLang="cs-CZ" sz="1400"/>
              <a:pPr>
                <a:spcBef>
                  <a:spcPct val="0"/>
                </a:spcBef>
              </a:pPr>
              <a:t>19</a:t>
            </a:fld>
            <a:endParaRPr lang="cs-CZ" altLang="cs-CZ" sz="1400"/>
          </a:p>
        </p:txBody>
      </p:sp>
      <p:sp>
        <p:nvSpPr>
          <p:cNvPr id="727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CF1FFBA7-5A11-4DE1-9F20-DE0E3D4FF9A5}" type="slidenum">
              <a:rPr lang="cs-CZ" altLang="cs-CZ" sz="1400"/>
              <a:pPr>
                <a:spcBef>
                  <a:spcPct val="0"/>
                </a:spcBef>
              </a:pPr>
              <a:t>2</a:t>
            </a:fld>
            <a:endParaRPr lang="cs-CZ" altLang="cs-CZ" sz="140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5B39D3D1-BA1D-4C1A-8BBD-FBE04197D995}" type="slidenum">
              <a:rPr lang="cs-CZ" altLang="cs-CZ" sz="1400"/>
              <a:pPr>
                <a:spcBef>
                  <a:spcPct val="0"/>
                </a:spcBef>
              </a:pPr>
              <a:t>20</a:t>
            </a:fld>
            <a:endParaRPr lang="cs-CZ" altLang="cs-CZ" sz="1400"/>
          </a:p>
        </p:txBody>
      </p:sp>
      <p:sp>
        <p:nvSpPr>
          <p:cNvPr id="737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41C6FA16-E4DD-4430-89C0-2E7611789D00}" type="slidenum">
              <a:rPr lang="cs-CZ" altLang="cs-CZ" sz="1400"/>
              <a:pPr>
                <a:spcBef>
                  <a:spcPct val="0"/>
                </a:spcBef>
              </a:pPr>
              <a:t>21</a:t>
            </a:fld>
            <a:endParaRPr lang="cs-CZ" altLang="cs-CZ" sz="1400"/>
          </a:p>
        </p:txBody>
      </p:sp>
      <p:sp>
        <p:nvSpPr>
          <p:cNvPr id="747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AF7F92A9-AD54-48FA-8B6A-F746B59DE0E6}" type="slidenum">
              <a:rPr lang="cs-CZ" altLang="cs-CZ" sz="1400"/>
              <a:pPr>
                <a:spcBef>
                  <a:spcPct val="0"/>
                </a:spcBef>
              </a:pPr>
              <a:t>22</a:t>
            </a:fld>
            <a:endParaRPr lang="cs-CZ" altLang="cs-CZ" sz="1400"/>
          </a:p>
        </p:txBody>
      </p:sp>
      <p:sp>
        <p:nvSpPr>
          <p:cNvPr id="757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636CB320-EABB-48AA-A579-78FFE372F42F}" type="slidenum">
              <a:rPr lang="cs-CZ" altLang="cs-CZ" sz="1400"/>
              <a:pPr>
                <a:spcBef>
                  <a:spcPct val="0"/>
                </a:spcBef>
              </a:pPr>
              <a:t>23</a:t>
            </a:fld>
            <a:endParaRPr lang="cs-CZ" altLang="cs-CZ" sz="1400"/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fld id="{B7E3EFC4-3B72-4353-8768-E907A973A044}" type="slidenum">
              <a:rPr lang="cs-CZ" altLang="cs-CZ" sz="1800">
                <a:solidFill>
                  <a:srgbClr val="000000"/>
                </a:solidFill>
                <a:latin typeface="Times New Roman" pitchFamily="16" charset="0"/>
              </a:rPr>
              <a:pPr defTabSz="91440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t>24</a:t>
            </a:fld>
            <a:endParaRPr lang="cs-CZ" altLang="cs-CZ" sz="18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78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59624E96-CB76-4E99-A385-CA3948FEB44E}" type="slidenum">
              <a:rPr lang="cs-CZ" altLang="cs-CZ" sz="1400"/>
              <a:pPr>
                <a:spcBef>
                  <a:spcPct val="0"/>
                </a:spcBef>
              </a:pPr>
              <a:t>25</a:t>
            </a:fld>
            <a:endParaRPr lang="cs-CZ" altLang="cs-CZ" sz="1400"/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A6DDEA0A-F4FF-4101-8619-3FB03C593917}" type="slidenum">
              <a:rPr lang="cs-CZ" altLang="cs-CZ" sz="1400"/>
              <a:pPr>
                <a:spcBef>
                  <a:spcPct val="0"/>
                </a:spcBef>
              </a:pPr>
              <a:t>26</a:t>
            </a:fld>
            <a:endParaRPr lang="cs-CZ" altLang="cs-CZ" sz="1400"/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7362E1FE-94C2-4E3A-B6E1-032821568EFB}" type="slidenum">
              <a:rPr lang="cs-CZ" altLang="cs-CZ" sz="1400"/>
              <a:pPr>
                <a:spcBef>
                  <a:spcPct val="0"/>
                </a:spcBef>
              </a:pPr>
              <a:t>27</a:t>
            </a:fld>
            <a:endParaRPr lang="cs-CZ" altLang="cs-CZ" sz="1400"/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6ABDD632-9CC9-4C28-BC3E-F4C1E7F9D6DF}" type="slidenum">
              <a:rPr lang="cs-CZ" altLang="cs-CZ" sz="1400"/>
              <a:pPr>
                <a:spcBef>
                  <a:spcPct val="0"/>
                </a:spcBef>
              </a:pPr>
              <a:t>28</a:t>
            </a:fld>
            <a:endParaRPr lang="cs-CZ" altLang="cs-CZ" sz="1400"/>
          </a:p>
        </p:txBody>
      </p:sp>
      <p:sp>
        <p:nvSpPr>
          <p:cNvPr id="819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C4D2D7A0-A28A-420A-80AA-3C8C963B7A6D}" type="slidenum">
              <a:rPr lang="cs-CZ" altLang="cs-CZ" sz="1400"/>
              <a:pPr>
                <a:spcBef>
                  <a:spcPct val="0"/>
                </a:spcBef>
              </a:pPr>
              <a:t>29</a:t>
            </a:fld>
            <a:endParaRPr lang="cs-CZ" altLang="cs-CZ" sz="1400"/>
          </a:p>
        </p:txBody>
      </p:sp>
      <p:sp>
        <p:nvSpPr>
          <p:cNvPr id="829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A88787BF-9314-45EA-B08B-A83430B2C623}" type="slidenum">
              <a:rPr lang="cs-CZ" altLang="cs-CZ" sz="1400"/>
              <a:pPr>
                <a:spcBef>
                  <a:spcPct val="0"/>
                </a:spcBef>
              </a:pPr>
              <a:t>3</a:t>
            </a:fld>
            <a:endParaRPr lang="cs-CZ" altLang="cs-CZ" sz="140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fld id="{DE9735A5-B326-4D52-9A41-74190BC8D5D7}" type="slidenum">
              <a:rPr lang="cs-CZ" altLang="cs-CZ" sz="1800">
                <a:solidFill>
                  <a:srgbClr val="000000"/>
                </a:solidFill>
                <a:latin typeface="Times New Roman" pitchFamily="16" charset="0"/>
              </a:rPr>
              <a:pPr defTabSz="91440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t>30</a:t>
            </a:fld>
            <a:endParaRPr lang="cs-CZ" altLang="cs-CZ" sz="18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839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D079B1B8-402D-4662-A4A8-0F63EF907980}" type="slidenum">
              <a:rPr lang="cs-CZ" altLang="cs-CZ" sz="1400"/>
              <a:pPr>
                <a:spcBef>
                  <a:spcPct val="0"/>
                </a:spcBef>
              </a:pPr>
              <a:t>31</a:t>
            </a:fld>
            <a:endParaRPr lang="cs-CZ" altLang="cs-CZ" sz="1400"/>
          </a:p>
        </p:txBody>
      </p:sp>
      <p:sp>
        <p:nvSpPr>
          <p:cNvPr id="849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4FBCDF74-8829-49D4-87AF-F4D252A5528B}" type="slidenum">
              <a:rPr lang="cs-CZ" altLang="cs-CZ" sz="1400"/>
              <a:pPr>
                <a:spcBef>
                  <a:spcPct val="0"/>
                </a:spcBef>
              </a:pPr>
              <a:t>32</a:t>
            </a:fld>
            <a:endParaRPr lang="cs-CZ" altLang="cs-CZ" sz="1400"/>
          </a:p>
        </p:txBody>
      </p:sp>
      <p:sp>
        <p:nvSpPr>
          <p:cNvPr id="860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6F69B8C2-38E2-46F7-A0CF-DE0C3C3A233A}" type="slidenum">
              <a:rPr lang="cs-CZ" altLang="cs-CZ" sz="1400"/>
              <a:pPr>
                <a:spcBef>
                  <a:spcPct val="0"/>
                </a:spcBef>
              </a:pPr>
              <a:t>33</a:t>
            </a:fld>
            <a:endParaRPr lang="cs-CZ" altLang="cs-CZ" sz="1400"/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68FFE143-7B63-463F-A614-1E6C09C0C611}" type="slidenum">
              <a:rPr lang="cs-CZ" altLang="cs-CZ" sz="1400"/>
              <a:pPr>
                <a:spcBef>
                  <a:spcPct val="0"/>
                </a:spcBef>
              </a:pPr>
              <a:t>34</a:t>
            </a:fld>
            <a:endParaRPr lang="cs-CZ" altLang="cs-CZ" sz="1400"/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47F59F48-40B0-47EE-A120-4625E15D851B}" type="slidenum">
              <a:rPr lang="cs-CZ" altLang="cs-CZ" sz="1400"/>
              <a:pPr>
                <a:spcBef>
                  <a:spcPct val="0"/>
                </a:spcBef>
              </a:pPr>
              <a:t>35</a:t>
            </a:fld>
            <a:endParaRPr lang="cs-CZ" altLang="cs-CZ" sz="1400"/>
          </a:p>
        </p:txBody>
      </p:sp>
      <p:sp>
        <p:nvSpPr>
          <p:cNvPr id="890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A550DCBF-2013-40F7-BEE7-78109070B334}" type="slidenum">
              <a:rPr lang="cs-CZ" altLang="cs-CZ" sz="1400"/>
              <a:pPr>
                <a:spcBef>
                  <a:spcPct val="0"/>
                </a:spcBef>
              </a:pPr>
              <a:t>36</a:t>
            </a:fld>
            <a:endParaRPr lang="cs-CZ" altLang="cs-CZ" sz="1400"/>
          </a:p>
        </p:txBody>
      </p:sp>
      <p:sp>
        <p:nvSpPr>
          <p:cNvPr id="901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929E9DB4-B085-43EF-BBCD-E504A68F0524}" type="slidenum">
              <a:rPr lang="cs-CZ" altLang="cs-CZ" sz="1400"/>
              <a:pPr>
                <a:spcBef>
                  <a:spcPct val="0"/>
                </a:spcBef>
              </a:pPr>
              <a:t>37</a:t>
            </a:fld>
            <a:endParaRPr lang="cs-CZ" altLang="cs-CZ" sz="1400"/>
          </a:p>
        </p:txBody>
      </p:sp>
      <p:sp>
        <p:nvSpPr>
          <p:cNvPr id="911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B7293733-754C-4831-A02E-3B5A65E9B2F0}" type="slidenum">
              <a:rPr lang="cs-CZ" altLang="cs-CZ" sz="1400"/>
              <a:pPr>
                <a:spcBef>
                  <a:spcPct val="0"/>
                </a:spcBef>
              </a:pPr>
              <a:t>38</a:t>
            </a:fld>
            <a:endParaRPr lang="cs-CZ" altLang="cs-CZ" sz="1400"/>
          </a:p>
        </p:txBody>
      </p:sp>
      <p:sp>
        <p:nvSpPr>
          <p:cNvPr id="921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9942DCEC-9764-4545-B654-DA1FD4986040}" type="slidenum">
              <a:rPr lang="cs-CZ" altLang="cs-CZ" sz="1400"/>
              <a:pPr>
                <a:spcBef>
                  <a:spcPct val="0"/>
                </a:spcBef>
              </a:pPr>
              <a:t>39</a:t>
            </a:fld>
            <a:endParaRPr lang="cs-CZ" altLang="cs-CZ" sz="1400"/>
          </a:p>
        </p:txBody>
      </p:sp>
      <p:sp>
        <p:nvSpPr>
          <p:cNvPr id="931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106998E3-0FC1-4FD6-9055-022F32A09D43}" type="slidenum">
              <a:rPr lang="cs-CZ" altLang="cs-CZ" sz="1400"/>
              <a:pPr>
                <a:spcBef>
                  <a:spcPct val="0"/>
                </a:spcBef>
              </a:pPr>
              <a:t>4</a:t>
            </a:fld>
            <a:endParaRPr lang="cs-CZ" altLang="cs-CZ" sz="140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961971F1-DFA5-4358-8B18-E04A7C978302}" type="slidenum">
              <a:rPr lang="cs-CZ" altLang="cs-CZ" sz="1400"/>
              <a:pPr>
                <a:spcBef>
                  <a:spcPct val="0"/>
                </a:spcBef>
              </a:pPr>
              <a:t>40</a:t>
            </a:fld>
            <a:endParaRPr lang="cs-CZ" altLang="cs-CZ" sz="1400"/>
          </a:p>
        </p:txBody>
      </p:sp>
      <p:sp>
        <p:nvSpPr>
          <p:cNvPr id="942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B534F1A0-C2A7-4792-BCEF-D6D36904B69B}" type="slidenum">
              <a:rPr lang="cs-CZ" altLang="cs-CZ" sz="1400"/>
              <a:pPr>
                <a:spcBef>
                  <a:spcPct val="0"/>
                </a:spcBef>
              </a:pPr>
              <a:t>41</a:t>
            </a:fld>
            <a:endParaRPr lang="cs-CZ" altLang="cs-CZ" sz="1400"/>
          </a:p>
        </p:txBody>
      </p:sp>
      <p:sp>
        <p:nvSpPr>
          <p:cNvPr id="952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16623997-B7AC-4DDA-9630-E4D7707D1E25}" type="slidenum">
              <a:rPr lang="cs-CZ" altLang="cs-CZ" sz="1400"/>
              <a:pPr>
                <a:spcBef>
                  <a:spcPct val="0"/>
                </a:spcBef>
              </a:pPr>
              <a:t>42</a:t>
            </a:fld>
            <a:endParaRPr lang="cs-CZ" altLang="cs-CZ" sz="1400"/>
          </a:p>
        </p:txBody>
      </p:sp>
      <p:sp>
        <p:nvSpPr>
          <p:cNvPr id="962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6C34D238-C382-47E8-A3C4-049AE7A9673A}" type="slidenum">
              <a:rPr lang="cs-CZ" altLang="cs-CZ" sz="1400"/>
              <a:pPr>
                <a:spcBef>
                  <a:spcPct val="0"/>
                </a:spcBef>
              </a:pPr>
              <a:t>43</a:t>
            </a:fld>
            <a:endParaRPr lang="cs-CZ" altLang="cs-CZ" sz="1400"/>
          </a:p>
        </p:txBody>
      </p:sp>
      <p:sp>
        <p:nvSpPr>
          <p:cNvPr id="972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27968A87-5C08-4889-98DD-8216382ED771}" type="slidenum">
              <a:rPr lang="cs-CZ" altLang="cs-CZ" sz="1400"/>
              <a:pPr>
                <a:spcBef>
                  <a:spcPct val="0"/>
                </a:spcBef>
              </a:pPr>
              <a:t>44</a:t>
            </a:fld>
            <a:endParaRPr lang="cs-CZ" altLang="cs-CZ" sz="1400"/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8399EC4D-B38D-46D3-ADC5-E519ACEB81C4}" type="slidenum">
              <a:rPr lang="cs-CZ" altLang="cs-CZ" sz="1400"/>
              <a:pPr>
                <a:spcBef>
                  <a:spcPct val="0"/>
                </a:spcBef>
              </a:pPr>
              <a:t>45</a:t>
            </a:fld>
            <a:endParaRPr lang="cs-CZ" altLang="cs-CZ" sz="1400"/>
          </a:p>
        </p:txBody>
      </p:sp>
      <p:sp>
        <p:nvSpPr>
          <p:cNvPr id="993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5471814E-6104-414C-A5F6-125BCB7CBAEC}" type="slidenum">
              <a:rPr lang="cs-CZ" altLang="cs-CZ" sz="1400"/>
              <a:pPr>
                <a:spcBef>
                  <a:spcPct val="0"/>
                </a:spcBef>
              </a:pPr>
              <a:t>46</a:t>
            </a:fld>
            <a:endParaRPr lang="cs-CZ" altLang="cs-CZ" sz="1400"/>
          </a:p>
        </p:txBody>
      </p:sp>
      <p:sp>
        <p:nvSpPr>
          <p:cNvPr id="1003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defTabSz="914400" hangingPunct="1">
              <a:lnSpc>
                <a:spcPct val="100000"/>
              </a:lnSpc>
              <a:spcBef>
                <a:spcPct val="0"/>
              </a:spcBef>
            </a:pPr>
            <a:fld id="{BB8B2257-A756-4F2C-B845-F8F2FD0B7562}" type="slidenum">
              <a:rPr lang="cs-CZ" altLang="cs-CZ" sz="1400"/>
              <a:pPr defTabSz="914400" hangingPunct="1">
                <a:lnSpc>
                  <a:spcPct val="100000"/>
                </a:lnSpc>
                <a:spcBef>
                  <a:spcPct val="0"/>
                </a:spcBef>
              </a:pPr>
              <a:t>47</a:t>
            </a:fld>
            <a:endParaRPr lang="cs-CZ" altLang="cs-CZ" sz="1400"/>
          </a:p>
        </p:txBody>
      </p:sp>
      <p:sp>
        <p:nvSpPr>
          <p:cNvPr id="1024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BA6910B-4E0A-4E81-AD24-7E7712698E9C}" type="slidenum">
              <a:rPr lang="cs-CZ" altLang="cs-CZ" sz="1400"/>
              <a:pPr>
                <a:spcBef>
                  <a:spcPct val="0"/>
                </a:spcBef>
              </a:pPr>
              <a:t>5</a:t>
            </a:fld>
            <a:endParaRPr lang="cs-CZ" altLang="cs-CZ" sz="140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89BF642-7968-4432-865A-BFB913CB5B04}" type="slidenum">
              <a:rPr lang="cs-CZ" altLang="cs-CZ" sz="1400"/>
              <a:pPr>
                <a:spcBef>
                  <a:spcPct val="0"/>
                </a:spcBef>
              </a:pPr>
              <a:t>6</a:t>
            </a:fld>
            <a:endParaRPr lang="cs-CZ" altLang="cs-CZ" sz="1400"/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89350" y="557213"/>
            <a:ext cx="3659188" cy="2744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476" y="3477653"/>
            <a:ext cx="8832436" cy="329501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08AFF35B-DB40-4546-9C04-5BCC01766057}" type="slidenum">
              <a:rPr lang="cs-CZ" altLang="cs-CZ" sz="1400"/>
              <a:pPr>
                <a:spcBef>
                  <a:spcPct val="0"/>
                </a:spcBef>
              </a:pPr>
              <a:t>7</a:t>
            </a:fld>
            <a:endParaRPr lang="cs-CZ" altLang="cs-CZ" sz="1400"/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00" y="3228705"/>
            <a:ext cx="793992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  <p:sp>
        <p:nvSpPr>
          <p:cNvPr id="60421" name="Text Box 3"/>
          <p:cNvSpPr txBox="1">
            <a:spLocks noChangeArrowheads="1"/>
          </p:cNvSpPr>
          <p:nvPr/>
        </p:nvSpPr>
        <p:spPr bwMode="auto">
          <a:xfrm>
            <a:off x="5624014" y="6456324"/>
            <a:ext cx="4300307" cy="33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fld id="{E19FB85D-8A48-4BFD-A8BD-419AC6300AF5}" type="slidenum">
              <a:rPr lang="cs-CZ" altLang="cs-CZ" sz="1200">
                <a:solidFill>
                  <a:srgbClr val="000000"/>
                </a:solidFill>
                <a:latin typeface="Calibri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7</a:t>
            </a:fld>
            <a:endParaRPr lang="cs-CZ" altLang="cs-CZ" sz="1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F56CC6E7-675B-4C74-93C9-8046F3A6A523}" type="slidenum">
              <a:rPr lang="cs-CZ" altLang="cs-CZ" sz="1400"/>
              <a:pPr>
                <a:spcBef>
                  <a:spcPct val="0"/>
                </a:spcBef>
              </a:pPr>
              <a:t>8</a:t>
            </a:fld>
            <a:endParaRPr lang="cs-CZ" altLang="cs-CZ" sz="1400"/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00" y="3228705"/>
            <a:ext cx="793992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5624014" y="6456324"/>
            <a:ext cx="4300307" cy="33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fld id="{FCF25C4B-6301-439B-BCEF-F87F319B0CBC}" type="slidenum">
              <a:rPr lang="cs-CZ" altLang="cs-CZ" sz="1200">
                <a:solidFill>
                  <a:srgbClr val="000000"/>
                </a:solidFill>
                <a:latin typeface="Calibri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8</a:t>
            </a:fld>
            <a:endParaRPr lang="cs-CZ" altLang="cs-CZ" sz="1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</a:pPr>
            <a:fld id="{68ECCA3D-969D-4D00-95BC-282F3ECF4BB8}" type="slidenum">
              <a:rPr lang="cs-CZ" altLang="cs-CZ" sz="1400"/>
              <a:pPr>
                <a:spcBef>
                  <a:spcPct val="0"/>
                </a:spcBef>
              </a:pPr>
              <a:t>9</a:t>
            </a:fld>
            <a:endParaRPr lang="cs-CZ" altLang="cs-CZ" sz="1400"/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00" y="3228705"/>
            <a:ext cx="793992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6" charset="0"/>
            </a:endParaRPr>
          </a:p>
        </p:txBody>
      </p:sp>
      <p:sp>
        <p:nvSpPr>
          <p:cNvPr id="62469" name="Text Box 3"/>
          <p:cNvSpPr txBox="1">
            <a:spLocks noChangeArrowheads="1"/>
          </p:cNvSpPr>
          <p:nvPr/>
        </p:nvSpPr>
        <p:spPr bwMode="auto">
          <a:xfrm>
            <a:off x="5624014" y="6456324"/>
            <a:ext cx="4300307" cy="33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fld id="{E30E207F-E253-4E86-B0EC-E78C4203DBB3}" type="slidenum">
              <a:rPr lang="cs-CZ" altLang="cs-CZ" sz="1200">
                <a:solidFill>
                  <a:srgbClr val="000000"/>
                </a:solidFill>
                <a:latin typeface="Calibri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9</a:t>
            </a:fld>
            <a:endParaRPr lang="cs-CZ" altLang="cs-CZ" sz="1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416532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539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714375"/>
            <a:ext cx="1941513" cy="40465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714375"/>
            <a:ext cx="5676900" cy="40465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457849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9AE02-D9BC-4790-A6C3-6CA3968BAA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4654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BAA92-DE0A-41D8-98D6-EC3FE4B490C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4202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81F3C-374F-41AA-9473-FBF4750F140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1910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85838" y="1306513"/>
            <a:ext cx="3771900" cy="481806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0138" y="1306513"/>
            <a:ext cx="3773487" cy="481806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7119E-4C62-44C0-AFD9-D8680C7076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0514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908B3-3444-4F91-8532-618FAE7BEF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689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03FEA-18B1-49A4-AB5B-74665CC9DF2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4164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6B8F7-CBAD-445F-B516-BD2CFDEA08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1890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22AE8-875F-427E-9B49-8453FB9788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983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090546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2A7C8-FAF6-4BE8-8775-EB68EE73E50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8877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45079-DF28-4E20-ADDE-710FA871A4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3055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1938"/>
            <a:ext cx="2055813" cy="586263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1938"/>
            <a:ext cx="6019800" cy="58626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3DA00-EA3A-44D4-95A4-C0C84087B7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428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7284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3309938"/>
            <a:ext cx="3238500" cy="145097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076700" y="3309938"/>
            <a:ext cx="3240088" cy="145097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2009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0171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44730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593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6493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0278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14375"/>
            <a:ext cx="7770813" cy="199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309938"/>
            <a:ext cx="6630988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5838" y="1306513"/>
            <a:ext cx="7697787" cy="481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0"/>
            <a:r>
              <a:rPr lang="en-GB" altLang="cs-CZ" smtClean="0"/>
              <a:t>Sedmá úroveňClick to edit Master text styles</a:t>
            </a:r>
          </a:p>
          <a:p>
            <a:pPr lvl="1"/>
            <a:r>
              <a:rPr lang="en-GB" altLang="cs-CZ" smtClean="0"/>
              <a:t>Second level</a:t>
            </a:r>
          </a:p>
          <a:p>
            <a:pPr lvl="2"/>
            <a:r>
              <a:rPr lang="en-GB" altLang="cs-CZ" smtClean="0"/>
              <a:t>Third level</a:t>
            </a:r>
          </a:p>
          <a:p>
            <a:pPr lvl="3"/>
            <a:r>
              <a:rPr lang="en-GB" altLang="cs-CZ" smtClean="0"/>
              <a:t>Fourth level</a:t>
            </a:r>
          </a:p>
          <a:p>
            <a:pPr lvl="4"/>
            <a:r>
              <a:rPr lang="en-GB" altLang="cs-CZ" smtClean="0"/>
              <a:t>Fifth level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1938"/>
            <a:ext cx="8228013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182563" y="6356350"/>
            <a:ext cx="498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49263" algn="l"/>
              </a:tabLst>
              <a:defRPr sz="1200" smtClean="0">
                <a:solidFill>
                  <a:srgbClr val="00529C"/>
                </a:solidFill>
                <a:latin typeface="Calibri" charset="0"/>
                <a:cs typeface="Segoe UI" charset="0"/>
              </a:defRPr>
            </a:lvl1pPr>
          </a:lstStyle>
          <a:p>
            <a:pPr>
              <a:defRPr/>
            </a:pPr>
            <a:fld id="{C9499BFB-A719-464D-BCE2-253C06184C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85800" y="714375"/>
            <a:ext cx="7772400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4400" b="1">
                <a:solidFill>
                  <a:srgbClr val="FFFFFF"/>
                </a:solidFill>
              </a:rPr>
              <a:t>Příjem a hodnocení žádostí </a:t>
            </a:r>
            <a:br>
              <a:rPr lang="en-US" altLang="cs-CZ" sz="4400" b="1">
                <a:solidFill>
                  <a:srgbClr val="FFFFFF"/>
                </a:solidFill>
              </a:rPr>
            </a:br>
            <a:r>
              <a:rPr lang="en-US" altLang="cs-CZ" sz="4400" b="1">
                <a:solidFill>
                  <a:srgbClr val="FFFFFF"/>
                </a:solidFill>
              </a:rPr>
              <a:t>o podporu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685800" y="5224463"/>
            <a:ext cx="64008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</a:pPr>
            <a:r>
              <a:rPr lang="cs-CZ" altLang="cs-CZ" b="1">
                <a:solidFill>
                  <a:srgbClr val="5FA4E5"/>
                </a:solidFill>
              </a:rPr>
              <a:t>Ing. Jitka Zdvíhalová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685800" y="2428875"/>
            <a:ext cx="777240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</a:pPr>
            <a:r>
              <a:rPr lang="en-US" altLang="cs-CZ">
                <a:solidFill>
                  <a:srgbClr val="FFFFFF"/>
                </a:solidFill>
              </a:rPr>
              <a:t>SC 2.5 SNÍŽENÍ ENERGETICKÉ NÁROČNOSTI V SEKTORU BYDLENÍ</a:t>
            </a:r>
          </a:p>
          <a:p>
            <a:pPr algn="ctr"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</a:pPr>
            <a:endParaRPr lang="en-US" altLang="cs-CZ">
              <a:solidFill>
                <a:srgbClr val="FFFFFF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</a:pPr>
            <a:r>
              <a:rPr lang="en-US" altLang="cs-CZ" b="1">
                <a:solidFill>
                  <a:srgbClr val="FFFFFF"/>
                </a:solidFill>
              </a:rPr>
              <a:t>ENERGETICKÉ ÚSPORY V BYTOVÝCH DOMECH II</a:t>
            </a:r>
          </a:p>
          <a:p>
            <a:pPr algn="ctr"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</a:pPr>
            <a:endParaRPr lang="en-US" altLang="cs-CZ">
              <a:solidFill>
                <a:srgbClr val="FFFFFF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</a:pPr>
            <a:r>
              <a:rPr lang="en-US" altLang="cs-CZ">
                <a:solidFill>
                  <a:srgbClr val="FFFFFF"/>
                </a:solidFill>
              </a:rPr>
              <a:t>průběžná výzva č. 37 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157163" y="6356350"/>
            <a:ext cx="2006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</a:pPr>
            <a:r>
              <a:rPr lang="en-US" altLang="cs-CZ"/>
              <a:t>20. 7. 2016</a:t>
            </a:r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684213" y="1306513"/>
            <a:ext cx="8002587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627063" indent="-1698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3.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Jsou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doloženy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všechny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povinné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přílohy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obsahově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splňují</a:t>
            </a:r>
            <a:r>
              <a:rPr lang="cs-CZ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náležitosti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požadované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v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dokumentaci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 k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výzvy</a:t>
            </a:r>
            <a:endParaRPr lang="en-US" altLang="cs-CZ" sz="20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cs-CZ" sz="20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b="1" dirty="0" err="1">
                <a:latin typeface="Calibri" panose="020F0502020204030204" pitchFamily="34" charset="0"/>
              </a:rPr>
              <a:t>Podklady</a:t>
            </a:r>
            <a:r>
              <a:rPr lang="en-US" altLang="cs-CZ" b="1" dirty="0">
                <a:latin typeface="Calibri" panose="020F0502020204030204" pitchFamily="34" charset="0"/>
              </a:rPr>
              <a:t> pro </a:t>
            </a:r>
            <a:r>
              <a:rPr lang="en-US" altLang="cs-CZ" b="1" dirty="0" err="1">
                <a:latin typeface="Calibri" panose="020F0502020204030204" pitchFamily="34" charset="0"/>
              </a:rPr>
              <a:t>hodnocení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projektu</a:t>
            </a:r>
            <a:endParaRPr lang="en-US" altLang="cs-CZ" b="1" dirty="0">
              <a:latin typeface="Calibri" panose="020F0502020204030204" pitchFamily="34" charset="0"/>
            </a:endParaRPr>
          </a:p>
          <a:p>
            <a:pPr marL="504000" lvl="1" indent="-252000" eaLnBrk="1" hangingPunct="1">
              <a:lnSpc>
                <a:spcPct val="11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Povinná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struktura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dokumentu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dle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přílohy</a:t>
            </a:r>
            <a:r>
              <a:rPr lang="en-US" altLang="cs-CZ" dirty="0">
                <a:latin typeface="Calibri" panose="020F0502020204030204" pitchFamily="34" charset="0"/>
              </a:rPr>
              <a:t> č. 3 </a:t>
            </a:r>
            <a:r>
              <a:rPr lang="en-US" altLang="cs-CZ" dirty="0" err="1">
                <a:latin typeface="Calibri" panose="020F0502020204030204" pitchFamily="34" charset="0"/>
              </a:rPr>
              <a:t>Specifických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pravidel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>
                <a:latin typeface="Calibri" panose="020F0502020204030204" pitchFamily="34" charset="0"/>
              </a:rPr>
              <a:t>pro </a:t>
            </a:r>
            <a:r>
              <a:rPr lang="en-US" altLang="cs-CZ" dirty="0" err="1">
                <a:latin typeface="Calibri" panose="020F0502020204030204" pitchFamily="34" charset="0"/>
              </a:rPr>
              <a:t>žadatele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příjemce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457200" indent="0" eaLnBrk="1" hangingPunct="1">
              <a:spcAft>
                <a:spcPts val="6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2000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b="1" dirty="0" err="1">
                <a:latin typeface="Calibri" panose="020F0502020204030204" pitchFamily="34" charset="0"/>
              </a:rPr>
              <a:t>Doklad</a:t>
            </a:r>
            <a:r>
              <a:rPr lang="en-US" altLang="cs-CZ" b="1" dirty="0">
                <a:latin typeface="Calibri" panose="020F0502020204030204" pitchFamily="34" charset="0"/>
              </a:rPr>
              <a:t> o </a:t>
            </a:r>
            <a:r>
              <a:rPr lang="en-US" altLang="cs-CZ" b="1" dirty="0" err="1">
                <a:latin typeface="Calibri" panose="020F0502020204030204" pitchFamily="34" charset="0"/>
              </a:rPr>
              <a:t>prokázání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právních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vztahů</a:t>
            </a:r>
            <a:r>
              <a:rPr lang="en-US" altLang="cs-CZ" b="1" dirty="0">
                <a:latin typeface="Calibri" panose="020F0502020204030204" pitchFamily="34" charset="0"/>
              </a:rPr>
              <a:t> k </a:t>
            </a:r>
            <a:r>
              <a:rPr lang="en-US" altLang="cs-CZ" b="1" dirty="0" err="1">
                <a:latin typeface="Calibri" panose="020F0502020204030204" pitchFamily="34" charset="0"/>
              </a:rPr>
              <a:t>majetku</a:t>
            </a:r>
            <a:r>
              <a:rPr lang="en-US" altLang="cs-CZ" b="1" dirty="0">
                <a:latin typeface="Calibri" panose="020F0502020204030204" pitchFamily="34" charset="0"/>
              </a:rPr>
              <a:t>, </a:t>
            </a:r>
            <a:r>
              <a:rPr lang="en-US" altLang="cs-CZ" b="1" dirty="0" err="1">
                <a:latin typeface="Calibri" panose="020F0502020204030204" pitchFamily="34" charset="0"/>
              </a:rPr>
              <a:t>který</a:t>
            </a:r>
            <a:r>
              <a:rPr lang="en-US" altLang="cs-CZ" b="1" dirty="0">
                <a:latin typeface="Calibri" panose="020F0502020204030204" pitchFamily="34" charset="0"/>
              </a:rPr>
              <a:t> je </a:t>
            </a:r>
            <a:r>
              <a:rPr lang="en-US" altLang="cs-CZ" b="1" dirty="0" err="1">
                <a:latin typeface="Calibri" panose="020F0502020204030204" pitchFamily="34" charset="0"/>
              </a:rPr>
              <a:t>předmětem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projektu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</a:p>
          <a:p>
            <a:pPr marL="504000" indent="-252000" algn="just" eaLnBrk="1" hangingPunct="1">
              <a:lnSpc>
                <a:spcPct val="11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Výpis</a:t>
            </a:r>
            <a:r>
              <a:rPr lang="en-US" altLang="cs-CZ" dirty="0">
                <a:latin typeface="Calibri" panose="020F0502020204030204" pitchFamily="34" charset="0"/>
              </a:rPr>
              <a:t> z </a:t>
            </a:r>
            <a:r>
              <a:rPr lang="en-US" altLang="cs-CZ" dirty="0" err="1">
                <a:latin typeface="Calibri" panose="020F0502020204030204" pitchFamily="34" charset="0"/>
              </a:rPr>
              <a:t>katastru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nemovitostí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týkajících</a:t>
            </a:r>
            <a:r>
              <a:rPr lang="en-US" altLang="cs-CZ" dirty="0">
                <a:latin typeface="Calibri" panose="020F0502020204030204" pitchFamily="34" charset="0"/>
              </a:rPr>
              <a:t> se </a:t>
            </a:r>
            <a:r>
              <a:rPr lang="en-US" altLang="cs-CZ" dirty="0" err="1">
                <a:latin typeface="Calibri" panose="020F0502020204030204" pitchFamily="34" charset="0"/>
              </a:rPr>
              <a:t>projektu</a:t>
            </a:r>
            <a:r>
              <a:rPr lang="en-US" altLang="cs-CZ" dirty="0">
                <a:latin typeface="Calibri" panose="020F0502020204030204" pitchFamily="34" charset="0"/>
              </a:rPr>
              <a:t> (</a:t>
            </a:r>
            <a:r>
              <a:rPr lang="en-US" altLang="cs-CZ" dirty="0" err="1">
                <a:latin typeface="Calibri" panose="020F0502020204030204" pitchFamily="34" charset="0"/>
              </a:rPr>
              <a:t>pokud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žadatel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nepředložil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stavební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povolení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podání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žádosti</a:t>
            </a:r>
            <a:r>
              <a:rPr lang="en-US" altLang="cs-CZ" dirty="0">
                <a:latin typeface="Calibri" panose="020F0502020204030204" pitchFamily="34" charset="0"/>
              </a:rPr>
              <a:t> o </a:t>
            </a:r>
            <a:r>
              <a:rPr lang="en-US" altLang="cs-CZ" dirty="0" err="1">
                <a:latin typeface="Calibri" panose="020F0502020204030204" pitchFamily="34" charset="0"/>
              </a:rPr>
              <a:t>podporu</a:t>
            </a:r>
            <a:r>
              <a:rPr lang="en-US" altLang="cs-CZ" dirty="0">
                <a:latin typeface="Calibri" panose="020F0502020204030204" pitchFamily="34" charset="0"/>
              </a:rPr>
              <a:t>).</a:t>
            </a:r>
          </a:p>
          <a:p>
            <a:pPr algn="just" eaLnBrk="1" hangingPunct="1">
              <a:defRPr/>
            </a:pPr>
            <a:endParaRPr lang="en-US" altLang="cs-CZ" b="1" dirty="0">
              <a:latin typeface="Calibri" panose="020F0502020204030204" pitchFamily="34" charset="0"/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Kritéria formálních náležitostí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A5BCE0B-7081-41BC-B7C1-173626AFD11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1331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727075" y="1084263"/>
            <a:ext cx="8002588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23850" indent="-323850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3.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Jsou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doloženy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všechny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povinné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přílohy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obsahově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splňují</a:t>
            </a:r>
            <a:r>
              <a:rPr lang="cs-CZ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náležitosti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požadované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v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dokumentaci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 k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výzvy</a:t>
            </a:r>
            <a:endParaRPr lang="en-US" altLang="cs-CZ" sz="20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184150" indent="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cs-CZ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marL="252000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b="1" dirty="0" err="1">
                <a:latin typeface="Calibri" panose="020F0502020204030204" pitchFamily="34" charset="0"/>
              </a:rPr>
              <a:t>Žádost</a:t>
            </a:r>
            <a:r>
              <a:rPr lang="en-US" altLang="cs-CZ" b="1" dirty="0">
                <a:latin typeface="Calibri" panose="020F0502020204030204" pitchFamily="34" charset="0"/>
              </a:rPr>
              <a:t> o </a:t>
            </a:r>
            <a:r>
              <a:rPr lang="en-US" altLang="cs-CZ" b="1" dirty="0" err="1">
                <a:latin typeface="Calibri" panose="020F0502020204030204" pitchFamily="34" charset="0"/>
              </a:rPr>
              <a:t>stavební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povolení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nebo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ohlášení</a:t>
            </a:r>
            <a:r>
              <a:rPr lang="en-US" altLang="cs-CZ" b="1" dirty="0">
                <a:latin typeface="Calibri" panose="020F0502020204030204" pitchFamily="34" charset="0"/>
              </a:rPr>
              <a:t>, </a:t>
            </a:r>
            <a:r>
              <a:rPr lang="en-US" altLang="cs-CZ" b="1" dirty="0" err="1">
                <a:latin typeface="Calibri" panose="020F0502020204030204" pitchFamily="34" charset="0"/>
              </a:rPr>
              <a:t>případně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stavební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povolení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nebo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souhlas</a:t>
            </a:r>
            <a:r>
              <a:rPr lang="en-US" altLang="cs-CZ" b="1" dirty="0">
                <a:latin typeface="Calibri" panose="020F0502020204030204" pitchFamily="34" charset="0"/>
              </a:rPr>
              <a:t> s </a:t>
            </a:r>
            <a:r>
              <a:rPr lang="en-US" altLang="cs-CZ" b="1" dirty="0" err="1">
                <a:latin typeface="Calibri" panose="020F0502020204030204" pitchFamily="34" charset="0"/>
              </a:rPr>
              <a:t>provedením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ohlášeného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stavebního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záměru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nebo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veřejnoprávní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smlouva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nahrazující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stavební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povolení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</a:p>
          <a:p>
            <a:pPr marL="504000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Žadatel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dokládá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stavební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povolení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souhlas</a:t>
            </a:r>
            <a:r>
              <a:rPr lang="en-US" altLang="cs-CZ" dirty="0">
                <a:latin typeface="Calibri" panose="020F0502020204030204" pitchFamily="34" charset="0"/>
              </a:rPr>
              <a:t> s </a:t>
            </a:r>
            <a:r>
              <a:rPr lang="en-US" altLang="cs-CZ" dirty="0" err="1">
                <a:latin typeface="Calibri" panose="020F0502020204030204" pitchFamily="34" charset="0"/>
              </a:rPr>
              <a:t>provedením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ohlášeného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záměru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veřejnoprávní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smlouvu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nahrazující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stavební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povolení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504000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Pokud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žadatel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nebude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mít</a:t>
            </a:r>
            <a:r>
              <a:rPr lang="en-US" altLang="cs-CZ" dirty="0">
                <a:latin typeface="Calibri" panose="020F0502020204030204" pitchFamily="34" charset="0"/>
              </a:rPr>
              <a:t> v </a:t>
            </a:r>
            <a:r>
              <a:rPr lang="en-US" altLang="cs-CZ" dirty="0" err="1">
                <a:latin typeface="Calibri" panose="020F0502020204030204" pitchFamily="34" charset="0"/>
              </a:rPr>
              <a:t>době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podání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žádosti</a:t>
            </a:r>
            <a:r>
              <a:rPr lang="en-US" altLang="cs-CZ" dirty="0">
                <a:latin typeface="Calibri" panose="020F0502020204030204" pitchFamily="34" charset="0"/>
              </a:rPr>
              <a:t> o </a:t>
            </a:r>
            <a:r>
              <a:rPr lang="en-US" altLang="cs-CZ" dirty="0" err="1">
                <a:latin typeface="Calibri" panose="020F0502020204030204" pitchFamily="34" charset="0"/>
              </a:rPr>
              <a:t>podporu</a:t>
            </a:r>
            <a:r>
              <a:rPr lang="en-US" altLang="cs-CZ" dirty="0">
                <a:latin typeface="Calibri" panose="020F0502020204030204" pitchFamily="34" charset="0"/>
              </a:rPr>
              <a:t> k </a:t>
            </a:r>
            <a:r>
              <a:rPr lang="en-US" altLang="cs-CZ" dirty="0" err="1">
                <a:latin typeface="Calibri" panose="020F0502020204030204" pitchFamily="34" charset="0"/>
              </a:rPr>
              <a:t>dispozici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stavební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povolení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souhlas</a:t>
            </a:r>
            <a:r>
              <a:rPr lang="en-US" altLang="cs-CZ" dirty="0">
                <a:latin typeface="Calibri" panose="020F0502020204030204" pitchFamily="34" charset="0"/>
              </a:rPr>
              <a:t> s </a:t>
            </a:r>
            <a:r>
              <a:rPr lang="en-US" altLang="cs-CZ" dirty="0" err="1">
                <a:latin typeface="Calibri" panose="020F0502020204030204" pitchFamily="34" charset="0"/>
              </a:rPr>
              <a:t>provedením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ohlášeného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stavebního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záměru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účinnou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veřejnoprávní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smlouvu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nahrazující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stavební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povolení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dokládá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žádost</a:t>
            </a:r>
            <a:r>
              <a:rPr lang="en-US" altLang="cs-CZ" dirty="0">
                <a:latin typeface="Calibri" panose="020F0502020204030204" pitchFamily="34" charset="0"/>
              </a:rPr>
              <a:t> o </a:t>
            </a:r>
            <a:r>
              <a:rPr lang="en-US" altLang="cs-CZ" dirty="0" err="1">
                <a:latin typeface="Calibri" panose="020F0502020204030204" pitchFamily="34" charset="0"/>
              </a:rPr>
              <a:t>stavební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povolení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ohlášení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včetně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příloh</a:t>
            </a:r>
            <a:r>
              <a:rPr lang="en-US" altLang="cs-CZ" dirty="0">
                <a:latin typeface="Calibri" panose="020F0502020204030204" pitchFamily="34" charset="0"/>
              </a:rPr>
              <a:t>. 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en-US" altLang="cs-CZ" sz="15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Upozornění</a:t>
            </a:r>
            <a:endParaRPr lang="en-US" altLang="cs-CZ" sz="1500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marL="0" indent="0" algn="just" eaLnBrk="1" hangingPunct="1">
              <a:spcAft>
                <a:spcPts val="600"/>
              </a:spcAft>
              <a:defRPr/>
            </a:pPr>
            <a:r>
              <a:rPr lang="en-US" altLang="cs-CZ" sz="1500" i="1" dirty="0" err="1">
                <a:solidFill>
                  <a:srgbClr val="00529C"/>
                </a:solidFill>
                <a:latin typeface="Calibri" panose="020F0502020204030204" pitchFamily="34" charset="0"/>
              </a:rPr>
              <a:t>Stavební</a:t>
            </a:r>
            <a:r>
              <a:rPr lang="en-US" altLang="cs-CZ" sz="1500" i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solidFill>
                  <a:srgbClr val="00529C"/>
                </a:solidFill>
                <a:latin typeface="Calibri" panose="020F0502020204030204" pitchFamily="34" charset="0"/>
              </a:rPr>
              <a:t>povolení</a:t>
            </a:r>
            <a:r>
              <a:rPr lang="en-US" altLang="cs-CZ" sz="1500" i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solidFill>
                  <a:srgbClr val="00529C"/>
                </a:solidFill>
                <a:latin typeface="Calibri" panose="020F0502020204030204" pitchFamily="34" charset="0"/>
              </a:rPr>
              <a:t>musí</a:t>
            </a:r>
            <a:r>
              <a:rPr lang="en-US" altLang="cs-CZ" sz="1500" i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solidFill>
                  <a:srgbClr val="00529C"/>
                </a:solidFill>
                <a:latin typeface="Calibri" panose="020F0502020204030204" pitchFamily="34" charset="0"/>
              </a:rPr>
              <a:t>být</a:t>
            </a:r>
            <a:r>
              <a:rPr lang="en-US" altLang="cs-CZ" sz="1500" i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solidFill>
                  <a:srgbClr val="00529C"/>
                </a:solidFill>
                <a:latin typeface="Calibri" panose="020F0502020204030204" pitchFamily="34" charset="0"/>
              </a:rPr>
              <a:t>doloženo</a:t>
            </a:r>
            <a:r>
              <a:rPr lang="en-US" altLang="cs-CZ" sz="1500" i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solidFill>
                  <a:srgbClr val="00529C"/>
                </a:solidFill>
                <a:latin typeface="Calibri" panose="020F0502020204030204" pitchFamily="34" charset="0"/>
              </a:rPr>
              <a:t>nejpozději</a:t>
            </a:r>
            <a:r>
              <a:rPr lang="en-US" altLang="cs-CZ" sz="1500" i="1" dirty="0">
                <a:solidFill>
                  <a:srgbClr val="00529C"/>
                </a:solidFill>
                <a:latin typeface="Calibri" panose="020F0502020204030204" pitchFamily="34" charset="0"/>
              </a:rPr>
              <a:t> do </a:t>
            </a:r>
            <a:r>
              <a:rPr lang="en-US" altLang="cs-CZ" sz="1500" i="1" dirty="0" err="1">
                <a:solidFill>
                  <a:srgbClr val="00529C"/>
                </a:solidFill>
                <a:latin typeface="Calibri" panose="020F0502020204030204" pitchFamily="34" charset="0"/>
              </a:rPr>
              <a:t>dne</a:t>
            </a:r>
            <a:r>
              <a:rPr lang="en-US" altLang="cs-CZ" sz="1500" i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solidFill>
                  <a:srgbClr val="00529C"/>
                </a:solidFill>
                <a:latin typeface="Calibri" panose="020F0502020204030204" pitchFamily="34" charset="0"/>
              </a:rPr>
              <a:t>vydání</a:t>
            </a:r>
            <a:r>
              <a:rPr lang="en-US" altLang="cs-CZ" sz="1500" i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solidFill>
                  <a:srgbClr val="00529C"/>
                </a:solidFill>
                <a:latin typeface="Calibri" panose="020F0502020204030204" pitchFamily="34" charset="0"/>
              </a:rPr>
              <a:t>Rozhodnutí</a:t>
            </a:r>
            <a:r>
              <a:rPr lang="en-US" altLang="cs-CZ" sz="1500" i="1" dirty="0">
                <a:solidFill>
                  <a:srgbClr val="00529C"/>
                </a:solidFill>
                <a:latin typeface="Calibri" panose="020F0502020204030204" pitchFamily="34" charset="0"/>
              </a:rPr>
              <a:t> o </a:t>
            </a:r>
            <a:r>
              <a:rPr lang="en-US" altLang="cs-CZ" sz="1500" i="1" dirty="0" err="1">
                <a:solidFill>
                  <a:srgbClr val="00529C"/>
                </a:solidFill>
                <a:latin typeface="Calibri" panose="020F0502020204030204" pitchFamily="34" charset="0"/>
              </a:rPr>
              <a:t>poskytnutí</a:t>
            </a:r>
            <a:r>
              <a:rPr lang="cs-CZ" altLang="cs-CZ" sz="1500" i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solidFill>
                  <a:srgbClr val="00529C"/>
                </a:solidFill>
                <a:latin typeface="Calibri" panose="020F0502020204030204" pitchFamily="34" charset="0"/>
              </a:rPr>
              <a:t>dotace</a:t>
            </a:r>
            <a:r>
              <a:rPr lang="en-US" altLang="cs-CZ" sz="1500" i="1" dirty="0">
                <a:solidFill>
                  <a:srgbClr val="00529C"/>
                </a:solidFill>
                <a:latin typeface="Calibri" panose="020F0502020204030204" pitchFamily="34" charset="0"/>
              </a:rPr>
              <a:t>/</a:t>
            </a:r>
            <a:r>
              <a:rPr lang="en-US" altLang="cs-CZ" sz="1500" i="1" dirty="0" err="1">
                <a:solidFill>
                  <a:srgbClr val="00529C"/>
                </a:solidFill>
                <a:latin typeface="Calibri" panose="020F0502020204030204" pitchFamily="34" charset="0"/>
              </a:rPr>
              <a:t>Stanovení</a:t>
            </a:r>
            <a:r>
              <a:rPr lang="en-US" altLang="cs-CZ" sz="1500" i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solidFill>
                  <a:srgbClr val="00529C"/>
                </a:solidFill>
                <a:latin typeface="Calibri" panose="020F0502020204030204" pitchFamily="34" charset="0"/>
              </a:rPr>
              <a:t>výdajů</a:t>
            </a:r>
            <a:r>
              <a:rPr lang="en-US" altLang="cs-CZ" sz="1500" i="1" dirty="0">
                <a:solidFill>
                  <a:srgbClr val="00529C"/>
                </a:solidFill>
                <a:latin typeface="Calibri" panose="020F0502020204030204" pitchFamily="34" charset="0"/>
              </a:rPr>
              <a:t>, a to </a:t>
            </a:r>
            <a:r>
              <a:rPr lang="en-US" altLang="cs-CZ" sz="1500" i="1" dirty="0" err="1">
                <a:solidFill>
                  <a:srgbClr val="00529C"/>
                </a:solidFill>
                <a:latin typeface="Calibri" panose="020F0502020204030204" pitchFamily="34" charset="0"/>
              </a:rPr>
              <a:t>formou</a:t>
            </a:r>
            <a:r>
              <a:rPr lang="en-US" altLang="cs-CZ" sz="1500" i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solidFill>
                  <a:srgbClr val="00529C"/>
                </a:solidFill>
                <a:latin typeface="Calibri" panose="020F0502020204030204" pitchFamily="34" charset="0"/>
              </a:rPr>
              <a:t>Žádosti</a:t>
            </a:r>
            <a:r>
              <a:rPr lang="en-US" altLang="cs-CZ" sz="1500" i="1" dirty="0">
                <a:solidFill>
                  <a:srgbClr val="00529C"/>
                </a:solidFill>
                <a:latin typeface="Calibri" panose="020F0502020204030204" pitchFamily="34" charset="0"/>
              </a:rPr>
              <a:t> o </a:t>
            </a:r>
            <a:r>
              <a:rPr lang="en-US" altLang="cs-CZ" sz="1500" i="1" dirty="0" err="1">
                <a:solidFill>
                  <a:srgbClr val="00529C"/>
                </a:solidFill>
                <a:latin typeface="Calibri" panose="020F0502020204030204" pitchFamily="34" charset="0"/>
              </a:rPr>
              <a:t>změnu</a:t>
            </a:r>
            <a:r>
              <a:rPr lang="en-US" altLang="cs-CZ" sz="1500" i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solidFill>
                  <a:srgbClr val="00529C"/>
                </a:solidFill>
                <a:latin typeface="Calibri" panose="020F0502020204030204" pitchFamily="34" charset="0"/>
              </a:rPr>
              <a:t>projektu</a:t>
            </a:r>
            <a:r>
              <a:rPr lang="en-US" altLang="cs-CZ" sz="1500" i="1" dirty="0">
                <a:solidFill>
                  <a:srgbClr val="00529C"/>
                </a:solidFill>
                <a:latin typeface="Calibri" panose="020F0502020204030204" pitchFamily="34" charset="0"/>
              </a:rPr>
              <a:t>.</a:t>
            </a:r>
          </a:p>
          <a:p>
            <a:pPr algn="just" eaLnBrk="1" hangingPunct="1">
              <a:spcBef>
                <a:spcPts val="200"/>
              </a:spcBef>
              <a:spcAft>
                <a:spcPts val="200"/>
              </a:spcAft>
              <a:defRPr/>
            </a:pPr>
            <a:endParaRPr lang="en-US" altLang="cs-CZ" sz="2000" b="1" dirty="0">
              <a:latin typeface="Calibri" panose="020F0502020204030204" pitchFamily="34" charset="0"/>
            </a:endParaRPr>
          </a:p>
          <a:p>
            <a:pPr marL="266700" indent="0" algn="just" eaLnBrk="1" hangingPunct="1">
              <a:spcBef>
                <a:spcPts val="200"/>
              </a:spcBef>
              <a:defRPr/>
            </a:pPr>
            <a:endParaRPr lang="en-US" altLang="cs-CZ" sz="2000" i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200"/>
              </a:spcBef>
              <a:spcAft>
                <a:spcPts val="200"/>
              </a:spcAft>
              <a:defRPr/>
            </a:pPr>
            <a:endParaRPr lang="en-US" altLang="cs-CZ" sz="2000" i="1" dirty="0">
              <a:latin typeface="Calibri" panose="020F0502020204030204" pitchFamily="34" charset="0"/>
            </a:endParaRPr>
          </a:p>
          <a:p>
            <a:pPr marL="361950" indent="-360363" algn="just" eaLnBrk="1" hangingPunct="1">
              <a:lnSpc>
                <a:spcPct val="120000"/>
              </a:lnSpc>
              <a:spcBef>
                <a:spcPts val="200"/>
              </a:spcBef>
              <a:defRPr/>
            </a:pPr>
            <a:endParaRPr lang="en-US" altLang="cs-CZ" sz="2000" i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Kritéria formálních náležitostí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6E449A2-7D8E-4BC1-BEFC-0750E23ABDCE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684213" y="1306513"/>
            <a:ext cx="8002587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0363" indent="-3603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3.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Jsou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doloženy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všechny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povinné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přílohy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obsahově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splňují</a:t>
            </a:r>
            <a:r>
              <a:rPr lang="cs-CZ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náležitosti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požadované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v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dokumentaci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 k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výzvy</a:t>
            </a:r>
            <a:endParaRPr lang="en-US" altLang="cs-CZ" sz="20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252000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b="1" dirty="0" err="1">
                <a:latin typeface="Calibri" panose="020F0502020204030204" pitchFamily="34" charset="0"/>
              </a:rPr>
              <a:t>Projektová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dokumentace</a:t>
            </a:r>
            <a:r>
              <a:rPr lang="en-US" altLang="cs-CZ" b="1" dirty="0">
                <a:latin typeface="Calibri" panose="020F0502020204030204" pitchFamily="34" charset="0"/>
              </a:rPr>
              <a:t> pro </a:t>
            </a:r>
            <a:r>
              <a:rPr lang="en-US" altLang="cs-CZ" b="1" dirty="0" err="1">
                <a:latin typeface="Calibri" panose="020F0502020204030204" pitchFamily="34" charset="0"/>
              </a:rPr>
              <a:t>vydání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stavebního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povolení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nebo</a:t>
            </a:r>
            <a:r>
              <a:rPr lang="en-US" altLang="cs-CZ" b="1" dirty="0">
                <a:latin typeface="Calibri" panose="020F0502020204030204" pitchFamily="34" charset="0"/>
              </a:rPr>
              <a:t> pro </a:t>
            </a:r>
            <a:r>
              <a:rPr lang="en-US" altLang="cs-CZ" b="1" dirty="0" err="1">
                <a:latin typeface="Calibri" panose="020F0502020204030204" pitchFamily="34" charset="0"/>
              </a:rPr>
              <a:t>ohlášení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stavby</a:t>
            </a:r>
            <a:endParaRPr lang="en-US" altLang="cs-CZ" b="1" dirty="0">
              <a:latin typeface="Calibri" panose="020F0502020204030204" pitchFamily="34" charset="0"/>
            </a:endParaRPr>
          </a:p>
          <a:p>
            <a:pPr marL="504000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Projektová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dokumentace</a:t>
            </a:r>
            <a:r>
              <a:rPr lang="en-US" altLang="cs-CZ" dirty="0">
                <a:latin typeface="Calibri" panose="020F0502020204030204" pitchFamily="34" charset="0"/>
              </a:rPr>
              <a:t> v </a:t>
            </a:r>
            <a:r>
              <a:rPr lang="en-US" altLang="cs-CZ" dirty="0" err="1">
                <a:latin typeface="Calibri" panose="020F0502020204030204" pitchFamily="34" charset="0"/>
              </a:rPr>
              <a:t>podrobnosti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vydání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stavebního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povolení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jež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součástí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žádosti</a:t>
            </a:r>
            <a:r>
              <a:rPr lang="en-US" altLang="cs-CZ" dirty="0">
                <a:latin typeface="Calibri" panose="020F0502020204030204" pitchFamily="34" charset="0"/>
              </a:rPr>
              <a:t> o </a:t>
            </a:r>
            <a:r>
              <a:rPr lang="en-US" altLang="cs-CZ" dirty="0" err="1">
                <a:latin typeface="Calibri" panose="020F0502020204030204" pitchFamily="34" charset="0"/>
              </a:rPr>
              <a:t>stavební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povolení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ověřená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stavebním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úřadem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stavebním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řízení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</a:p>
          <a:p>
            <a:pPr marL="504000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Projektová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dokumentace</a:t>
            </a:r>
            <a:r>
              <a:rPr lang="en-US" altLang="cs-CZ" dirty="0">
                <a:latin typeface="Calibri" panose="020F0502020204030204" pitchFamily="34" charset="0"/>
              </a:rPr>
              <a:t> v </a:t>
            </a:r>
            <a:r>
              <a:rPr lang="en-US" altLang="cs-CZ" dirty="0" err="1">
                <a:latin typeface="Calibri" panose="020F0502020204030204" pitchFamily="34" charset="0"/>
              </a:rPr>
              <a:t>podrobnosti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ohlášení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stavby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pokud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stavba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nevyžaduje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stavební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povolení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</a:p>
          <a:p>
            <a:pPr marL="504000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Zpracovaná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projektová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dokumentace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provádění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stavby</a:t>
            </a:r>
            <a:r>
              <a:rPr lang="en-US" altLang="cs-CZ" dirty="0">
                <a:latin typeface="Calibri" panose="020F0502020204030204" pitchFamily="34" charset="0"/>
              </a:rPr>
              <a:t>, v </a:t>
            </a:r>
            <a:r>
              <a:rPr lang="en-US" altLang="cs-CZ" dirty="0" err="1">
                <a:latin typeface="Calibri" panose="020F0502020204030204" pitchFamily="34" charset="0"/>
              </a:rPr>
              <a:t>případě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že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stavba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nevyžaduje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stavební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povolení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či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ohlášení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</a:p>
          <a:p>
            <a:pPr marL="361950" indent="0" eaLnBrk="1" hangingPunct="1"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200"/>
              </a:spcBef>
              <a:spcAft>
                <a:spcPts val="200"/>
              </a:spcAft>
              <a:defRPr/>
            </a:pPr>
            <a:endParaRPr lang="en-US" altLang="cs-CZ" sz="2000" i="1" dirty="0">
              <a:latin typeface="Calibri" panose="020F0502020204030204" pitchFamily="34" charset="0"/>
            </a:endParaRPr>
          </a:p>
          <a:p>
            <a:pPr marL="361950" algn="just" eaLnBrk="1" hangingPunct="1">
              <a:lnSpc>
                <a:spcPct val="120000"/>
              </a:lnSpc>
              <a:spcBef>
                <a:spcPts val="200"/>
              </a:spcBef>
              <a:defRPr/>
            </a:pPr>
            <a:endParaRPr lang="en-US" altLang="cs-CZ" sz="2000" i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Kritéria formálních náležitostí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4EC963DD-8E3C-4BA3-9081-9053E8AA4C6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1536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684213" y="1306513"/>
            <a:ext cx="8002587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0363" indent="-3603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3.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Jsou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doloženy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všechny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povinné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přílohy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obsahově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splňují</a:t>
            </a:r>
            <a:r>
              <a:rPr lang="cs-CZ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náležitosti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požadované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v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dokumentaci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 k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výzvy</a:t>
            </a:r>
            <a:endParaRPr lang="en-US" altLang="cs-CZ" sz="20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252000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b="1" dirty="0" err="1">
                <a:latin typeface="Calibri" panose="020F0502020204030204" pitchFamily="34" charset="0"/>
              </a:rPr>
              <a:t>Položkový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rozpočet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stavby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dirty="0">
                <a:latin typeface="Calibri" panose="020F0502020204030204" pitchFamily="34" charset="0"/>
              </a:rPr>
              <a:t>– </a:t>
            </a:r>
            <a:r>
              <a:rPr lang="en-US" altLang="cs-CZ" dirty="0" err="1">
                <a:latin typeface="Calibri" panose="020F0502020204030204" pitchFamily="34" charset="0"/>
              </a:rPr>
              <a:t>musí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být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504000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Vytvořený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podle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jednotného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ceníku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stavebních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prací</a:t>
            </a:r>
            <a:r>
              <a:rPr lang="en-US" altLang="cs-CZ" dirty="0">
                <a:latin typeface="Calibri" panose="020F0502020204030204" pitchFamily="34" charset="0"/>
              </a:rPr>
              <a:t> v </a:t>
            </a:r>
            <a:r>
              <a:rPr lang="en-US" altLang="cs-CZ" dirty="0" err="1">
                <a:latin typeface="Calibri" panose="020F0502020204030204" pitchFamily="34" charset="0"/>
              </a:rPr>
              <a:t>cenové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úrovni</a:t>
            </a:r>
            <a:r>
              <a:rPr lang="en-US" altLang="cs-CZ" dirty="0">
                <a:latin typeface="Calibri" panose="020F0502020204030204" pitchFamily="34" charset="0"/>
              </a:rPr>
              <a:t> ne </a:t>
            </a:r>
            <a:r>
              <a:rPr lang="en-US" altLang="cs-CZ" dirty="0" err="1">
                <a:latin typeface="Calibri" panose="020F0502020204030204" pitchFamily="34" charset="0"/>
              </a:rPr>
              <a:t>starší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než</a:t>
            </a:r>
            <a:r>
              <a:rPr lang="en-US" altLang="cs-CZ" dirty="0">
                <a:latin typeface="Calibri" panose="020F0502020204030204" pitchFamily="34" charset="0"/>
              </a:rPr>
              <a:t> k r. 2014</a:t>
            </a:r>
          </a:p>
          <a:p>
            <a:pPr marL="504000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Uveden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název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použitého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jednotného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ceníku</a:t>
            </a:r>
            <a:r>
              <a:rPr lang="en-US" altLang="cs-CZ" dirty="0">
                <a:latin typeface="Calibri" panose="020F0502020204030204" pitchFamily="34" charset="0"/>
              </a:rPr>
              <a:t> (</a:t>
            </a:r>
            <a:r>
              <a:rPr lang="en-US" altLang="cs-CZ" dirty="0" err="1">
                <a:latin typeface="Calibri" panose="020F0502020204030204" pitchFamily="34" charset="0"/>
              </a:rPr>
              <a:t>cenové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soustavy</a:t>
            </a:r>
            <a:r>
              <a:rPr lang="en-US" altLang="cs-CZ" dirty="0">
                <a:latin typeface="Calibri" panose="020F0502020204030204" pitchFamily="34" charset="0"/>
              </a:rPr>
              <a:t>).</a:t>
            </a:r>
          </a:p>
          <a:p>
            <a:pPr marL="504000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Doložený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formě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oceněného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soupisu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prací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</a:p>
          <a:p>
            <a:pPr marL="504000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Doložený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také</a:t>
            </a:r>
            <a:r>
              <a:rPr lang="en-US" altLang="cs-CZ" dirty="0">
                <a:latin typeface="Calibri" panose="020F0502020204030204" pitchFamily="34" charset="0"/>
              </a:rPr>
              <a:t> v  </a:t>
            </a:r>
            <a:r>
              <a:rPr lang="en-US" altLang="cs-CZ" dirty="0" err="1">
                <a:latin typeface="Calibri" panose="020F0502020204030204" pitchFamily="34" charset="0"/>
              </a:rPr>
              <a:t>elektronické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podobě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formátu</a:t>
            </a:r>
            <a:r>
              <a:rPr lang="en-US" altLang="cs-CZ" dirty="0">
                <a:latin typeface="Calibri" panose="020F0502020204030204" pitchFamily="34" charset="0"/>
              </a:rPr>
              <a:t> .XLM</a:t>
            </a:r>
          </a:p>
          <a:p>
            <a:pPr marL="504000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>
                <a:latin typeface="Calibri" panose="020F0502020204030204" pitchFamily="34" charset="0"/>
              </a:rPr>
              <a:t>U </a:t>
            </a:r>
            <a:r>
              <a:rPr lang="en-US" altLang="cs-CZ" dirty="0" err="1">
                <a:latin typeface="Calibri" panose="020F0502020204030204" pitchFamily="34" charset="0"/>
              </a:rPr>
              <a:t>položek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charakteru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soubor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komplet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uvedena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specifikace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způsob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jejich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ocenění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504000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>
                <a:latin typeface="Calibri" panose="020F0502020204030204" pitchFamily="34" charset="0"/>
              </a:rPr>
              <a:t>U </a:t>
            </a:r>
            <a:r>
              <a:rPr lang="en-US" altLang="cs-CZ" dirty="0" err="1">
                <a:latin typeface="Calibri" panose="020F0502020204030204" pitchFamily="34" charset="0"/>
              </a:rPr>
              <a:t>projektantem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uvedených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vlastních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položek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které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nejsou</a:t>
            </a:r>
            <a:r>
              <a:rPr lang="en-US" altLang="cs-CZ" dirty="0">
                <a:latin typeface="Calibri" panose="020F0502020204030204" pitchFamily="34" charset="0"/>
              </a:rPr>
              <a:t> v </a:t>
            </a:r>
            <a:r>
              <a:rPr lang="en-US" altLang="cs-CZ" dirty="0" err="1">
                <a:latin typeface="Calibri" panose="020F0502020204030204" pitchFamily="34" charset="0"/>
              </a:rPr>
              <a:t>použité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cenové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soustavě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uvedeny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jejich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přesné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specifikace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způsob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jejich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ocenění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504000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Pokud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jednotková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cena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uvedená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projektantem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vyšší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než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jednotková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cena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uvedená</a:t>
            </a:r>
            <a:r>
              <a:rPr lang="en-US" altLang="cs-CZ" dirty="0">
                <a:latin typeface="Calibri" panose="020F0502020204030204" pitchFamily="34" charset="0"/>
              </a:rPr>
              <a:t> v </a:t>
            </a:r>
            <a:r>
              <a:rPr lang="en-US" altLang="cs-CZ" dirty="0" err="1">
                <a:latin typeface="Calibri" panose="020F0502020204030204" pitchFamily="34" charset="0"/>
              </a:rPr>
              <a:t>cenové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soustavě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musí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být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rozdíl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vysvětlen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361950" indent="0" algn="just" eaLnBrk="1" hangingPunct="1">
              <a:defRPr/>
            </a:pPr>
            <a:endParaRPr lang="en-US" altLang="cs-CZ" sz="1700" dirty="0">
              <a:latin typeface="Calibri" panose="020F0502020204030204" pitchFamily="34" charset="0"/>
            </a:endParaRPr>
          </a:p>
          <a:p>
            <a:pPr marL="361950" indent="0" eaLnBrk="1" hangingPunct="1"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200"/>
              </a:spcBef>
              <a:spcAft>
                <a:spcPts val="200"/>
              </a:spcAft>
              <a:defRPr/>
            </a:pPr>
            <a:endParaRPr lang="en-US" altLang="cs-CZ" sz="2000" i="1" dirty="0">
              <a:latin typeface="Calibri" panose="020F0502020204030204" pitchFamily="34" charset="0"/>
            </a:endParaRPr>
          </a:p>
          <a:p>
            <a:pPr marL="361950" algn="just" eaLnBrk="1" hangingPunct="1">
              <a:lnSpc>
                <a:spcPct val="120000"/>
              </a:lnSpc>
              <a:spcBef>
                <a:spcPts val="200"/>
              </a:spcBef>
              <a:defRPr/>
            </a:pPr>
            <a:endParaRPr lang="en-US" altLang="cs-CZ" sz="2000" i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Kritéria formálních náležitostí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802804AE-ADCB-49F3-A046-4A9045B18B2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1639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684213" y="1306513"/>
            <a:ext cx="8002587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0363" indent="-3603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3.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Jsou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doloženy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všechny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povinné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přílohy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obsahově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splňují</a:t>
            </a:r>
            <a:r>
              <a:rPr lang="cs-CZ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náležitosti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požadované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v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dokumentaci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 k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výzvy</a:t>
            </a:r>
            <a:endParaRPr lang="en-US" altLang="cs-CZ" sz="20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252000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b="1" dirty="0" err="1">
                <a:latin typeface="Calibri" panose="020F0502020204030204" pitchFamily="34" charset="0"/>
              </a:rPr>
              <a:t>Energetické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hodnocení</a:t>
            </a:r>
            <a:endParaRPr lang="en-US" altLang="cs-CZ" b="1" dirty="0">
              <a:latin typeface="Calibri" panose="020F0502020204030204" pitchFamily="34" charset="0"/>
            </a:endParaRPr>
          </a:p>
          <a:p>
            <a:pPr marL="504000" indent="-252000" algn="just" eaLnBrk="1" hangingPunct="1"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AutoNum type="alphaLcParenR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Průkaz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energetické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náročnosti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budov</a:t>
            </a:r>
            <a:r>
              <a:rPr lang="en-US" altLang="cs-CZ" dirty="0">
                <a:latin typeface="Calibri" panose="020F0502020204030204" pitchFamily="34" charset="0"/>
              </a:rPr>
              <a:t> (</a:t>
            </a:r>
            <a:r>
              <a:rPr lang="en-US" altLang="cs-CZ" dirty="0" err="1">
                <a:latin typeface="Calibri" panose="020F0502020204030204" pitchFamily="34" charset="0"/>
              </a:rPr>
              <a:t>dále</a:t>
            </a:r>
            <a:r>
              <a:rPr lang="en-US" altLang="cs-CZ" dirty="0">
                <a:latin typeface="Calibri" panose="020F0502020204030204" pitchFamily="34" charset="0"/>
              </a:rPr>
              <a:t> PENB) </a:t>
            </a:r>
          </a:p>
          <a:p>
            <a:pPr marL="825750" indent="-285750" algn="just" eaLnBrk="1" hangingPunct="1"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zpracovaný</a:t>
            </a:r>
            <a:r>
              <a:rPr lang="en-US" altLang="cs-CZ" dirty="0">
                <a:latin typeface="Calibri" panose="020F0502020204030204" pitchFamily="34" charset="0"/>
              </a:rPr>
              <a:t> v </a:t>
            </a:r>
            <a:r>
              <a:rPr lang="en-US" altLang="cs-CZ" dirty="0" err="1">
                <a:latin typeface="Calibri" panose="020F0502020204030204" pitchFamily="34" charset="0"/>
              </a:rPr>
              <a:t>souladu</a:t>
            </a:r>
            <a:r>
              <a:rPr lang="en-US" altLang="cs-CZ" dirty="0">
                <a:latin typeface="Calibri" panose="020F0502020204030204" pitchFamily="34" charset="0"/>
              </a:rPr>
              <a:t> s </a:t>
            </a:r>
            <a:r>
              <a:rPr lang="en-US" altLang="cs-CZ" dirty="0" err="1">
                <a:latin typeface="Calibri" panose="020F0502020204030204" pitchFamily="34" charset="0"/>
              </a:rPr>
              <a:t>vyhláškou</a:t>
            </a:r>
            <a:r>
              <a:rPr lang="en-US" altLang="cs-CZ" dirty="0">
                <a:latin typeface="Calibri" panose="020F0502020204030204" pitchFamily="34" charset="0"/>
              </a:rPr>
              <a:t> č.78/2013 Sb., o </a:t>
            </a:r>
            <a:r>
              <a:rPr lang="en-US" altLang="cs-CZ" dirty="0" err="1">
                <a:latin typeface="Calibri" panose="020F0502020204030204" pitchFamily="34" charset="0"/>
              </a:rPr>
              <a:t>energetické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náročnosti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budov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825750" indent="-285750" algn="just" eaLnBrk="1" hangingPunct="1"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>
                <a:latin typeface="Calibri" panose="020F0502020204030204" pitchFamily="34" charset="0"/>
              </a:rPr>
              <a:t>pro </a:t>
            </a:r>
            <a:r>
              <a:rPr lang="en-US" altLang="cs-CZ" dirty="0" err="1">
                <a:latin typeface="Calibri" panose="020F0502020204030204" pitchFamily="34" charset="0"/>
              </a:rPr>
              <a:t>stav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před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realizací</a:t>
            </a:r>
            <a:r>
              <a:rPr lang="en-US" altLang="cs-CZ" dirty="0">
                <a:latin typeface="Calibri" panose="020F0502020204030204" pitchFamily="34" charset="0"/>
              </a:rPr>
              <a:t> a pro </a:t>
            </a:r>
            <a:r>
              <a:rPr lang="en-US" altLang="cs-CZ" dirty="0" err="1">
                <a:latin typeface="Calibri" panose="020F0502020204030204" pitchFamily="34" charset="0"/>
              </a:rPr>
              <a:t>stav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realizaci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navrhovaných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opatření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825750" indent="-285750" algn="just" eaLnBrk="1" hangingPunct="1"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>
                <a:latin typeface="Calibri" panose="020F0502020204030204" pitchFamily="34" charset="0"/>
              </a:rPr>
              <a:t>v </a:t>
            </a:r>
            <a:r>
              <a:rPr lang="en-US" altLang="cs-CZ" dirty="0" err="1">
                <a:latin typeface="Calibri" panose="020F0502020204030204" pitchFamily="34" charset="0"/>
              </a:rPr>
              <a:t>části</a:t>
            </a:r>
            <a:r>
              <a:rPr lang="en-US" altLang="cs-CZ" dirty="0">
                <a:latin typeface="Calibri" panose="020F0502020204030204" pitchFamily="34" charset="0"/>
              </a:rPr>
              <a:t> „</a:t>
            </a:r>
            <a:r>
              <a:rPr lang="en-US" altLang="cs-CZ" dirty="0" err="1">
                <a:latin typeface="Calibri" panose="020F0502020204030204" pitchFamily="34" charset="0"/>
              </a:rPr>
              <a:t>Doporučení</a:t>
            </a:r>
            <a:r>
              <a:rPr lang="en-US" altLang="cs-CZ" dirty="0">
                <a:latin typeface="Calibri" panose="020F0502020204030204" pitchFamily="34" charset="0"/>
              </a:rPr>
              <a:t> k </a:t>
            </a:r>
            <a:r>
              <a:rPr lang="en-US" altLang="cs-CZ" dirty="0" err="1">
                <a:latin typeface="Calibri" panose="020F0502020204030204" pitchFamily="34" charset="0"/>
              </a:rPr>
              <a:t>realizaci</a:t>
            </a:r>
            <a:r>
              <a:rPr lang="en-US" altLang="cs-CZ" dirty="0">
                <a:latin typeface="Calibri" panose="020F0502020204030204" pitchFamily="34" charset="0"/>
              </a:rPr>
              <a:t> a </a:t>
            </a:r>
            <a:r>
              <a:rPr lang="en-US" altLang="cs-CZ" dirty="0" err="1">
                <a:latin typeface="Calibri" panose="020F0502020204030204" pitchFamily="34" charset="0"/>
              </a:rPr>
              <a:t>zdůvodnění</a:t>
            </a:r>
            <a:r>
              <a:rPr lang="en-US" altLang="cs-CZ" dirty="0">
                <a:latin typeface="Calibri" panose="020F0502020204030204" pitchFamily="34" charset="0"/>
              </a:rPr>
              <a:t>“ v </a:t>
            </a:r>
            <a:r>
              <a:rPr lang="en-US" altLang="cs-CZ" dirty="0" err="1">
                <a:latin typeface="Calibri" panose="020F0502020204030204" pitchFamily="34" charset="0"/>
              </a:rPr>
              <a:t>průkazu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energetické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náročnosti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stav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před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realizací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opatření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musí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být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jednoznačně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uveden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rozsah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prováděných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opatření</a:t>
            </a:r>
            <a:r>
              <a:rPr lang="en-US" altLang="cs-CZ" dirty="0">
                <a:latin typeface="Calibri" panose="020F0502020204030204" pitchFamily="34" charset="0"/>
              </a:rPr>
              <a:t> a  </a:t>
            </a:r>
            <a:r>
              <a:rPr lang="en-US" altLang="cs-CZ" dirty="0" err="1">
                <a:latin typeface="Calibri" panose="020F0502020204030204" pitchFamily="34" charset="0"/>
              </a:rPr>
              <a:t>vybrané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technické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údaje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</a:p>
          <a:p>
            <a:pPr marL="504000" indent="-252000" algn="just" eaLnBrk="1" hangingPunct="1">
              <a:spcAft>
                <a:spcPts val="0"/>
              </a:spcAft>
              <a:defRPr/>
            </a:pPr>
            <a:r>
              <a:rPr lang="en-US" altLang="cs-CZ" dirty="0">
                <a:latin typeface="Calibri" panose="020F0502020204030204" pitchFamily="34" charset="0"/>
              </a:rPr>
              <a:t>b) </a:t>
            </a:r>
            <a:r>
              <a:rPr lang="en-US" altLang="cs-CZ" dirty="0" err="1">
                <a:latin typeface="Calibri" panose="020F0502020204030204" pitchFamily="34" charset="0"/>
              </a:rPr>
              <a:t>Protokol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výpočtu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solárních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zisků</a:t>
            </a:r>
            <a:r>
              <a:rPr lang="en-US" altLang="cs-CZ" dirty="0">
                <a:latin typeface="Calibri" panose="020F0502020204030204" pitchFamily="34" charset="0"/>
              </a:rPr>
              <a:t> s </a:t>
            </a:r>
            <a:r>
              <a:rPr lang="en-US" altLang="cs-CZ" dirty="0" err="1">
                <a:latin typeface="Calibri" panose="020F0502020204030204" pitchFamily="34" charset="0"/>
              </a:rPr>
              <a:t>uvedenou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hodnotou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celkových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využitelných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solárních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zisků</a:t>
            </a:r>
            <a:r>
              <a:rPr lang="en-US" altLang="cs-CZ" dirty="0">
                <a:latin typeface="Calibri" panose="020F0502020204030204" pitchFamily="34" charset="0"/>
              </a:rPr>
              <a:t> (</a:t>
            </a:r>
            <a:r>
              <a:rPr lang="en-US" altLang="cs-CZ" dirty="0" err="1">
                <a:latin typeface="Calibri" panose="020F0502020204030204" pitchFamily="34" charset="0"/>
              </a:rPr>
              <a:t>při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instalaci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solárních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termických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kolektorů</a:t>
            </a:r>
            <a:r>
              <a:rPr lang="en-US" altLang="cs-CZ" dirty="0">
                <a:latin typeface="Calibri" panose="020F0502020204030204" pitchFamily="34" charset="0"/>
              </a:rPr>
              <a:t>)</a:t>
            </a:r>
          </a:p>
          <a:p>
            <a:pPr marL="504000" indent="-252000" algn="just" eaLnBrk="1" hangingPunct="1"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AutoNum type="alphaLcParenR" startAt="3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Protokol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výpočtu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úspor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primární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energie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kombinované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výrobě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elektřiny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tepla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504000" indent="-252000" algn="just" eaLnBrk="1" hangingPunct="1"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AutoNum type="alphaLcParenR" startAt="3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Výpočet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úspory</a:t>
            </a:r>
            <a:r>
              <a:rPr lang="en-US" altLang="cs-CZ" dirty="0">
                <a:latin typeface="Calibri" panose="020F0502020204030204" pitchFamily="34" charset="0"/>
              </a:rPr>
              <a:t> CO</a:t>
            </a:r>
            <a:r>
              <a:rPr lang="en-US" altLang="cs-CZ" baseline="-25000" dirty="0">
                <a:latin typeface="Calibri" panose="020F0502020204030204" pitchFamily="34" charset="0"/>
              </a:rPr>
              <a:t>2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pokud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dochází</a:t>
            </a:r>
            <a:r>
              <a:rPr lang="en-US" altLang="cs-CZ" dirty="0">
                <a:latin typeface="Calibri" panose="020F0502020204030204" pitchFamily="34" charset="0"/>
              </a:rPr>
              <a:t> k </a:t>
            </a:r>
            <a:r>
              <a:rPr lang="en-US" altLang="cs-CZ" dirty="0" err="1">
                <a:latin typeface="Calibri" panose="020F0502020204030204" pitchFamily="34" charset="0"/>
              </a:rPr>
              <a:t>výměně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zdroje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teple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zároveň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dochází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ke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změně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paliva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361950" indent="0" eaLnBrk="1" hangingPunct="1"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200"/>
              </a:spcBef>
              <a:spcAft>
                <a:spcPts val="200"/>
              </a:spcAft>
              <a:defRPr/>
            </a:pPr>
            <a:endParaRPr lang="en-US" altLang="cs-CZ" sz="2000" i="1" dirty="0">
              <a:latin typeface="Calibri" panose="020F0502020204030204" pitchFamily="34" charset="0"/>
            </a:endParaRPr>
          </a:p>
          <a:p>
            <a:pPr marL="361950" algn="just" eaLnBrk="1" hangingPunct="1">
              <a:lnSpc>
                <a:spcPct val="120000"/>
              </a:lnSpc>
              <a:spcBef>
                <a:spcPts val="200"/>
              </a:spcBef>
              <a:defRPr/>
            </a:pPr>
            <a:endParaRPr lang="en-US" altLang="cs-CZ" sz="2000" i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Kritéria formálních náležitostí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5C3F1CC-E3D4-4CCC-BED4-3D49607114A0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1741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684213" y="1306513"/>
            <a:ext cx="8002587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646113" indent="-2841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092200" indent="-2841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3.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Jsou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doloženy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všechny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povinné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přílohy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obsahově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splňují</a:t>
            </a:r>
            <a:r>
              <a:rPr lang="cs-CZ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náležitosti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požadované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v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dokumentaci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 k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výzvy</a:t>
            </a:r>
            <a:endParaRPr lang="en-US" altLang="cs-CZ" sz="20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b="1" dirty="0" err="1">
                <a:latin typeface="Calibri" panose="020F0502020204030204" pitchFamily="34" charset="0"/>
              </a:rPr>
              <a:t>Výpis</a:t>
            </a:r>
            <a:r>
              <a:rPr lang="en-US" altLang="cs-CZ" b="1" dirty="0">
                <a:latin typeface="Calibri" panose="020F0502020204030204" pitchFamily="34" charset="0"/>
              </a:rPr>
              <a:t> z </a:t>
            </a:r>
            <a:r>
              <a:rPr lang="en-US" altLang="cs-CZ" b="1" dirty="0" err="1">
                <a:latin typeface="Calibri" panose="020F0502020204030204" pitchFamily="34" charset="0"/>
              </a:rPr>
              <a:t>rejstříku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trestů</a:t>
            </a:r>
            <a:endParaRPr lang="en-US" altLang="cs-CZ" b="1" dirty="0">
              <a:latin typeface="Calibri" panose="020F0502020204030204" pitchFamily="34" charset="0"/>
            </a:endParaRPr>
          </a:p>
          <a:p>
            <a:pPr marL="504000" lvl="1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Dokládají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všichni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statutární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zástupci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všech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žadatelů</a:t>
            </a:r>
            <a:r>
              <a:rPr lang="en-US" altLang="cs-CZ" dirty="0">
                <a:latin typeface="Calibri" panose="020F0502020204030204" pitchFamily="34" charset="0"/>
              </a:rPr>
              <a:t> s </a:t>
            </a:r>
            <a:r>
              <a:rPr lang="en-US" altLang="cs-CZ" dirty="0" err="1">
                <a:latin typeface="Calibri" panose="020F0502020204030204" pitchFamily="34" charset="0"/>
              </a:rPr>
              <a:t>výjimkou</a:t>
            </a:r>
            <a:r>
              <a:rPr lang="en-US" altLang="cs-CZ" dirty="0">
                <a:latin typeface="Calibri" panose="020F0502020204030204" pitchFamily="34" charset="0"/>
              </a:rPr>
              <a:t>:</a:t>
            </a:r>
          </a:p>
          <a:p>
            <a:pPr marL="792000" lvl="2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-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obcí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jimi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zřizovaných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organizací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</a:p>
          <a:p>
            <a:pPr marL="792000" lvl="2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-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krajů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jimi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zřizovaných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organizací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</a:p>
          <a:p>
            <a:pPr marL="792000" lvl="2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-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organizační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složky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státu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jejich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příspěvkových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organizací</a:t>
            </a:r>
            <a:r>
              <a:rPr lang="en-US" altLang="cs-CZ" dirty="0">
                <a:latin typeface="Calibri" panose="020F0502020204030204" pitchFamily="34" charset="0"/>
              </a:rPr>
              <a:t>. </a:t>
            </a:r>
          </a:p>
          <a:p>
            <a:pPr marL="504000" lvl="1" indent="-252000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>
                <a:latin typeface="Calibri" panose="020F0502020204030204" pitchFamily="34" charset="0"/>
              </a:rPr>
              <a:t>V </a:t>
            </a:r>
            <a:r>
              <a:rPr lang="en-US" altLang="cs-CZ" dirty="0" err="1">
                <a:latin typeface="Calibri" panose="020F0502020204030204" pitchFamily="34" charset="0"/>
              </a:rPr>
              <a:t>době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podání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žádosti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nesmí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být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starší</a:t>
            </a:r>
            <a:r>
              <a:rPr lang="en-US" altLang="cs-CZ" dirty="0">
                <a:latin typeface="Calibri" panose="020F0502020204030204" pitchFamily="34" charset="0"/>
              </a:rPr>
              <a:t> 3 </a:t>
            </a:r>
            <a:r>
              <a:rPr lang="en-US" altLang="cs-CZ" dirty="0" err="1">
                <a:latin typeface="Calibri" panose="020F0502020204030204" pitchFamily="34" charset="0"/>
              </a:rPr>
              <a:t>měsíců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b="1" dirty="0" err="1">
                <a:latin typeface="Calibri" panose="020F0502020204030204" pitchFamily="34" charset="0"/>
              </a:rPr>
              <a:t>Usnesení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shromáždění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vlastníků</a:t>
            </a:r>
            <a:r>
              <a:rPr lang="en-US" altLang="cs-CZ" b="1" dirty="0">
                <a:latin typeface="Calibri" panose="020F0502020204030204" pitchFamily="34" charset="0"/>
              </a:rPr>
              <a:t> (SVJ) </a:t>
            </a:r>
            <a:r>
              <a:rPr lang="en-US" altLang="cs-CZ" b="1" dirty="0" err="1">
                <a:latin typeface="Calibri" panose="020F0502020204030204" pitchFamily="34" charset="0"/>
              </a:rPr>
              <a:t>nebo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zápis</a:t>
            </a:r>
            <a:r>
              <a:rPr lang="en-US" altLang="cs-CZ" b="1" dirty="0">
                <a:latin typeface="Calibri" panose="020F0502020204030204" pitchFamily="34" charset="0"/>
              </a:rPr>
              <a:t> z </a:t>
            </a:r>
            <a:r>
              <a:rPr lang="en-US" altLang="cs-CZ" b="1" dirty="0" err="1">
                <a:latin typeface="Calibri" panose="020F0502020204030204" pitchFamily="34" charset="0"/>
              </a:rPr>
              <a:t>členské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schůze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bytového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domu</a:t>
            </a:r>
            <a:endParaRPr lang="en-US" altLang="cs-CZ" b="1" dirty="0">
              <a:latin typeface="Calibri" panose="020F0502020204030204" pitchFamily="34" charset="0"/>
            </a:endParaRPr>
          </a:p>
          <a:p>
            <a:pPr marL="504000" lvl="1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vč</a:t>
            </a:r>
            <a:r>
              <a:rPr lang="en-US" altLang="cs-CZ" dirty="0">
                <a:latin typeface="Calibri" panose="020F0502020204030204" pitchFamily="34" charset="0"/>
              </a:rPr>
              <a:t>. </a:t>
            </a:r>
            <a:r>
              <a:rPr lang="en-US" altLang="cs-CZ" dirty="0" err="1">
                <a:latin typeface="Calibri" panose="020F0502020204030204" pitchFamily="34" charset="0"/>
              </a:rPr>
              <a:t>souhlasu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potřebného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počtu</a:t>
            </a:r>
            <a:r>
              <a:rPr lang="en-US" altLang="cs-CZ" dirty="0">
                <a:latin typeface="Calibri" panose="020F0502020204030204" pitchFamily="34" charset="0"/>
              </a:rPr>
              <a:t> (</a:t>
            </a:r>
            <a:r>
              <a:rPr lang="en-US" altLang="cs-CZ" dirty="0" err="1">
                <a:latin typeface="Calibri" panose="020F0502020204030204" pitchFamily="34" charset="0"/>
              </a:rPr>
              <a:t>podle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stanov</a:t>
            </a:r>
            <a:r>
              <a:rPr lang="en-US" altLang="cs-CZ" dirty="0">
                <a:latin typeface="Calibri" panose="020F0502020204030204" pitchFamily="34" charset="0"/>
              </a:rPr>
              <a:t>) </a:t>
            </a:r>
            <a:r>
              <a:rPr lang="en-US" altLang="cs-CZ" dirty="0" err="1">
                <a:latin typeface="Calibri" panose="020F0502020204030204" pitchFamily="34" charset="0"/>
              </a:rPr>
              <a:t>vlastníků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jednotek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členů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bytového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družstva</a:t>
            </a:r>
            <a:r>
              <a:rPr lang="en-US" altLang="cs-CZ" dirty="0">
                <a:latin typeface="Calibri" panose="020F0502020204030204" pitchFamily="34" charset="0"/>
              </a:rPr>
              <a:t> s </a:t>
            </a:r>
            <a:r>
              <a:rPr lang="en-US" altLang="cs-CZ" dirty="0" err="1">
                <a:latin typeface="Calibri" panose="020F0502020204030204" pitchFamily="34" charset="0"/>
              </a:rPr>
              <a:t>provedením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prací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které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podávána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žádost</a:t>
            </a:r>
            <a:r>
              <a:rPr lang="en-US" altLang="cs-CZ" dirty="0">
                <a:latin typeface="Calibri" panose="020F0502020204030204" pitchFamily="34" charset="0"/>
              </a:rPr>
              <a:t> o </a:t>
            </a:r>
            <a:r>
              <a:rPr lang="en-US" altLang="cs-CZ" dirty="0" err="1">
                <a:latin typeface="Calibri" panose="020F0502020204030204" pitchFamily="34" charset="0"/>
              </a:rPr>
              <a:t>podporu</a:t>
            </a:r>
            <a:r>
              <a:rPr lang="en-US" altLang="cs-CZ" dirty="0">
                <a:latin typeface="Calibri" panose="020F0502020204030204" pitchFamily="34" charset="0"/>
              </a:rPr>
              <a:t>. </a:t>
            </a:r>
          </a:p>
          <a:p>
            <a:pPr marL="457200" indent="0" eaLnBrk="1" hangingPunct="1">
              <a:spcAft>
                <a:spcPts val="6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n-US" altLang="cs-CZ" b="1" dirty="0">
              <a:latin typeface="Calibri" panose="020F0502020204030204" pitchFamily="34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Kritéria formálních náležitostí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91F4A2C-B3FD-4C4A-B759-3AF2B21C4EE8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725488" y="1341438"/>
            <a:ext cx="8002587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646113" indent="-284163"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cs-CZ" sz="2000" b="1" dirty="0">
                <a:solidFill>
                  <a:srgbClr val="00B050"/>
                </a:solidFill>
              </a:rPr>
              <a:t>3. </a:t>
            </a:r>
            <a:r>
              <a:rPr lang="en-US" altLang="cs-CZ" sz="2000" b="1" dirty="0" err="1">
                <a:solidFill>
                  <a:srgbClr val="00B050"/>
                </a:solidFill>
              </a:rPr>
              <a:t>Jsou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doloženy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všechny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povinné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přílohy</a:t>
            </a:r>
            <a:r>
              <a:rPr lang="en-US" altLang="cs-CZ" sz="2000" b="1" dirty="0">
                <a:solidFill>
                  <a:srgbClr val="00B050"/>
                </a:solidFill>
              </a:rPr>
              <a:t> a </a:t>
            </a:r>
            <a:r>
              <a:rPr lang="en-US" altLang="cs-CZ" sz="2000" b="1" dirty="0" err="1">
                <a:solidFill>
                  <a:srgbClr val="00B050"/>
                </a:solidFill>
              </a:rPr>
              <a:t>obsahově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splňují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náležitosti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požadované</a:t>
            </a:r>
            <a:r>
              <a:rPr lang="en-US" altLang="cs-CZ" sz="2000" b="1" dirty="0">
                <a:solidFill>
                  <a:srgbClr val="00B050"/>
                </a:solidFill>
              </a:rPr>
              <a:t> v </a:t>
            </a:r>
            <a:r>
              <a:rPr lang="en-US" altLang="cs-CZ" sz="2000" b="1" dirty="0" err="1">
                <a:solidFill>
                  <a:srgbClr val="00B050"/>
                </a:solidFill>
              </a:rPr>
              <a:t>dokumentaci</a:t>
            </a:r>
            <a:r>
              <a:rPr lang="en-US" altLang="cs-CZ" sz="2000" b="1" dirty="0">
                <a:solidFill>
                  <a:srgbClr val="00B050"/>
                </a:solidFill>
              </a:rPr>
              <a:t>  k </a:t>
            </a:r>
            <a:r>
              <a:rPr lang="en-US" altLang="cs-CZ" sz="2000" b="1" dirty="0" err="1">
                <a:solidFill>
                  <a:srgbClr val="00B050"/>
                </a:solidFill>
              </a:rPr>
              <a:t>výzvy</a:t>
            </a:r>
            <a:endParaRPr lang="en-US" altLang="cs-CZ" sz="2000" b="1" dirty="0">
              <a:solidFill>
                <a:srgbClr val="00B05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altLang="cs-CZ" sz="2000" b="1" dirty="0">
              <a:solidFill>
                <a:srgbClr val="00B050"/>
              </a:solidFill>
            </a:endParaRPr>
          </a:p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altLang="cs-CZ" b="1" dirty="0" err="1"/>
              <a:t>Seznam</a:t>
            </a:r>
            <a:r>
              <a:rPr lang="en-US" altLang="cs-CZ" b="1" dirty="0"/>
              <a:t> </a:t>
            </a:r>
            <a:r>
              <a:rPr lang="en-US" altLang="cs-CZ" b="1" dirty="0" err="1"/>
              <a:t>objednávek</a:t>
            </a:r>
            <a:r>
              <a:rPr lang="en-US" altLang="cs-CZ" b="1" dirty="0"/>
              <a:t> – </a:t>
            </a:r>
            <a:r>
              <a:rPr lang="en-US" altLang="cs-CZ" b="1" dirty="0" err="1"/>
              <a:t>přímých</a:t>
            </a:r>
            <a:r>
              <a:rPr lang="en-US" altLang="cs-CZ" b="1" dirty="0"/>
              <a:t> </a:t>
            </a:r>
            <a:r>
              <a:rPr lang="en-US" altLang="cs-CZ" b="1" dirty="0" err="1"/>
              <a:t>nákupů</a:t>
            </a:r>
            <a:endParaRPr lang="en-US" altLang="cs-CZ" b="1" dirty="0"/>
          </a:p>
          <a:p>
            <a:pPr marL="504000" lvl="1" indent="-25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cs-CZ" sz="1800" dirty="0" err="1"/>
              <a:t>Seznam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objednávek</a:t>
            </a:r>
            <a:r>
              <a:rPr lang="en-US" altLang="cs-CZ" sz="1800" dirty="0"/>
              <a:t> - </a:t>
            </a:r>
            <a:r>
              <a:rPr lang="en-US" altLang="cs-CZ" sz="1800" dirty="0" err="1"/>
              <a:t>přímých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nákupů</a:t>
            </a:r>
            <a:r>
              <a:rPr lang="en-US" altLang="cs-CZ" sz="1800" dirty="0"/>
              <a:t> od 100 000 do 400 000 </a:t>
            </a:r>
            <a:r>
              <a:rPr lang="en-US" altLang="cs-CZ" sz="1800" dirty="0" err="1"/>
              <a:t>Kč</a:t>
            </a:r>
            <a:r>
              <a:rPr lang="en-US" altLang="cs-CZ" sz="1800" dirty="0"/>
              <a:t> bez DPH  </a:t>
            </a:r>
            <a:r>
              <a:rPr lang="en-US" altLang="cs-CZ" sz="1800" dirty="0" err="1"/>
              <a:t>provedených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před</a:t>
            </a:r>
            <a:r>
              <a:rPr lang="en-US" altLang="cs-CZ" sz="1800" dirty="0"/>
              <a:t> </a:t>
            </a:r>
            <a:r>
              <a:rPr lang="cs-CZ" altLang="cs-CZ" sz="1800" dirty="0"/>
              <a:t>podáním </a:t>
            </a:r>
            <a:r>
              <a:rPr lang="en-US" altLang="cs-CZ" sz="1800" dirty="0" err="1"/>
              <a:t>žádost</a:t>
            </a:r>
            <a:r>
              <a:rPr lang="cs-CZ" altLang="cs-CZ" sz="1800" dirty="0"/>
              <a:t>i</a:t>
            </a:r>
            <a:r>
              <a:rPr lang="en-US" altLang="cs-CZ" sz="1800" dirty="0"/>
              <a:t> o </a:t>
            </a:r>
            <a:r>
              <a:rPr lang="en-US" altLang="cs-CZ" sz="1800" dirty="0" err="1"/>
              <a:t>podporu</a:t>
            </a:r>
            <a:r>
              <a:rPr lang="en-US" altLang="cs-CZ" sz="1800" dirty="0"/>
              <a:t>.</a:t>
            </a:r>
          </a:p>
          <a:p>
            <a:pPr marL="504000" lvl="1" indent="-252000" algn="just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cs-CZ" sz="1800" dirty="0" err="1"/>
              <a:t>Formulář</a:t>
            </a:r>
            <a:r>
              <a:rPr lang="en-US" altLang="cs-CZ" sz="1800" dirty="0"/>
              <a:t> je </a:t>
            </a:r>
            <a:r>
              <a:rPr lang="en-US" altLang="cs-CZ" sz="1800" dirty="0" err="1"/>
              <a:t>přílohou</a:t>
            </a:r>
            <a:r>
              <a:rPr lang="en-US" altLang="cs-CZ" sz="1800" dirty="0"/>
              <a:t> č. 10 </a:t>
            </a:r>
            <a:r>
              <a:rPr lang="en-US" altLang="cs-CZ" sz="1800" dirty="0" err="1"/>
              <a:t>Obecných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pravidel</a:t>
            </a:r>
            <a:r>
              <a:rPr lang="en-US" altLang="cs-CZ" sz="1800" dirty="0"/>
              <a:t>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lang="en-US" altLang="cs-CZ" b="1" dirty="0"/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Kritéria formálních náležitostí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D060974-EB3C-40C8-AF3C-B7F33271E78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1946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684213" y="1311275"/>
            <a:ext cx="7699375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56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Projekt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je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svým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zaměřením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v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souladu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s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cíli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podporovanými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     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aktivitami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výzvy</a:t>
            </a:r>
            <a:endParaRPr lang="en-US" altLang="cs-CZ" sz="20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en-US" altLang="cs-CZ" sz="2000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marL="342000" indent="-34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>
                <a:latin typeface="Calibri" panose="020F0502020204030204" pitchFamily="34" charset="0"/>
              </a:rPr>
              <a:t>Z </a:t>
            </a:r>
            <a:r>
              <a:rPr lang="en-US" altLang="cs-CZ" dirty="0" err="1">
                <a:latin typeface="Calibri" panose="020F0502020204030204" pitchFamily="34" charset="0"/>
              </a:rPr>
              <a:t>popisu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>
                <a:latin typeface="Calibri" panose="020F0502020204030204" pitchFamily="34" charset="0"/>
              </a:rPr>
              <a:t>v žádosti o podporu a Podkladů pro hodnocení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>
                <a:latin typeface="Calibri" panose="020F0502020204030204" pitchFamily="34" charset="0"/>
              </a:rPr>
              <a:t>musí být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zřejmé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že</a:t>
            </a:r>
            <a:r>
              <a:rPr lang="en-US" altLang="cs-CZ" dirty="0">
                <a:latin typeface="Calibri" panose="020F0502020204030204" pitchFamily="34" charset="0"/>
              </a:rPr>
              <a:t> se </a:t>
            </a:r>
            <a:r>
              <a:rPr lang="en-US" altLang="cs-CZ" dirty="0" err="1">
                <a:latin typeface="Calibri" panose="020F0502020204030204" pitchFamily="34" charset="0"/>
              </a:rPr>
              <a:t>jedná</a:t>
            </a:r>
            <a:r>
              <a:rPr lang="en-US" altLang="cs-CZ" dirty="0">
                <a:latin typeface="Calibri" panose="020F0502020204030204" pitchFamily="34" charset="0"/>
              </a:rPr>
              <a:t> o  </a:t>
            </a:r>
            <a:r>
              <a:rPr lang="en-US" altLang="cs-CZ" dirty="0" err="1">
                <a:latin typeface="Calibri" panose="020F0502020204030204" pitchFamily="34" charset="0"/>
              </a:rPr>
              <a:t>aktivity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které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přispívají</a:t>
            </a:r>
            <a:r>
              <a:rPr lang="en-US" altLang="cs-CZ" dirty="0">
                <a:latin typeface="Calibri" panose="020F0502020204030204" pitchFamily="34" charset="0"/>
              </a:rPr>
              <a:t> k </a:t>
            </a:r>
            <a:r>
              <a:rPr lang="en-US" altLang="cs-CZ" dirty="0" err="1">
                <a:latin typeface="Calibri" panose="020F0502020204030204" pitchFamily="34" charset="0"/>
              </a:rPr>
              <a:t>energetickým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úsporám</a:t>
            </a:r>
            <a:r>
              <a:rPr lang="en-US" altLang="cs-CZ" dirty="0">
                <a:latin typeface="Calibri" panose="020F0502020204030204" pitchFamily="34" charset="0"/>
              </a:rPr>
              <a:t> v </a:t>
            </a:r>
            <a:r>
              <a:rPr lang="en-US" altLang="cs-CZ" dirty="0" err="1">
                <a:latin typeface="Calibri" panose="020F0502020204030204" pitchFamily="34" charset="0"/>
              </a:rPr>
              <a:t>bytovém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domě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Aktivity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popsané</a:t>
            </a:r>
            <a:r>
              <a:rPr lang="en-US" altLang="cs-CZ" dirty="0">
                <a:latin typeface="Calibri" panose="020F0502020204030204" pitchFamily="34" charset="0"/>
              </a:rPr>
              <a:t> v </a:t>
            </a:r>
            <a:r>
              <a:rPr lang="en-US" altLang="cs-CZ" dirty="0" err="1">
                <a:latin typeface="Calibri" panose="020F0502020204030204" pitchFamily="34" charset="0"/>
              </a:rPr>
              <a:t>žádosti</a:t>
            </a:r>
            <a:r>
              <a:rPr lang="en-US" altLang="cs-CZ" dirty="0">
                <a:latin typeface="Calibri" panose="020F0502020204030204" pitchFamily="34" charset="0"/>
              </a:rPr>
              <a:t> o </a:t>
            </a:r>
            <a:r>
              <a:rPr lang="en-US" altLang="cs-CZ" dirty="0" err="1">
                <a:latin typeface="Calibri" panose="020F0502020204030204" pitchFamily="34" charset="0"/>
              </a:rPr>
              <a:t>dotaci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podkladech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hodnocení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jsou</a:t>
            </a:r>
            <a:r>
              <a:rPr lang="en-US" altLang="cs-CZ" dirty="0">
                <a:latin typeface="Calibri" panose="020F0502020204030204" pitchFamily="34" charset="0"/>
              </a:rPr>
              <a:t> v </a:t>
            </a:r>
            <a:r>
              <a:rPr lang="en-US" altLang="cs-CZ" dirty="0" err="1">
                <a:latin typeface="Calibri" panose="020F0502020204030204" pitchFamily="34" charset="0"/>
              </a:rPr>
              <a:t>souladu</a:t>
            </a:r>
            <a:r>
              <a:rPr lang="en-US" altLang="cs-CZ" dirty="0">
                <a:latin typeface="Calibri" panose="020F0502020204030204" pitchFamily="34" charset="0"/>
              </a:rPr>
              <a:t> s </a:t>
            </a:r>
            <a:r>
              <a:rPr lang="en-US" altLang="cs-CZ" dirty="0" err="1">
                <a:latin typeface="Calibri" panose="020F0502020204030204" pitchFamily="34" charset="0"/>
              </a:rPr>
              <a:t>podporovanými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aktivitami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dle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Specifických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pravidel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kapitola</a:t>
            </a:r>
            <a:r>
              <a:rPr lang="en-US" altLang="cs-CZ" dirty="0">
                <a:latin typeface="Calibri" panose="020F0502020204030204" pitchFamily="34" charset="0"/>
              </a:rPr>
              <a:t> 2.2 „</a:t>
            </a:r>
            <a:r>
              <a:rPr lang="en-US" altLang="cs-CZ" dirty="0" err="1">
                <a:latin typeface="Calibri" panose="020F0502020204030204" pitchFamily="34" charset="0"/>
              </a:rPr>
              <a:t>Podporované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aktivity</a:t>
            </a:r>
            <a:r>
              <a:rPr lang="en-US" altLang="cs-CZ" dirty="0">
                <a:latin typeface="Calibri" panose="020F0502020204030204" pitchFamily="34" charset="0"/>
              </a:rPr>
              <a:t>“</a:t>
            </a:r>
          </a:p>
          <a:p>
            <a:pPr eaLnBrk="1" hangingPunct="1">
              <a:spcBef>
                <a:spcPts val="363"/>
              </a:spcBef>
              <a:spcAft>
                <a:spcPts val="2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Obecná kritéria přijatelnosti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6616867-E146-480C-8FAA-A3BDB5D836C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17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2048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684213" y="1084263"/>
            <a:ext cx="8002587" cy="494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56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Projekt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je v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souladu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s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podmínkami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výzvy</a:t>
            </a:r>
            <a:endParaRPr lang="en-US" altLang="cs-CZ" sz="20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b="1" dirty="0" err="1">
                <a:latin typeface="Calibri" panose="020F0502020204030204" pitchFamily="34" charset="0"/>
              </a:rPr>
              <a:t>zahájení</a:t>
            </a:r>
            <a:r>
              <a:rPr lang="en-US" altLang="cs-CZ" b="1" dirty="0">
                <a:latin typeface="Calibri" panose="020F0502020204030204" pitchFamily="34" charset="0"/>
              </a:rPr>
              <a:t>/</a:t>
            </a:r>
            <a:r>
              <a:rPr lang="en-US" altLang="cs-CZ" b="1" dirty="0" err="1">
                <a:latin typeface="Calibri" panose="020F0502020204030204" pitchFamily="34" charset="0"/>
              </a:rPr>
              <a:t>ukončení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realizace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projektu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b="1" dirty="0" err="1">
                <a:latin typeface="Calibri" panose="020F0502020204030204" pitchFamily="34" charset="0"/>
              </a:rPr>
              <a:t>cílové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skupiny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dirty="0">
                <a:latin typeface="Calibri" panose="020F0502020204030204" pitchFamily="34" charset="0"/>
              </a:rPr>
              <a:t>(</a:t>
            </a:r>
            <a:r>
              <a:rPr lang="en-US" altLang="cs-CZ" dirty="0" err="1">
                <a:latin typeface="Calibri" panose="020F0502020204030204" pitchFamily="34" charset="0"/>
              </a:rPr>
              <a:t>obyvatelé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bytových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domů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majitelé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bytových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domů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obyvatelé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obcí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měst</a:t>
            </a:r>
            <a:r>
              <a:rPr lang="en-US" altLang="cs-CZ" dirty="0">
                <a:latin typeface="Calibri" panose="020F0502020204030204" pitchFamily="34" charset="0"/>
              </a:rPr>
              <a:t>) </a:t>
            </a:r>
            <a:r>
              <a:rPr lang="en-US" altLang="cs-CZ" dirty="0" err="1">
                <a:latin typeface="Calibri" panose="020F0502020204030204" pitchFamily="34" charset="0"/>
              </a:rPr>
              <a:t>vč</a:t>
            </a:r>
            <a:r>
              <a:rPr lang="en-US" altLang="cs-CZ" dirty="0">
                <a:latin typeface="Calibri" panose="020F0502020204030204" pitchFamily="34" charset="0"/>
              </a:rPr>
              <a:t>. </a:t>
            </a:r>
            <a:r>
              <a:rPr lang="en-US" altLang="cs-CZ" dirty="0" err="1">
                <a:latin typeface="Calibri" panose="020F0502020204030204" pitchFamily="34" charset="0"/>
              </a:rPr>
              <a:t>popisu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dopadu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cílové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skupiny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b="1" dirty="0" err="1">
                <a:latin typeface="Calibri" panose="020F0502020204030204" pitchFamily="34" charset="0"/>
              </a:rPr>
              <a:t>dodržení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procentní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míry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podpory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dirty="0">
                <a:latin typeface="Calibri" panose="020F0502020204030204" pitchFamily="34" charset="0"/>
              </a:rPr>
              <a:t>z ERDF, SR, </a:t>
            </a:r>
            <a:r>
              <a:rPr lang="en-US" altLang="cs-CZ" dirty="0" err="1">
                <a:latin typeface="Calibri" panose="020F0502020204030204" pitchFamily="34" charset="0"/>
              </a:rPr>
              <a:t>podílu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žadatele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podle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typu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žadatele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hladiny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podpory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správně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zvolené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indikátory</a:t>
            </a:r>
            <a:endParaRPr lang="en-US" altLang="cs-CZ" b="1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b="1" dirty="0" err="1">
                <a:latin typeface="Calibri" panose="020F0502020204030204" pitchFamily="34" charset="0"/>
              </a:rPr>
              <a:t>cílová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hodnota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indikátoru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odpovídá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hodnotám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uvedeným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výpočtech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vycházejících</a:t>
            </a:r>
            <a:r>
              <a:rPr lang="en-US" altLang="cs-CZ" dirty="0">
                <a:latin typeface="Calibri" panose="020F0502020204030204" pitchFamily="34" charset="0"/>
              </a:rPr>
              <a:t> z </a:t>
            </a:r>
            <a:r>
              <a:rPr lang="en-US" altLang="cs-CZ" dirty="0" err="1">
                <a:latin typeface="Calibri" panose="020F0502020204030204" pitchFamily="34" charset="0"/>
              </a:rPr>
              <a:t>Energetického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hodnocení</a:t>
            </a:r>
            <a:r>
              <a:rPr lang="en-US" altLang="cs-CZ" dirty="0">
                <a:latin typeface="Calibri" panose="020F0502020204030204" pitchFamily="34" charset="0"/>
              </a:rPr>
              <a:t> v </a:t>
            </a:r>
            <a:r>
              <a:rPr lang="en-US" altLang="cs-CZ" dirty="0" err="1">
                <a:latin typeface="Calibri" panose="020F0502020204030204" pitchFamily="34" charset="0"/>
              </a:rPr>
              <a:t>Podkladech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hodnocení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uvedené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počty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domácností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dirty="0">
                <a:latin typeface="Calibri" panose="020F0502020204030204" pitchFamily="34" charset="0"/>
              </a:rPr>
              <a:t>(</a:t>
            </a:r>
            <a:r>
              <a:rPr lang="en-US" altLang="cs-CZ" dirty="0" err="1">
                <a:latin typeface="Calibri" panose="020F0502020204030204" pitchFamily="34" charset="0"/>
              </a:rPr>
              <a:t>bytových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jednotek</a:t>
            </a:r>
            <a:r>
              <a:rPr lang="en-US" altLang="cs-CZ" dirty="0">
                <a:latin typeface="Calibri" panose="020F0502020204030204" pitchFamily="34" charset="0"/>
              </a:rPr>
              <a:t>), </a:t>
            </a:r>
            <a:r>
              <a:rPr lang="en-US" altLang="cs-CZ" b="1" dirty="0" err="1">
                <a:latin typeface="Calibri" panose="020F0502020204030204" pitchFamily="34" charset="0"/>
              </a:rPr>
              <a:t>vztahující</a:t>
            </a:r>
            <a:r>
              <a:rPr lang="en-US" altLang="cs-CZ" b="1" dirty="0">
                <a:latin typeface="Calibri" panose="020F0502020204030204" pitchFamily="34" charset="0"/>
              </a:rPr>
              <a:t> se k </a:t>
            </a:r>
            <a:r>
              <a:rPr lang="en-US" altLang="cs-CZ" b="1" dirty="0" err="1">
                <a:latin typeface="Calibri" panose="020F0502020204030204" pitchFamily="34" charset="0"/>
              </a:rPr>
              <a:t>indikátorům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dirty="0">
                <a:latin typeface="Calibri" panose="020F0502020204030204" pitchFamily="34" charset="0"/>
              </a:rPr>
              <a:t>32401, 32402 a 32403 </a:t>
            </a:r>
            <a:r>
              <a:rPr lang="en-US" altLang="cs-CZ" dirty="0" err="1">
                <a:latin typeface="Calibri" panose="020F0502020204030204" pitchFamily="34" charset="0"/>
              </a:rPr>
              <a:t>vyplývají</a:t>
            </a:r>
            <a:r>
              <a:rPr lang="en-US" altLang="cs-CZ" dirty="0">
                <a:latin typeface="Calibri" panose="020F0502020204030204" pitchFamily="34" charset="0"/>
              </a:rPr>
              <a:t> z </a:t>
            </a:r>
            <a:r>
              <a:rPr lang="en-US" altLang="cs-CZ" dirty="0" err="1">
                <a:latin typeface="Calibri" panose="020F0502020204030204" pitchFamily="34" charset="0"/>
              </a:rPr>
              <a:t>popisu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budovy</a:t>
            </a:r>
            <a:r>
              <a:rPr lang="en-US" altLang="cs-CZ" dirty="0">
                <a:latin typeface="Calibri" panose="020F0502020204030204" pitchFamily="34" charset="0"/>
              </a:rPr>
              <a:t> v </a:t>
            </a:r>
            <a:r>
              <a:rPr lang="en-US" altLang="cs-CZ" dirty="0" err="1">
                <a:latin typeface="Calibri" panose="020F0502020204030204" pitchFamily="34" charset="0"/>
              </a:rPr>
              <a:t>Podkladech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hodnocení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</a:p>
          <a:p>
            <a:pPr marL="431800" indent="0" eaLnBrk="1" hangingPunct="1">
              <a:defRPr/>
            </a:pPr>
            <a:endParaRPr lang="en-US" altLang="cs-CZ" b="1" dirty="0">
              <a:latin typeface="Calibri" panose="020F0502020204030204" pitchFamily="34" charset="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Obecná kritéria přijatelnosti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7E0F5359-E18C-43E5-83B1-73A281A0ABE9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18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215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684213" y="1084263"/>
            <a:ext cx="8002587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56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159000" indent="-2159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6162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30734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5306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9878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Žadatel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splňuje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definici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oprávněného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příjemce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pro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příslušný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specifický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cíl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výzvu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:</a:t>
            </a:r>
          </a:p>
          <a:p>
            <a:pPr marL="252000" lvl="4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sz="2000" dirty="0" err="1">
                <a:latin typeface="Calibri" panose="020F0502020204030204" pitchFamily="34" charset="0"/>
              </a:rPr>
              <a:t>vlastník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 err="1">
                <a:latin typeface="Calibri" panose="020F0502020204030204" pitchFamily="34" charset="0"/>
              </a:rPr>
              <a:t>bytového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 err="1">
                <a:latin typeface="Calibri" panose="020F0502020204030204" pitchFamily="34" charset="0"/>
              </a:rPr>
              <a:t>domu</a:t>
            </a:r>
            <a:r>
              <a:rPr lang="en-US" altLang="cs-CZ" sz="2000" dirty="0">
                <a:latin typeface="Calibri" panose="020F0502020204030204" pitchFamily="34" charset="0"/>
              </a:rPr>
              <a:t> (</a:t>
            </a:r>
            <a:r>
              <a:rPr lang="en-US" altLang="cs-CZ" sz="2000" dirty="0" err="1">
                <a:latin typeface="Calibri" panose="020F0502020204030204" pitchFamily="34" charset="0"/>
              </a:rPr>
              <a:t>mimo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 err="1">
                <a:latin typeface="Calibri" panose="020F0502020204030204" pitchFamily="34" charset="0"/>
              </a:rPr>
              <a:t>fyzických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 err="1">
                <a:latin typeface="Calibri" panose="020F0502020204030204" pitchFamily="34" charset="0"/>
              </a:rPr>
              <a:t>osob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 err="1">
                <a:latin typeface="Calibri" panose="020F0502020204030204" pitchFamily="34" charset="0"/>
              </a:rPr>
              <a:t>nepodnikajících</a:t>
            </a:r>
            <a:r>
              <a:rPr lang="en-US" altLang="cs-CZ" sz="2000" dirty="0">
                <a:latin typeface="Calibri" panose="020F0502020204030204" pitchFamily="34" charset="0"/>
              </a:rPr>
              <a:t> a </a:t>
            </a:r>
            <a:r>
              <a:rPr lang="en-US" altLang="cs-CZ" sz="2000" dirty="0" err="1">
                <a:latin typeface="Calibri" panose="020F0502020204030204" pitchFamily="34" charset="0"/>
              </a:rPr>
              <a:t>akciových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 err="1">
                <a:latin typeface="Calibri" panose="020F0502020204030204" pitchFamily="34" charset="0"/>
              </a:rPr>
              <a:t>společností</a:t>
            </a:r>
            <a:r>
              <a:rPr lang="en-US" altLang="cs-CZ" sz="2000" dirty="0">
                <a:latin typeface="Calibri" panose="020F0502020204030204" pitchFamily="34" charset="0"/>
              </a:rPr>
              <a:t> s </a:t>
            </a:r>
            <a:r>
              <a:rPr lang="en-US" altLang="cs-CZ" sz="2000" dirty="0" err="1">
                <a:latin typeface="Calibri" panose="020F0502020204030204" pitchFamily="34" charset="0"/>
              </a:rPr>
              <a:t>listinnými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 err="1">
                <a:latin typeface="Calibri" panose="020F0502020204030204" pitchFamily="34" charset="0"/>
              </a:rPr>
              <a:t>akciemi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 err="1">
                <a:latin typeface="Calibri" panose="020F0502020204030204" pitchFamily="34" charset="0"/>
              </a:rPr>
              <a:t>na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 err="1">
                <a:latin typeface="Calibri" panose="020F0502020204030204" pitchFamily="34" charset="0"/>
              </a:rPr>
              <a:t>majitele</a:t>
            </a:r>
            <a:r>
              <a:rPr lang="en-US" altLang="cs-CZ" sz="2000" dirty="0">
                <a:latin typeface="Calibri" panose="020F0502020204030204" pitchFamily="34" charset="0"/>
              </a:rPr>
              <a:t>)</a:t>
            </a:r>
          </a:p>
          <a:p>
            <a:pPr marL="252000" lvl="4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sz="2000" dirty="0" err="1">
                <a:latin typeface="Calibri" panose="020F0502020204030204" pitchFamily="34" charset="0"/>
              </a:rPr>
              <a:t>společenství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 err="1">
                <a:latin typeface="Calibri" panose="020F0502020204030204" pitchFamily="34" charset="0"/>
              </a:rPr>
              <a:t>vlastníků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 err="1">
                <a:latin typeface="Calibri" panose="020F0502020204030204" pitchFamily="34" charset="0"/>
              </a:rPr>
              <a:t>bytových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 err="1" smtClean="0">
                <a:latin typeface="Calibri" panose="020F0502020204030204" pitchFamily="34" charset="0"/>
              </a:rPr>
              <a:t>jednotek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252000" lvl="4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Předmětem projektu je bytový dům</a:t>
            </a:r>
          </a:p>
          <a:p>
            <a:pPr marL="0" lvl="4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en-US" altLang="cs-CZ" sz="1600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Projekt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respektuje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minimální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maximální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hranici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celkových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způsobilých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výdajů</a:t>
            </a:r>
            <a:endParaRPr lang="en-US" altLang="cs-CZ" sz="20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252000" lvl="4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b="1" dirty="0" err="1">
                <a:latin typeface="Calibri" panose="020F0502020204030204" pitchFamily="34" charset="0"/>
              </a:rPr>
              <a:t>minimální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výše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celkových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způsobilých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výdajů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b="1" dirty="0">
                <a:latin typeface="Calibri" panose="020F0502020204030204" pitchFamily="34" charset="0"/>
              </a:rPr>
              <a:t>300 000 </a:t>
            </a:r>
            <a:r>
              <a:rPr lang="en-US" altLang="cs-CZ" b="1" dirty="0" err="1">
                <a:latin typeface="Calibri" panose="020F0502020204030204" pitchFamily="34" charset="0"/>
              </a:rPr>
              <a:t>Kč</a:t>
            </a:r>
            <a:r>
              <a:rPr lang="en-US" altLang="cs-CZ" b="1" dirty="0">
                <a:latin typeface="Calibri" panose="020F0502020204030204" pitchFamily="34" charset="0"/>
              </a:rPr>
              <a:t>,</a:t>
            </a:r>
          </a:p>
          <a:p>
            <a:pPr marL="252000" lvl="4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b="1" dirty="0" err="1">
                <a:latin typeface="Calibri" panose="020F0502020204030204" pitchFamily="34" charset="0"/>
              </a:rPr>
              <a:t>maximální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výše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celkových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způsobilých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výdajů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b="1" dirty="0">
                <a:latin typeface="Calibri" panose="020F0502020204030204" pitchFamily="34" charset="0"/>
              </a:rPr>
              <a:t>90 000 000 </a:t>
            </a:r>
            <a:r>
              <a:rPr lang="en-US" altLang="cs-CZ" b="1" dirty="0" err="1">
                <a:latin typeface="Calibri" panose="020F0502020204030204" pitchFamily="34" charset="0"/>
              </a:rPr>
              <a:t>Kč</a:t>
            </a:r>
            <a:r>
              <a:rPr lang="en-US" altLang="cs-CZ" b="1" dirty="0">
                <a:latin typeface="Calibri" panose="020F0502020204030204" pitchFamily="34" charset="0"/>
              </a:rPr>
              <a:t>.</a:t>
            </a:r>
            <a:endParaRPr lang="cs-CZ" altLang="cs-CZ" b="1" dirty="0">
              <a:latin typeface="Calibri" panose="020F0502020204030204" pitchFamily="34" charset="0"/>
            </a:endParaRPr>
          </a:p>
          <a:p>
            <a:pPr marL="0" lvl="4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en-US" altLang="cs-CZ" sz="1600" b="1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Projekt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respektuje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limity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způsobilých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výdajů</a:t>
            </a:r>
            <a:endParaRPr lang="en-US" altLang="cs-CZ" sz="20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252000" lvl="4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výdaje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vedlejší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aktivity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b="1" dirty="0">
                <a:latin typeface="Calibri" panose="020F0502020204030204" pitchFamily="34" charset="0"/>
              </a:rPr>
              <a:t>max</a:t>
            </a:r>
            <a:r>
              <a:rPr lang="en-US" altLang="cs-CZ" dirty="0">
                <a:latin typeface="Calibri" panose="020F0502020204030204" pitchFamily="34" charset="0"/>
              </a:rPr>
              <a:t>. 15 % z </a:t>
            </a:r>
            <a:r>
              <a:rPr lang="en-US" altLang="cs-CZ" dirty="0" err="1">
                <a:latin typeface="Calibri" panose="020F0502020204030204" pitchFamily="34" charset="0"/>
              </a:rPr>
              <a:t>celkových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způsobilých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výdajů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460375" indent="0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en-US" altLang="cs-CZ" sz="19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1425"/>
              </a:spcBef>
              <a:defRPr/>
            </a:pPr>
            <a:endParaRPr lang="en-US" altLang="cs-CZ" sz="19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363"/>
              </a:spcBef>
              <a:spcAft>
                <a:spcPts val="2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Obecná kritéria přijatelnosti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9129320-A086-4DA5-9783-C5AB50E8AB84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19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2253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684213" y="1306513"/>
            <a:ext cx="8002587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Podání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žádostí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POUZE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přes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MS2014+</a:t>
            </a:r>
          </a:p>
          <a:p>
            <a:pPr marL="252000" indent="-252000" eaLnBrk="1" hangingPunct="1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endParaRPr lang="en-US" altLang="cs-CZ" sz="2000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Automatická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registrace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žádosti</a:t>
            </a:r>
            <a:endParaRPr lang="en-US" altLang="cs-CZ" sz="2000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endParaRPr lang="en-US" altLang="cs-CZ" sz="2000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Automatické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předložení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na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příslušné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krajské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oddělení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Centra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pro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regionální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rozvoj</a:t>
            </a:r>
            <a:endParaRPr lang="en-US" altLang="cs-CZ" sz="2000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endParaRPr lang="en-US" altLang="cs-CZ" sz="2000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Žadatel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bude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depeší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informován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o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přidělených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manažerech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projektu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,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kteří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budou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mít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na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starosti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další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administraci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projektu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komunikaci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se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žadatelem</a:t>
            </a:r>
            <a:endParaRPr lang="en-US" altLang="cs-CZ" sz="2000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Hodnocení žádostí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82563" y="6411913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A4B3134-6D73-4F3F-9C63-DEFC9454CD82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682625" y="1084263"/>
            <a:ext cx="8002588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56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712788" indent="-28416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159000" indent="-2159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6162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30734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5306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9878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Výsledky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projektu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jsou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udržitelné</a:t>
            </a:r>
            <a:endParaRPr lang="en-US" altLang="cs-CZ" sz="20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Popis</a:t>
            </a:r>
            <a:r>
              <a:rPr lang="en-US" altLang="cs-CZ" dirty="0">
                <a:latin typeface="Calibri" panose="020F0502020204030204" pitchFamily="34" charset="0"/>
              </a:rPr>
              <a:t> v </a:t>
            </a:r>
            <a:r>
              <a:rPr lang="en-US" altLang="cs-CZ" dirty="0" err="1">
                <a:latin typeface="Calibri" panose="020F0502020204030204" pitchFamily="34" charset="0"/>
              </a:rPr>
              <a:t>kapitole</a:t>
            </a:r>
            <a:r>
              <a:rPr lang="en-US" altLang="cs-CZ" dirty="0">
                <a:latin typeface="Calibri" panose="020F0502020204030204" pitchFamily="34" charset="0"/>
              </a:rPr>
              <a:t> 4 a 9 </a:t>
            </a:r>
            <a:r>
              <a:rPr lang="en-US" altLang="cs-CZ" dirty="0" err="1">
                <a:latin typeface="Calibri" panose="020F0502020204030204" pitchFamily="34" charset="0"/>
              </a:rPr>
              <a:t>Podkladů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hodnocení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projektu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Projekt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nemá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negativní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vliv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na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žádnou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z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horizontálních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priorit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IROP (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udržitelný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rozvoj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,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rovné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příležitosti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zákaz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diskriminace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,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rovnost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mužů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žen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</a:p>
          <a:p>
            <a:pPr marL="252000" lvl="2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Projekt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musí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mít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pozitivní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neutrální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vliv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horizontální</a:t>
            </a:r>
            <a:r>
              <a:rPr lang="en-US" altLang="cs-CZ" dirty="0">
                <a:latin typeface="Calibri" panose="020F0502020204030204" pitchFamily="34" charset="0"/>
              </a:rPr>
              <a:t> priority.</a:t>
            </a:r>
          </a:p>
          <a:p>
            <a:pPr marL="252000" lvl="2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>
                <a:latin typeface="Calibri" panose="020F0502020204030204" pitchFamily="34" charset="0"/>
              </a:rPr>
              <a:t>V </a:t>
            </a:r>
            <a:r>
              <a:rPr lang="en-US" altLang="cs-CZ" dirty="0" err="1">
                <a:latin typeface="Calibri" panose="020F0502020204030204" pitchFamily="34" charset="0"/>
              </a:rPr>
              <a:t>žádosti</a:t>
            </a:r>
            <a:r>
              <a:rPr lang="en-US" altLang="cs-CZ" dirty="0">
                <a:latin typeface="Calibri" panose="020F0502020204030204" pitchFamily="34" charset="0"/>
              </a:rPr>
              <a:t> o </a:t>
            </a:r>
            <a:r>
              <a:rPr lang="en-US" altLang="cs-CZ" dirty="0" err="1">
                <a:latin typeface="Calibri" panose="020F0502020204030204" pitchFamily="34" charset="0"/>
              </a:rPr>
              <a:t>podporu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Podkladech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hodnocení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musí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být</a:t>
            </a:r>
            <a:r>
              <a:rPr lang="en-US" altLang="cs-CZ" dirty="0">
                <a:latin typeface="Calibri" panose="020F0502020204030204" pitchFamily="34" charset="0"/>
              </a:rPr>
              <a:t> u </a:t>
            </a:r>
            <a:r>
              <a:rPr lang="en-US" altLang="cs-CZ" dirty="0" err="1">
                <a:latin typeface="Calibri" panose="020F0502020204030204" pitchFamily="34" charset="0"/>
              </a:rPr>
              <a:t>pozitivního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vlivu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uveden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popis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vlivu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horizontální</a:t>
            </a:r>
            <a:r>
              <a:rPr lang="en-US" altLang="cs-CZ" dirty="0">
                <a:latin typeface="Calibri" panose="020F0502020204030204" pitchFamily="34" charset="0"/>
              </a:rPr>
              <a:t> priority.</a:t>
            </a:r>
            <a:endParaRPr lang="cs-CZ" altLang="cs-CZ" dirty="0">
              <a:latin typeface="Calibri" panose="020F0502020204030204" pitchFamily="34" charset="0"/>
            </a:endParaRPr>
          </a:p>
          <a:p>
            <a:pPr marL="252000" lvl="2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cs-CZ" altLang="cs-CZ" dirty="0">
              <a:latin typeface="Calibri" panose="020F0502020204030204" pitchFamily="34" charset="0"/>
            </a:endParaRPr>
          </a:p>
          <a:p>
            <a:pPr marL="252000" indent="-252000" algn="just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Potřebnost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realizace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projektu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je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odůvodněná</a:t>
            </a:r>
            <a:endParaRPr lang="en-US" altLang="cs-CZ" sz="20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252000" indent="-252000" algn="just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Popis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potřebnosti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projektu</a:t>
            </a:r>
            <a:r>
              <a:rPr lang="en-US" altLang="cs-CZ" dirty="0">
                <a:latin typeface="Calibri" panose="020F0502020204030204" pitchFamily="34" charset="0"/>
              </a:rPr>
              <a:t> v </a:t>
            </a:r>
            <a:r>
              <a:rPr lang="en-US" altLang="cs-CZ" dirty="0" err="1">
                <a:latin typeface="Calibri" panose="020F0502020204030204" pitchFamily="34" charset="0"/>
              </a:rPr>
              <a:t>kapitole</a:t>
            </a:r>
            <a:r>
              <a:rPr lang="en-US" altLang="cs-CZ" dirty="0">
                <a:latin typeface="Calibri" panose="020F0502020204030204" pitchFamily="34" charset="0"/>
              </a:rPr>
              <a:t> 4 </a:t>
            </a:r>
            <a:r>
              <a:rPr lang="en-US" altLang="cs-CZ" dirty="0" err="1">
                <a:latin typeface="Calibri" panose="020F0502020204030204" pitchFamily="34" charset="0"/>
              </a:rPr>
              <a:t>Podkladů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hodnocení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projektu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  <a:endParaRPr lang="cs-CZ" altLang="cs-CZ" dirty="0">
              <a:latin typeface="Calibri" panose="020F0502020204030204" pitchFamily="34" charset="0"/>
            </a:endParaRPr>
          </a:p>
          <a:p>
            <a:pPr marL="0" lvl="2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442913" indent="0" eaLnBrk="1" hangingPunct="1">
              <a:defRPr/>
            </a:pPr>
            <a:endParaRPr lang="en-US" altLang="cs-CZ" dirty="0">
              <a:latin typeface="Calibri" panose="020F0502020204030204" pitchFamily="34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Obecná kritéria přijatelnosti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14A2083-1C45-4B04-A173-8C10C96DE3F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20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2355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728663" y="1084263"/>
            <a:ext cx="7958137" cy="474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56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algn="just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Projekt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je v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souladu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s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pravidly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veřejné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podpory</a:t>
            </a:r>
            <a:endParaRPr lang="en-US" altLang="cs-CZ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52000" indent="-252000" algn="just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Žadatel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zatrhl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čestné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prohlášení</a:t>
            </a:r>
            <a:r>
              <a:rPr lang="en-US" altLang="cs-CZ" dirty="0">
                <a:latin typeface="Calibri" panose="020F0502020204030204" pitchFamily="34" charset="0"/>
              </a:rPr>
              <a:t> o </a:t>
            </a:r>
            <a:r>
              <a:rPr lang="en-US" altLang="cs-CZ" dirty="0" err="1">
                <a:latin typeface="Calibri" panose="020F0502020204030204" pitchFamily="34" charset="0"/>
              </a:rPr>
              <a:t>vypořádání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finančních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závazků</a:t>
            </a:r>
            <a:r>
              <a:rPr lang="en-US" altLang="cs-CZ" dirty="0">
                <a:latin typeface="Calibri" panose="020F0502020204030204" pitchFamily="34" charset="0"/>
              </a:rPr>
              <a:t> z </a:t>
            </a:r>
            <a:r>
              <a:rPr lang="en-US" altLang="cs-CZ" dirty="0" err="1">
                <a:latin typeface="Calibri" panose="020F0502020204030204" pitchFamily="34" charset="0"/>
              </a:rPr>
              <a:t>jiných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projektů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financovaných</a:t>
            </a:r>
            <a:r>
              <a:rPr lang="en-US" altLang="cs-CZ" dirty="0">
                <a:latin typeface="Calibri" panose="020F0502020204030204" pitchFamily="34" charset="0"/>
              </a:rPr>
              <a:t> z </a:t>
            </a:r>
            <a:r>
              <a:rPr lang="en-US" altLang="cs-CZ" dirty="0" err="1">
                <a:latin typeface="Calibri" panose="020F0502020204030204" pitchFamily="34" charset="0"/>
              </a:rPr>
              <a:t>komunitárních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programů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jiných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fondů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Evropské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unie</a:t>
            </a:r>
            <a:r>
              <a:rPr lang="en-US" altLang="cs-CZ" dirty="0">
                <a:latin typeface="Calibri" panose="020F0502020204030204" pitchFamily="34" charset="0"/>
              </a:rPr>
              <a:t>. </a:t>
            </a:r>
          </a:p>
          <a:p>
            <a:pPr marL="252000" indent="-252000" algn="just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Žadatel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zatrhl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čestně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prohlášení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že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neplní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definici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podniku</a:t>
            </a:r>
            <a:r>
              <a:rPr lang="en-US" altLang="cs-CZ" dirty="0">
                <a:latin typeface="Calibri" panose="020F0502020204030204" pitchFamily="34" charset="0"/>
              </a:rPr>
              <a:t> v </a:t>
            </a:r>
            <a:r>
              <a:rPr lang="en-US" altLang="cs-CZ" dirty="0" err="1">
                <a:latin typeface="Calibri" panose="020F0502020204030204" pitchFamily="34" charset="0"/>
              </a:rPr>
              <a:t>obtížích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smyslu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ustanovení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článku</a:t>
            </a:r>
            <a:r>
              <a:rPr lang="en-US" altLang="cs-CZ" dirty="0">
                <a:latin typeface="Calibri" panose="020F0502020204030204" pitchFamily="34" charset="0"/>
              </a:rPr>
              <a:t> 2 </a:t>
            </a:r>
            <a:r>
              <a:rPr lang="en-US" altLang="cs-CZ" dirty="0" err="1">
                <a:latin typeface="Calibri" panose="020F0502020204030204" pitchFamily="34" charset="0"/>
              </a:rPr>
              <a:t>odst</a:t>
            </a:r>
            <a:r>
              <a:rPr lang="en-US" altLang="cs-CZ" dirty="0">
                <a:latin typeface="Calibri" panose="020F0502020204030204" pitchFamily="34" charset="0"/>
              </a:rPr>
              <a:t>. 18 </a:t>
            </a:r>
            <a:r>
              <a:rPr lang="en-US" altLang="cs-CZ" dirty="0" err="1">
                <a:latin typeface="Calibri" panose="020F0502020204030204" pitchFamily="34" charset="0"/>
              </a:rPr>
              <a:t>nařízení</a:t>
            </a:r>
            <a:r>
              <a:rPr lang="en-US" altLang="cs-CZ" dirty="0">
                <a:latin typeface="Calibri" panose="020F0502020204030204" pitchFamily="34" charset="0"/>
              </a:rPr>
              <a:t> č. 651/2014</a:t>
            </a:r>
          </a:p>
          <a:p>
            <a:pPr marL="252000" indent="-252000" algn="just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cs-CZ" altLang="cs-CZ" dirty="0" smtClean="0">
                <a:latin typeface="Calibri" panose="020F0502020204030204" pitchFamily="34" charset="0"/>
              </a:rPr>
              <a:t>Projekt respektuje nařízení č.651/2014 – motivační účinek</a:t>
            </a:r>
            <a:endParaRPr lang="cs-CZ" altLang="cs-CZ" dirty="0">
              <a:latin typeface="Calibri" panose="020F050202020403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cs-CZ" altLang="cs-CZ" dirty="0">
              <a:latin typeface="Calibri" panose="020F0502020204030204" pitchFamily="34" charset="0"/>
            </a:endParaRPr>
          </a:p>
          <a:p>
            <a:pPr marL="252000" indent="-252000" eaLnBrk="1" hangingPunct="1">
              <a:spcAft>
                <a:spcPts val="6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Statutární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zástupce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žadatele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je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trestně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bezúhonný</a:t>
            </a:r>
            <a:endParaRPr lang="en-US" altLang="cs-CZ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Souhlas</a:t>
            </a:r>
            <a:r>
              <a:rPr lang="en-US" altLang="cs-CZ" dirty="0">
                <a:latin typeface="Calibri" panose="020F0502020204030204" pitchFamily="34" charset="0"/>
              </a:rPr>
              <a:t> s </a:t>
            </a:r>
            <a:r>
              <a:rPr lang="en-US" altLang="cs-CZ" dirty="0" err="1">
                <a:latin typeface="Calibri" panose="020F0502020204030204" pitchFamily="34" charset="0"/>
              </a:rPr>
              <a:t>čestným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prohlášením</a:t>
            </a:r>
            <a:r>
              <a:rPr lang="en-US" altLang="cs-CZ" dirty="0">
                <a:latin typeface="Calibri" panose="020F0502020204030204" pitchFamily="34" charset="0"/>
              </a:rPr>
              <a:t> v IS KP14+.</a:t>
            </a:r>
          </a:p>
          <a:p>
            <a:pPr marL="252000" indent="-252000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Statutární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zástupce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nebyl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pravomocně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odsouzen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trestný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čin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jehož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skutková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podstata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souvisela</a:t>
            </a:r>
            <a:r>
              <a:rPr lang="en-US" altLang="cs-CZ" dirty="0">
                <a:latin typeface="Calibri" panose="020F0502020204030204" pitchFamily="34" charset="0"/>
              </a:rPr>
              <a:t> s </a:t>
            </a:r>
            <a:r>
              <a:rPr lang="en-US" altLang="cs-CZ" dirty="0" err="1">
                <a:latin typeface="Calibri" panose="020F0502020204030204" pitchFamily="34" charset="0"/>
              </a:rPr>
              <a:t>předmětem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činnosti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žadatele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trestný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čin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dotačního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podvodu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či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jiný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hospodářský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trestný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čin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trestný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čin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proti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majetku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trestné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činy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úplatkářství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účasti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zločinném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spolčení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trestný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čin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poškozování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zájmů</a:t>
            </a:r>
            <a:r>
              <a:rPr lang="en-US" altLang="cs-CZ" dirty="0">
                <a:latin typeface="Calibri" panose="020F0502020204030204" pitchFamily="34" charset="0"/>
              </a:rPr>
              <a:t> EU.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Obecná kritéria přijatelnosti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44F4D1A2-B152-4A56-A6ED-CA46E5392DC4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21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2458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727075" y="1084263"/>
            <a:ext cx="7699375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2540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540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540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540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540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540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540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540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540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Kritéria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společná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pro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všechny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aktivity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endParaRPr lang="en-US" altLang="cs-CZ" sz="22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Žadatel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má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zajištěnou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administrativní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,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finanční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provozní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kapacitu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k 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realizaci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projektu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a k 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jeho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udržitelnosti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Zajištění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jednotlivých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kapacit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uvedeno</a:t>
            </a:r>
            <a:r>
              <a:rPr lang="en-US" altLang="cs-CZ" dirty="0">
                <a:latin typeface="Calibri" panose="020F0502020204030204" pitchFamily="34" charset="0"/>
              </a:rPr>
              <a:t> v </a:t>
            </a:r>
            <a:r>
              <a:rPr lang="en-US" altLang="cs-CZ" dirty="0" err="1">
                <a:latin typeface="Calibri" panose="020F0502020204030204" pitchFamily="34" charset="0"/>
              </a:rPr>
              <a:t>Podkladech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hodnocení</a:t>
            </a:r>
            <a:r>
              <a:rPr lang="en-US" altLang="cs-CZ" dirty="0">
                <a:latin typeface="Calibri" panose="020F0502020204030204" pitchFamily="34" charset="0"/>
              </a:rPr>
              <a:t> (</a:t>
            </a:r>
            <a:r>
              <a:rPr lang="en-US" altLang="cs-CZ" dirty="0" err="1">
                <a:latin typeface="Calibri" panose="020F0502020204030204" pitchFamily="34" charset="0"/>
              </a:rPr>
              <a:t>kapitola</a:t>
            </a:r>
            <a:r>
              <a:rPr lang="en-US" altLang="cs-CZ" dirty="0">
                <a:latin typeface="Calibri" panose="020F0502020204030204" pitchFamily="34" charset="0"/>
              </a:rPr>
              <a:t> 4, 6 a 9) </a:t>
            </a:r>
            <a:r>
              <a:rPr lang="en-US" altLang="cs-CZ" dirty="0" err="1">
                <a:latin typeface="Calibri" panose="020F0502020204030204" pitchFamily="34" charset="0"/>
              </a:rPr>
              <a:t>adekvátním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způsobem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  <a:endParaRPr lang="cs-CZ" altLang="cs-CZ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Minimálně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85%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způsobilých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výdajů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projektu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je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zaměřeno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na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hlavní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aktivitu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projektu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>
                <a:latin typeface="Calibri" panose="020F0502020204030204" pitchFamily="34" charset="0"/>
              </a:rPr>
              <a:t>Z </a:t>
            </a:r>
            <a:r>
              <a:rPr lang="en-US" altLang="cs-CZ" dirty="0" err="1">
                <a:latin typeface="Calibri" panose="020F0502020204030204" pitchFamily="34" charset="0"/>
              </a:rPr>
              <a:t>celkového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rozpočtu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projektu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položkového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rozpočtu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vychází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že</a:t>
            </a:r>
            <a:r>
              <a:rPr lang="en-US" altLang="cs-CZ" dirty="0">
                <a:latin typeface="Calibri" panose="020F0502020204030204" pitchFamily="34" charset="0"/>
              </a:rPr>
              <a:t> min. 85% </a:t>
            </a:r>
            <a:r>
              <a:rPr lang="en-US" altLang="cs-CZ" dirty="0" err="1">
                <a:latin typeface="Calibri" panose="020F0502020204030204" pitchFamily="34" charset="0"/>
              </a:rPr>
              <a:t>způsobilých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výdajů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projektu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zaměřeno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hlavní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aktivitu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projektu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  <a:endParaRPr lang="cs-CZ" altLang="cs-CZ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cs-CZ" altLang="cs-CZ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Harmonogram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realizace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projektu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je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reálný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proveditelný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Harmonogram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uvedený</a:t>
            </a:r>
            <a:r>
              <a:rPr lang="en-US" altLang="cs-CZ" dirty="0">
                <a:latin typeface="Calibri" panose="020F0502020204030204" pitchFamily="34" charset="0"/>
              </a:rPr>
              <a:t> v </a:t>
            </a:r>
            <a:r>
              <a:rPr lang="en-US" altLang="cs-CZ" dirty="0" err="1">
                <a:latin typeface="Calibri" panose="020F0502020204030204" pitchFamily="34" charset="0"/>
              </a:rPr>
              <a:t>Podkladech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hodnocení</a:t>
            </a:r>
            <a:r>
              <a:rPr lang="en-US" altLang="cs-CZ" dirty="0">
                <a:latin typeface="Calibri" panose="020F0502020204030204" pitchFamily="34" charset="0"/>
              </a:rPr>
              <a:t> (</a:t>
            </a:r>
            <a:r>
              <a:rPr lang="en-US" altLang="cs-CZ" dirty="0" err="1">
                <a:latin typeface="Calibri" panose="020F0502020204030204" pitchFamily="34" charset="0"/>
              </a:rPr>
              <a:t>kapitola</a:t>
            </a:r>
            <a:r>
              <a:rPr lang="en-US" altLang="cs-CZ" dirty="0">
                <a:latin typeface="Calibri" panose="020F0502020204030204" pitchFamily="34" charset="0"/>
              </a:rPr>
              <a:t> 6).</a:t>
            </a:r>
          </a:p>
          <a:p>
            <a:pPr marL="254000" indent="0" algn="just" eaLnBrk="1" hangingPunct="1">
              <a:defRPr/>
            </a:pPr>
            <a:endParaRPr lang="en-US" altLang="cs-CZ" sz="2000" b="1" dirty="0">
              <a:latin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Specifická kritéria přijatelnosti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5E723FF-18B2-4ED9-9C5C-DB2A57072A14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22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2560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727075" y="1081088"/>
            <a:ext cx="7699375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Kritéria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společná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pro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všechny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aktivity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Cílové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hodnoty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indikátorů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odpovídají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cílům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projektu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Cí</a:t>
            </a:r>
            <a:r>
              <a:rPr lang="cs-CZ" altLang="cs-CZ" dirty="0" err="1">
                <a:latin typeface="Calibri" panose="020F0502020204030204" pitchFamily="34" charset="0"/>
              </a:rPr>
              <a:t>lové</a:t>
            </a:r>
            <a:r>
              <a:rPr lang="cs-CZ" altLang="cs-CZ" dirty="0">
                <a:latin typeface="Calibri" panose="020F0502020204030204" pitchFamily="34" charset="0"/>
              </a:rPr>
              <a:t> hodnoty </a:t>
            </a:r>
            <a:r>
              <a:rPr lang="en-US" altLang="cs-CZ" dirty="0" err="1">
                <a:latin typeface="Calibri" panose="020F0502020204030204" pitchFamily="34" charset="0"/>
              </a:rPr>
              <a:t>uvedené</a:t>
            </a:r>
            <a:r>
              <a:rPr lang="en-US" altLang="cs-CZ" dirty="0">
                <a:latin typeface="Calibri" panose="020F0502020204030204" pitchFamily="34" charset="0"/>
              </a:rPr>
              <a:t> v </a:t>
            </a:r>
            <a:r>
              <a:rPr lang="en-US" altLang="cs-CZ" dirty="0" err="1">
                <a:latin typeface="Calibri" panose="020F0502020204030204" pitchFamily="34" charset="0"/>
              </a:rPr>
              <a:t>Podkladech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hodnocení</a:t>
            </a:r>
            <a:r>
              <a:rPr lang="en-US" altLang="cs-CZ" dirty="0">
                <a:latin typeface="Calibri" panose="020F0502020204030204" pitchFamily="34" charset="0"/>
              </a:rPr>
              <a:t> (</a:t>
            </a:r>
            <a:r>
              <a:rPr lang="en-US" altLang="cs-CZ" dirty="0" err="1">
                <a:latin typeface="Calibri" panose="020F0502020204030204" pitchFamily="34" charset="0"/>
              </a:rPr>
              <a:t>kapitola</a:t>
            </a:r>
            <a:r>
              <a:rPr lang="en-US" altLang="cs-CZ" dirty="0">
                <a:latin typeface="Calibri" panose="020F0502020204030204" pitchFamily="34" charset="0"/>
              </a:rPr>
              <a:t> 4), v PENB a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záložce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Popis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projektu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V 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hodnocení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eCBA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/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finanční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analýze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projekt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dosáhne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minimálně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hodnoty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ukazatelů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stanovené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ve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výzvě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>
                <a:latin typeface="Calibri" panose="020F0502020204030204" pitchFamily="34" charset="0"/>
              </a:rPr>
              <a:t>CBA je pro </a:t>
            </a:r>
            <a:r>
              <a:rPr lang="en-US" altLang="cs-CZ" dirty="0" err="1">
                <a:latin typeface="Calibri" panose="020F0502020204030204" pitchFamily="34" charset="0"/>
              </a:rPr>
              <a:t>všechny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projekty</a:t>
            </a:r>
            <a:r>
              <a:rPr lang="en-US" altLang="cs-CZ" dirty="0">
                <a:latin typeface="Calibri" panose="020F0502020204030204" pitchFamily="34" charset="0"/>
              </a:rPr>
              <a:t> 37.výzvy </a:t>
            </a:r>
            <a:r>
              <a:rPr lang="en-US" altLang="cs-CZ" dirty="0" err="1">
                <a:latin typeface="Calibri" panose="020F0502020204030204" pitchFamily="34" charset="0"/>
              </a:rPr>
              <a:t>nerelevantní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254000" indent="0" algn="just" eaLnBrk="1" hangingPunct="1">
              <a:defRPr/>
            </a:pPr>
            <a:endParaRPr lang="en-US" altLang="cs-CZ" sz="2000" b="1" dirty="0">
              <a:latin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Specifická kritéria přijatelnosti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A659921C-5AA4-48FF-AB39-45114ACBDCDD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23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2663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682625" y="1084263"/>
            <a:ext cx="7699375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cs-CZ" sz="2200" b="1" dirty="0" err="1">
                <a:solidFill>
                  <a:srgbClr val="5FA4E5"/>
                </a:solidFill>
              </a:rPr>
              <a:t>Zateplení</a:t>
            </a:r>
            <a:r>
              <a:rPr lang="en-US" altLang="cs-CZ" sz="2200" b="1" dirty="0">
                <a:solidFill>
                  <a:srgbClr val="5FA4E5"/>
                </a:solidFill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</a:rPr>
              <a:t>obvodových</a:t>
            </a:r>
            <a:r>
              <a:rPr lang="en-US" altLang="cs-CZ" sz="2200" b="1" dirty="0">
                <a:solidFill>
                  <a:srgbClr val="5FA4E5"/>
                </a:solidFill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</a:rPr>
              <a:t>konstrukcí</a:t>
            </a:r>
            <a:r>
              <a:rPr lang="en-US" altLang="cs-CZ" sz="2200" b="1" dirty="0">
                <a:solidFill>
                  <a:srgbClr val="5FA4E5"/>
                </a:solidFill>
              </a:rPr>
              <a:t> a </a:t>
            </a:r>
            <a:r>
              <a:rPr lang="en-US" altLang="cs-CZ" sz="2200" b="1" dirty="0" err="1">
                <a:solidFill>
                  <a:srgbClr val="5FA4E5"/>
                </a:solidFill>
              </a:rPr>
              <a:t>výměna</a:t>
            </a:r>
            <a:r>
              <a:rPr lang="en-US" altLang="cs-CZ" sz="2200" b="1" dirty="0">
                <a:solidFill>
                  <a:srgbClr val="5FA4E5"/>
                </a:solidFill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</a:rPr>
              <a:t>výplní</a:t>
            </a:r>
            <a:r>
              <a:rPr lang="en-US" altLang="cs-CZ" sz="2200" b="1" dirty="0">
                <a:solidFill>
                  <a:srgbClr val="5FA4E5"/>
                </a:solidFill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</a:rPr>
              <a:t>otvorů</a:t>
            </a:r>
            <a:endParaRPr lang="en-US" altLang="cs-CZ" sz="2200" b="1" dirty="0">
              <a:solidFill>
                <a:srgbClr val="5FA4E5"/>
              </a:solidFill>
            </a:endParaRPr>
          </a:p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00B050"/>
                </a:solidFill>
              </a:rPr>
              <a:t>Projekt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zohledňuje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nároky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volně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žijících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živočichů</a:t>
            </a:r>
            <a:r>
              <a:rPr lang="en-US" altLang="cs-CZ" sz="2000" b="1" dirty="0">
                <a:solidFill>
                  <a:srgbClr val="00B050"/>
                </a:solidFill>
              </a:rPr>
              <a:t> a </a:t>
            </a:r>
            <a:r>
              <a:rPr lang="en-US" altLang="cs-CZ" sz="2000" b="1" dirty="0" err="1">
                <a:solidFill>
                  <a:srgbClr val="00B050"/>
                </a:solidFill>
              </a:rPr>
              <a:t>planě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rostoucích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rostlin</a:t>
            </a:r>
            <a:r>
              <a:rPr lang="en-US" altLang="cs-CZ" sz="2000" b="1" dirty="0">
                <a:solidFill>
                  <a:srgbClr val="00B050"/>
                </a:solidFill>
              </a:rPr>
              <a:t>, </a:t>
            </a:r>
            <a:r>
              <a:rPr lang="en-US" altLang="cs-CZ" sz="2000" b="1" dirty="0" err="1">
                <a:solidFill>
                  <a:srgbClr val="00B050"/>
                </a:solidFill>
              </a:rPr>
              <a:t>kteří</a:t>
            </a:r>
            <a:r>
              <a:rPr lang="en-US" altLang="cs-CZ" sz="2000" b="1" dirty="0">
                <a:solidFill>
                  <a:srgbClr val="00B050"/>
                </a:solidFill>
              </a:rPr>
              <a:t> by </a:t>
            </a:r>
            <a:r>
              <a:rPr lang="en-US" altLang="cs-CZ" sz="2000" b="1" dirty="0" err="1">
                <a:solidFill>
                  <a:srgbClr val="00B050"/>
                </a:solidFill>
              </a:rPr>
              <a:t>mohli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být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průběhem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prací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ovlivněni</a:t>
            </a:r>
            <a:r>
              <a:rPr lang="en-US" altLang="cs-CZ" sz="2000" b="1" dirty="0">
                <a:solidFill>
                  <a:srgbClr val="00B050"/>
                </a:solidFill>
              </a:rPr>
              <a:t>. V </a:t>
            </a:r>
            <a:r>
              <a:rPr lang="en-US" altLang="cs-CZ" sz="2000" b="1" dirty="0" err="1">
                <a:solidFill>
                  <a:srgbClr val="00B050"/>
                </a:solidFill>
              </a:rPr>
              <a:t>případě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zjištění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hnízdících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druhů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ptáků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budou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práce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prováděny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mimo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hnízdní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sezonu</a:t>
            </a:r>
            <a:r>
              <a:rPr lang="en-US" altLang="cs-CZ" sz="2000" b="1" dirty="0">
                <a:solidFill>
                  <a:srgbClr val="00B050"/>
                </a:solidFill>
              </a:rPr>
              <a:t> (</a:t>
            </a:r>
            <a:r>
              <a:rPr lang="en-US" altLang="cs-CZ" sz="2000" b="1" dirty="0" err="1">
                <a:solidFill>
                  <a:srgbClr val="00B050"/>
                </a:solidFill>
              </a:rPr>
              <a:t>zvláštní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zřetel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bude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kladen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na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zachování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hnízdních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příležitostí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rorýse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obecného</a:t>
            </a:r>
            <a:r>
              <a:rPr lang="en-US" altLang="cs-CZ" sz="2000" b="1" dirty="0">
                <a:solidFill>
                  <a:srgbClr val="00B050"/>
                </a:solidFill>
              </a:rPr>
              <a:t> a </a:t>
            </a:r>
            <a:r>
              <a:rPr lang="en-US" altLang="cs-CZ" sz="2000" b="1" dirty="0" err="1">
                <a:solidFill>
                  <a:srgbClr val="00B050"/>
                </a:solidFill>
              </a:rPr>
              <a:t>úkrytů</a:t>
            </a:r>
            <a:r>
              <a:rPr lang="en-US" altLang="cs-CZ" sz="2000" b="1" dirty="0">
                <a:solidFill>
                  <a:srgbClr val="00B050"/>
                </a:solidFill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</a:rPr>
              <a:t>netopýrů</a:t>
            </a:r>
            <a:r>
              <a:rPr lang="en-US" altLang="cs-CZ" sz="2000" b="1" dirty="0">
                <a:solidFill>
                  <a:srgbClr val="00B050"/>
                </a:solidFill>
              </a:rPr>
              <a:t>).</a:t>
            </a:r>
          </a:p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r>
              <a:rPr lang="en-US" altLang="cs-CZ" dirty="0" err="1"/>
              <a:t>Uvedeno</a:t>
            </a:r>
            <a:r>
              <a:rPr lang="en-US" altLang="cs-CZ" dirty="0"/>
              <a:t> v </a:t>
            </a:r>
            <a:r>
              <a:rPr lang="en-US" altLang="cs-CZ" dirty="0" err="1"/>
              <a:t>projektové</a:t>
            </a:r>
            <a:r>
              <a:rPr lang="en-US" altLang="cs-CZ" dirty="0"/>
              <a:t> </a:t>
            </a:r>
            <a:r>
              <a:rPr lang="en-US" altLang="cs-CZ" dirty="0" err="1"/>
              <a:t>dokumentaci</a:t>
            </a:r>
            <a:r>
              <a:rPr lang="en-US" altLang="cs-CZ" dirty="0"/>
              <a:t> (</a:t>
            </a:r>
            <a:r>
              <a:rPr lang="en-US" altLang="cs-CZ" dirty="0" err="1"/>
              <a:t>část</a:t>
            </a:r>
            <a:r>
              <a:rPr lang="en-US" altLang="cs-CZ" dirty="0"/>
              <a:t> B. 6 </a:t>
            </a:r>
            <a:r>
              <a:rPr lang="en-US" altLang="cs-CZ" dirty="0" err="1"/>
              <a:t>Souhrnné</a:t>
            </a:r>
            <a:r>
              <a:rPr lang="en-US" altLang="cs-CZ" dirty="0"/>
              <a:t> </a:t>
            </a:r>
            <a:r>
              <a:rPr lang="en-US" altLang="cs-CZ" dirty="0" err="1"/>
              <a:t>technické</a:t>
            </a:r>
            <a:r>
              <a:rPr lang="en-US" altLang="cs-CZ" dirty="0"/>
              <a:t> </a:t>
            </a:r>
            <a:r>
              <a:rPr lang="en-US" altLang="cs-CZ" dirty="0" err="1"/>
              <a:t>zprávy</a:t>
            </a:r>
            <a:r>
              <a:rPr lang="en-US" altLang="cs-CZ" dirty="0"/>
              <a:t>) </a:t>
            </a:r>
            <a:r>
              <a:rPr lang="en-US" altLang="cs-CZ" dirty="0" err="1"/>
              <a:t>nebo</a:t>
            </a:r>
            <a:r>
              <a:rPr lang="en-US" altLang="cs-CZ" dirty="0"/>
              <a:t> v </a:t>
            </a:r>
            <a:r>
              <a:rPr lang="en-US" altLang="cs-CZ" dirty="0" err="1"/>
              <a:t>Podkladech</a:t>
            </a:r>
            <a:r>
              <a:rPr lang="en-US" altLang="cs-CZ" dirty="0"/>
              <a:t> pro </a:t>
            </a:r>
            <a:r>
              <a:rPr lang="en-US" altLang="cs-CZ" dirty="0" err="1"/>
              <a:t>hodnocení</a:t>
            </a:r>
            <a:r>
              <a:rPr lang="en-US" altLang="cs-CZ" dirty="0"/>
              <a:t>.</a:t>
            </a:r>
          </a:p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lang="en-US" altLang="cs-CZ" sz="2000" b="1" dirty="0"/>
          </a:p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</a:rPr>
              <a:t>Projekt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dosáhne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minimálně</a:t>
            </a:r>
            <a:r>
              <a:rPr lang="en-US" altLang="cs-CZ" sz="2000" b="1" dirty="0">
                <a:solidFill>
                  <a:srgbClr val="FF0000"/>
                </a:solidFill>
              </a:rPr>
              <a:t> 20 % </a:t>
            </a:r>
            <a:r>
              <a:rPr lang="en-US" altLang="cs-CZ" sz="2000" b="1" dirty="0" err="1">
                <a:solidFill>
                  <a:srgbClr val="FF0000"/>
                </a:solidFill>
              </a:rPr>
              <a:t>úspory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celkové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dodané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energie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po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realizaci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zateplení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obvodových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konstrukcí</a:t>
            </a:r>
            <a:r>
              <a:rPr lang="en-US" altLang="cs-CZ" sz="2000" b="1" dirty="0">
                <a:solidFill>
                  <a:srgbClr val="FF0000"/>
                </a:solidFill>
              </a:rPr>
              <a:t> a/</a:t>
            </a:r>
            <a:r>
              <a:rPr lang="en-US" altLang="cs-CZ" sz="2000" b="1" dirty="0" err="1">
                <a:solidFill>
                  <a:srgbClr val="FF0000"/>
                </a:solidFill>
              </a:rPr>
              <a:t>nebo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výměně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výplní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otvorů</a:t>
            </a:r>
            <a:r>
              <a:rPr lang="en-US" altLang="cs-CZ" sz="2000" b="1" dirty="0">
                <a:solidFill>
                  <a:srgbClr val="FF0000"/>
                </a:solidFill>
              </a:rPr>
              <a:t>.(Toto </a:t>
            </a:r>
            <a:r>
              <a:rPr lang="en-US" altLang="cs-CZ" sz="2000" b="1" dirty="0" err="1">
                <a:solidFill>
                  <a:srgbClr val="FF0000"/>
                </a:solidFill>
              </a:rPr>
              <a:t>ustanovení</a:t>
            </a:r>
            <a:r>
              <a:rPr lang="en-US" altLang="cs-CZ" sz="2000" b="1" dirty="0">
                <a:solidFill>
                  <a:srgbClr val="FF0000"/>
                </a:solidFill>
              </a:rPr>
              <a:t> se </a:t>
            </a:r>
            <a:r>
              <a:rPr lang="en-US" altLang="cs-CZ" sz="2000" b="1" dirty="0" err="1">
                <a:solidFill>
                  <a:srgbClr val="FF0000"/>
                </a:solidFill>
              </a:rPr>
              <a:t>netýká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památkově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chráněných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budov</a:t>
            </a:r>
            <a:r>
              <a:rPr lang="en-US" altLang="cs-CZ" sz="2000" b="1" dirty="0">
                <a:solidFill>
                  <a:srgbClr val="FF0000"/>
                </a:solidFill>
              </a:rPr>
              <a:t>.)</a:t>
            </a:r>
          </a:p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altLang="cs-CZ" dirty="0" err="1"/>
              <a:t>Rozdíl</a:t>
            </a:r>
            <a:r>
              <a:rPr lang="en-US" altLang="cs-CZ" dirty="0"/>
              <a:t> </a:t>
            </a:r>
            <a:r>
              <a:rPr lang="en-US" altLang="cs-CZ" dirty="0" err="1"/>
              <a:t>hodnot</a:t>
            </a:r>
            <a:r>
              <a:rPr lang="en-US" altLang="cs-CZ" dirty="0"/>
              <a:t> </a:t>
            </a:r>
            <a:r>
              <a:rPr lang="en-US" altLang="cs-CZ" dirty="0" err="1"/>
              <a:t>požadavků</a:t>
            </a:r>
            <a:r>
              <a:rPr lang="en-US" altLang="cs-CZ" dirty="0"/>
              <a:t> </a:t>
            </a:r>
            <a:r>
              <a:rPr lang="en-US" altLang="cs-CZ" dirty="0" err="1"/>
              <a:t>na</a:t>
            </a:r>
            <a:r>
              <a:rPr lang="en-US" altLang="cs-CZ" dirty="0"/>
              <a:t> </a:t>
            </a:r>
            <a:r>
              <a:rPr lang="en-US" altLang="cs-CZ" dirty="0" err="1"/>
              <a:t>celkovou</a:t>
            </a:r>
            <a:r>
              <a:rPr lang="en-US" altLang="cs-CZ" dirty="0"/>
              <a:t> </a:t>
            </a:r>
            <a:r>
              <a:rPr lang="en-US" altLang="cs-CZ" dirty="0" err="1"/>
              <a:t>dodanou</a:t>
            </a:r>
            <a:r>
              <a:rPr lang="en-US" altLang="cs-CZ" dirty="0"/>
              <a:t> </a:t>
            </a:r>
            <a:r>
              <a:rPr lang="en-US" altLang="cs-CZ" dirty="0" err="1"/>
              <a:t>energii</a:t>
            </a:r>
            <a:r>
              <a:rPr lang="en-US" altLang="cs-CZ" dirty="0"/>
              <a:t> (min 20%) </a:t>
            </a:r>
            <a:r>
              <a:rPr lang="en-US" altLang="cs-CZ" dirty="0" err="1"/>
              <a:t>ve</a:t>
            </a:r>
            <a:r>
              <a:rPr lang="en-US" altLang="cs-CZ" dirty="0"/>
              <a:t> </a:t>
            </a:r>
            <a:r>
              <a:rPr lang="en-US" altLang="cs-CZ" dirty="0" err="1"/>
              <a:t>stavu</a:t>
            </a:r>
            <a:r>
              <a:rPr lang="en-US" altLang="cs-CZ" dirty="0"/>
              <a:t> </a:t>
            </a:r>
            <a:r>
              <a:rPr lang="en-US" altLang="cs-CZ" dirty="0" err="1"/>
              <a:t>před</a:t>
            </a:r>
            <a:r>
              <a:rPr lang="en-US" altLang="cs-CZ" dirty="0"/>
              <a:t> </a:t>
            </a:r>
            <a:r>
              <a:rPr lang="en-US" altLang="cs-CZ" dirty="0" err="1"/>
              <a:t>realizací</a:t>
            </a:r>
            <a:r>
              <a:rPr lang="en-US" altLang="cs-CZ" dirty="0"/>
              <a:t> a </a:t>
            </a:r>
            <a:r>
              <a:rPr lang="en-US" altLang="cs-CZ" dirty="0" err="1"/>
              <a:t>ve</a:t>
            </a:r>
            <a:r>
              <a:rPr lang="en-US" altLang="cs-CZ" dirty="0"/>
              <a:t> </a:t>
            </a:r>
            <a:r>
              <a:rPr lang="en-US" altLang="cs-CZ" dirty="0" err="1"/>
              <a:t>stavu</a:t>
            </a:r>
            <a:r>
              <a:rPr lang="en-US" altLang="cs-CZ" dirty="0"/>
              <a:t> </a:t>
            </a:r>
            <a:r>
              <a:rPr lang="en-US" altLang="cs-CZ" dirty="0" err="1"/>
              <a:t>po</a:t>
            </a:r>
            <a:r>
              <a:rPr lang="en-US" altLang="cs-CZ" dirty="0"/>
              <a:t> </a:t>
            </a:r>
            <a:r>
              <a:rPr lang="en-US" altLang="cs-CZ" dirty="0" err="1"/>
              <a:t>realizaci</a:t>
            </a:r>
            <a:r>
              <a:rPr lang="en-US" altLang="cs-CZ" dirty="0"/>
              <a:t>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cs-CZ" sz="2000" dirty="0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kern="0">
              <a:solidFill>
                <a:sysClr val="windowText" lastClr="00000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cs-CZ" sz="3600" b="1" kern="0" dirty="0" err="1">
                <a:solidFill>
                  <a:srgbClr val="00529C"/>
                </a:solidFill>
                <a:latin typeface="Calibri" panose="020F0502020204030204" pitchFamily="34" charset="0"/>
              </a:rPr>
              <a:t>Specifická</a:t>
            </a:r>
            <a:r>
              <a:rPr lang="en-US" altLang="cs-CZ" sz="3600" b="1" kern="0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3600" b="1" kern="0" dirty="0" err="1">
                <a:solidFill>
                  <a:srgbClr val="00529C"/>
                </a:solidFill>
                <a:latin typeface="Calibri" panose="020F0502020204030204" pitchFamily="34" charset="0"/>
              </a:rPr>
              <a:t>kritéria</a:t>
            </a:r>
            <a:r>
              <a:rPr lang="en-US" altLang="cs-CZ" sz="3600" b="1" kern="0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3600" b="1" kern="0" dirty="0" err="1">
                <a:solidFill>
                  <a:srgbClr val="00529C"/>
                </a:solidFill>
                <a:latin typeface="Calibri" panose="020F0502020204030204" pitchFamily="34" charset="0"/>
              </a:rPr>
              <a:t>přijatelnosti</a:t>
            </a:r>
            <a:endParaRPr lang="en-US" altLang="cs-CZ" sz="3600" b="1" kern="0" dirty="0">
              <a:solidFill>
                <a:srgbClr val="00529C"/>
              </a:solidFill>
              <a:latin typeface="Calibri" panose="020F0502020204030204" pitchFamily="34" charset="0"/>
            </a:endParaRP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defTabSz="914400" eaLnBrk="1" hangingPunct="1"/>
            <a:fld id="{DDA808AE-9F02-4DD9-9B49-858949A60ED9}" type="slidenum">
              <a:rPr lang="cs-CZ" altLang="cs-CZ" sz="1200">
                <a:solidFill>
                  <a:srgbClr val="00529C"/>
                </a:solidFill>
                <a:latin typeface="Calibri" charset="0"/>
                <a:cs typeface="Segoe UI" charset="0"/>
              </a:rPr>
              <a:pPr defTabSz="914400" eaLnBrk="1" hangingPunct="1"/>
              <a:t>24</a:t>
            </a:fld>
            <a:endParaRPr lang="cs-CZ" altLang="cs-CZ" sz="1200">
              <a:solidFill>
                <a:srgbClr val="00529C"/>
              </a:solidFill>
              <a:latin typeface="Calibri" charset="0"/>
              <a:cs typeface="Segoe UI" charset="0"/>
            </a:endParaRPr>
          </a:p>
        </p:txBody>
      </p:sp>
      <p:pic>
        <p:nvPicPr>
          <p:cNvPr id="2765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722313" y="1084263"/>
            <a:ext cx="7699375" cy="531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Zateplení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obvodových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konstrukcí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výměna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výplní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otvorů</a:t>
            </a:r>
            <a:endParaRPr lang="en-US" altLang="cs-CZ" sz="2200" b="1" dirty="0">
              <a:solidFill>
                <a:srgbClr val="5FA4E5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Projekt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dosáhne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nákladově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optimální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úrovně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energetické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náročnosti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budovy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realizaci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zateplení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obvodových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konstrukcí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a/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nebo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výměně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výplní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otvorů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podle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požadavku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platné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vyhlášky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č. 78/2013 Sb., o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energetické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náročnosti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budov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, §6,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odst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. 2,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písm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. a)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nebo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b)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nebo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dosáhne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0,95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násobku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doporučené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hodnoty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součinitele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prostupu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tepla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pro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jednotlivé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zateplované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konstrukce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nebo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měněné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výplně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otvorů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budovy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podle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ČSN 73 0540-2:2011. 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Vychází</a:t>
            </a:r>
            <a:r>
              <a:rPr lang="en-US" altLang="cs-CZ" dirty="0">
                <a:latin typeface="Calibri" panose="020F0502020204030204" pitchFamily="34" charset="0"/>
              </a:rPr>
              <a:t> se z PENB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Splnění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požadavků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nákladově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optimální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úrovně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energetické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náročnosti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budovy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realizaci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Splnění</a:t>
            </a:r>
            <a:r>
              <a:rPr lang="en-US" altLang="cs-CZ" dirty="0">
                <a:latin typeface="Calibri" panose="020F0502020204030204" pitchFamily="34" charset="0"/>
              </a:rPr>
              <a:t> 0,95 </a:t>
            </a:r>
            <a:r>
              <a:rPr lang="en-US" altLang="cs-CZ" dirty="0" err="1">
                <a:latin typeface="Calibri" panose="020F0502020204030204" pitchFamily="34" charset="0"/>
              </a:rPr>
              <a:t>násobků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doporučené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hodnoty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součinitele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prostupu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tepla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jednotlivé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zateplované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konstrukce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měněné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výplně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otvorů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254000" indent="0" algn="just" eaLnBrk="1" hangingPunct="1">
              <a:defRPr/>
            </a:pPr>
            <a:endParaRPr lang="en-US" altLang="cs-CZ" sz="2000" b="1" dirty="0">
              <a:latin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Specifická kritéria přijatelnosti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A753C5E6-2EC0-47C4-94DF-6969FECB1B99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25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2867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682625" y="1084263"/>
            <a:ext cx="7699375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cs-CZ" sz="2200" b="1" dirty="0" err="1">
                <a:solidFill>
                  <a:srgbClr val="5FA4E5"/>
                </a:solidFill>
              </a:rPr>
              <a:t>Zateplení</a:t>
            </a:r>
            <a:r>
              <a:rPr lang="en-US" altLang="cs-CZ" sz="2200" b="1" dirty="0">
                <a:solidFill>
                  <a:srgbClr val="5FA4E5"/>
                </a:solidFill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</a:rPr>
              <a:t>obvodových</a:t>
            </a:r>
            <a:r>
              <a:rPr lang="en-US" altLang="cs-CZ" sz="2200" b="1" dirty="0">
                <a:solidFill>
                  <a:srgbClr val="5FA4E5"/>
                </a:solidFill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</a:rPr>
              <a:t>konstrukcí</a:t>
            </a:r>
            <a:r>
              <a:rPr lang="en-US" altLang="cs-CZ" sz="2200" b="1" dirty="0">
                <a:solidFill>
                  <a:srgbClr val="5FA4E5"/>
                </a:solidFill>
              </a:rPr>
              <a:t> a </a:t>
            </a:r>
            <a:r>
              <a:rPr lang="en-US" altLang="cs-CZ" sz="2200" b="1" dirty="0" err="1">
                <a:solidFill>
                  <a:srgbClr val="5FA4E5"/>
                </a:solidFill>
              </a:rPr>
              <a:t>výměna</a:t>
            </a:r>
            <a:r>
              <a:rPr lang="en-US" altLang="cs-CZ" sz="2200" b="1" dirty="0">
                <a:solidFill>
                  <a:srgbClr val="5FA4E5"/>
                </a:solidFill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</a:rPr>
              <a:t>výplní</a:t>
            </a:r>
            <a:r>
              <a:rPr lang="en-US" altLang="cs-CZ" sz="2200" b="1" dirty="0">
                <a:solidFill>
                  <a:srgbClr val="5FA4E5"/>
                </a:solidFill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</a:rPr>
              <a:t>otvorů</a:t>
            </a:r>
            <a:endParaRPr lang="en-US" altLang="cs-CZ" sz="2200" b="1" dirty="0">
              <a:solidFill>
                <a:srgbClr val="5FA4E5"/>
              </a:solidFill>
            </a:endParaRPr>
          </a:p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</a:rPr>
              <a:t>Dosažení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hodnot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ukazatelů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energetické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náročnosti</a:t>
            </a:r>
            <a:r>
              <a:rPr lang="en-US" altLang="cs-CZ" sz="2000" b="1" dirty="0">
                <a:solidFill>
                  <a:srgbClr val="FF0000"/>
                </a:solidFill>
              </a:rPr>
              <a:t> u </a:t>
            </a:r>
            <a:r>
              <a:rPr lang="en-US" altLang="cs-CZ" sz="2000" b="1" dirty="0" err="1">
                <a:solidFill>
                  <a:srgbClr val="FF0000"/>
                </a:solidFill>
              </a:rPr>
              <a:t>měněných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prvků</a:t>
            </a:r>
            <a:r>
              <a:rPr lang="en-US" altLang="cs-CZ" sz="2000" b="1" dirty="0">
                <a:solidFill>
                  <a:srgbClr val="FF0000"/>
                </a:solidFill>
              </a:rPr>
              <a:t> (</a:t>
            </a:r>
            <a:r>
              <a:rPr lang="en-US" altLang="cs-CZ" sz="2000" b="1" dirty="0" err="1">
                <a:solidFill>
                  <a:srgbClr val="FF0000"/>
                </a:solidFill>
              </a:rPr>
              <a:t>požadované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hodnoty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součinitele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prostupu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tepla</a:t>
            </a:r>
            <a:r>
              <a:rPr lang="en-US" altLang="cs-CZ" sz="2000" b="1" dirty="0">
                <a:solidFill>
                  <a:srgbClr val="FF0000"/>
                </a:solidFill>
              </a:rPr>
              <a:t> U</a:t>
            </a:r>
            <a:r>
              <a:rPr lang="en-US" altLang="cs-CZ" sz="2000" b="1" baseline="-25000" dirty="0">
                <a:solidFill>
                  <a:srgbClr val="FF0000"/>
                </a:solidFill>
              </a:rPr>
              <a:t>N</a:t>
            </a:r>
            <a:r>
              <a:rPr lang="en-US" altLang="cs-CZ" sz="2000" b="1" dirty="0">
                <a:solidFill>
                  <a:srgbClr val="FF0000"/>
                </a:solidFill>
              </a:rPr>
              <a:t>,20) u </a:t>
            </a:r>
            <a:r>
              <a:rPr lang="en-US" altLang="cs-CZ" sz="2000" b="1" dirty="0" err="1">
                <a:solidFill>
                  <a:srgbClr val="FF0000"/>
                </a:solidFill>
              </a:rPr>
              <a:t>památkově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chráněných</a:t>
            </a:r>
            <a:r>
              <a:rPr lang="en-US" altLang="cs-CZ" sz="2000" b="1" dirty="0">
                <a:solidFill>
                  <a:srgbClr val="FF0000"/>
                </a:solidFill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</a:rPr>
              <a:t>budov</a:t>
            </a:r>
            <a:r>
              <a:rPr lang="en-US" altLang="cs-CZ" sz="2000" b="1" dirty="0">
                <a:solidFill>
                  <a:srgbClr val="FF0000"/>
                </a:solidFill>
              </a:rPr>
              <a:t>.</a:t>
            </a:r>
          </a:p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dirty="0"/>
              <a:t>Týká se budov, které jsou kulturní památkou nebo se nachází v památkové rezervaci nebo památkové zóně</a:t>
            </a:r>
          </a:p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dirty="0"/>
              <a:t>Kritériem je dosažení požadované hodnoty součinitele prostupu tepla zateplovaných konstrukcí nebo měněných výplní otvorů podle ČSN 73 0540-2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cs-CZ" sz="2000" dirty="0"/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Specifická kritéria přijatelnosti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C269A5FA-A267-4824-AE7E-76163FA8F275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26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2970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727075" y="1084263"/>
            <a:ext cx="7699375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438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Instalace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systému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nuceného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větrání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se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zpětným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získáváním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tepla</a:t>
            </a:r>
            <a:endParaRPr lang="en-US" altLang="cs-CZ" sz="2200" b="1" dirty="0">
              <a:solidFill>
                <a:srgbClr val="5FA4E5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Systém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nuceného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větrání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se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zpětným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získáváním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tepla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dosahuje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minimální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účinnosti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zpětného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získávání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tepla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Systém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dosahuje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minimální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účinnosti</a:t>
            </a:r>
            <a:r>
              <a:rPr lang="en-US" altLang="cs-CZ" dirty="0">
                <a:latin typeface="Calibri" panose="020F0502020204030204" pitchFamily="34" charset="0"/>
              </a:rPr>
              <a:t> 65%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en-US" altLang="cs-CZ" sz="2000" b="1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Při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instalaci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systému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nuceného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větrání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se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zpětným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získáváním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tepla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bez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současně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provedeného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zateplení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obvodových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konstrukcí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podle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podmínek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Integrovaného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regionálního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operačního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programu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dosahuje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budova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před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realizací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těchto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opatření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průměrného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součinitele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prostupu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tepla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U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em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, R 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podle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vyhlášky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č. 78/2013 Sb., o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energetické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náročnosti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budov</a:t>
            </a:r>
            <a:r>
              <a:rPr lang="en-US" altLang="cs-CZ" sz="2000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Vypočtená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hodnota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průměrného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součinitele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prostupu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tepla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nesmí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být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vyšší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než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referenční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hodnota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</a:p>
          <a:p>
            <a:pPr marL="254000" indent="0" algn="just" eaLnBrk="1" hangingPunct="1">
              <a:defRPr/>
            </a:pPr>
            <a:endParaRPr lang="en-US" altLang="cs-CZ" sz="2000" b="1" dirty="0">
              <a:latin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Specifická kritéria přijatelnosti</a:t>
            </a: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C702735-84BB-450E-84BC-D865590B0959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27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3072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727075" y="1084263"/>
            <a:ext cx="7699375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488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Instalace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jednotky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pro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kombinovanou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výrobu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elektřiny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tepla</a:t>
            </a:r>
            <a:endParaRPr lang="en-US" altLang="cs-CZ" sz="2200" b="1" dirty="0">
              <a:solidFill>
                <a:srgbClr val="5FA4E5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Jednotka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pro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kombinovanou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výrobu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elektřiny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tepla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využívá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jako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palivo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plyn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nebo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obnovitelné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zdroje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energie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>
                <a:latin typeface="Calibri" panose="020F0502020204030204" pitchFamily="34" charset="0"/>
              </a:rPr>
              <a:t>V PENB v </a:t>
            </a:r>
            <a:r>
              <a:rPr lang="en-US" altLang="cs-CZ" dirty="0" err="1">
                <a:latin typeface="Calibri" panose="020F0502020204030204" pitchFamily="34" charset="0"/>
              </a:rPr>
              <a:t>Doporučení</a:t>
            </a:r>
            <a:r>
              <a:rPr lang="en-US" altLang="cs-CZ" dirty="0">
                <a:latin typeface="Calibri" panose="020F0502020204030204" pitchFamily="34" charset="0"/>
              </a:rPr>
              <a:t> k </a:t>
            </a:r>
            <a:r>
              <a:rPr lang="en-US" altLang="cs-CZ" dirty="0" err="1">
                <a:latin typeface="Calibri" panose="020F0502020204030204" pitchFamily="34" charset="0"/>
              </a:rPr>
              <a:t>realizaci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zdůvodnění</a:t>
            </a:r>
            <a:r>
              <a:rPr lang="en-US" altLang="cs-CZ" dirty="0">
                <a:latin typeface="Calibri" panose="020F0502020204030204" pitchFamily="34" charset="0"/>
              </a:rPr>
              <a:t> – </a:t>
            </a:r>
            <a:r>
              <a:rPr lang="en-US" altLang="cs-CZ" dirty="0" err="1">
                <a:latin typeface="Calibri" panose="020F0502020204030204" pitchFamily="34" charset="0"/>
              </a:rPr>
              <a:t>zde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uvedeno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doporučení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instalovat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jednotku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kombinovanou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výrobu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elektřiny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tepla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která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využívá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jako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palivo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plyn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obnovitelné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zdroje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energie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  <a:endParaRPr lang="cs-CZ" altLang="cs-CZ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Jednotka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pro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kombinovanou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výrobu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elektřiny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tepla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splňuje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parametry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definované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Nařízením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Komise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(EU) č. 813/2013,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týkající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se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ekodesignu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jednotek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pro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kombinovanou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výrobu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elektřiny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tepla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>
                <a:latin typeface="Calibri" panose="020F0502020204030204" pitchFamily="34" charset="0"/>
              </a:rPr>
              <a:t>V PENB v </a:t>
            </a:r>
            <a:r>
              <a:rPr lang="en-US" altLang="cs-CZ" dirty="0" err="1">
                <a:latin typeface="Calibri" panose="020F0502020204030204" pitchFamily="34" charset="0"/>
              </a:rPr>
              <a:t>Doporučení</a:t>
            </a:r>
            <a:r>
              <a:rPr lang="en-US" altLang="cs-CZ" dirty="0">
                <a:latin typeface="Calibri" panose="020F0502020204030204" pitchFamily="34" charset="0"/>
              </a:rPr>
              <a:t> k </a:t>
            </a:r>
            <a:r>
              <a:rPr lang="en-US" altLang="cs-CZ" dirty="0" err="1">
                <a:latin typeface="Calibri" panose="020F0502020204030204" pitchFamily="34" charset="0"/>
              </a:rPr>
              <a:t>realizaci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zdůvodnění</a:t>
            </a:r>
            <a:r>
              <a:rPr lang="en-US" altLang="cs-CZ" dirty="0">
                <a:latin typeface="Calibri" panose="020F0502020204030204" pitchFamily="34" charset="0"/>
              </a:rPr>
              <a:t> – </a:t>
            </a:r>
            <a:r>
              <a:rPr lang="en-US" altLang="cs-CZ" dirty="0" err="1">
                <a:latin typeface="Calibri" panose="020F0502020204030204" pitchFamily="34" charset="0"/>
              </a:rPr>
              <a:t>zde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uvedeno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doporučení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instalovat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zařízení</a:t>
            </a:r>
            <a:r>
              <a:rPr lang="en-US" altLang="cs-CZ" dirty="0">
                <a:latin typeface="Calibri" panose="020F0502020204030204" pitchFamily="34" charset="0"/>
              </a:rPr>
              <a:t> s max. </a:t>
            </a:r>
            <a:r>
              <a:rPr lang="en-US" altLang="cs-CZ" dirty="0" err="1">
                <a:latin typeface="Calibri" panose="020F0502020204030204" pitchFamily="34" charset="0"/>
              </a:rPr>
              <a:t>emisními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limity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oxidů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dusíku</a:t>
            </a:r>
            <a:r>
              <a:rPr lang="en-US" altLang="cs-CZ" dirty="0">
                <a:latin typeface="Calibri" panose="020F0502020204030204" pitchFamily="34" charset="0"/>
              </a:rPr>
              <a:t> (v </a:t>
            </a:r>
            <a:r>
              <a:rPr lang="en-US" altLang="cs-CZ" dirty="0" err="1">
                <a:latin typeface="Calibri" panose="020F0502020204030204" pitchFamily="34" charset="0"/>
              </a:rPr>
              <a:t>případě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že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zařízení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plynná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paliva</a:t>
            </a:r>
            <a:r>
              <a:rPr lang="en-US" altLang="cs-CZ" dirty="0">
                <a:latin typeface="Calibri" panose="020F0502020204030204" pitchFamily="34" charset="0"/>
              </a:rPr>
              <a:t>).</a:t>
            </a: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  <a:p>
            <a:pPr marL="254000" indent="0" algn="just" eaLnBrk="1" hangingPunct="1">
              <a:defRPr/>
            </a:pPr>
            <a:endParaRPr lang="en-US" altLang="cs-CZ" sz="2000" b="1" dirty="0">
              <a:latin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Specifická kritéria přijatelnosti</a:t>
            </a: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4A2AB8C-ADD5-4C9F-8B52-42D55CD51C79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28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3175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722313" y="1084263"/>
            <a:ext cx="7699375" cy="519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Instalace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jednotky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pro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kombinovanou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výrobu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elektřiny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tepla</a:t>
            </a:r>
            <a:endParaRPr lang="en-US" altLang="cs-CZ" sz="2200" b="1" dirty="0">
              <a:solidFill>
                <a:srgbClr val="5FA4E5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Projekt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dosahuje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úspory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celkové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primární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energie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oproti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samostatné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výrobě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elektřiny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tepla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V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Protokolu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výpočtu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úspor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primární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energie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při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kombinované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výrobě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elektřiny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tepla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jednoznačně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uvedeno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že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bude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dosaženo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úspory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celkové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primární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energie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min. 10 %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oproti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samostatné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výrobě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elektřiny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tepla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cs-CZ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Energie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vyrobená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jednotkou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pro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kombinovanou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výrobu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elektřiny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tepla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bude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využita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zejména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pro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potřeby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bytového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domu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Vyrobená energie musí být využita pro potřeby bytového domu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Vyrobená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elektrická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energie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nesmí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být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prodávána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do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sítě</a:t>
            </a: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Specifická kritéria přijatelnosti</a:t>
            </a: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829FAFD5-2BA2-4929-BD5C-18E1377AB4F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29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327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84213" y="1306513"/>
            <a:ext cx="8002587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 marL="250825" indent="-250825"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 marL="503238" indent="-250825"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529C"/>
              </a:buClr>
              <a:buFont typeface="Courier New" pitchFamily="49" charset="0"/>
              <a:buChar char="o"/>
            </a:pPr>
            <a:r>
              <a:rPr lang="en-US" altLang="cs-CZ" sz="2000" b="1">
                <a:solidFill>
                  <a:srgbClr val="00529C"/>
                </a:solidFill>
              </a:rPr>
              <a:t>Hodnocení žádostí probíhá průběžně. </a:t>
            </a:r>
          </a:p>
          <a:p>
            <a:pPr lvl="2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cs-CZ" sz="1800"/>
              <a:t>Postup hodnocení a výběru projektů probíhá v souladu s kapitolou 3 Obecných pravidel pro žadatele a příjemce.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529C"/>
              </a:buClr>
              <a:buFont typeface="Courier New" pitchFamily="49" charset="0"/>
              <a:buChar char="o"/>
            </a:pPr>
            <a:r>
              <a:rPr lang="en-US" altLang="cs-CZ" sz="2000" b="1">
                <a:solidFill>
                  <a:srgbClr val="00529C"/>
                </a:solidFill>
              </a:rPr>
              <a:t>Fáze hodnocení (provádí Centrum)</a:t>
            </a:r>
          </a:p>
          <a:p>
            <a:pPr lvl="2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cs-CZ" sz="1800"/>
              <a:t>kontrola přijatelnosti a formálních náležitostí</a:t>
            </a:r>
          </a:p>
          <a:p>
            <a:pPr lvl="2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cs-CZ" sz="1800"/>
              <a:t>věcné hodnocení se v 37. výzvě neprovádí</a:t>
            </a:r>
          </a:p>
          <a:p>
            <a:pPr lvl="2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cs-CZ" sz="1800"/>
              <a:t>ex-ante analýza rizik</a:t>
            </a:r>
          </a:p>
          <a:p>
            <a:pPr lvl="2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cs-CZ" sz="1800"/>
              <a:t>ex-ante kontrola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529C"/>
              </a:buClr>
              <a:buFont typeface="Courier New" pitchFamily="49" charset="0"/>
              <a:buChar char="o"/>
            </a:pPr>
            <a:r>
              <a:rPr lang="en-US" altLang="cs-CZ" sz="2000" b="1">
                <a:solidFill>
                  <a:srgbClr val="00529C"/>
                </a:solidFill>
              </a:rPr>
              <a:t>Fáze výběru projektů (provádí ŘO IROP)</a:t>
            </a:r>
          </a:p>
          <a:p>
            <a:pPr lvl="2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cs-CZ" sz="1800"/>
              <a:t>výběr projektu</a:t>
            </a:r>
          </a:p>
          <a:p>
            <a:pPr lvl="2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cs-CZ" sz="1800"/>
              <a:t>příprava a vydání právního aktu</a:t>
            </a: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</a:pPr>
            <a:endParaRPr lang="en-US" altLang="cs-CZ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Hodnocení a výběr projektů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B7F1263-CA75-4290-81DB-D3368CFE16D4}" type="slidenum">
              <a:rPr lang="cs-CZ" altLang="cs-CZ" sz="1200">
                <a:solidFill>
                  <a:srgbClr val="0070C0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cs-CZ" altLang="cs-CZ" sz="1200">
              <a:solidFill>
                <a:srgbClr val="0070C0"/>
              </a:solidFill>
              <a:cs typeface="Segoe UI" charset="0"/>
            </a:endParaRPr>
          </a:p>
        </p:txBody>
      </p:sp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727075" y="1084263"/>
            <a:ext cx="7699375" cy="519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defTabSz="914400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cs-CZ" sz="2200" b="1" kern="0" dirty="0" err="1">
                <a:solidFill>
                  <a:srgbClr val="5FA4E5"/>
                </a:solidFill>
                <a:latin typeface="Calibri" panose="020F0502020204030204" pitchFamily="34" charset="0"/>
              </a:rPr>
              <a:t>Instalace</a:t>
            </a:r>
            <a:r>
              <a:rPr lang="en-US" altLang="cs-CZ" sz="2200" b="1" kern="0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kern="0" dirty="0" err="1">
                <a:solidFill>
                  <a:srgbClr val="5FA4E5"/>
                </a:solidFill>
                <a:latin typeface="Calibri" panose="020F0502020204030204" pitchFamily="34" charset="0"/>
              </a:rPr>
              <a:t>jednotky</a:t>
            </a:r>
            <a:r>
              <a:rPr lang="en-US" altLang="cs-CZ" sz="2200" b="1" kern="0" dirty="0">
                <a:solidFill>
                  <a:srgbClr val="5FA4E5"/>
                </a:solidFill>
                <a:latin typeface="Calibri" panose="020F0502020204030204" pitchFamily="34" charset="0"/>
              </a:rPr>
              <a:t> pro </a:t>
            </a:r>
            <a:r>
              <a:rPr lang="en-US" altLang="cs-CZ" sz="2200" b="1" kern="0" dirty="0" err="1">
                <a:solidFill>
                  <a:srgbClr val="5FA4E5"/>
                </a:solidFill>
                <a:latin typeface="Calibri" panose="020F0502020204030204" pitchFamily="34" charset="0"/>
              </a:rPr>
              <a:t>kombinovanou</a:t>
            </a:r>
            <a:r>
              <a:rPr lang="en-US" altLang="cs-CZ" sz="2200" b="1" kern="0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kern="0" dirty="0" err="1">
                <a:solidFill>
                  <a:srgbClr val="5FA4E5"/>
                </a:solidFill>
                <a:latin typeface="Calibri" panose="020F0502020204030204" pitchFamily="34" charset="0"/>
              </a:rPr>
              <a:t>výrobu</a:t>
            </a:r>
            <a:r>
              <a:rPr lang="en-US" altLang="cs-CZ" sz="2200" b="1" kern="0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kern="0" dirty="0" err="1">
                <a:solidFill>
                  <a:srgbClr val="5FA4E5"/>
                </a:solidFill>
                <a:latin typeface="Calibri" panose="020F0502020204030204" pitchFamily="34" charset="0"/>
              </a:rPr>
              <a:t>elektřiny</a:t>
            </a:r>
            <a:r>
              <a:rPr lang="en-US" altLang="cs-CZ" sz="2200" b="1" kern="0" dirty="0">
                <a:solidFill>
                  <a:srgbClr val="5FA4E5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200" b="1" kern="0" dirty="0" err="1">
                <a:solidFill>
                  <a:srgbClr val="5FA4E5"/>
                </a:solidFill>
                <a:latin typeface="Calibri" panose="020F0502020204030204" pitchFamily="34" charset="0"/>
              </a:rPr>
              <a:t>tepla</a:t>
            </a:r>
            <a:endParaRPr lang="en-US" altLang="cs-CZ" sz="2200" b="1" kern="0" dirty="0">
              <a:solidFill>
                <a:srgbClr val="5FA4E5"/>
              </a:solidFill>
              <a:latin typeface="Calibri" panose="020F0502020204030204" pitchFamily="34" charset="0"/>
            </a:endParaRPr>
          </a:p>
          <a:p>
            <a:pPr marL="252000" indent="-252000" defTabSz="9144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Při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instalaci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jednotky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pro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kombinovanou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výrobu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elektřiny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tepla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bez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současně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provedeného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zateplení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obvodových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konstrukcí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podle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podmínek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Integrovaného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regionálního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operačního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programu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,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dosahuje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budova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před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realizací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těchto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opatření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průměrného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součinitele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prostupu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tepla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Uem,R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podle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vyhlášky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č. 78/2013 Sb., o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energetické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náročnosti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kern="0" dirty="0" err="1">
                <a:solidFill>
                  <a:srgbClr val="FF0000"/>
                </a:solidFill>
                <a:latin typeface="Calibri" panose="020F0502020204030204" pitchFamily="34" charset="0"/>
              </a:rPr>
              <a:t>budov</a:t>
            </a:r>
            <a:r>
              <a:rPr lang="en-US" altLang="cs-CZ" sz="2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defTabSz="914400" eaLnBrk="1" fontAlgn="auto" hangingPunct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altLang="cs-CZ" kern="0" dirty="0" err="1">
                <a:latin typeface="Calibri" panose="020F0502020204030204" pitchFamily="34" charset="0"/>
              </a:rPr>
              <a:t>Vypočtená</a:t>
            </a:r>
            <a:r>
              <a:rPr lang="en-US" altLang="cs-CZ" kern="0" dirty="0">
                <a:latin typeface="Calibri" panose="020F0502020204030204" pitchFamily="34" charset="0"/>
              </a:rPr>
              <a:t> </a:t>
            </a:r>
            <a:r>
              <a:rPr lang="en-US" altLang="cs-CZ" kern="0" dirty="0" err="1">
                <a:latin typeface="Calibri" panose="020F0502020204030204" pitchFamily="34" charset="0"/>
              </a:rPr>
              <a:t>hodnota</a:t>
            </a:r>
            <a:r>
              <a:rPr lang="en-US" altLang="cs-CZ" kern="0" dirty="0">
                <a:latin typeface="Calibri" panose="020F0502020204030204" pitchFamily="34" charset="0"/>
              </a:rPr>
              <a:t> </a:t>
            </a:r>
            <a:r>
              <a:rPr lang="en-US" altLang="cs-CZ" kern="0" dirty="0" err="1">
                <a:latin typeface="Calibri" panose="020F0502020204030204" pitchFamily="34" charset="0"/>
              </a:rPr>
              <a:t>průměrného</a:t>
            </a:r>
            <a:r>
              <a:rPr lang="en-US" altLang="cs-CZ" kern="0" dirty="0">
                <a:latin typeface="Calibri" panose="020F0502020204030204" pitchFamily="34" charset="0"/>
              </a:rPr>
              <a:t> </a:t>
            </a:r>
            <a:r>
              <a:rPr lang="en-US" altLang="cs-CZ" kern="0" dirty="0" err="1">
                <a:latin typeface="Calibri" panose="020F0502020204030204" pitchFamily="34" charset="0"/>
              </a:rPr>
              <a:t>součinitele</a:t>
            </a:r>
            <a:r>
              <a:rPr lang="en-US" altLang="cs-CZ" kern="0" dirty="0">
                <a:latin typeface="Calibri" panose="020F0502020204030204" pitchFamily="34" charset="0"/>
              </a:rPr>
              <a:t> </a:t>
            </a:r>
            <a:r>
              <a:rPr lang="en-US" altLang="cs-CZ" kern="0" dirty="0" err="1">
                <a:latin typeface="Calibri" panose="020F0502020204030204" pitchFamily="34" charset="0"/>
              </a:rPr>
              <a:t>prostupu</a:t>
            </a:r>
            <a:r>
              <a:rPr lang="en-US" altLang="cs-CZ" kern="0" dirty="0">
                <a:latin typeface="Calibri" panose="020F0502020204030204" pitchFamily="34" charset="0"/>
              </a:rPr>
              <a:t> </a:t>
            </a:r>
            <a:r>
              <a:rPr lang="en-US" altLang="cs-CZ" kern="0" dirty="0" err="1">
                <a:latin typeface="Calibri" panose="020F0502020204030204" pitchFamily="34" charset="0"/>
              </a:rPr>
              <a:t>tepla</a:t>
            </a:r>
            <a:r>
              <a:rPr lang="en-US" altLang="cs-CZ" kern="0" dirty="0">
                <a:latin typeface="Calibri" panose="020F0502020204030204" pitchFamily="34" charset="0"/>
              </a:rPr>
              <a:t> </a:t>
            </a:r>
            <a:r>
              <a:rPr lang="en-US" altLang="cs-CZ" kern="0" dirty="0" err="1">
                <a:latin typeface="Calibri" panose="020F0502020204030204" pitchFamily="34" charset="0"/>
              </a:rPr>
              <a:t>nesmí</a:t>
            </a:r>
            <a:r>
              <a:rPr lang="en-US" altLang="cs-CZ" kern="0" dirty="0">
                <a:latin typeface="Calibri" panose="020F0502020204030204" pitchFamily="34" charset="0"/>
              </a:rPr>
              <a:t> </a:t>
            </a:r>
            <a:r>
              <a:rPr lang="en-US" altLang="cs-CZ" kern="0" dirty="0" err="1">
                <a:latin typeface="Calibri" panose="020F0502020204030204" pitchFamily="34" charset="0"/>
              </a:rPr>
              <a:t>být</a:t>
            </a:r>
            <a:r>
              <a:rPr lang="en-US" altLang="cs-CZ" kern="0" dirty="0">
                <a:latin typeface="Calibri" panose="020F0502020204030204" pitchFamily="34" charset="0"/>
              </a:rPr>
              <a:t> </a:t>
            </a:r>
            <a:r>
              <a:rPr lang="en-US" altLang="cs-CZ" kern="0" dirty="0" err="1">
                <a:latin typeface="Calibri" panose="020F0502020204030204" pitchFamily="34" charset="0"/>
              </a:rPr>
              <a:t>vyšší</a:t>
            </a:r>
            <a:r>
              <a:rPr lang="en-US" altLang="cs-CZ" kern="0" dirty="0">
                <a:latin typeface="Calibri" panose="020F0502020204030204" pitchFamily="34" charset="0"/>
              </a:rPr>
              <a:t> </a:t>
            </a:r>
            <a:r>
              <a:rPr lang="en-US" altLang="cs-CZ" kern="0" dirty="0" err="1">
                <a:latin typeface="Calibri" panose="020F0502020204030204" pitchFamily="34" charset="0"/>
              </a:rPr>
              <a:t>než</a:t>
            </a:r>
            <a:r>
              <a:rPr lang="en-US" altLang="cs-CZ" kern="0" dirty="0">
                <a:latin typeface="Calibri" panose="020F0502020204030204" pitchFamily="34" charset="0"/>
              </a:rPr>
              <a:t> </a:t>
            </a:r>
            <a:r>
              <a:rPr lang="en-US" altLang="cs-CZ" kern="0" dirty="0" err="1">
                <a:latin typeface="Calibri" panose="020F0502020204030204" pitchFamily="34" charset="0"/>
              </a:rPr>
              <a:t>referenční</a:t>
            </a:r>
            <a:r>
              <a:rPr lang="en-US" altLang="cs-CZ" kern="0" dirty="0">
                <a:latin typeface="Calibri" panose="020F0502020204030204" pitchFamily="34" charset="0"/>
              </a:rPr>
              <a:t> </a:t>
            </a:r>
            <a:r>
              <a:rPr lang="en-US" altLang="cs-CZ" kern="0" dirty="0" err="1">
                <a:latin typeface="Calibri" panose="020F0502020204030204" pitchFamily="34" charset="0"/>
              </a:rPr>
              <a:t>hodnota</a:t>
            </a:r>
            <a:r>
              <a:rPr lang="en-US" altLang="cs-CZ" kern="0" dirty="0">
                <a:latin typeface="Calibri" panose="020F0502020204030204" pitchFamily="34" charset="0"/>
              </a:rPr>
              <a:t>.</a:t>
            </a:r>
          </a:p>
          <a:p>
            <a:pPr marL="254000" indent="0" algn="just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cs-CZ" sz="2000" b="1" kern="0" dirty="0">
              <a:latin typeface="Calibri" panose="020F0502020204030204" pitchFamily="34" charset="0"/>
            </a:endParaRPr>
          </a:p>
          <a:p>
            <a:pPr algn="just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cs-CZ" sz="2000" kern="0" dirty="0">
              <a:latin typeface="Calibri" panose="020F0502020204030204" pitchFamily="34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kern="0">
              <a:solidFill>
                <a:sysClr val="windowText" lastClr="00000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cs-CZ" sz="3600" b="1" kern="0" dirty="0" err="1">
                <a:solidFill>
                  <a:srgbClr val="00529C"/>
                </a:solidFill>
                <a:latin typeface="Calibri" panose="020F0502020204030204" pitchFamily="34" charset="0"/>
              </a:rPr>
              <a:t>Specifická</a:t>
            </a:r>
            <a:r>
              <a:rPr lang="en-US" altLang="cs-CZ" sz="3600" b="1" kern="0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3600" b="1" kern="0" dirty="0" err="1">
                <a:solidFill>
                  <a:srgbClr val="00529C"/>
                </a:solidFill>
                <a:latin typeface="Calibri" panose="020F0502020204030204" pitchFamily="34" charset="0"/>
              </a:rPr>
              <a:t>kritéria</a:t>
            </a:r>
            <a:r>
              <a:rPr lang="en-US" altLang="cs-CZ" sz="3600" b="1" kern="0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3600" b="1" kern="0" dirty="0" err="1">
                <a:solidFill>
                  <a:srgbClr val="00529C"/>
                </a:solidFill>
                <a:latin typeface="Calibri" panose="020F0502020204030204" pitchFamily="34" charset="0"/>
              </a:rPr>
              <a:t>přijatelnosti</a:t>
            </a:r>
            <a:endParaRPr lang="en-US" altLang="cs-CZ" sz="3600" b="1" kern="0" dirty="0">
              <a:solidFill>
                <a:srgbClr val="00529C"/>
              </a:solidFill>
              <a:latin typeface="Calibri" panose="020F0502020204030204" pitchFamily="34" charset="0"/>
            </a:endParaRP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defTabSz="914400" eaLnBrk="1" hangingPunct="1"/>
            <a:fld id="{61A1E928-B6ED-4EE0-B81A-8C8A5C936FD9}" type="slidenum">
              <a:rPr lang="cs-CZ" altLang="cs-CZ" sz="1200">
                <a:solidFill>
                  <a:srgbClr val="00529C"/>
                </a:solidFill>
                <a:latin typeface="Calibri" charset="0"/>
                <a:cs typeface="Segoe UI" charset="0"/>
              </a:rPr>
              <a:pPr defTabSz="914400" eaLnBrk="1" hangingPunct="1"/>
              <a:t>30</a:t>
            </a:fld>
            <a:endParaRPr lang="cs-CZ" altLang="cs-CZ" sz="1200">
              <a:solidFill>
                <a:srgbClr val="00529C"/>
              </a:solidFill>
              <a:latin typeface="Calibri" charset="0"/>
              <a:cs typeface="Segoe UI" charset="0"/>
            </a:endParaRPr>
          </a:p>
        </p:txBody>
      </p:sp>
      <p:pic>
        <p:nvPicPr>
          <p:cNvPr id="337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682625" y="1084263"/>
            <a:ext cx="7699375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Instalace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nového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zdroje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tepla</a:t>
            </a:r>
            <a:endParaRPr lang="cs-CZ" altLang="cs-CZ" sz="2200" b="1" dirty="0">
              <a:solidFill>
                <a:srgbClr val="5FA4E5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V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případě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realizace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zdroje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tepla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vytápění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musí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dojít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k min.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úspoře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30 %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emisí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CO</a:t>
            </a:r>
            <a:r>
              <a:rPr lang="en-US" altLang="cs-CZ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2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oproti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původnímu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stavu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,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pokud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dochází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změně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paliva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Protokol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výpočtu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úspory</a:t>
            </a:r>
            <a:r>
              <a:rPr lang="en-US" altLang="cs-CZ" dirty="0">
                <a:latin typeface="Calibri" panose="020F0502020204030204" pitchFamily="34" charset="0"/>
              </a:rPr>
              <a:t> CO</a:t>
            </a:r>
            <a:r>
              <a:rPr lang="en-US" altLang="cs-CZ" baseline="-25000" dirty="0">
                <a:latin typeface="Calibri" panose="020F0502020204030204" pitchFamily="34" charset="0"/>
              </a:rPr>
              <a:t>2</a:t>
            </a:r>
            <a:r>
              <a:rPr lang="en-US" altLang="cs-CZ" dirty="0">
                <a:latin typeface="Calibri" panose="020F0502020204030204" pitchFamily="34" charset="0"/>
              </a:rPr>
              <a:t> – </a:t>
            </a:r>
            <a:r>
              <a:rPr lang="en-US" altLang="cs-CZ" dirty="0" err="1">
                <a:latin typeface="Calibri" panose="020F0502020204030204" pitchFamily="34" charset="0"/>
              </a:rPr>
              <a:t>zde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musí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být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úspora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minimálně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výši</a:t>
            </a:r>
            <a:r>
              <a:rPr lang="en-US" altLang="cs-CZ" dirty="0">
                <a:latin typeface="Calibri" panose="020F0502020204030204" pitchFamily="34" charset="0"/>
              </a:rPr>
              <a:t> 30 </a:t>
            </a:r>
            <a:r>
              <a:rPr lang="en-US" altLang="cs-CZ" dirty="0" smtClean="0">
                <a:latin typeface="Calibri" panose="020F0502020204030204" pitchFamily="34" charset="0"/>
              </a:rPr>
              <a:t>%</a:t>
            </a:r>
            <a:endParaRPr lang="cs-CZ" altLang="cs-CZ" dirty="0" smtClean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Spalovací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zdroj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není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určen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spalování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fosilních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paliv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s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výjimkou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spalování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zemního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plynu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>
                <a:latin typeface="Calibri" panose="020F0502020204030204" pitchFamily="34" charset="0"/>
              </a:rPr>
              <a:t>V PENB v </a:t>
            </a:r>
            <a:r>
              <a:rPr lang="en-US" altLang="cs-CZ" dirty="0" err="1">
                <a:latin typeface="Calibri" panose="020F0502020204030204" pitchFamily="34" charset="0"/>
              </a:rPr>
              <a:t>Doporučení</a:t>
            </a:r>
            <a:r>
              <a:rPr lang="en-US" altLang="cs-CZ" dirty="0">
                <a:latin typeface="Calibri" panose="020F0502020204030204" pitchFamily="34" charset="0"/>
              </a:rPr>
              <a:t> k </a:t>
            </a:r>
            <a:r>
              <a:rPr lang="en-US" altLang="cs-CZ" dirty="0" err="1">
                <a:latin typeface="Calibri" panose="020F0502020204030204" pitchFamily="34" charset="0"/>
              </a:rPr>
              <a:t>realizaci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zdůvodnění</a:t>
            </a:r>
            <a:r>
              <a:rPr lang="en-US" altLang="cs-CZ" dirty="0">
                <a:latin typeface="Calibri" panose="020F0502020204030204" pitchFamily="34" charset="0"/>
              </a:rPr>
              <a:t>: V </a:t>
            </a:r>
            <a:r>
              <a:rPr lang="en-US" altLang="cs-CZ" dirty="0" err="1">
                <a:latin typeface="Calibri" panose="020F0502020204030204" pitchFamily="34" charset="0"/>
              </a:rPr>
              <a:t>případě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pořízení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nového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spalovacího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zdroje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zde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doporučení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instalovat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zdroj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biomasu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plynový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kondenzační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kotel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  <a:p>
            <a:pPr marL="254000" indent="0" algn="just" eaLnBrk="1" hangingPunct="1">
              <a:defRPr/>
            </a:pPr>
            <a:endParaRPr lang="en-US" altLang="cs-CZ" sz="2000" b="1" dirty="0">
              <a:latin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Specifická kritéria přijatelnosti</a:t>
            </a: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45D8CC9-F23C-4D1D-A22A-FB5B3D2691BC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31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3482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722313" y="1084263"/>
            <a:ext cx="7699375" cy="519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63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Instalace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nového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zdroje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tepla</a:t>
            </a:r>
            <a:endParaRPr lang="en-US" altLang="cs-CZ" sz="2200" b="1" dirty="0">
              <a:solidFill>
                <a:srgbClr val="5FA4E5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Instalovaný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spalovací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zdroj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pevná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paliva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splňuje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požadavky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dané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Nařízením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Komise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(EU) 2015/1189,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týkající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se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ekodesignu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kotlů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tuhá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paliva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285750" indent="-285750" eaLnBrk="1" hangingPunct="1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sz="1700" dirty="0" err="1">
                <a:latin typeface="Calibri" panose="020F0502020204030204" pitchFamily="34" charset="0"/>
              </a:rPr>
              <a:t>Při</a:t>
            </a:r>
            <a:r>
              <a:rPr lang="en-US" altLang="cs-CZ" sz="1700" dirty="0">
                <a:latin typeface="Calibri" panose="020F0502020204030204" pitchFamily="34" charset="0"/>
              </a:rPr>
              <a:t> </a:t>
            </a:r>
            <a:r>
              <a:rPr lang="en-US" altLang="cs-CZ" sz="1700" dirty="0" err="1">
                <a:latin typeface="Calibri" panose="020F0502020204030204" pitchFamily="34" charset="0"/>
              </a:rPr>
              <a:t>instalaci</a:t>
            </a:r>
            <a:r>
              <a:rPr lang="en-US" altLang="cs-CZ" sz="1700" dirty="0">
                <a:latin typeface="Calibri" panose="020F0502020204030204" pitchFamily="34" charset="0"/>
              </a:rPr>
              <a:t> </a:t>
            </a:r>
            <a:r>
              <a:rPr lang="en-US" altLang="cs-CZ" sz="1700" dirty="0" err="1">
                <a:latin typeface="Calibri" panose="020F0502020204030204" pitchFamily="34" charset="0"/>
              </a:rPr>
              <a:t>nového</a:t>
            </a:r>
            <a:r>
              <a:rPr lang="en-US" altLang="cs-CZ" sz="1700" dirty="0">
                <a:latin typeface="Calibri" panose="020F0502020204030204" pitchFamily="34" charset="0"/>
              </a:rPr>
              <a:t> </a:t>
            </a:r>
            <a:r>
              <a:rPr lang="en-US" altLang="cs-CZ" sz="1700" dirty="0" err="1">
                <a:latin typeface="Calibri" panose="020F0502020204030204" pitchFamily="34" charset="0"/>
              </a:rPr>
              <a:t>spalovacího</a:t>
            </a:r>
            <a:r>
              <a:rPr lang="en-US" altLang="cs-CZ" sz="1700" dirty="0">
                <a:latin typeface="Calibri" panose="020F0502020204030204" pitchFamily="34" charset="0"/>
              </a:rPr>
              <a:t> </a:t>
            </a:r>
            <a:r>
              <a:rPr lang="en-US" altLang="cs-CZ" sz="1700" dirty="0" err="1">
                <a:latin typeface="Calibri" panose="020F0502020204030204" pitchFamily="34" charset="0"/>
              </a:rPr>
              <a:t>zdroje</a:t>
            </a:r>
            <a:r>
              <a:rPr lang="en-US" altLang="cs-CZ" sz="1700" dirty="0">
                <a:latin typeface="Calibri" panose="020F0502020204030204" pitchFamily="34" charset="0"/>
              </a:rPr>
              <a:t> n</a:t>
            </a:r>
            <a:r>
              <a:rPr lang="cs-CZ" altLang="cs-CZ" sz="1700" dirty="0">
                <a:latin typeface="Calibri" panose="020F0502020204030204" pitchFamily="34" charset="0"/>
              </a:rPr>
              <a:t>a</a:t>
            </a:r>
            <a:r>
              <a:rPr lang="en-US" altLang="cs-CZ" sz="1700" dirty="0">
                <a:latin typeface="Calibri" panose="020F0502020204030204" pitchFamily="34" charset="0"/>
              </a:rPr>
              <a:t> </a:t>
            </a:r>
            <a:r>
              <a:rPr lang="en-US" altLang="cs-CZ" sz="1700" dirty="0" err="1">
                <a:latin typeface="Calibri" panose="020F0502020204030204" pitchFamily="34" charset="0"/>
              </a:rPr>
              <a:t>biomasu</a:t>
            </a:r>
            <a:r>
              <a:rPr lang="en-US" altLang="cs-CZ" sz="1700" dirty="0">
                <a:latin typeface="Calibri" panose="020F0502020204030204" pitchFamily="34" charset="0"/>
              </a:rPr>
              <a:t> o </a:t>
            </a:r>
            <a:r>
              <a:rPr lang="en-US" altLang="cs-CZ" sz="1700" dirty="0" err="1">
                <a:latin typeface="Calibri" panose="020F0502020204030204" pitchFamily="34" charset="0"/>
              </a:rPr>
              <a:t>tepelném</a:t>
            </a:r>
            <a:r>
              <a:rPr lang="en-US" altLang="cs-CZ" sz="1700" dirty="0">
                <a:latin typeface="Calibri" panose="020F0502020204030204" pitchFamily="34" charset="0"/>
              </a:rPr>
              <a:t> </a:t>
            </a:r>
            <a:r>
              <a:rPr lang="en-US" altLang="cs-CZ" sz="1700" dirty="0" err="1">
                <a:latin typeface="Calibri" panose="020F0502020204030204" pitchFamily="34" charset="0"/>
              </a:rPr>
              <a:t>výkonu</a:t>
            </a:r>
            <a:r>
              <a:rPr lang="en-US" altLang="cs-CZ" sz="1700" dirty="0">
                <a:latin typeface="Calibri" panose="020F0502020204030204" pitchFamily="34" charset="0"/>
              </a:rPr>
              <a:t> do 500 kW je </a:t>
            </a:r>
            <a:r>
              <a:rPr lang="en-US" altLang="cs-CZ" sz="1700" dirty="0" err="1">
                <a:latin typeface="Calibri" panose="020F0502020204030204" pitchFamily="34" charset="0"/>
              </a:rPr>
              <a:t>nutné</a:t>
            </a:r>
            <a:r>
              <a:rPr lang="en-US" altLang="cs-CZ" sz="1700" dirty="0">
                <a:latin typeface="Calibri" panose="020F0502020204030204" pitchFamily="34" charset="0"/>
              </a:rPr>
              <a:t> </a:t>
            </a:r>
            <a:r>
              <a:rPr lang="en-US" altLang="cs-CZ" sz="1700" dirty="0" err="1">
                <a:latin typeface="Calibri" panose="020F0502020204030204" pitchFamily="34" charset="0"/>
              </a:rPr>
              <a:t>splnit</a:t>
            </a:r>
            <a:r>
              <a:rPr lang="en-US" altLang="cs-CZ" sz="1700" dirty="0">
                <a:latin typeface="Calibri" panose="020F0502020204030204" pitchFamily="34" charset="0"/>
              </a:rPr>
              <a:t> </a:t>
            </a:r>
            <a:r>
              <a:rPr lang="en-US" altLang="cs-CZ" sz="1700" dirty="0" err="1">
                <a:latin typeface="Calibri" panose="020F0502020204030204" pitchFamily="34" charset="0"/>
              </a:rPr>
              <a:t>následující</a:t>
            </a:r>
            <a:r>
              <a:rPr lang="en-US" altLang="cs-CZ" sz="1700" dirty="0">
                <a:latin typeface="Calibri" panose="020F0502020204030204" pitchFamily="34" charset="0"/>
              </a:rPr>
              <a:t> </a:t>
            </a:r>
            <a:r>
              <a:rPr lang="en-US" altLang="cs-CZ" sz="1700" dirty="0" err="1">
                <a:latin typeface="Calibri" panose="020F0502020204030204" pitchFamily="34" charset="0"/>
              </a:rPr>
              <a:t>požadavky</a:t>
            </a:r>
            <a:r>
              <a:rPr lang="en-US" altLang="cs-CZ" sz="1700" dirty="0">
                <a:latin typeface="Calibri" panose="020F0502020204030204" pitchFamily="34" charset="0"/>
              </a:rPr>
              <a:t>:</a:t>
            </a:r>
          </a:p>
          <a:p>
            <a:pPr marL="504000" indent="-252000" eaLnBrk="1" hangingPunct="1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sz="1500" i="1" dirty="0" err="1">
                <a:latin typeface="Calibri" panose="020F0502020204030204" pitchFamily="34" charset="0"/>
              </a:rPr>
              <a:t>Sezónní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energetická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účinnost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kotlů</a:t>
            </a:r>
            <a:r>
              <a:rPr lang="en-US" altLang="cs-CZ" sz="1500" i="1" dirty="0">
                <a:latin typeface="Calibri" panose="020F0502020204030204" pitchFamily="34" charset="0"/>
              </a:rPr>
              <a:t> se </a:t>
            </a:r>
            <a:r>
              <a:rPr lang="en-US" altLang="cs-CZ" sz="1500" i="1" dirty="0" err="1">
                <a:latin typeface="Calibri" panose="020F0502020204030204" pitchFamily="34" charset="0"/>
              </a:rPr>
              <a:t>jmenovitým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tepelným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výkonem</a:t>
            </a:r>
            <a:r>
              <a:rPr lang="en-US" altLang="cs-CZ" sz="1500" i="1" dirty="0">
                <a:latin typeface="Calibri" panose="020F0502020204030204" pitchFamily="34" charset="0"/>
              </a:rPr>
              <a:t> 20 kW </a:t>
            </a:r>
            <a:r>
              <a:rPr lang="en-US" altLang="cs-CZ" sz="1500" i="1" dirty="0" err="1">
                <a:latin typeface="Calibri" panose="020F0502020204030204" pitchFamily="34" charset="0"/>
              </a:rPr>
              <a:t>nebo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menším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nesmí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být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menší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než</a:t>
            </a:r>
            <a:r>
              <a:rPr lang="en-US" altLang="cs-CZ" sz="1500" i="1" dirty="0">
                <a:latin typeface="Calibri" panose="020F0502020204030204" pitchFamily="34" charset="0"/>
              </a:rPr>
              <a:t> 75 %.</a:t>
            </a:r>
          </a:p>
          <a:p>
            <a:pPr marL="504000" indent="-252000" eaLnBrk="1" hangingPunct="1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sz="1500" i="1" dirty="0" err="1">
                <a:latin typeface="Calibri" panose="020F0502020204030204" pitchFamily="34" charset="0"/>
              </a:rPr>
              <a:t>Sezónní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energetická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účinnost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kotlů</a:t>
            </a:r>
            <a:r>
              <a:rPr lang="en-US" altLang="cs-CZ" sz="1500" i="1" dirty="0">
                <a:latin typeface="Calibri" panose="020F0502020204030204" pitchFamily="34" charset="0"/>
              </a:rPr>
              <a:t> se </a:t>
            </a:r>
            <a:r>
              <a:rPr lang="en-US" altLang="cs-CZ" sz="1500" i="1" dirty="0" err="1">
                <a:latin typeface="Calibri" panose="020F0502020204030204" pitchFamily="34" charset="0"/>
              </a:rPr>
              <a:t>jmenovitým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tepelným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výkonem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větším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než</a:t>
            </a:r>
            <a:r>
              <a:rPr lang="en-US" altLang="cs-CZ" sz="1500" i="1" dirty="0">
                <a:latin typeface="Calibri" panose="020F0502020204030204" pitchFamily="34" charset="0"/>
              </a:rPr>
              <a:t> 20 kW </a:t>
            </a:r>
            <a:r>
              <a:rPr lang="en-US" altLang="cs-CZ" sz="1500" i="1" dirty="0" err="1">
                <a:latin typeface="Calibri" panose="020F0502020204030204" pitchFamily="34" charset="0"/>
              </a:rPr>
              <a:t>nesmí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být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menší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než</a:t>
            </a:r>
            <a:r>
              <a:rPr lang="en-US" altLang="cs-CZ" sz="1500" i="1" dirty="0">
                <a:latin typeface="Calibri" panose="020F0502020204030204" pitchFamily="34" charset="0"/>
              </a:rPr>
              <a:t> 77 %.</a:t>
            </a:r>
          </a:p>
          <a:p>
            <a:pPr marL="504000" indent="-252000" eaLnBrk="1" hangingPunct="1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sz="1500" i="1" dirty="0" err="1">
                <a:latin typeface="Calibri" panose="020F0502020204030204" pitchFamily="34" charset="0"/>
              </a:rPr>
              <a:t>Sezónní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emise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části</a:t>
            </a:r>
            <a:r>
              <a:rPr lang="en-US" altLang="cs-CZ" sz="1500" i="1" dirty="0">
                <a:latin typeface="Calibri" panose="020F0502020204030204" pitchFamily="34" charset="0"/>
              </a:rPr>
              <a:t> z </a:t>
            </a:r>
            <a:r>
              <a:rPr lang="en-US" altLang="cs-CZ" sz="1500" i="1" dirty="0" err="1">
                <a:latin typeface="Calibri" panose="020F0502020204030204" pitchFamily="34" charset="0"/>
              </a:rPr>
              <a:t>vytápění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vnitřních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prostorů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nesmí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být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vyšší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než</a:t>
            </a:r>
            <a:r>
              <a:rPr lang="en-US" altLang="cs-CZ" sz="1500" i="1" dirty="0">
                <a:latin typeface="Calibri" panose="020F0502020204030204" pitchFamily="34" charset="0"/>
              </a:rPr>
              <a:t> 40 mg/m3 u </a:t>
            </a:r>
            <a:r>
              <a:rPr lang="en-US" altLang="cs-CZ" sz="1500" i="1" dirty="0" err="1">
                <a:latin typeface="Calibri" panose="020F0502020204030204" pitchFamily="34" charset="0"/>
              </a:rPr>
              <a:t>kotlů</a:t>
            </a:r>
            <a:r>
              <a:rPr lang="en-US" altLang="cs-CZ" sz="1500" i="1" dirty="0">
                <a:latin typeface="Calibri" panose="020F0502020204030204" pitchFamily="34" charset="0"/>
              </a:rPr>
              <a:t> s </a:t>
            </a:r>
            <a:r>
              <a:rPr lang="en-US" altLang="cs-CZ" sz="1500" i="1" dirty="0" err="1">
                <a:latin typeface="Calibri" panose="020F0502020204030204" pitchFamily="34" charset="0"/>
              </a:rPr>
              <a:t>automatickým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přikládáním</a:t>
            </a:r>
            <a:r>
              <a:rPr lang="en-US" altLang="cs-CZ" sz="1500" i="1" dirty="0">
                <a:latin typeface="Calibri" panose="020F0502020204030204" pitchFamily="34" charset="0"/>
              </a:rPr>
              <a:t> a </a:t>
            </a:r>
            <a:r>
              <a:rPr lang="en-US" altLang="cs-CZ" sz="1500" i="1" dirty="0" err="1">
                <a:latin typeface="Calibri" panose="020F0502020204030204" pitchFamily="34" charset="0"/>
              </a:rPr>
              <a:t>vyšší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než</a:t>
            </a:r>
            <a:r>
              <a:rPr lang="en-US" altLang="cs-CZ" sz="1500" i="1" dirty="0">
                <a:latin typeface="Calibri" panose="020F0502020204030204" pitchFamily="34" charset="0"/>
              </a:rPr>
              <a:t> 60 mg/m3 u </a:t>
            </a:r>
            <a:r>
              <a:rPr lang="en-US" altLang="cs-CZ" sz="1500" i="1" dirty="0" err="1">
                <a:latin typeface="Calibri" panose="020F0502020204030204" pitchFamily="34" charset="0"/>
              </a:rPr>
              <a:t>kotlů</a:t>
            </a:r>
            <a:r>
              <a:rPr lang="en-US" altLang="cs-CZ" sz="1500" i="1" dirty="0">
                <a:latin typeface="Calibri" panose="020F0502020204030204" pitchFamily="34" charset="0"/>
              </a:rPr>
              <a:t> s </a:t>
            </a:r>
            <a:r>
              <a:rPr lang="en-US" altLang="cs-CZ" sz="1500" i="1" dirty="0" err="1">
                <a:latin typeface="Calibri" panose="020F0502020204030204" pitchFamily="34" charset="0"/>
              </a:rPr>
              <a:t>ručním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přikládáním</a:t>
            </a:r>
            <a:r>
              <a:rPr lang="en-US" altLang="cs-CZ" sz="1500" i="1" dirty="0">
                <a:latin typeface="Calibri" panose="020F0502020204030204" pitchFamily="34" charset="0"/>
              </a:rPr>
              <a:t>.</a:t>
            </a:r>
          </a:p>
          <a:p>
            <a:pPr marL="504000" indent="-252000" eaLnBrk="1" hangingPunct="1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sz="1500" i="1" dirty="0" err="1">
                <a:latin typeface="Calibri" panose="020F0502020204030204" pitchFamily="34" charset="0"/>
              </a:rPr>
              <a:t>Sezónní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emise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organických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plynných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sloučenin</a:t>
            </a:r>
            <a:r>
              <a:rPr lang="en-US" altLang="cs-CZ" sz="1500" i="1" dirty="0">
                <a:latin typeface="Calibri" panose="020F0502020204030204" pitchFamily="34" charset="0"/>
              </a:rPr>
              <a:t> z </a:t>
            </a:r>
            <a:r>
              <a:rPr lang="en-US" altLang="cs-CZ" sz="1500" i="1" dirty="0" err="1">
                <a:latin typeface="Calibri" panose="020F0502020204030204" pitchFamily="34" charset="0"/>
              </a:rPr>
              <a:t>vytápění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vnitřních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prostorů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nesmí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být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vyšší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než</a:t>
            </a:r>
            <a:r>
              <a:rPr lang="en-US" altLang="cs-CZ" sz="1500" i="1" dirty="0">
                <a:latin typeface="Calibri" panose="020F0502020204030204" pitchFamily="34" charset="0"/>
              </a:rPr>
              <a:t> 20 mg/m3 u </a:t>
            </a:r>
            <a:r>
              <a:rPr lang="en-US" altLang="cs-CZ" sz="1500" i="1" dirty="0" err="1">
                <a:latin typeface="Calibri" panose="020F0502020204030204" pitchFamily="34" charset="0"/>
              </a:rPr>
              <a:t>kotlů</a:t>
            </a:r>
            <a:r>
              <a:rPr lang="en-US" altLang="cs-CZ" sz="1500" i="1" dirty="0">
                <a:latin typeface="Calibri" panose="020F0502020204030204" pitchFamily="34" charset="0"/>
              </a:rPr>
              <a:t> s </a:t>
            </a:r>
            <a:r>
              <a:rPr lang="en-US" altLang="cs-CZ" sz="1500" i="1" dirty="0" err="1">
                <a:latin typeface="Calibri" panose="020F0502020204030204" pitchFamily="34" charset="0"/>
              </a:rPr>
              <a:t>automatickým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přikládáním</a:t>
            </a:r>
            <a:r>
              <a:rPr lang="en-US" altLang="cs-CZ" sz="1500" i="1" dirty="0">
                <a:latin typeface="Calibri" panose="020F0502020204030204" pitchFamily="34" charset="0"/>
              </a:rPr>
              <a:t> a </a:t>
            </a:r>
            <a:r>
              <a:rPr lang="en-US" altLang="cs-CZ" sz="1500" i="1" dirty="0" err="1">
                <a:latin typeface="Calibri" panose="020F0502020204030204" pitchFamily="34" charset="0"/>
              </a:rPr>
              <a:t>vyšší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než</a:t>
            </a:r>
            <a:r>
              <a:rPr lang="en-US" altLang="cs-CZ" sz="1500" i="1" dirty="0">
                <a:latin typeface="Calibri" panose="020F0502020204030204" pitchFamily="34" charset="0"/>
              </a:rPr>
              <a:t> 30 mg/m3 u </a:t>
            </a:r>
            <a:r>
              <a:rPr lang="en-US" altLang="cs-CZ" sz="1500" i="1" dirty="0" err="1">
                <a:latin typeface="Calibri" panose="020F0502020204030204" pitchFamily="34" charset="0"/>
              </a:rPr>
              <a:t>kotlů</a:t>
            </a:r>
            <a:r>
              <a:rPr lang="en-US" altLang="cs-CZ" sz="1500" i="1" dirty="0">
                <a:latin typeface="Calibri" panose="020F0502020204030204" pitchFamily="34" charset="0"/>
              </a:rPr>
              <a:t> s </a:t>
            </a:r>
            <a:r>
              <a:rPr lang="en-US" altLang="cs-CZ" sz="1500" i="1" dirty="0" err="1">
                <a:latin typeface="Calibri" panose="020F0502020204030204" pitchFamily="34" charset="0"/>
              </a:rPr>
              <a:t>ručním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přikládáním</a:t>
            </a:r>
            <a:r>
              <a:rPr lang="en-US" altLang="cs-CZ" sz="1500" i="1" dirty="0">
                <a:latin typeface="Calibri" panose="020F0502020204030204" pitchFamily="34" charset="0"/>
              </a:rPr>
              <a:t>.</a:t>
            </a:r>
          </a:p>
          <a:p>
            <a:pPr marL="504000" indent="-252000" eaLnBrk="1" hangingPunct="1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sz="1500" i="1" dirty="0" err="1">
                <a:latin typeface="Calibri" panose="020F0502020204030204" pitchFamily="34" charset="0"/>
              </a:rPr>
              <a:t>Sezónní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emise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oxidu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uhelnatého</a:t>
            </a:r>
            <a:r>
              <a:rPr lang="en-US" altLang="cs-CZ" sz="1500" i="1" dirty="0">
                <a:latin typeface="Calibri" panose="020F0502020204030204" pitchFamily="34" charset="0"/>
              </a:rPr>
              <a:t> z </a:t>
            </a:r>
            <a:r>
              <a:rPr lang="en-US" altLang="cs-CZ" sz="1500" i="1" dirty="0" err="1">
                <a:latin typeface="Calibri" panose="020F0502020204030204" pitchFamily="34" charset="0"/>
              </a:rPr>
              <a:t>vytápění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vnitřních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prostorů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nesmí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být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vyšší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než</a:t>
            </a:r>
            <a:r>
              <a:rPr lang="en-US" altLang="cs-CZ" sz="1500" i="1" dirty="0">
                <a:latin typeface="Calibri" panose="020F0502020204030204" pitchFamily="34" charset="0"/>
              </a:rPr>
              <a:t> 500 mg/m3 u </a:t>
            </a:r>
            <a:r>
              <a:rPr lang="en-US" altLang="cs-CZ" sz="1500" i="1" dirty="0" err="1">
                <a:latin typeface="Calibri" panose="020F0502020204030204" pitchFamily="34" charset="0"/>
              </a:rPr>
              <a:t>kotlů</a:t>
            </a:r>
            <a:r>
              <a:rPr lang="en-US" altLang="cs-CZ" sz="1500" i="1" dirty="0">
                <a:latin typeface="Calibri" panose="020F0502020204030204" pitchFamily="34" charset="0"/>
              </a:rPr>
              <a:t> s </a:t>
            </a:r>
            <a:r>
              <a:rPr lang="en-US" altLang="cs-CZ" sz="1500" i="1" dirty="0" err="1">
                <a:latin typeface="Calibri" panose="020F0502020204030204" pitchFamily="34" charset="0"/>
              </a:rPr>
              <a:t>automatickým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přikládáním</a:t>
            </a:r>
            <a:r>
              <a:rPr lang="en-US" altLang="cs-CZ" sz="1500" i="1" dirty="0">
                <a:latin typeface="Calibri" panose="020F0502020204030204" pitchFamily="34" charset="0"/>
              </a:rPr>
              <a:t> a </a:t>
            </a:r>
            <a:r>
              <a:rPr lang="en-US" altLang="cs-CZ" sz="1500" i="1" dirty="0" err="1">
                <a:latin typeface="Calibri" panose="020F0502020204030204" pitchFamily="34" charset="0"/>
              </a:rPr>
              <a:t>vyšší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než</a:t>
            </a:r>
            <a:r>
              <a:rPr lang="en-US" altLang="cs-CZ" sz="1500" i="1" dirty="0">
                <a:latin typeface="Calibri" panose="020F0502020204030204" pitchFamily="34" charset="0"/>
              </a:rPr>
              <a:t> 700 mg/m3 u </a:t>
            </a:r>
            <a:r>
              <a:rPr lang="en-US" altLang="cs-CZ" sz="1500" i="1" dirty="0" err="1">
                <a:latin typeface="Calibri" panose="020F0502020204030204" pitchFamily="34" charset="0"/>
              </a:rPr>
              <a:t>kotlů</a:t>
            </a:r>
            <a:r>
              <a:rPr lang="en-US" altLang="cs-CZ" sz="1500" i="1" dirty="0">
                <a:latin typeface="Calibri" panose="020F0502020204030204" pitchFamily="34" charset="0"/>
              </a:rPr>
              <a:t> s </a:t>
            </a:r>
            <a:r>
              <a:rPr lang="en-US" altLang="cs-CZ" sz="1500" i="1" dirty="0" err="1">
                <a:latin typeface="Calibri" panose="020F0502020204030204" pitchFamily="34" charset="0"/>
              </a:rPr>
              <a:t>ručním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přikládáním</a:t>
            </a:r>
            <a:r>
              <a:rPr lang="en-US" altLang="cs-CZ" sz="1500" i="1" dirty="0">
                <a:latin typeface="Calibri" panose="020F0502020204030204" pitchFamily="34" charset="0"/>
              </a:rPr>
              <a:t>.</a:t>
            </a:r>
          </a:p>
          <a:p>
            <a:pPr marL="504000" indent="-252000" eaLnBrk="1" hangingPunct="1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sz="1500" i="1" dirty="0" err="1">
                <a:latin typeface="Calibri" panose="020F0502020204030204" pitchFamily="34" charset="0"/>
              </a:rPr>
              <a:t>Sezónní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emise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oxidů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dusíku</a:t>
            </a:r>
            <a:r>
              <a:rPr lang="en-US" altLang="cs-CZ" sz="1500" i="1" dirty="0">
                <a:latin typeface="Calibri" panose="020F0502020204030204" pitchFamily="34" charset="0"/>
              </a:rPr>
              <a:t> z </a:t>
            </a:r>
            <a:r>
              <a:rPr lang="en-US" altLang="cs-CZ" sz="1500" i="1" dirty="0" err="1">
                <a:latin typeface="Calibri" panose="020F0502020204030204" pitchFamily="34" charset="0"/>
              </a:rPr>
              <a:t>vytápění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vnitřních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prostorů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vyjádřené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ekvivalentem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oxidu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dusičitého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nesmí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být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vyšší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než</a:t>
            </a:r>
            <a:r>
              <a:rPr lang="en-US" altLang="cs-CZ" sz="1500" i="1" dirty="0">
                <a:latin typeface="Calibri" panose="020F0502020204030204" pitchFamily="34" charset="0"/>
              </a:rPr>
              <a:t> 200 mg/m3 u </a:t>
            </a:r>
            <a:r>
              <a:rPr lang="en-US" altLang="cs-CZ" sz="1500" i="1" dirty="0" err="1">
                <a:latin typeface="Calibri" panose="020F0502020204030204" pitchFamily="34" charset="0"/>
              </a:rPr>
              <a:t>kotlů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na</a:t>
            </a:r>
            <a:r>
              <a:rPr lang="en-US" altLang="cs-CZ" sz="1500" i="1" dirty="0">
                <a:latin typeface="Calibri" panose="020F0502020204030204" pitchFamily="34" charset="0"/>
              </a:rPr>
              <a:t> </a:t>
            </a:r>
            <a:r>
              <a:rPr lang="en-US" altLang="cs-CZ" sz="1500" i="1" dirty="0" err="1">
                <a:latin typeface="Calibri" panose="020F0502020204030204" pitchFamily="34" charset="0"/>
              </a:rPr>
              <a:t>biomasu</a:t>
            </a:r>
            <a:r>
              <a:rPr lang="en-US" altLang="cs-CZ" sz="1500" i="1" dirty="0">
                <a:latin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  <a:p>
            <a:pPr marL="254000" indent="0" algn="just" eaLnBrk="1" hangingPunct="1">
              <a:defRPr/>
            </a:pPr>
            <a:endParaRPr lang="en-US" altLang="cs-CZ" sz="2000" b="1" dirty="0">
              <a:latin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Specifická kritéria přijatelnosti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DA55A34-822C-4B8F-8D80-5C7497A4A15E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32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3584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682625" y="1084263"/>
            <a:ext cx="7699375" cy="519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Instalace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nového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zdroje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tepla</a:t>
            </a:r>
            <a:endParaRPr lang="en-US" altLang="cs-CZ" sz="2200" b="1" dirty="0">
              <a:solidFill>
                <a:srgbClr val="5FA4E5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Instalovaný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spalovací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zdroj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pevná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paliva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splňuje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mezní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hodnoty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emisí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uvedené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v 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tabulce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1.1,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část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II,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Příloha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č. 2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vyhlášky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č. 415/2012 Sb., o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přípustné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úrovni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znečišťování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ovzduší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jejím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zjišťování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(pro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zdroje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o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tepelném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příkonu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0,3 – 1 MW).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Při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instalaci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nového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spalovacího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zdroje</a:t>
            </a:r>
            <a:r>
              <a:rPr lang="en-US" altLang="cs-CZ" dirty="0">
                <a:latin typeface="Calibri" panose="020F0502020204030204" pitchFamily="34" charset="0"/>
              </a:rPr>
              <a:t> n</a:t>
            </a:r>
            <a:r>
              <a:rPr lang="cs-CZ" altLang="cs-CZ">
                <a:latin typeface="Calibri" panose="020F0502020204030204" pitchFamily="34" charset="0"/>
              </a:rPr>
              <a:t>a</a:t>
            </a:r>
            <a:r>
              <a:rPr lang="en-US" altLang="cs-CZ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biomasu</a:t>
            </a:r>
            <a:r>
              <a:rPr lang="en-US" altLang="cs-CZ" dirty="0">
                <a:latin typeface="Calibri" panose="020F0502020204030204" pitchFamily="34" charset="0"/>
              </a:rPr>
              <a:t> o </a:t>
            </a:r>
            <a:r>
              <a:rPr lang="en-US" altLang="cs-CZ" dirty="0" err="1">
                <a:latin typeface="Calibri" panose="020F0502020204030204" pitchFamily="34" charset="0"/>
              </a:rPr>
              <a:t>tepelném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příkonu</a:t>
            </a:r>
            <a:r>
              <a:rPr lang="en-US" altLang="cs-CZ" dirty="0">
                <a:latin typeface="Calibri" panose="020F0502020204030204" pitchFamily="34" charset="0"/>
              </a:rPr>
              <a:t> 0,3 – 1 MW je </a:t>
            </a:r>
            <a:r>
              <a:rPr lang="en-US" altLang="cs-CZ" dirty="0" err="1">
                <a:latin typeface="Calibri" panose="020F0502020204030204" pitchFamily="34" charset="0"/>
              </a:rPr>
              <a:t>nutné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splnit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následující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emisní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limity</a:t>
            </a:r>
            <a:r>
              <a:rPr lang="en-US" altLang="cs-CZ" dirty="0">
                <a:latin typeface="Calibri" panose="020F0502020204030204" pitchFamily="34" charset="0"/>
              </a:rPr>
              <a:t>:</a:t>
            </a:r>
          </a:p>
          <a:p>
            <a:pPr marL="504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i="1" dirty="0" err="1">
                <a:latin typeface="Calibri" panose="020F0502020204030204" pitchFamily="34" charset="0"/>
              </a:rPr>
              <a:t>Mezní</a:t>
            </a:r>
            <a:r>
              <a:rPr lang="en-US" altLang="cs-CZ" i="1" dirty="0">
                <a:latin typeface="Calibri" panose="020F0502020204030204" pitchFamily="34" charset="0"/>
              </a:rPr>
              <a:t> limit </a:t>
            </a:r>
            <a:r>
              <a:rPr lang="en-US" altLang="cs-CZ" i="1" dirty="0" err="1">
                <a:latin typeface="Calibri" panose="020F0502020204030204" pitchFamily="34" charset="0"/>
              </a:rPr>
              <a:t>emisí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oxidů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dusíku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nesmí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být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vyšší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než</a:t>
            </a:r>
            <a:r>
              <a:rPr lang="en-US" altLang="cs-CZ" i="1" dirty="0">
                <a:latin typeface="Calibri" panose="020F0502020204030204" pitchFamily="34" charset="0"/>
              </a:rPr>
              <a:t> 600 mg/m3</a:t>
            </a:r>
          </a:p>
          <a:p>
            <a:pPr marL="504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i="1" dirty="0" err="1">
                <a:latin typeface="Calibri" panose="020F0502020204030204" pitchFamily="34" charset="0"/>
              </a:rPr>
              <a:t>Mezní</a:t>
            </a:r>
            <a:r>
              <a:rPr lang="en-US" altLang="cs-CZ" i="1" dirty="0">
                <a:latin typeface="Calibri" panose="020F0502020204030204" pitchFamily="34" charset="0"/>
              </a:rPr>
              <a:t> limit </a:t>
            </a:r>
            <a:r>
              <a:rPr lang="en-US" altLang="cs-CZ" i="1" dirty="0" err="1">
                <a:latin typeface="Calibri" panose="020F0502020204030204" pitchFamily="34" charset="0"/>
              </a:rPr>
              <a:t>emisí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tuhých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znečišťujících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látek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nesmí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být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vyšší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než</a:t>
            </a:r>
            <a:r>
              <a:rPr lang="en-US" altLang="cs-CZ" i="1" dirty="0">
                <a:latin typeface="Calibri" panose="020F0502020204030204" pitchFamily="34" charset="0"/>
              </a:rPr>
              <a:t> 100 mg/m3</a:t>
            </a:r>
          </a:p>
          <a:p>
            <a:pPr marL="504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i="1" dirty="0" err="1">
                <a:latin typeface="Calibri" panose="020F0502020204030204" pitchFamily="34" charset="0"/>
              </a:rPr>
              <a:t>Mezní</a:t>
            </a:r>
            <a:r>
              <a:rPr lang="en-US" altLang="cs-CZ" i="1" dirty="0">
                <a:latin typeface="Calibri" panose="020F0502020204030204" pitchFamily="34" charset="0"/>
              </a:rPr>
              <a:t> limit </a:t>
            </a:r>
            <a:r>
              <a:rPr lang="en-US" altLang="cs-CZ" i="1" dirty="0" err="1">
                <a:latin typeface="Calibri" panose="020F0502020204030204" pitchFamily="34" charset="0"/>
              </a:rPr>
              <a:t>emisí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oxidu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uhelnatého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nesmí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být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vyšší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než</a:t>
            </a:r>
            <a:r>
              <a:rPr lang="en-US" altLang="cs-CZ" i="1" dirty="0">
                <a:latin typeface="Calibri" panose="020F0502020204030204" pitchFamily="34" charset="0"/>
              </a:rPr>
              <a:t> 400 mg/m3</a:t>
            </a:r>
          </a:p>
          <a:p>
            <a:pPr eaLnBrk="1" hangingPunct="1">
              <a:spcBef>
                <a:spcPts val="363"/>
              </a:spcBef>
              <a:spcAft>
                <a:spcPts val="2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  <a:p>
            <a:pPr marL="254000" indent="0" algn="just" eaLnBrk="1" hangingPunct="1">
              <a:defRPr/>
            </a:pPr>
            <a:endParaRPr lang="en-US" altLang="cs-CZ" sz="2000" b="1" dirty="0">
              <a:latin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Specifická kritéria přijatelnosti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AF331F8C-9815-41CA-985F-C2EC9DA5912C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33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3687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727075" y="1084263"/>
            <a:ext cx="7699375" cy="519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Instalace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nového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zdroje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tepla</a:t>
            </a:r>
            <a:endParaRPr lang="en-US" altLang="cs-CZ" sz="2200" b="1" dirty="0">
              <a:solidFill>
                <a:srgbClr val="5FA4E5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Projekt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není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zaměřen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náhradu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zdroje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kapalná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paliva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nový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zdroj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pevná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paliva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cs-CZ" altLang="cs-CZ" dirty="0" err="1">
                <a:latin typeface="Calibri" panose="020F0502020204030204" pitchFamily="34" charset="0"/>
              </a:rPr>
              <a:t>P</a:t>
            </a:r>
            <a:r>
              <a:rPr lang="en-US" altLang="cs-CZ" dirty="0" err="1">
                <a:latin typeface="Calibri" panose="020F0502020204030204" pitchFamily="34" charset="0"/>
              </a:rPr>
              <a:t>okud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původní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zdroj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tepla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kapalné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palivo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nesmí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být</a:t>
            </a:r>
            <a:r>
              <a:rPr lang="en-US" altLang="cs-CZ" dirty="0">
                <a:latin typeface="Calibri" panose="020F0502020204030204" pitchFamily="34" charset="0"/>
              </a:rPr>
              <a:t> v PENB v </a:t>
            </a:r>
            <a:r>
              <a:rPr lang="en-US" altLang="cs-CZ" dirty="0" err="1">
                <a:latin typeface="Calibri" panose="020F0502020204030204" pitchFamily="34" charset="0"/>
              </a:rPr>
              <a:t>Doporučení</a:t>
            </a:r>
            <a:r>
              <a:rPr lang="en-US" altLang="cs-CZ" dirty="0">
                <a:latin typeface="Calibri" panose="020F0502020204030204" pitchFamily="34" charset="0"/>
              </a:rPr>
              <a:t> k </a:t>
            </a:r>
            <a:r>
              <a:rPr lang="en-US" altLang="cs-CZ" dirty="0" err="1">
                <a:latin typeface="Calibri" panose="020F0502020204030204" pitchFamily="34" charset="0"/>
              </a:rPr>
              <a:t>realizaci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zdůvodnění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uveden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nový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zdroj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pevná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paliva</a:t>
            </a:r>
            <a:endParaRPr lang="cs-CZ" altLang="cs-CZ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Nový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zdroj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je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instalován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výměnou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starý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spalovací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zdroj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tuhá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nebo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kapalná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fosilní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paliva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cs-CZ" altLang="cs-CZ" dirty="0">
                <a:latin typeface="Calibri" panose="020F0502020204030204" pitchFamily="34" charset="0"/>
              </a:rPr>
              <a:t>V</a:t>
            </a:r>
            <a:r>
              <a:rPr lang="en-US" altLang="cs-CZ" dirty="0">
                <a:latin typeface="Calibri" panose="020F0502020204030204" pitchFamily="34" charset="0"/>
              </a:rPr>
              <a:t> PENB </a:t>
            </a:r>
            <a:r>
              <a:rPr lang="en-US" altLang="cs-CZ" dirty="0" err="1">
                <a:latin typeface="Calibri" panose="020F0502020204030204" pitchFamily="34" charset="0"/>
              </a:rPr>
              <a:t>ve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stavu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před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realizací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opatření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musí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být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zaškrtnuto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některé</a:t>
            </a:r>
            <a:r>
              <a:rPr lang="en-US" altLang="cs-CZ" dirty="0">
                <a:latin typeface="Calibri" panose="020F0502020204030204" pitchFamily="34" charset="0"/>
              </a:rPr>
              <a:t> z </a:t>
            </a:r>
            <a:r>
              <a:rPr lang="en-US" altLang="cs-CZ" dirty="0" err="1">
                <a:latin typeface="Calibri" panose="020F0502020204030204" pitchFamily="34" charset="0"/>
              </a:rPr>
              <a:t>tuhých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kapalných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fosilních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paliv</a:t>
            </a: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  <a:p>
            <a:pPr marL="254000" indent="0" algn="just" eaLnBrk="1" hangingPunct="1">
              <a:defRPr/>
            </a:pPr>
            <a:endParaRPr lang="en-US" altLang="cs-CZ" sz="2000" b="1" dirty="0">
              <a:latin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Specifická kritéria přijatelnosti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6942F7FF-FC3D-439E-B8B1-13499CB4581B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34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378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727075" y="1022350"/>
            <a:ext cx="7699375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Instalace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nového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zdroje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tepla</a:t>
            </a:r>
            <a:endParaRPr lang="en-US" altLang="cs-CZ" sz="2200" b="1" dirty="0">
              <a:solidFill>
                <a:srgbClr val="5FA4E5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Při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instalaci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nového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zdroje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tepla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(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kotel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biomasu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,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plynový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kondenzační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kotel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,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tepelné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čerpadlo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) bez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současně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provedeného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zateplení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obvodových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konstrukcí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podle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podmínek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Integrovaného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regionálního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operačního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programu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dosahuje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budova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před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realizací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těchto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opatření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průměrného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součinitele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prostupu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tepla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U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em,R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podle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vyhlášky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č. 78/2013 Sb., o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energetické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náročnosti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budov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Vypočtená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hodnota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průměrného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součinitele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prostupu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tepla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nesmí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být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vyšší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než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referenční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hodnota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  <a:endParaRPr lang="cs-CZ" altLang="cs-CZ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Nový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zdroj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pro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vytápění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a/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nebo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přípravu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teplé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vody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dosahuje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min.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hodnoty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účinnosti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výroby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energie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Doporučení</a:t>
            </a:r>
            <a:r>
              <a:rPr lang="en-US" altLang="cs-CZ" dirty="0">
                <a:latin typeface="Calibri" panose="020F0502020204030204" pitchFamily="34" charset="0"/>
              </a:rPr>
              <a:t> k </a:t>
            </a:r>
            <a:r>
              <a:rPr lang="en-US" altLang="cs-CZ" dirty="0" err="1">
                <a:latin typeface="Calibri" panose="020F0502020204030204" pitchFamily="34" charset="0"/>
              </a:rPr>
              <a:t>realizaci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zdůvodnění</a:t>
            </a:r>
            <a:r>
              <a:rPr lang="en-US" altLang="cs-CZ" dirty="0">
                <a:latin typeface="Calibri" panose="020F0502020204030204" pitchFamily="34" charset="0"/>
              </a:rPr>
              <a:t> – </a:t>
            </a:r>
            <a:r>
              <a:rPr lang="en-US" altLang="cs-CZ" dirty="0" err="1">
                <a:latin typeface="Calibri" panose="020F0502020204030204" pitchFamily="34" charset="0"/>
              </a:rPr>
              <a:t>zde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uvedeno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doporučení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zpracovatele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instalovat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nový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zdroj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vytápění</a:t>
            </a:r>
            <a:r>
              <a:rPr lang="en-US" altLang="cs-CZ" dirty="0">
                <a:latin typeface="Calibri" panose="020F0502020204030204" pitchFamily="34" charset="0"/>
              </a:rPr>
              <a:t> a/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přípravu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teplé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vody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dosahující</a:t>
            </a:r>
            <a:r>
              <a:rPr lang="en-US" altLang="cs-CZ" dirty="0">
                <a:latin typeface="Calibri" panose="020F0502020204030204" pitchFamily="34" charset="0"/>
              </a:rPr>
              <a:t> min. </a:t>
            </a:r>
            <a:r>
              <a:rPr lang="en-US" altLang="cs-CZ" dirty="0" err="1">
                <a:latin typeface="Calibri" panose="020F0502020204030204" pitchFamily="34" charset="0"/>
              </a:rPr>
              <a:t>účinnosti</a:t>
            </a:r>
            <a:r>
              <a:rPr lang="en-US" altLang="cs-CZ" dirty="0">
                <a:latin typeface="Calibri" panose="020F0502020204030204" pitchFamily="34" charset="0"/>
              </a:rPr>
              <a:t> 80 % </a:t>
            </a:r>
            <a:r>
              <a:rPr lang="en-US" altLang="cs-CZ" dirty="0" err="1">
                <a:latin typeface="Calibri" panose="020F0502020204030204" pitchFamily="34" charset="0"/>
              </a:rPr>
              <a:t>výroby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energie</a:t>
            </a: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  <a:p>
            <a:pPr marL="254000" indent="0" algn="just" eaLnBrk="1" hangingPunct="1">
              <a:defRPr/>
            </a:pPr>
            <a:endParaRPr lang="en-US" altLang="cs-CZ" sz="2000" b="1" dirty="0">
              <a:latin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Specifická kritéria přijatelnosti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A5E02AD-B668-4541-9678-075E08FAF84C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35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3891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727075" y="950913"/>
            <a:ext cx="7699375" cy="546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Instalace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nového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zdroje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tepla</a:t>
            </a:r>
            <a:endParaRPr lang="cs-CZ" altLang="cs-CZ" sz="2200" b="1" dirty="0">
              <a:solidFill>
                <a:srgbClr val="5FA4E5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Tepelné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čerpadlo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dosahuje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min.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hodnotu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topného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faktoru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Při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instalaci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tepelného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čerpadla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musí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být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splněny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následující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minimální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hodnoty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topných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faktorů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podle</a:t>
            </a:r>
            <a:r>
              <a:rPr lang="en-US" altLang="cs-CZ" dirty="0">
                <a:latin typeface="Calibri" panose="020F0502020204030204" pitchFamily="34" charset="0"/>
              </a:rPr>
              <a:t> ČSN EN 14511:</a:t>
            </a:r>
          </a:p>
          <a:p>
            <a:pPr marL="537750" indent="-28575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i="1" dirty="0">
                <a:latin typeface="Calibri" panose="020F0502020204030204" pitchFamily="34" charset="0"/>
              </a:rPr>
              <a:t>pro </a:t>
            </a:r>
            <a:r>
              <a:rPr lang="en-US" altLang="cs-CZ" i="1" dirty="0" err="1">
                <a:latin typeface="Calibri" panose="020F0502020204030204" pitchFamily="34" charset="0"/>
              </a:rPr>
              <a:t>typ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tep</a:t>
            </a:r>
            <a:r>
              <a:rPr lang="en-US" altLang="cs-CZ" i="1" dirty="0">
                <a:latin typeface="Calibri" panose="020F0502020204030204" pitchFamily="34" charset="0"/>
              </a:rPr>
              <a:t>. </a:t>
            </a:r>
            <a:r>
              <a:rPr lang="en-US" altLang="cs-CZ" i="1" dirty="0" err="1">
                <a:latin typeface="Calibri" panose="020F0502020204030204" pitchFamily="34" charset="0"/>
              </a:rPr>
              <a:t>čerpadlo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země</a:t>
            </a:r>
            <a:r>
              <a:rPr lang="en-US" altLang="cs-CZ" i="1" dirty="0">
                <a:latin typeface="Calibri" panose="020F0502020204030204" pitchFamily="34" charset="0"/>
              </a:rPr>
              <a:t> - </a:t>
            </a:r>
            <a:r>
              <a:rPr lang="en-US" altLang="cs-CZ" i="1" dirty="0" err="1">
                <a:latin typeface="Calibri" panose="020F0502020204030204" pitchFamily="34" charset="0"/>
              </a:rPr>
              <a:t>vzduch</a:t>
            </a:r>
            <a:r>
              <a:rPr lang="en-US" altLang="cs-CZ" i="1" dirty="0">
                <a:latin typeface="Calibri" panose="020F0502020204030204" pitchFamily="34" charset="0"/>
              </a:rPr>
              <a:t>  min. </a:t>
            </a:r>
            <a:r>
              <a:rPr lang="en-US" altLang="cs-CZ" i="1" dirty="0" err="1">
                <a:latin typeface="Calibri" panose="020F0502020204030204" pitchFamily="34" charset="0"/>
              </a:rPr>
              <a:t>hodnota</a:t>
            </a:r>
            <a:r>
              <a:rPr lang="en-US" altLang="cs-CZ" i="1" dirty="0">
                <a:latin typeface="Calibri" panose="020F0502020204030204" pitchFamily="34" charset="0"/>
              </a:rPr>
              <a:t> 4,3</a:t>
            </a:r>
          </a:p>
          <a:p>
            <a:pPr marL="537750" indent="-28575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i="1" dirty="0">
                <a:latin typeface="Calibri" panose="020F0502020204030204" pitchFamily="34" charset="0"/>
              </a:rPr>
              <a:t>pro </a:t>
            </a:r>
            <a:r>
              <a:rPr lang="en-US" altLang="cs-CZ" i="1" dirty="0" err="1">
                <a:latin typeface="Calibri" panose="020F0502020204030204" pitchFamily="34" charset="0"/>
              </a:rPr>
              <a:t>typ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tep</a:t>
            </a:r>
            <a:r>
              <a:rPr lang="en-US" altLang="cs-CZ" i="1" dirty="0">
                <a:latin typeface="Calibri" panose="020F0502020204030204" pitchFamily="34" charset="0"/>
              </a:rPr>
              <a:t>. </a:t>
            </a:r>
            <a:r>
              <a:rPr lang="en-US" altLang="cs-CZ" i="1" dirty="0" err="1">
                <a:latin typeface="Calibri" panose="020F0502020204030204" pitchFamily="34" charset="0"/>
              </a:rPr>
              <a:t>čerpadlo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vzduch-voda</a:t>
            </a:r>
            <a:r>
              <a:rPr lang="en-US" altLang="cs-CZ" i="1" dirty="0">
                <a:latin typeface="Calibri" panose="020F0502020204030204" pitchFamily="34" charset="0"/>
              </a:rPr>
              <a:t> min. </a:t>
            </a:r>
            <a:r>
              <a:rPr lang="en-US" altLang="cs-CZ" i="1" dirty="0" err="1">
                <a:latin typeface="Calibri" panose="020F0502020204030204" pitchFamily="34" charset="0"/>
              </a:rPr>
              <a:t>hodnota</a:t>
            </a:r>
            <a:r>
              <a:rPr lang="en-US" altLang="cs-CZ" i="1" dirty="0">
                <a:latin typeface="Calibri" panose="020F0502020204030204" pitchFamily="34" charset="0"/>
              </a:rPr>
              <a:t> 3,1</a:t>
            </a:r>
          </a:p>
          <a:p>
            <a:pPr marL="537750" indent="-28575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i="1" dirty="0">
                <a:latin typeface="Calibri" panose="020F0502020204030204" pitchFamily="34" charset="0"/>
              </a:rPr>
              <a:t>pro </a:t>
            </a:r>
            <a:r>
              <a:rPr lang="en-US" altLang="cs-CZ" i="1" dirty="0" err="1">
                <a:latin typeface="Calibri" panose="020F0502020204030204" pitchFamily="34" charset="0"/>
              </a:rPr>
              <a:t>typ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tep</a:t>
            </a:r>
            <a:r>
              <a:rPr lang="en-US" altLang="cs-CZ" i="1" dirty="0">
                <a:latin typeface="Calibri" panose="020F0502020204030204" pitchFamily="34" charset="0"/>
              </a:rPr>
              <a:t>. </a:t>
            </a:r>
            <a:r>
              <a:rPr lang="en-US" altLang="cs-CZ" i="1" dirty="0" err="1">
                <a:latin typeface="Calibri" panose="020F0502020204030204" pitchFamily="34" charset="0"/>
              </a:rPr>
              <a:t>čerpadlo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voda-voda</a:t>
            </a:r>
            <a:r>
              <a:rPr lang="en-US" altLang="cs-CZ" i="1" dirty="0">
                <a:latin typeface="Calibri" panose="020F0502020204030204" pitchFamily="34" charset="0"/>
              </a:rPr>
              <a:t> min. </a:t>
            </a:r>
            <a:r>
              <a:rPr lang="en-US" altLang="cs-CZ" i="1" dirty="0" err="1">
                <a:latin typeface="Calibri" panose="020F0502020204030204" pitchFamily="34" charset="0"/>
              </a:rPr>
              <a:t>hodnota</a:t>
            </a:r>
            <a:r>
              <a:rPr lang="en-US" altLang="cs-CZ" i="1" dirty="0">
                <a:latin typeface="Calibri" panose="020F0502020204030204" pitchFamily="34" charset="0"/>
              </a:rPr>
              <a:t> 5,1</a:t>
            </a:r>
            <a:endParaRPr lang="cs-CZ" altLang="cs-CZ" i="1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en-US" altLang="cs-CZ" i="1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Tepelné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čerpadlo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splňuje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parametry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definované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Nařízením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Komise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(EU) č. 813/2013,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týkající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se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ekodesignu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tepelných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čerpadel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504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i="1" dirty="0" err="1">
                <a:latin typeface="Calibri" panose="020F0502020204030204" pitchFamily="34" charset="0"/>
              </a:rPr>
              <a:t>Sezónní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energetická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účinnost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vytápění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ohřívače</a:t>
            </a:r>
            <a:r>
              <a:rPr lang="en-US" altLang="cs-CZ" i="1" dirty="0">
                <a:latin typeface="Calibri" panose="020F0502020204030204" pitchFamily="34" charset="0"/>
              </a:rPr>
              <a:t> pro </a:t>
            </a:r>
            <a:r>
              <a:rPr lang="en-US" altLang="cs-CZ" i="1" dirty="0" err="1">
                <a:latin typeface="Calibri" panose="020F0502020204030204" pitchFamily="34" charset="0"/>
              </a:rPr>
              <a:t>vytápění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vnitřních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prostorů</a:t>
            </a:r>
            <a:r>
              <a:rPr lang="en-US" altLang="cs-CZ" i="1" dirty="0">
                <a:latin typeface="Calibri" panose="020F0502020204030204" pitchFamily="34" charset="0"/>
              </a:rPr>
              <a:t> s </a:t>
            </a:r>
            <a:r>
              <a:rPr lang="en-US" altLang="cs-CZ" i="1" dirty="0" err="1">
                <a:latin typeface="Calibri" panose="020F0502020204030204" pitchFamily="34" charset="0"/>
              </a:rPr>
              <a:t>tepelným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čerpadlem</a:t>
            </a:r>
            <a:r>
              <a:rPr lang="en-US" altLang="cs-CZ" i="1" dirty="0">
                <a:latin typeface="Calibri" panose="020F0502020204030204" pitchFamily="34" charset="0"/>
              </a:rPr>
              <a:t> a </a:t>
            </a:r>
            <a:r>
              <a:rPr lang="en-US" altLang="cs-CZ" i="1" dirty="0" err="1">
                <a:latin typeface="Calibri" panose="020F0502020204030204" pitchFamily="34" charset="0"/>
              </a:rPr>
              <a:t>kombinovaného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ohřívače</a:t>
            </a:r>
            <a:r>
              <a:rPr lang="en-US" altLang="cs-CZ" i="1" dirty="0">
                <a:latin typeface="Calibri" panose="020F0502020204030204" pitchFamily="34" charset="0"/>
              </a:rPr>
              <a:t> s </a:t>
            </a:r>
            <a:r>
              <a:rPr lang="en-US" altLang="cs-CZ" i="1" dirty="0" err="1">
                <a:latin typeface="Calibri" panose="020F0502020204030204" pitchFamily="34" charset="0"/>
              </a:rPr>
              <a:t>tepelným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čerpadlem</a:t>
            </a:r>
            <a:r>
              <a:rPr lang="en-US" altLang="cs-CZ" i="1" dirty="0">
                <a:latin typeface="Calibri" panose="020F0502020204030204" pitchFamily="34" charset="0"/>
              </a:rPr>
              <a:t>, s </a:t>
            </a:r>
            <a:r>
              <a:rPr lang="en-US" altLang="cs-CZ" i="1" dirty="0" err="1">
                <a:latin typeface="Calibri" panose="020F0502020204030204" pitchFamily="34" charset="0"/>
              </a:rPr>
              <a:t>výjimkou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nízkoteplotních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tepelných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čerpadel</a:t>
            </a:r>
            <a:r>
              <a:rPr lang="en-US" altLang="cs-CZ" i="1" dirty="0">
                <a:latin typeface="Calibri" panose="020F0502020204030204" pitchFamily="34" charset="0"/>
              </a:rPr>
              <a:t>, </a:t>
            </a:r>
            <a:r>
              <a:rPr lang="en-US" altLang="cs-CZ" i="1" dirty="0" err="1">
                <a:latin typeface="Calibri" panose="020F0502020204030204" pitchFamily="34" charset="0"/>
              </a:rPr>
              <a:t>nesmí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být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nižší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než</a:t>
            </a:r>
            <a:r>
              <a:rPr lang="en-US" altLang="cs-CZ" i="1" dirty="0">
                <a:latin typeface="Calibri" panose="020F0502020204030204" pitchFamily="34" charset="0"/>
              </a:rPr>
              <a:t> 110 %.</a:t>
            </a:r>
          </a:p>
          <a:p>
            <a:pPr marL="504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i="1" dirty="0" err="1">
                <a:latin typeface="Calibri" panose="020F0502020204030204" pitchFamily="34" charset="0"/>
              </a:rPr>
              <a:t>Sezónní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energetická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účinnost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vytápění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nízkoteplotními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tepelnými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čerpadly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nesmí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být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nižší</a:t>
            </a:r>
            <a:r>
              <a:rPr lang="en-US" altLang="cs-CZ" i="1" dirty="0">
                <a:latin typeface="Calibri" panose="020F0502020204030204" pitchFamily="34" charset="0"/>
              </a:rPr>
              <a:t> </a:t>
            </a:r>
            <a:r>
              <a:rPr lang="en-US" altLang="cs-CZ" i="1" dirty="0" err="1">
                <a:latin typeface="Calibri" panose="020F0502020204030204" pitchFamily="34" charset="0"/>
              </a:rPr>
              <a:t>než</a:t>
            </a:r>
            <a:r>
              <a:rPr lang="en-US" altLang="cs-CZ" i="1" dirty="0">
                <a:latin typeface="Calibri" panose="020F0502020204030204" pitchFamily="34" charset="0"/>
              </a:rPr>
              <a:t> 125 %.</a:t>
            </a: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  <a:p>
            <a:pPr marL="254000" indent="0" algn="just" eaLnBrk="1" hangingPunct="1">
              <a:defRPr/>
            </a:pPr>
            <a:endParaRPr lang="en-US" altLang="cs-CZ" sz="2000" b="1" dirty="0">
              <a:latin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Specifická kritéria přijatelnosti</a:t>
            </a:r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DDCADCB2-0E09-4032-AE54-4EB5FE02066D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36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3994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727075" y="1074738"/>
            <a:ext cx="7699375" cy="541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Instalace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nového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zdroje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tepla</a:t>
            </a:r>
            <a:endParaRPr lang="en-US" altLang="cs-CZ" sz="2200" b="1" dirty="0">
              <a:solidFill>
                <a:srgbClr val="5FA4E5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Plynový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kondenzační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kotel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splňuje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parametry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definované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Nařízením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Komise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(EU) č. 813/2013,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týkající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se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ekodesignu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plynových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kondenzačních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kotlů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Emise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oxidů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dusíku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nesmí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překračovat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hodnotu</a:t>
            </a:r>
            <a:r>
              <a:rPr lang="en-US" altLang="cs-CZ" dirty="0">
                <a:latin typeface="Calibri" panose="020F0502020204030204" pitchFamily="34" charset="0"/>
              </a:rPr>
              <a:t> 56 mg/kWh </a:t>
            </a:r>
            <a:r>
              <a:rPr lang="en-US" altLang="cs-CZ" dirty="0" err="1">
                <a:latin typeface="Calibri" panose="020F0502020204030204" pitchFamily="34" charset="0"/>
              </a:rPr>
              <a:t>spotřebovaného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paliva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vztaženo</a:t>
            </a:r>
            <a:r>
              <a:rPr lang="en-US" altLang="cs-CZ" dirty="0">
                <a:latin typeface="Calibri" panose="020F0502020204030204" pitchFamily="34" charset="0"/>
              </a:rPr>
              <a:t> k </a:t>
            </a:r>
            <a:r>
              <a:rPr lang="en-US" altLang="cs-CZ" dirty="0" err="1">
                <a:latin typeface="Calibri" panose="020F0502020204030204" pitchFamily="34" charset="0"/>
              </a:rPr>
              <a:t>jednotkám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spalného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paliva</a:t>
            </a:r>
            <a:endParaRPr lang="cs-CZ" altLang="cs-CZ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Projekt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instalace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nového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zdroje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tepla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v 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bytovém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domě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,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kterém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před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realizací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opatření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neexistovalo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ústřední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vytápění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, je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zaměřen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vybudování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systému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ústředního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vytápění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ohřevu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teplé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užitkové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vody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. V 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rámci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projektu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budou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k 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systému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připojeny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všechny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bytové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jednotky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>
                <a:latin typeface="Calibri" panose="020F0502020204030204" pitchFamily="34" charset="0"/>
              </a:rPr>
              <a:t>V </a:t>
            </a:r>
            <a:r>
              <a:rPr lang="en-US" altLang="cs-CZ" dirty="0" err="1">
                <a:latin typeface="Calibri" panose="020F0502020204030204" pitchFamily="34" charset="0"/>
              </a:rPr>
              <a:t>případě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instalace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nového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zdroje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tepla</a:t>
            </a:r>
            <a:r>
              <a:rPr lang="en-US" altLang="cs-CZ" dirty="0">
                <a:latin typeface="Calibri" panose="020F0502020204030204" pitchFamily="34" charset="0"/>
              </a:rPr>
              <a:t> v </a:t>
            </a:r>
            <a:r>
              <a:rPr lang="en-US" altLang="cs-CZ" dirty="0" err="1">
                <a:latin typeface="Calibri" panose="020F0502020204030204" pitchFamily="34" charset="0"/>
              </a:rPr>
              <a:t>bytovém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domě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ve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kterém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před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realizací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opatření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neexistovalo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ústřední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vytápění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musí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být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nové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ústřední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vytápěná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napojeny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všechny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bytové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jednotky</a:t>
            </a: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  <a:p>
            <a:pPr marL="254000" indent="0" algn="just" eaLnBrk="1" hangingPunct="1">
              <a:defRPr/>
            </a:pPr>
            <a:endParaRPr lang="en-US" altLang="cs-CZ" sz="2000" b="1" dirty="0">
              <a:latin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Specifická kritéria přijatelnosti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41C3ACB9-6DC2-4881-89ED-0639D384503B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37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4096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727075" y="1089025"/>
            <a:ext cx="7699375" cy="527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Instalace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nového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zdroje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tepla</a:t>
            </a:r>
            <a:endParaRPr lang="en-US" altLang="cs-CZ" sz="2200" b="1" dirty="0">
              <a:solidFill>
                <a:srgbClr val="5FA4E5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Projekt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není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zaměřen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instalaci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nového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kotle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o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příkonu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vyšším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než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1 MW.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>
                <a:latin typeface="Calibri" panose="020F0502020204030204" pitchFamily="34" charset="0"/>
              </a:rPr>
              <a:t>V PENB v </a:t>
            </a:r>
            <a:r>
              <a:rPr lang="en-US" altLang="cs-CZ" dirty="0" err="1">
                <a:latin typeface="Calibri" panose="020F0502020204030204" pitchFamily="34" charset="0"/>
              </a:rPr>
              <a:t>Doporučení</a:t>
            </a:r>
            <a:r>
              <a:rPr lang="en-US" altLang="cs-CZ" dirty="0">
                <a:latin typeface="Calibri" panose="020F0502020204030204" pitchFamily="34" charset="0"/>
              </a:rPr>
              <a:t> k </a:t>
            </a:r>
            <a:r>
              <a:rPr lang="en-US" altLang="cs-CZ" dirty="0" err="1">
                <a:latin typeface="Calibri" panose="020F0502020204030204" pitchFamily="34" charset="0"/>
              </a:rPr>
              <a:t>realizaci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zdůvodnění</a:t>
            </a:r>
            <a:r>
              <a:rPr lang="en-US" altLang="cs-CZ" dirty="0">
                <a:latin typeface="Calibri" panose="020F0502020204030204" pitchFamily="34" charset="0"/>
              </a:rPr>
              <a:t> – </a:t>
            </a:r>
            <a:r>
              <a:rPr lang="en-US" altLang="cs-CZ" dirty="0" err="1">
                <a:latin typeface="Calibri" panose="020F0502020204030204" pitchFamily="34" charset="0"/>
              </a:rPr>
              <a:t>zde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jednoznačně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uvedeno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zpracovatelem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že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nebude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instalován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nový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kotel</a:t>
            </a:r>
            <a:r>
              <a:rPr lang="en-US" altLang="cs-CZ" dirty="0">
                <a:latin typeface="Calibri" panose="020F0502020204030204" pitchFamily="34" charset="0"/>
              </a:rPr>
              <a:t> o </a:t>
            </a:r>
            <a:r>
              <a:rPr lang="en-US" altLang="cs-CZ" dirty="0" err="1">
                <a:latin typeface="Calibri" panose="020F0502020204030204" pitchFamily="34" charset="0"/>
              </a:rPr>
              <a:t>příkonu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vyšším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než</a:t>
            </a:r>
            <a:r>
              <a:rPr lang="en-US" altLang="cs-CZ" dirty="0">
                <a:latin typeface="Calibri" panose="020F0502020204030204" pitchFamily="34" charset="0"/>
              </a:rPr>
              <a:t> 1 MW.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en-US" altLang="cs-CZ" sz="2000" dirty="0">
              <a:solidFill>
                <a:srgbClr val="5FA4E5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Instalace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solárních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termických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kolektorů</a:t>
            </a:r>
            <a:endParaRPr lang="en-US" altLang="cs-CZ" sz="2200" b="1" dirty="0">
              <a:solidFill>
                <a:srgbClr val="5FA4E5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Instalované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solární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termické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kolektory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dosahují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minimální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hodnoty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celkového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využitelného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solárního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zisku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>
                <a:latin typeface="Calibri" panose="020F0502020204030204" pitchFamily="34" charset="0"/>
              </a:rPr>
              <a:t>V </a:t>
            </a:r>
            <a:r>
              <a:rPr lang="en-US" altLang="cs-CZ" dirty="0" err="1">
                <a:latin typeface="Calibri" panose="020F0502020204030204" pitchFamily="34" charset="0"/>
              </a:rPr>
              <a:t>protokolu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Bilance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solárních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kolektorů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uvedena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hodnota</a:t>
            </a:r>
            <a:r>
              <a:rPr lang="en-US" altLang="cs-CZ" dirty="0">
                <a:latin typeface="Calibri" panose="020F0502020204030204" pitchFamily="34" charset="0"/>
              </a:rPr>
              <a:t> „</a:t>
            </a:r>
            <a:r>
              <a:rPr lang="en-US" altLang="cs-CZ" dirty="0" err="1">
                <a:latin typeface="Calibri" panose="020F0502020204030204" pitchFamily="34" charset="0"/>
              </a:rPr>
              <a:t>Celkový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využitelný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zisk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solárního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systému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Q</a:t>
            </a:r>
            <a:r>
              <a:rPr lang="en-US" altLang="cs-CZ" baseline="-25000" dirty="0" err="1">
                <a:latin typeface="Calibri" panose="020F0502020204030204" pitchFamily="34" charset="0"/>
              </a:rPr>
              <a:t>ss,u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1 </a:t>
            </a:r>
            <a:r>
              <a:rPr lang="en-US" altLang="cs-CZ" dirty="0" err="1">
                <a:latin typeface="Calibri" panose="020F0502020204030204" pitchFamily="34" charset="0"/>
              </a:rPr>
              <a:t>b.j</a:t>
            </a:r>
            <a:r>
              <a:rPr lang="en-US" altLang="cs-CZ" dirty="0">
                <a:latin typeface="Calibri" panose="020F0502020204030204" pitchFamily="34" charset="0"/>
              </a:rPr>
              <a:t>.“. Tato </a:t>
            </a:r>
            <a:r>
              <a:rPr lang="en-US" altLang="cs-CZ" dirty="0" err="1">
                <a:latin typeface="Calibri" panose="020F0502020204030204" pitchFamily="34" charset="0"/>
              </a:rPr>
              <a:t>hodnota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nesmí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být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nižší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než</a:t>
            </a:r>
            <a:r>
              <a:rPr lang="en-US" altLang="cs-CZ" dirty="0">
                <a:latin typeface="Calibri" panose="020F0502020204030204" pitchFamily="34" charset="0"/>
              </a:rPr>
              <a:t> 600.</a:t>
            </a: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  <a:p>
            <a:pPr marL="254000" indent="0" algn="just" eaLnBrk="1" hangingPunct="1">
              <a:defRPr/>
            </a:pPr>
            <a:endParaRPr lang="en-US" altLang="cs-CZ" sz="2000" b="1" dirty="0">
              <a:latin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Specifická kritéria přijatelnosti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2D9E687-5BFC-4D57-B264-DB10EE283BCC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38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4199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727075" y="1084263"/>
            <a:ext cx="7699375" cy="527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Instalace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fotovoltaického</a:t>
            </a:r>
            <a:r>
              <a:rPr lang="en-US" altLang="cs-CZ" sz="2200" b="1" dirty="0">
                <a:solidFill>
                  <a:srgbClr val="5FA4E5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200" b="1" dirty="0" err="1">
                <a:solidFill>
                  <a:srgbClr val="5FA4E5"/>
                </a:solidFill>
                <a:latin typeface="Calibri" panose="020F0502020204030204" pitchFamily="34" charset="0"/>
              </a:rPr>
              <a:t>systému</a:t>
            </a:r>
            <a:endParaRPr lang="en-US" altLang="cs-CZ" sz="2200" b="1" dirty="0">
              <a:solidFill>
                <a:srgbClr val="5FA4E5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Projekt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instalace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fotovoltaického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systému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je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součástí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komplexních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opatření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: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zateplení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obvodových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konstrukcí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a/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nebo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instalace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tepelného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čerpadla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Součástí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musí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být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aktivita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zateplení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obvodových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konstrukcí</a:t>
            </a:r>
            <a:r>
              <a:rPr lang="en-US" altLang="cs-CZ" dirty="0">
                <a:latin typeface="Calibri" panose="020F0502020204030204" pitchFamily="34" charset="0"/>
              </a:rPr>
              <a:t> a/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instalace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tepelného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čerpadla</a:t>
            </a:r>
            <a:endParaRPr lang="cs-CZ" altLang="cs-CZ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Energie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získaná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z 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fotovoltaického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systému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bude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využita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zejména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pro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potřeby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bytového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domu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Vyrobená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elektrická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energie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musí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být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využita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zejména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potřeby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bytového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domu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který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předmětem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projektu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nesmí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být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prodávána</a:t>
            </a:r>
            <a:r>
              <a:rPr lang="en-US" altLang="cs-CZ" dirty="0">
                <a:latin typeface="Calibri" panose="020F0502020204030204" pitchFamily="34" charset="0"/>
              </a:rPr>
              <a:t> do </a:t>
            </a:r>
            <a:r>
              <a:rPr lang="en-US" altLang="cs-CZ" dirty="0" err="1">
                <a:latin typeface="Calibri" panose="020F0502020204030204" pitchFamily="34" charset="0"/>
              </a:rPr>
              <a:t>sítě</a:t>
            </a: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  <a:p>
            <a:pPr marL="254000" indent="0" algn="just" eaLnBrk="1" hangingPunct="1">
              <a:defRPr/>
            </a:pPr>
            <a:endParaRPr lang="en-US" altLang="cs-CZ" sz="2000" b="1" dirty="0">
              <a:latin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Specifická kritéria přijatelnosti</a:t>
            </a: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373C223-4515-441A-A029-BA5FDA40769E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39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4301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727075" y="1306513"/>
            <a:ext cx="7958138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ourier New" panose="02070309020205020404" pitchFamily="49" charset="0"/>
              <a:buChar char="o"/>
              <a:defRPr/>
            </a:pPr>
            <a:r>
              <a:rPr lang="cs-CZ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P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rovedena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do 26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pracovních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dnů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od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registrace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žádosti</a:t>
            </a:r>
            <a:endParaRPr lang="en-US" altLang="cs-CZ" sz="2000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ourier New" panose="02070309020205020404" pitchFamily="49" charset="0"/>
              <a:buChar char="o"/>
              <a:defRPr/>
            </a:pPr>
            <a:r>
              <a:rPr lang="cs-CZ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robíhá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elektronicky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v MS2014+,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kontrolu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provádí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Centrum</a:t>
            </a:r>
          </a:p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Obecná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specifická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kritéria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přijatelnosti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jsou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rozdělena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na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kritéria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NAPRAVITELNÁ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 a 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NENAPRAVITELNÁ</a:t>
            </a:r>
          </a:p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Kritéria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formálních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náležitostí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jsou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vždy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NAPRAVITELNÁ </a:t>
            </a:r>
          </a:p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V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případě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nesplnění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alespoň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jednoho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kritéria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s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příznakem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NENAPRAVITELNÉ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je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žádost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o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podporu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vyloučena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z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dalšího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procesu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hodnocení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.</a:t>
            </a:r>
          </a:p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V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případě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nesplnění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jakéhokoliv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NAPRAVITELNÉHO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kritéria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přijatelnosti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formálních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náležitostí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lze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žadatele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vyzvat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k </a:t>
            </a:r>
            <a:r>
              <a:rPr lang="en-US" altLang="cs-CZ" sz="2000" b="1" u="sng" dirty="0" err="1">
                <a:solidFill>
                  <a:srgbClr val="00529C"/>
                </a:solidFill>
                <a:latin typeface="Calibri" panose="020F0502020204030204" pitchFamily="34" charset="0"/>
              </a:rPr>
              <a:t>doplnění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(max. 2x)</a:t>
            </a:r>
          </a:p>
          <a:p>
            <a:pPr marL="252000" indent="-2520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Font typeface="Courier New" panose="02070309020205020404" pitchFamily="49" charset="0"/>
              <a:buChar char="o"/>
              <a:defRPr/>
            </a:pPr>
            <a:r>
              <a:rPr lang="cs-CZ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V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ýzvy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k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doplnění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jsou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žadateli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zasílány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formou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depeší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v MS2014+</a:t>
            </a:r>
          </a:p>
          <a:p>
            <a:pPr eaLnBrk="1" hangingPunct="1">
              <a:lnSpc>
                <a:spcPct val="100000"/>
              </a:lnSpc>
              <a:spcBef>
                <a:spcPts val="1425"/>
              </a:spcBef>
              <a:buClrTx/>
              <a:buSzTx/>
              <a:buFontTx/>
              <a:buNone/>
              <a:defRPr/>
            </a:pPr>
            <a:endParaRPr lang="en-US" altLang="cs-CZ" sz="2000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buClrTx/>
              <a:buSzTx/>
              <a:buFontTx/>
              <a:buNone/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Kontrola přijatelnosti a formálních náležitostí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799752A-81CD-45E0-A5B1-FFC614AAD19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84213" y="1084263"/>
            <a:ext cx="8002587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250825" indent="-250825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lvl="1" eaLnBrk="1" hangingPunct="1">
              <a:lnSpc>
                <a:spcPct val="110000"/>
              </a:lnSpc>
              <a:spcAft>
                <a:spcPts val="600"/>
              </a:spcAft>
              <a:buClr>
                <a:srgbClr val="00529C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Provádí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Centrum</a:t>
            </a:r>
          </a:p>
          <a:p>
            <a:pPr marL="504000" lvl="1" eaLnBrk="1" hangingPunct="1">
              <a:lnSpc>
                <a:spcPct val="11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Pro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projekty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které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prošly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úspěšně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hodnocením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marL="504000" lvl="1" eaLnBrk="1" hangingPunct="1">
              <a:lnSpc>
                <a:spcPct val="11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Na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základě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výsledku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ex-ante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analýzy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rizik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provede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Centrum u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vybraných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projektů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ex-ante  </a:t>
            </a:r>
            <a:r>
              <a:rPr lang="en-US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kontrolu</a:t>
            </a: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1" eaLnBrk="1" hangingPunct="1">
              <a:lnSpc>
                <a:spcPct val="110000"/>
              </a:lnSpc>
              <a:spcAft>
                <a:spcPts val="600"/>
              </a:spcAft>
              <a:buClr>
                <a:srgbClr val="00529C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Probíhá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podle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následujících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kritérií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pro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specifický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cíl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2.5:</a:t>
            </a:r>
          </a:p>
          <a:p>
            <a:pPr eaLnBrk="1" hangingPunct="1">
              <a:spcBef>
                <a:spcPts val="363"/>
              </a:spcBef>
              <a:spcAft>
                <a:spcPts val="200"/>
              </a:spcAft>
              <a:defRPr/>
            </a:pPr>
            <a:endParaRPr lang="en-US" alt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Ex-ante analýza rizik</a:t>
            </a:r>
          </a:p>
        </p:txBody>
      </p:sp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A6267770-2AEA-4DD7-832B-112B1DD83F0E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40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4403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" name="Group 6"/>
          <p:cNvGraphicFramePr>
            <a:graphicFrameLocks noGrp="1"/>
          </p:cNvGraphicFramePr>
          <p:nvPr/>
        </p:nvGraphicFramePr>
        <p:xfrm>
          <a:off x="1243013" y="3070225"/>
          <a:ext cx="6577012" cy="3055941"/>
        </p:xfrm>
        <a:graphic>
          <a:graphicData uri="http://schemas.openxmlformats.org/drawingml/2006/table">
            <a:tbl>
              <a:tblPr/>
              <a:tblGrid>
                <a:gridCol w="6577012">
                  <a:extLst>
                    <a:ext uri="{9D8B030D-6E8A-4147-A177-3AD203B41FA5}"/>
                  </a:extLst>
                </a:gridCol>
              </a:tblGrid>
              <a:tr h="43656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Riziko realizovatelnosti projektu po věcné a finanční stránce.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/>
                </a:extLst>
              </a:tr>
              <a:tr h="43656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Riziko nezpůsobilosti výdajů.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/>
                </a:extLst>
              </a:tr>
              <a:tr h="43656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Riziko podvodů a korupčního jednání.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/>
                </a:extLst>
              </a:tr>
              <a:tr h="43656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Riziko ve veřejných zakázkách.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/>
                </a:extLst>
              </a:tr>
              <a:tr h="43656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Riziko v udržitelnosti projektu.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/>
                </a:extLst>
              </a:tr>
              <a:tr h="43656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Riziko v nedovolené veřejné podpoře.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/>
                </a:extLst>
              </a:tr>
              <a:tr h="43656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Riziko nehospodárných a neefektivních aktivit a výdajů.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682625" y="1079500"/>
            <a:ext cx="8002588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2438" indent="-185738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898525" indent="-185738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lvl="1" indent="-252000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Provádí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se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na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základě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výsledků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ex-ante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analýzy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rizik</a:t>
            </a:r>
            <a:endParaRPr lang="en-US" altLang="cs-CZ" sz="2000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marL="504000" lvl="1" indent="-252000" algn="just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zahrnuje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oblasti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které</a:t>
            </a:r>
            <a:r>
              <a:rPr lang="en-US" altLang="cs-CZ" dirty="0">
                <a:latin typeface="Calibri" panose="020F0502020204030204" pitchFamily="34" charset="0"/>
              </a:rPr>
              <a:t> ex-ante </a:t>
            </a:r>
            <a:r>
              <a:rPr lang="en-US" altLang="cs-CZ" dirty="0" err="1">
                <a:latin typeface="Calibri" panose="020F0502020204030204" pitchFamily="34" charset="0"/>
              </a:rPr>
              <a:t>analýza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rizik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vyhodnotila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jako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rizikové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  <a:endParaRPr lang="cs-CZ" altLang="cs-CZ" dirty="0">
              <a:latin typeface="Calibri" panose="020F0502020204030204" pitchFamily="34" charset="0"/>
            </a:endParaRPr>
          </a:p>
          <a:p>
            <a:pPr marL="252000" lvl="1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2000" lvl="1" indent="-252000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Forma:</a:t>
            </a:r>
          </a:p>
          <a:p>
            <a:pPr marL="504000" lvl="2" indent="-252000" algn="just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probíhá</a:t>
            </a:r>
            <a:r>
              <a:rPr lang="en-US" altLang="cs-CZ" dirty="0">
                <a:latin typeface="Calibri" panose="020F0502020204030204" pitchFamily="34" charset="0"/>
              </a:rPr>
              <a:t> v </a:t>
            </a:r>
            <a:r>
              <a:rPr lang="en-US" altLang="cs-CZ" dirty="0" err="1">
                <a:latin typeface="Calibri" panose="020F0502020204030204" pitchFamily="34" charset="0"/>
              </a:rPr>
              <a:t>režimu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veřejnosprávní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kontroly</a:t>
            </a:r>
            <a:endParaRPr lang="cs-CZ" altLang="cs-CZ" dirty="0">
              <a:latin typeface="Calibri" panose="020F0502020204030204" pitchFamily="34" charset="0"/>
            </a:endParaRPr>
          </a:p>
          <a:p>
            <a:pPr marL="252000" lvl="2" indent="0" algn="just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2000" lvl="1" indent="-252000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Možné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krácení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výdajů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na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základě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výsledku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kontroly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:</a:t>
            </a:r>
          </a:p>
          <a:p>
            <a:pPr marL="504000" lvl="2" indent="-252000" algn="just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ve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způsobilých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výdajích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jsou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zahrnuty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nezpůsobilé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výdaje</a:t>
            </a:r>
            <a:r>
              <a:rPr lang="en-US" altLang="cs-CZ" dirty="0">
                <a:latin typeface="Calibri" panose="020F0502020204030204" pitchFamily="34" charset="0"/>
              </a:rPr>
              <a:t>,</a:t>
            </a:r>
          </a:p>
          <a:p>
            <a:pPr marL="504000" lvl="2" indent="-252000" algn="just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aktivity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které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mohly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být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již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byly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realizovány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základě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chybně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provedeného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výběrového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řízení</a:t>
            </a:r>
            <a:r>
              <a:rPr lang="en-US" altLang="cs-CZ" dirty="0">
                <a:latin typeface="Calibri" panose="020F0502020204030204" pitchFamily="34" charset="0"/>
              </a:rPr>
              <a:t>,</a:t>
            </a:r>
          </a:p>
          <a:p>
            <a:pPr marL="504000" lvl="2" indent="-252000" algn="just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výdaje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nebyly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vynaloženy</a:t>
            </a:r>
            <a:r>
              <a:rPr lang="en-US" altLang="cs-CZ" dirty="0">
                <a:latin typeface="Calibri" panose="020F0502020204030204" pitchFamily="34" charset="0"/>
              </a:rPr>
              <a:t> v </a:t>
            </a:r>
            <a:r>
              <a:rPr lang="en-US" altLang="cs-CZ" dirty="0" err="1">
                <a:latin typeface="Calibri" panose="020F0502020204030204" pitchFamily="34" charset="0"/>
              </a:rPr>
              <a:t>souladu</a:t>
            </a:r>
            <a:r>
              <a:rPr lang="en-US" altLang="cs-CZ" dirty="0">
                <a:latin typeface="Calibri" panose="020F0502020204030204" pitchFamily="34" charset="0"/>
              </a:rPr>
              <a:t> se </a:t>
            </a:r>
            <a:r>
              <a:rPr lang="en-US" altLang="cs-CZ" dirty="0" err="1">
                <a:latin typeface="Calibri" panose="020F0502020204030204" pitchFamily="34" charset="0"/>
              </a:rPr>
              <a:t>zásadami</a:t>
            </a:r>
            <a:r>
              <a:rPr lang="en-US" altLang="cs-CZ" dirty="0">
                <a:latin typeface="Calibri" panose="020F0502020204030204" pitchFamily="34" charset="0"/>
              </a:rPr>
              <a:t> 3E (</a:t>
            </a:r>
            <a:r>
              <a:rPr lang="en-US" altLang="cs-CZ" dirty="0" err="1">
                <a:latin typeface="Calibri" panose="020F0502020204030204" pitchFamily="34" charset="0"/>
              </a:rPr>
              <a:t>hospodárnost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efektivnost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účelnost</a:t>
            </a:r>
            <a:r>
              <a:rPr lang="en-US" altLang="cs-CZ" dirty="0">
                <a:latin typeface="Calibri" panose="020F0502020204030204" pitchFamily="34" charset="0"/>
              </a:rPr>
              <a:t>)</a:t>
            </a:r>
          </a:p>
          <a:p>
            <a:pPr marL="711200" eaLnBrk="1" hangingPunct="1">
              <a:spcBef>
                <a:spcPts val="700"/>
              </a:spcBef>
              <a:defRPr/>
            </a:pPr>
            <a:endParaRPr lang="en-US" altLang="cs-CZ" sz="1600" dirty="0">
              <a:latin typeface="Calibri" panose="020F0502020204030204" pitchFamily="34" charset="0"/>
            </a:endParaRPr>
          </a:p>
          <a:p>
            <a:pPr marL="898525" indent="-185738" eaLnBrk="1" hangingPunct="1">
              <a:spcBef>
                <a:spcPts val="700"/>
              </a:spcBef>
              <a:defRPr/>
            </a:pPr>
            <a:endParaRPr lang="en-US" altLang="cs-CZ" sz="16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363"/>
              </a:spcBef>
              <a:spcAft>
                <a:spcPts val="2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Ex-ante kontrola</a:t>
            </a:r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737750D-11A1-4681-80F4-C9051943189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41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4506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727075" y="1084263"/>
            <a:ext cx="8002588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2438" indent="-185738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Provádí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ŘO IROP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na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základě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výsledků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hodnocení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provedeného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Centrem</a:t>
            </a:r>
            <a:endParaRPr lang="en-US" altLang="cs-CZ" sz="2000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marL="504000" indent="-252000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cs-CZ" b="1" dirty="0" err="1">
                <a:latin typeface="Calibri" panose="020F0502020204030204" pitchFamily="34" charset="0"/>
              </a:rPr>
              <a:t>Podkladem</a:t>
            </a:r>
            <a:r>
              <a:rPr lang="en-US" altLang="cs-CZ" b="1" dirty="0">
                <a:latin typeface="Calibri" panose="020F0502020204030204" pitchFamily="34" charset="0"/>
              </a:rPr>
              <a:t> pro </a:t>
            </a:r>
            <a:r>
              <a:rPr lang="en-US" altLang="cs-CZ" b="1" dirty="0" err="1">
                <a:latin typeface="Calibri" panose="020F0502020204030204" pitchFamily="34" charset="0"/>
              </a:rPr>
              <a:t>výběr</a:t>
            </a:r>
            <a:r>
              <a:rPr lang="en-US" altLang="cs-CZ" b="1" dirty="0">
                <a:latin typeface="Calibri" panose="020F0502020204030204" pitchFamily="34" charset="0"/>
              </a:rPr>
              <a:t> je:</a:t>
            </a:r>
          </a:p>
          <a:p>
            <a:pPr marL="792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-"/>
              <a:defRPr/>
            </a:pPr>
            <a:r>
              <a:rPr lang="cs-CZ" altLang="cs-CZ" dirty="0" err="1">
                <a:latin typeface="Calibri" panose="020F0502020204030204" pitchFamily="34" charset="0"/>
              </a:rPr>
              <a:t>Z</a:t>
            </a:r>
            <a:r>
              <a:rPr lang="en-US" altLang="cs-CZ" dirty="0" err="1">
                <a:latin typeface="Calibri" panose="020F0502020204030204" pitchFamily="34" charset="0"/>
              </a:rPr>
              <a:t>ápis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podepsaný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ředitelem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Centra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který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deklaruje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že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hodnocení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br>
              <a:rPr lang="en-US" altLang="cs-CZ" dirty="0">
                <a:latin typeface="Calibri" panose="020F0502020204030204" pitchFamily="34" charset="0"/>
              </a:rPr>
            </a:br>
            <a:r>
              <a:rPr lang="en-US" altLang="cs-CZ" dirty="0">
                <a:latin typeface="Calibri" panose="020F0502020204030204" pitchFamily="34" charset="0"/>
              </a:rPr>
              <a:t>a </a:t>
            </a:r>
            <a:r>
              <a:rPr lang="en-US" altLang="cs-CZ" dirty="0" err="1">
                <a:latin typeface="Calibri" panose="020F0502020204030204" pitchFamily="34" charset="0"/>
              </a:rPr>
              <a:t>kontroly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projektů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proběhly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podle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stanovených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postupů</a:t>
            </a:r>
            <a:r>
              <a:rPr lang="en-US" altLang="cs-CZ" dirty="0">
                <a:latin typeface="Calibri" panose="020F0502020204030204" pitchFamily="34" charset="0"/>
              </a:rPr>
              <a:t>,</a:t>
            </a:r>
          </a:p>
          <a:p>
            <a:pPr marL="792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-"/>
              <a:defRPr/>
            </a:pPr>
            <a:r>
              <a:rPr lang="cs-CZ" altLang="cs-CZ" dirty="0" err="1">
                <a:latin typeface="Calibri" panose="020F0502020204030204" pitchFamily="34" charset="0"/>
              </a:rPr>
              <a:t>S</a:t>
            </a:r>
            <a:r>
              <a:rPr lang="en-US" altLang="cs-CZ" dirty="0" err="1">
                <a:latin typeface="Calibri" panose="020F0502020204030204" pitchFamily="34" charset="0"/>
              </a:rPr>
              <a:t>eznam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všech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projektů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které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prošly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hodnocením</a:t>
            </a:r>
            <a:r>
              <a:rPr lang="en-US" altLang="cs-CZ" dirty="0">
                <a:latin typeface="Calibri" panose="020F0502020204030204" pitchFamily="34" charset="0"/>
              </a:rPr>
              <a:t>, v </a:t>
            </a:r>
            <a:r>
              <a:rPr lang="en-US" altLang="cs-CZ" dirty="0" err="1">
                <a:latin typeface="Calibri" panose="020F0502020204030204" pitchFamily="34" charset="0"/>
              </a:rPr>
              <a:t>rozdělení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br>
              <a:rPr lang="en-US" altLang="cs-CZ" dirty="0">
                <a:latin typeface="Calibri" panose="020F0502020204030204" pitchFamily="34" charset="0"/>
              </a:rPr>
            </a:b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doporučené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nedoporučené</a:t>
            </a:r>
            <a:r>
              <a:rPr lang="en-US" altLang="cs-CZ" dirty="0">
                <a:latin typeface="Calibri" panose="020F0502020204030204" pitchFamily="34" charset="0"/>
              </a:rPr>
              <a:t> k </a:t>
            </a:r>
            <a:r>
              <a:rPr lang="en-US" altLang="cs-CZ" dirty="0" err="1">
                <a:latin typeface="Calibri" panose="020F0502020204030204" pitchFamily="34" charset="0"/>
              </a:rPr>
              <a:t>financování</a:t>
            </a:r>
            <a:r>
              <a:rPr lang="en-US" altLang="cs-CZ" dirty="0">
                <a:latin typeface="Calibri" panose="020F0502020204030204" pitchFamily="34" charset="0"/>
              </a:rPr>
              <a:t>,</a:t>
            </a:r>
          </a:p>
          <a:p>
            <a:pPr marL="792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-"/>
              <a:defRPr/>
            </a:pPr>
            <a:r>
              <a:rPr lang="cs-CZ" altLang="cs-CZ" dirty="0" err="1">
                <a:latin typeface="Calibri" panose="020F0502020204030204" pitchFamily="34" charset="0"/>
              </a:rPr>
              <a:t>S</a:t>
            </a:r>
            <a:r>
              <a:rPr lang="en-US" altLang="cs-CZ" dirty="0" err="1">
                <a:latin typeface="Calibri" panose="020F0502020204030204" pitchFamily="34" charset="0"/>
              </a:rPr>
              <a:t>eznam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náhradních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projektů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</a:p>
          <a:p>
            <a:pPr marL="792000" indent="-252000" eaLnBrk="1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-"/>
              <a:defRPr/>
            </a:pPr>
            <a:endParaRPr lang="en-US" altLang="cs-CZ" i="1" dirty="0">
              <a:latin typeface="Calibri" panose="020F0502020204030204" pitchFamily="34" charset="0"/>
            </a:endParaRPr>
          </a:p>
          <a:p>
            <a:pPr marL="792000" lvl="1" indent="-252000" algn="just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-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Počet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podpořených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projektů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limitován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výší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alokace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výzvu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</a:p>
          <a:p>
            <a:pPr marL="711200" eaLnBrk="1" hangingPunct="1">
              <a:spcBef>
                <a:spcPts val="700"/>
              </a:spcBef>
              <a:defRPr/>
            </a:pPr>
            <a:endParaRPr lang="en-US" altLang="cs-CZ" sz="1600" dirty="0">
              <a:latin typeface="Calibri" panose="020F0502020204030204" pitchFamily="34" charset="0"/>
            </a:endParaRPr>
          </a:p>
          <a:p>
            <a:pPr marL="898525" indent="-185738" eaLnBrk="1" hangingPunct="1">
              <a:spcBef>
                <a:spcPts val="700"/>
              </a:spcBef>
              <a:defRPr/>
            </a:pPr>
            <a:endParaRPr lang="en-US" altLang="cs-CZ" sz="16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363"/>
              </a:spcBef>
              <a:spcAft>
                <a:spcPts val="2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Výběr projektů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AE0A7F96-E4F5-4C94-ACD0-7CCB824BAA46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42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4608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684213" y="2265363"/>
            <a:ext cx="8002587" cy="386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2667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2438" indent="-185738">
              <a:tabLst>
                <a:tab pos="2667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667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667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667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67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67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67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67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Právní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akt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upravuje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minimálně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tyto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oblasti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:</a:t>
            </a:r>
          </a:p>
          <a:p>
            <a:pPr marL="504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informace</a:t>
            </a:r>
            <a:r>
              <a:rPr lang="en-US" altLang="cs-CZ" dirty="0">
                <a:latin typeface="Calibri" panose="020F0502020204030204" pitchFamily="34" charset="0"/>
              </a:rPr>
              <a:t> o </a:t>
            </a:r>
            <a:r>
              <a:rPr lang="en-US" altLang="cs-CZ" dirty="0" err="1">
                <a:latin typeface="Calibri" panose="020F0502020204030204" pitchFamily="34" charset="0"/>
              </a:rPr>
              <a:t>příjemci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504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informace</a:t>
            </a:r>
            <a:r>
              <a:rPr lang="en-US" altLang="cs-CZ" dirty="0">
                <a:latin typeface="Calibri" panose="020F0502020204030204" pitchFamily="34" charset="0"/>
              </a:rPr>
              <a:t> o </a:t>
            </a:r>
            <a:r>
              <a:rPr lang="en-US" altLang="cs-CZ" dirty="0" err="1">
                <a:latin typeface="Calibri" panose="020F0502020204030204" pitchFamily="34" charset="0"/>
              </a:rPr>
              <a:t>projektu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504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povinnosti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práva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příjemce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504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povinnosti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práva</a:t>
            </a:r>
            <a:r>
              <a:rPr lang="en-US" altLang="cs-CZ" dirty="0">
                <a:latin typeface="Calibri" panose="020F0502020204030204" pitchFamily="34" charset="0"/>
              </a:rPr>
              <a:t> ŘO IROP</a:t>
            </a:r>
          </a:p>
          <a:p>
            <a:pPr marL="504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sankce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neplnění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povinností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266700" eaLnBrk="1" hangingPunct="1">
              <a:spcBef>
                <a:spcPts val="1688"/>
              </a:spcBef>
              <a:defRPr/>
            </a:pPr>
            <a:endParaRPr lang="en-US" altLang="cs-CZ" sz="2000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1425"/>
              </a:spcBef>
              <a:defRPr/>
            </a:pPr>
            <a:endParaRPr lang="en-US" altLang="cs-CZ" sz="1600" dirty="0">
              <a:latin typeface="Calibri" panose="020F0502020204030204" pitchFamily="34" charset="0"/>
            </a:endParaRPr>
          </a:p>
          <a:p>
            <a:pPr marL="898525" indent="-185738" eaLnBrk="1" hangingPunct="1">
              <a:spcBef>
                <a:spcPts val="700"/>
              </a:spcBef>
              <a:defRPr/>
            </a:pPr>
            <a:endParaRPr lang="en-US" altLang="cs-CZ" sz="16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363"/>
              </a:spcBef>
              <a:spcAft>
                <a:spcPts val="2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47108" name="Text Box 3"/>
          <p:cNvSpPr txBox="1">
            <a:spLocks noChangeArrowheads="1"/>
          </p:cNvSpPr>
          <p:nvPr/>
        </p:nvSpPr>
        <p:spPr bwMode="auto">
          <a:xfrm>
            <a:off x="457200" y="463550"/>
            <a:ext cx="8229600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Vydání právního aktu – Registrace akce </a:t>
            </a:r>
            <a:br>
              <a:rPr lang="en-US" altLang="cs-CZ" sz="3600" b="1">
                <a:solidFill>
                  <a:srgbClr val="00529C"/>
                </a:solidFill>
              </a:rPr>
            </a:br>
            <a:r>
              <a:rPr lang="en-US" altLang="cs-CZ" sz="3600" b="1">
                <a:solidFill>
                  <a:srgbClr val="00529C"/>
                </a:solidFill>
              </a:rPr>
              <a:t>a Rozhodnutí o poskytnutí dotace/Stanovení výdajů</a:t>
            </a:r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9B4FD7FF-7AA0-4E37-A1C8-AB85BAF059DC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43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471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569913" y="1122363"/>
            <a:ext cx="8002587" cy="511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2438" indent="-185738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719138" indent="-287338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Žadatel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může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podat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žádost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o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přezkum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hodnocení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v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každé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části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hodnocení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žádosti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,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ve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které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neuspěl</a:t>
            </a:r>
            <a:endParaRPr lang="cs-CZ" altLang="cs-CZ" sz="2000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marL="0" lvl="1" indent="0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defRPr/>
            </a:pPr>
            <a:endParaRPr lang="en-US" altLang="cs-CZ" sz="1600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marL="252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Podává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se do 14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kalendářních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dnů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ode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dne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doručení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výsledku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,  a to:</a:t>
            </a:r>
          </a:p>
          <a:p>
            <a:pPr marL="504000" lvl="2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elektronicky</a:t>
            </a:r>
            <a:r>
              <a:rPr lang="en-US" altLang="cs-CZ" dirty="0">
                <a:latin typeface="Calibri" panose="020F0502020204030204" pitchFamily="34" charset="0"/>
              </a:rPr>
              <a:t> v MS2014+,</a:t>
            </a:r>
          </a:p>
          <a:p>
            <a:pPr marL="504000" lvl="2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písemně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prostřednictvím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formuláře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uvedeného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webových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stránkách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u="sng" dirty="0">
                <a:solidFill>
                  <a:srgbClr val="0000FF"/>
                </a:solidFill>
                <a:latin typeface="Calibri" panose="020F0502020204030204" pitchFamily="34" charset="0"/>
                <a:hlinkClick r:id="rId3"/>
              </a:rPr>
              <a:t>www.dotaceeu.cz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  <a:endParaRPr lang="cs-CZ" altLang="cs-CZ" dirty="0">
              <a:latin typeface="Calibri" panose="020F0502020204030204" pitchFamily="34" charset="0"/>
            </a:endParaRPr>
          </a:p>
          <a:p>
            <a:pPr marL="0" lvl="2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en-US" altLang="cs-CZ" sz="1600" dirty="0">
              <a:latin typeface="Calibri" panose="020F0502020204030204" pitchFamily="34" charset="0"/>
            </a:endParaRPr>
          </a:p>
          <a:p>
            <a:pPr marL="252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Přezkumné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řízení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provádí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ŘO IROP:</a:t>
            </a:r>
          </a:p>
          <a:p>
            <a:pPr marL="504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>
                <a:latin typeface="Calibri" panose="020F0502020204030204" pitchFamily="34" charset="0"/>
              </a:rPr>
              <a:t>do 30 </a:t>
            </a:r>
            <a:r>
              <a:rPr lang="en-US" altLang="cs-CZ" dirty="0" err="1">
                <a:latin typeface="Calibri" panose="020F0502020204030204" pitchFamily="34" charset="0"/>
              </a:rPr>
              <a:t>kalendářních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dní</a:t>
            </a:r>
            <a:r>
              <a:rPr lang="en-US" altLang="cs-CZ" dirty="0">
                <a:latin typeface="Calibri" panose="020F0502020204030204" pitchFamily="34" charset="0"/>
              </a:rPr>
              <a:t> od </a:t>
            </a:r>
            <a:r>
              <a:rPr lang="en-US" altLang="cs-CZ" dirty="0" err="1">
                <a:latin typeface="Calibri" panose="020F0502020204030204" pitchFamily="34" charset="0"/>
              </a:rPr>
              <a:t>doručení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žádosti</a:t>
            </a:r>
            <a:r>
              <a:rPr lang="en-US" altLang="cs-CZ" dirty="0">
                <a:latin typeface="Calibri" panose="020F0502020204030204" pitchFamily="34" charset="0"/>
              </a:rPr>
              <a:t> o </a:t>
            </a:r>
            <a:r>
              <a:rPr lang="en-US" altLang="cs-CZ" dirty="0" err="1">
                <a:latin typeface="Calibri" panose="020F0502020204030204" pitchFamily="34" charset="0"/>
              </a:rPr>
              <a:t>přezkum</a:t>
            </a:r>
            <a:r>
              <a:rPr lang="en-US" altLang="cs-CZ" dirty="0">
                <a:latin typeface="Calibri" panose="020F0502020204030204" pitchFamily="34" charset="0"/>
              </a:rPr>
              <a:t> (</a:t>
            </a:r>
            <a:r>
              <a:rPr lang="en-US" altLang="cs-CZ" dirty="0" err="1">
                <a:latin typeface="Calibri" panose="020F0502020204030204" pitchFamily="34" charset="0"/>
              </a:rPr>
              <a:t>ve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složitějších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případech</a:t>
            </a:r>
            <a:r>
              <a:rPr lang="en-US" altLang="cs-CZ" dirty="0">
                <a:latin typeface="Calibri" panose="020F0502020204030204" pitchFamily="34" charset="0"/>
              </a:rPr>
              <a:t> do 60 </a:t>
            </a:r>
            <a:r>
              <a:rPr lang="en-US" altLang="cs-CZ" dirty="0" err="1">
                <a:latin typeface="Calibri" panose="020F0502020204030204" pitchFamily="34" charset="0"/>
              </a:rPr>
              <a:t>kalendářních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dní</a:t>
            </a:r>
            <a:r>
              <a:rPr lang="en-US" altLang="cs-CZ" dirty="0">
                <a:latin typeface="Calibri" panose="020F0502020204030204" pitchFamily="34" charset="0"/>
              </a:rPr>
              <a:t>).</a:t>
            </a:r>
            <a:endParaRPr lang="cs-CZ" altLang="cs-CZ" dirty="0">
              <a:latin typeface="Calibri" panose="020F0502020204030204" pitchFamily="34" charset="0"/>
            </a:endParaRPr>
          </a:p>
          <a:p>
            <a:pPr marL="0" lvl="1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en-US" altLang="cs-CZ" sz="1600" dirty="0">
              <a:latin typeface="Calibri" panose="020F0502020204030204" pitchFamily="34" charset="0"/>
            </a:endParaRPr>
          </a:p>
          <a:p>
            <a:pPr marL="252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Na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základě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výsledku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přezkumného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řízení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:</a:t>
            </a:r>
          </a:p>
          <a:p>
            <a:pPr marL="504000" lvl="2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žádost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vrácena</a:t>
            </a:r>
            <a:r>
              <a:rPr lang="en-US" altLang="cs-CZ" dirty="0">
                <a:latin typeface="Calibri" panose="020F0502020204030204" pitchFamily="34" charset="0"/>
              </a:rPr>
              <a:t> k </a:t>
            </a:r>
            <a:r>
              <a:rPr lang="en-US" altLang="cs-CZ" dirty="0" err="1">
                <a:latin typeface="Calibri" panose="020F0502020204030204" pitchFamily="34" charset="0"/>
              </a:rPr>
              <a:t>opravnému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hodnocení</a:t>
            </a:r>
            <a:r>
              <a:rPr lang="en-US" altLang="cs-CZ" dirty="0">
                <a:latin typeface="Calibri" panose="020F0502020204030204" pitchFamily="34" charset="0"/>
              </a:rPr>
              <a:t>,</a:t>
            </a:r>
          </a:p>
          <a:p>
            <a:pPr marL="504000" lvl="2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žádost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vyřazena</a:t>
            </a:r>
            <a:r>
              <a:rPr lang="en-US" altLang="cs-CZ" dirty="0">
                <a:latin typeface="Calibri" panose="020F0502020204030204" pitchFamily="34" charset="0"/>
              </a:rPr>
              <a:t> z </a:t>
            </a:r>
            <a:r>
              <a:rPr lang="en-US" altLang="cs-CZ" dirty="0" err="1">
                <a:latin typeface="Calibri" panose="020F0502020204030204" pitchFamily="34" charset="0"/>
              </a:rPr>
              <a:t>dalšího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procesu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hodnocení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</a:p>
          <a:p>
            <a:pPr marL="431800" eaLnBrk="1" hangingPunct="1"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444500" eaLnBrk="1" hangingPunct="1"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Žádost o přezkum výsledku hodnocení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62DEF14D-D0E3-4AAF-A429-43AD916987A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44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4813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682625" y="1084263"/>
            <a:ext cx="8002588" cy="477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Průběžná</a:t>
            </a:r>
            <a:r>
              <a:rPr lang="en-US" altLang="cs-CZ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/</a:t>
            </a:r>
            <a:r>
              <a:rPr lang="en-US" altLang="cs-CZ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Závěrečná</a:t>
            </a:r>
            <a:r>
              <a:rPr lang="en-US" altLang="cs-CZ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Zpráva</a:t>
            </a:r>
            <a:r>
              <a:rPr lang="en-US" altLang="cs-CZ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o </a:t>
            </a:r>
            <a:r>
              <a:rPr lang="en-US" altLang="cs-CZ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realizaci</a:t>
            </a:r>
            <a:r>
              <a:rPr lang="en-US" altLang="cs-CZ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(</a:t>
            </a:r>
            <a:r>
              <a:rPr lang="en-US" altLang="cs-CZ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ZoR</a:t>
            </a:r>
            <a:r>
              <a:rPr lang="en-US" altLang="cs-CZ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)</a:t>
            </a:r>
          </a:p>
          <a:p>
            <a:pPr marL="504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sledované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období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příslušná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etapa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504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předkládá</a:t>
            </a:r>
            <a:r>
              <a:rPr lang="en-US" altLang="cs-CZ" dirty="0">
                <a:latin typeface="Calibri" panose="020F0502020204030204" pitchFamily="34" charset="0"/>
              </a:rPr>
              <a:t> se v MS2014+ do 20 </a:t>
            </a:r>
            <a:r>
              <a:rPr lang="en-US" altLang="cs-CZ" dirty="0" err="1">
                <a:latin typeface="Calibri" panose="020F0502020204030204" pitchFamily="34" charset="0"/>
              </a:rPr>
              <a:t>pd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ukončení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etapy</a:t>
            </a:r>
            <a:r>
              <a:rPr lang="en-US" altLang="cs-CZ" dirty="0">
                <a:latin typeface="Calibri" panose="020F0502020204030204" pitchFamily="34" charset="0"/>
              </a:rPr>
              <a:t> (</a:t>
            </a:r>
            <a:r>
              <a:rPr lang="en-US" altLang="cs-CZ" dirty="0" err="1">
                <a:latin typeface="Calibri" panose="020F0502020204030204" pitchFamily="34" charset="0"/>
              </a:rPr>
              <a:t>průběžná</a:t>
            </a:r>
            <a:r>
              <a:rPr lang="en-US" altLang="cs-CZ" dirty="0">
                <a:latin typeface="Calibri" panose="020F0502020204030204" pitchFamily="34" charset="0"/>
              </a:rPr>
              <a:t>)/</a:t>
            </a:r>
            <a:r>
              <a:rPr lang="en-US" altLang="cs-CZ" dirty="0" err="1">
                <a:latin typeface="Calibri" panose="020F0502020204030204" pitchFamily="34" charset="0"/>
              </a:rPr>
              <a:t>realizace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projektu</a:t>
            </a:r>
            <a:r>
              <a:rPr lang="en-US" altLang="cs-CZ" dirty="0">
                <a:latin typeface="Calibri" panose="020F0502020204030204" pitchFamily="34" charset="0"/>
              </a:rPr>
              <a:t> (</a:t>
            </a:r>
            <a:r>
              <a:rPr lang="en-US" altLang="cs-CZ" dirty="0" err="1">
                <a:latin typeface="Calibri" panose="020F0502020204030204" pitchFamily="34" charset="0"/>
              </a:rPr>
              <a:t>závěrečná</a:t>
            </a:r>
            <a:r>
              <a:rPr lang="en-US" altLang="cs-CZ" dirty="0">
                <a:latin typeface="Calibri" panose="020F0502020204030204" pitchFamily="34" charset="0"/>
              </a:rPr>
              <a:t>) </a:t>
            </a:r>
            <a:r>
              <a:rPr lang="en-US" altLang="cs-CZ" dirty="0" err="1">
                <a:latin typeface="Calibri" panose="020F0502020204030204" pitchFamily="34" charset="0"/>
              </a:rPr>
              <a:t>spolu</a:t>
            </a:r>
            <a:r>
              <a:rPr lang="en-US" altLang="cs-CZ" dirty="0">
                <a:latin typeface="Calibri" panose="020F0502020204030204" pitchFamily="34" charset="0"/>
              </a:rPr>
              <a:t> se </a:t>
            </a:r>
            <a:r>
              <a:rPr lang="en-US" altLang="cs-CZ" dirty="0" err="1">
                <a:latin typeface="Calibri" panose="020F0502020204030204" pitchFamily="34" charset="0"/>
              </a:rPr>
              <a:t>Zjednodušenou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žádostí</a:t>
            </a:r>
            <a:r>
              <a:rPr lang="en-US" altLang="cs-CZ" dirty="0">
                <a:latin typeface="Calibri" panose="020F0502020204030204" pitchFamily="34" charset="0"/>
              </a:rPr>
              <a:t> o </a:t>
            </a:r>
            <a:r>
              <a:rPr lang="en-US" altLang="cs-CZ" dirty="0" err="1">
                <a:latin typeface="Calibri" panose="020F0502020204030204" pitchFamily="34" charset="0"/>
              </a:rPr>
              <a:t>platbu</a:t>
            </a: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Zpráva</a:t>
            </a:r>
            <a:r>
              <a:rPr lang="en-US" altLang="cs-CZ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o </a:t>
            </a:r>
            <a:r>
              <a:rPr lang="en-US" altLang="cs-CZ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udržitelnosti</a:t>
            </a:r>
            <a:r>
              <a:rPr lang="en-US" altLang="cs-CZ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(</a:t>
            </a:r>
            <a:r>
              <a:rPr lang="en-US" altLang="cs-CZ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ZoU</a:t>
            </a:r>
            <a:r>
              <a:rPr lang="en-US" altLang="cs-CZ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)</a:t>
            </a:r>
          </a:p>
          <a:p>
            <a:pPr marL="504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>
                <a:latin typeface="Calibri" panose="020F0502020204030204" pitchFamily="34" charset="0"/>
              </a:rPr>
              <a:t>monitoring </a:t>
            </a:r>
            <a:r>
              <a:rPr lang="en-US" altLang="cs-CZ" dirty="0" err="1">
                <a:latin typeface="Calibri" panose="020F0502020204030204" pitchFamily="34" charset="0"/>
              </a:rPr>
              <a:t>období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udržitelnosti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504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předkládána</a:t>
            </a:r>
            <a:r>
              <a:rPr lang="en-US" altLang="cs-CZ" dirty="0">
                <a:latin typeface="Calibri" panose="020F0502020204030204" pitchFamily="34" charset="0"/>
              </a:rPr>
              <a:t> v MS2014+ do 10 </a:t>
            </a:r>
            <a:r>
              <a:rPr lang="en-US" altLang="cs-CZ" dirty="0" err="1">
                <a:latin typeface="Calibri" panose="020F0502020204030204" pitchFamily="34" charset="0"/>
              </a:rPr>
              <a:t>pd</a:t>
            </a:r>
            <a:r>
              <a:rPr lang="en-US" altLang="cs-CZ" dirty="0">
                <a:latin typeface="Calibri" panose="020F0502020204030204" pitchFamily="34" charset="0"/>
              </a:rPr>
              <a:t> od </a:t>
            </a:r>
            <a:r>
              <a:rPr lang="en-US" altLang="cs-CZ" dirty="0" err="1">
                <a:latin typeface="Calibri" panose="020F0502020204030204" pitchFamily="34" charset="0"/>
              </a:rPr>
              <a:t>konce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ročního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monitorovacího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období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504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doba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udržitelnosti</a:t>
            </a:r>
            <a:r>
              <a:rPr lang="en-US" altLang="cs-CZ" dirty="0">
                <a:latin typeface="Calibri" panose="020F0502020204030204" pitchFamily="34" charset="0"/>
              </a:rPr>
              <a:t> se </a:t>
            </a:r>
            <a:r>
              <a:rPr lang="en-US" altLang="cs-CZ" dirty="0" err="1">
                <a:latin typeface="Calibri" panose="020F0502020204030204" pitchFamily="34" charset="0"/>
              </a:rPr>
              <a:t>počítá</a:t>
            </a:r>
            <a:r>
              <a:rPr lang="en-US" altLang="cs-CZ" dirty="0">
                <a:latin typeface="Calibri" panose="020F0502020204030204" pitchFamily="34" charset="0"/>
              </a:rPr>
              <a:t> od data </a:t>
            </a:r>
            <a:r>
              <a:rPr lang="en-US" altLang="cs-CZ" dirty="0" err="1">
                <a:latin typeface="Calibri" panose="020F0502020204030204" pitchFamily="34" charset="0"/>
              </a:rPr>
              <a:t>poslední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platby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příjemci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</a:p>
          <a:p>
            <a:pPr marL="987425" indent="0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en-US" altLang="cs-CZ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1425"/>
              </a:spcBef>
              <a:defRPr/>
            </a:pPr>
            <a:endParaRPr lang="en-US" altLang="cs-CZ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1425"/>
              </a:spcBef>
              <a:defRPr/>
            </a:pPr>
            <a:endParaRPr lang="en-US" altLang="cs-CZ" sz="1500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1425"/>
              </a:spcBef>
              <a:defRPr/>
            </a:pPr>
            <a:endParaRPr lang="en-US" altLang="cs-CZ" sz="1500" dirty="0">
              <a:latin typeface="Calibri" panose="020F0502020204030204" pitchFamily="34" charset="0"/>
            </a:endParaRP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Monitorování realizace projektů</a:t>
            </a:r>
          </a:p>
        </p:txBody>
      </p:sp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CE1766A2-234D-4DC9-9E29-A04BD3F62BAA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45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4915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684213" y="1084263"/>
            <a:ext cx="8002587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2438" indent="-185738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808038" indent="-1762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lvl="1" indent="-252000" algn="just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Může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iniciovat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žadatel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/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příjemce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, Centrum, ŘO IROP</a:t>
            </a:r>
          </a:p>
          <a:p>
            <a:pPr marL="504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Oznámení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provádí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žadatel</a:t>
            </a:r>
            <a:r>
              <a:rPr lang="en-US" altLang="cs-CZ" dirty="0">
                <a:latin typeface="Calibri" panose="020F0502020204030204" pitchFamily="34" charset="0"/>
              </a:rPr>
              <a:t>/</a:t>
            </a:r>
            <a:r>
              <a:rPr lang="en-US" altLang="cs-CZ" dirty="0" err="1">
                <a:latin typeface="Calibri" panose="020F0502020204030204" pitchFamily="34" charset="0"/>
              </a:rPr>
              <a:t>příjemce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prostřednictvím</a:t>
            </a:r>
            <a:r>
              <a:rPr lang="en-US" altLang="cs-CZ" dirty="0">
                <a:latin typeface="Calibri" panose="020F0502020204030204" pitchFamily="34" charset="0"/>
              </a:rPr>
              <a:t> MS2014+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záložce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Žádost</a:t>
            </a:r>
            <a:r>
              <a:rPr lang="en-US" altLang="cs-CZ" dirty="0">
                <a:latin typeface="Calibri" panose="020F0502020204030204" pitchFamily="34" charset="0"/>
              </a:rPr>
              <a:t> o </a:t>
            </a:r>
            <a:r>
              <a:rPr lang="en-US" altLang="cs-CZ" dirty="0" err="1">
                <a:latin typeface="Calibri" panose="020F0502020204030204" pitchFamily="34" charset="0"/>
              </a:rPr>
              <a:t>změnu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</a:p>
          <a:p>
            <a:pPr marL="504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Pokud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iniciátorem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změny</a:t>
            </a:r>
            <a:r>
              <a:rPr lang="en-US" altLang="cs-CZ" dirty="0">
                <a:latin typeface="Calibri" panose="020F0502020204030204" pitchFamily="34" charset="0"/>
              </a:rPr>
              <a:t> ŘO IROP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Centrum </a:t>
            </a:r>
            <a:r>
              <a:rPr lang="en-US" altLang="cs-CZ" dirty="0" err="1">
                <a:latin typeface="Calibri" panose="020F0502020204030204" pitchFamily="34" charset="0"/>
              </a:rPr>
              <a:t>informují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příjemce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depeší</a:t>
            </a:r>
            <a:r>
              <a:rPr lang="en-US" altLang="cs-CZ" dirty="0">
                <a:latin typeface="Calibri" panose="020F0502020204030204" pitchFamily="34" charset="0"/>
              </a:rPr>
              <a:t> o </a:t>
            </a:r>
            <a:r>
              <a:rPr lang="en-US" altLang="cs-CZ" dirty="0" err="1">
                <a:latin typeface="Calibri" panose="020F0502020204030204" pitchFamily="34" charset="0"/>
              </a:rPr>
              <a:t>zahájení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změnového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řízení</a:t>
            </a:r>
            <a:r>
              <a:rPr lang="en-US" altLang="cs-CZ" dirty="0">
                <a:latin typeface="Calibri" panose="020F0502020204030204" pitchFamily="34" charset="0"/>
              </a:rPr>
              <a:t>. </a:t>
            </a:r>
          </a:p>
          <a:p>
            <a:pPr marL="504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>
                <a:latin typeface="Calibri" panose="020F0502020204030204" pitchFamily="34" charset="0"/>
              </a:rPr>
              <a:t>ŘO IROP a Centrum </a:t>
            </a:r>
            <a:r>
              <a:rPr lang="en-US" altLang="cs-CZ" dirty="0" err="1">
                <a:latin typeface="Calibri" panose="020F0502020204030204" pitchFamily="34" charset="0"/>
              </a:rPr>
              <a:t>zahájí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změnové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řízení</a:t>
            </a:r>
            <a:r>
              <a:rPr lang="en-US" altLang="cs-CZ" dirty="0">
                <a:latin typeface="Calibri" panose="020F0502020204030204" pitchFamily="34" charset="0"/>
              </a:rPr>
              <a:t> v </a:t>
            </a:r>
            <a:r>
              <a:rPr lang="en-US" altLang="cs-CZ" dirty="0" err="1">
                <a:latin typeface="Calibri" panose="020F0502020204030204" pitchFamily="34" charset="0"/>
              </a:rPr>
              <a:t>případě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že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změna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projektu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bude</a:t>
            </a:r>
            <a:r>
              <a:rPr lang="en-US" altLang="cs-CZ" dirty="0">
                <a:latin typeface="Calibri" panose="020F0502020204030204" pitchFamily="34" charset="0"/>
              </a:rPr>
              <a:t> v </a:t>
            </a:r>
            <a:r>
              <a:rPr lang="en-US" altLang="cs-CZ" dirty="0" err="1">
                <a:latin typeface="Calibri" panose="020F0502020204030204" pitchFamily="34" charset="0"/>
              </a:rPr>
              <a:t>zájmu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příjemce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zjištění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formální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chyby</a:t>
            </a:r>
            <a:r>
              <a:rPr lang="en-US" altLang="cs-CZ" dirty="0">
                <a:latin typeface="Calibri" panose="020F0502020204030204" pitchFamily="34" charset="0"/>
              </a:rPr>
              <a:t>. </a:t>
            </a:r>
          </a:p>
          <a:p>
            <a:pPr marL="504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Neplánované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změny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příjemce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povinen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oznámit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neprodleně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jakmile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změna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nastane</a:t>
            </a:r>
            <a:r>
              <a:rPr lang="en-US" altLang="cs-CZ" dirty="0">
                <a:latin typeface="Calibri" panose="020F0502020204030204" pitchFamily="34" charset="0"/>
              </a:rPr>
              <a:t>. </a:t>
            </a:r>
          </a:p>
          <a:p>
            <a:pPr marL="252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529C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Druhy</a:t>
            </a:r>
            <a:r>
              <a:rPr lang="en-US" alt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529C"/>
                </a:solidFill>
                <a:latin typeface="Calibri" panose="020F0502020204030204" pitchFamily="34" charset="0"/>
              </a:rPr>
              <a:t>změn</a:t>
            </a:r>
            <a:endParaRPr lang="en-US" altLang="cs-CZ" sz="2000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marL="504000" lvl="2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Změny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před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schválením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prvního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Rozhodnutí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dirty="0">
                <a:latin typeface="Calibri" panose="020F0502020204030204" pitchFamily="34" charset="0"/>
              </a:rPr>
              <a:t>– o </a:t>
            </a:r>
            <a:r>
              <a:rPr lang="en-US" altLang="cs-CZ" dirty="0" err="1">
                <a:latin typeface="Calibri" panose="020F0502020204030204" pitchFamily="34" charset="0"/>
              </a:rPr>
              <a:t>změně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rozhoduje</a:t>
            </a:r>
            <a:r>
              <a:rPr lang="en-US" altLang="cs-CZ" dirty="0">
                <a:latin typeface="Calibri" panose="020F0502020204030204" pitchFamily="34" charset="0"/>
              </a:rPr>
              <a:t> Centrum.</a:t>
            </a:r>
          </a:p>
          <a:p>
            <a:pPr marL="504000" lvl="2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Změny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po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schválení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prvního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Rozhodnutí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které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nemění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údaje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Rozhodnutí</a:t>
            </a:r>
            <a:r>
              <a:rPr lang="en-US" altLang="cs-CZ" dirty="0">
                <a:latin typeface="Calibri" panose="020F0502020204030204" pitchFamily="34" charset="0"/>
              </a:rPr>
              <a:t>  –  o </a:t>
            </a:r>
            <a:r>
              <a:rPr lang="en-US" altLang="cs-CZ" dirty="0" err="1">
                <a:latin typeface="Calibri" panose="020F0502020204030204" pitchFamily="34" charset="0"/>
              </a:rPr>
              <a:t>změně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rozhoduje</a:t>
            </a:r>
            <a:r>
              <a:rPr lang="en-US" altLang="cs-CZ" dirty="0">
                <a:latin typeface="Calibri" panose="020F0502020204030204" pitchFamily="34" charset="0"/>
              </a:rPr>
              <a:t> Centrum.</a:t>
            </a:r>
          </a:p>
          <a:p>
            <a:pPr marL="504000" lvl="2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Změny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po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schválení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prvního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Rozhodnutí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které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mění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údaje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Rozhodnutí</a:t>
            </a:r>
            <a:r>
              <a:rPr lang="en-US" altLang="cs-CZ" dirty="0">
                <a:latin typeface="Calibri" panose="020F0502020204030204" pitchFamily="34" charset="0"/>
              </a:rPr>
              <a:t>  –  o </a:t>
            </a:r>
            <a:r>
              <a:rPr lang="en-US" altLang="cs-CZ" dirty="0" err="1">
                <a:latin typeface="Calibri" panose="020F0502020204030204" pitchFamily="34" charset="0"/>
              </a:rPr>
              <a:t>změně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rozhoduje</a:t>
            </a:r>
            <a:r>
              <a:rPr lang="en-US" altLang="cs-CZ" dirty="0">
                <a:latin typeface="Calibri" panose="020F0502020204030204" pitchFamily="34" charset="0"/>
              </a:rPr>
              <a:t> ŘO. ŘO IROP </a:t>
            </a:r>
            <a:r>
              <a:rPr lang="en-US" altLang="cs-CZ" dirty="0" err="1">
                <a:latin typeface="Calibri" panose="020F0502020204030204" pitchFamily="34" charset="0"/>
              </a:rPr>
              <a:t>musí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tyto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změny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schválit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před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zahájením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jejich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realizace</a:t>
            </a:r>
            <a:r>
              <a:rPr lang="en-US" altLang="cs-CZ" dirty="0">
                <a:latin typeface="Calibri" panose="020F0502020204030204" pitchFamily="34" charset="0"/>
              </a:rPr>
              <a:t>. </a:t>
            </a:r>
          </a:p>
          <a:p>
            <a:pPr marL="254000" algn="just" eaLnBrk="1" hangingPunct="1">
              <a:defRPr/>
            </a:pPr>
            <a:endParaRPr lang="en-US" altLang="cs-CZ" sz="17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1425"/>
              </a:spcBef>
              <a:defRPr/>
            </a:pPr>
            <a:endParaRPr lang="en-US" altLang="cs-CZ" sz="2000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1425"/>
              </a:spcBef>
              <a:defRPr/>
            </a:pPr>
            <a:endParaRPr lang="en-US" altLang="cs-CZ" sz="1600" dirty="0">
              <a:latin typeface="Calibri" panose="020F0502020204030204" pitchFamily="34" charset="0"/>
            </a:endParaRPr>
          </a:p>
          <a:p>
            <a:pPr marL="898525" indent="-185738" eaLnBrk="1" hangingPunct="1">
              <a:spcBef>
                <a:spcPts val="700"/>
              </a:spcBef>
              <a:defRPr/>
            </a:pPr>
            <a:endParaRPr lang="en-US" altLang="cs-CZ" sz="16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363"/>
              </a:spcBef>
              <a:spcAft>
                <a:spcPts val="2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50180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Změny v projektech</a:t>
            </a:r>
          </a:p>
        </p:txBody>
      </p:sp>
      <p:sp>
        <p:nvSpPr>
          <p:cNvPr id="50181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802E0A4A-60F5-45B8-AF51-03778D358911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46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5018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685800" y="714375"/>
            <a:ext cx="7772400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91440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/>
            </a:pPr>
            <a:endParaRPr lang="en-US" altLang="cs-CZ" sz="4400" b="1" kern="0" dirty="0">
              <a:solidFill>
                <a:srgbClr val="FFFFFF"/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0" y="5229225"/>
            <a:ext cx="87852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defTabSz="914400" eaLnBrk="1" fontAlgn="auto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defRPr/>
            </a:pPr>
            <a:endParaRPr lang="cs-CZ" altLang="cs-CZ" b="1" kern="0" dirty="0">
              <a:solidFill>
                <a:srgbClr val="5FA4E5"/>
              </a:solidFill>
            </a:endParaRPr>
          </a:p>
          <a:p>
            <a:pPr defTabSz="914400" eaLnBrk="1" fontAlgn="auto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defRPr/>
            </a:pPr>
            <a:endParaRPr lang="cs-CZ" altLang="cs-CZ" sz="1200" b="1" kern="0" dirty="0">
              <a:solidFill>
                <a:schemeClr val="bg1"/>
              </a:solidFill>
            </a:endParaRPr>
          </a:p>
          <a:p>
            <a:pPr defTabSz="914400" eaLnBrk="1" fontAlgn="auto" hangingPunct="1">
              <a:lnSpc>
                <a:spcPct val="100000"/>
              </a:lnSpc>
              <a:spcBef>
                <a:spcPts val="363"/>
              </a:spcBef>
              <a:spcAft>
                <a:spcPts val="200"/>
              </a:spcAft>
              <a:defRPr/>
            </a:pPr>
            <a:r>
              <a:rPr lang="cs-CZ" altLang="cs-CZ" sz="1300" b="1" kern="0" dirty="0" smtClean="0">
                <a:solidFill>
                  <a:schemeClr val="bg1"/>
                </a:solidFill>
              </a:rPr>
              <a:t>   Centrum </a:t>
            </a:r>
            <a:r>
              <a:rPr lang="cs-CZ" altLang="cs-CZ" sz="1300" b="1" kern="0" dirty="0">
                <a:solidFill>
                  <a:schemeClr val="bg1"/>
                </a:solidFill>
              </a:rPr>
              <a:t>pro regionální rozvoj České republiky           U nákladového nádraží 3144/4, 130 03 Praha 3                      www.crr.cz</a:t>
            </a:r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685800" y="1196975"/>
            <a:ext cx="777240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/>
            <a:endParaRPr lang="cs-CZ" altLang="cs-CZ" sz="3200" b="1">
              <a:solidFill>
                <a:srgbClr val="FFFFFF"/>
              </a:solidFill>
            </a:endParaRPr>
          </a:p>
          <a:p>
            <a:pPr algn="ctr" eaLnBrk="1" hangingPunct="1"/>
            <a:r>
              <a:rPr lang="en-US" altLang="cs-CZ" sz="3200" b="1">
                <a:solidFill>
                  <a:srgbClr val="FFFFFF"/>
                </a:solidFill>
              </a:rPr>
              <a:t>Děkuji Vám za pozornost.</a:t>
            </a:r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727075" y="1306513"/>
            <a:ext cx="7958138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41338" indent="-2841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1.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Žádost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je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podána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v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předepsané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formě</a:t>
            </a:r>
            <a:endParaRPr lang="en-US" altLang="cs-CZ" sz="20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Přes</a:t>
            </a:r>
            <a:r>
              <a:rPr lang="en-US" altLang="cs-CZ" dirty="0">
                <a:latin typeface="Calibri" panose="020F0502020204030204" pitchFamily="34" charset="0"/>
              </a:rPr>
              <a:t> MS2014+.</a:t>
            </a:r>
          </a:p>
          <a:p>
            <a:pPr marL="252000" indent="-252000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Minimální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délka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etapy</a:t>
            </a:r>
            <a:r>
              <a:rPr lang="en-US" altLang="cs-CZ" dirty="0">
                <a:latin typeface="Calibri" panose="020F0502020204030204" pitchFamily="34" charset="0"/>
              </a:rPr>
              <a:t> 3 </a:t>
            </a:r>
            <a:r>
              <a:rPr lang="en-US" altLang="cs-CZ" dirty="0" err="1">
                <a:latin typeface="Calibri" panose="020F0502020204030204" pitchFamily="34" charset="0"/>
              </a:rPr>
              <a:t>měsíce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etapy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sebe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musí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navazovat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  <a:endParaRPr lang="cs-CZ" altLang="cs-CZ" dirty="0">
              <a:latin typeface="Calibri" panose="020F0502020204030204" pitchFamily="34" charset="0"/>
            </a:endParaRPr>
          </a:p>
          <a:p>
            <a:pPr marL="0" indent="0" eaLnBrk="1" hangingPunct="1">
              <a:spcAft>
                <a:spcPts val="2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125"/>
              </a:spcBef>
              <a:spcAft>
                <a:spcPts val="200"/>
              </a:spcAft>
              <a:defRPr/>
            </a:pPr>
            <a:endParaRPr lang="en-US" altLang="cs-CZ" sz="600" dirty="0">
              <a:latin typeface="Calibri" panose="020F0502020204030204" pitchFamily="34" charset="0"/>
            </a:endParaRPr>
          </a:p>
          <a:p>
            <a:pPr marL="0" indent="0" eaLnBrk="1" hangingPunct="1">
              <a:spcAft>
                <a:spcPts val="600"/>
              </a:spcAft>
              <a:defRPr/>
            </a:pP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2.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Žádost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je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podepsána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oprávněným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zástupcem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žadatele</a:t>
            </a:r>
            <a:endParaRPr lang="en-US" altLang="cs-CZ" sz="20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252000" indent="-252000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Statutární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zástupce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popř</a:t>
            </a:r>
            <a:r>
              <a:rPr lang="en-US" altLang="cs-CZ" dirty="0">
                <a:latin typeface="Calibri" panose="020F0502020204030204" pitchFamily="34" charset="0"/>
              </a:rPr>
              <a:t>. </a:t>
            </a:r>
            <a:r>
              <a:rPr lang="en-US" altLang="cs-CZ" dirty="0" err="1">
                <a:latin typeface="Calibri" panose="020F0502020204030204" pitchFamily="34" charset="0"/>
              </a:rPr>
              <a:t>jim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pověřená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osoba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základě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plné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moci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či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jiného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dokumentu</a:t>
            </a:r>
            <a:r>
              <a:rPr lang="en-US" altLang="cs-CZ" dirty="0">
                <a:latin typeface="Calibri" panose="020F0502020204030204" pitchFamily="34" charset="0"/>
              </a:rPr>
              <a:t> (</a:t>
            </a:r>
            <a:r>
              <a:rPr lang="en-US" altLang="cs-CZ" dirty="0" err="1">
                <a:latin typeface="Calibri" panose="020F0502020204030204" pitchFamily="34" charset="0"/>
              </a:rPr>
              <a:t>např</a:t>
            </a:r>
            <a:r>
              <a:rPr lang="en-US" altLang="cs-CZ" dirty="0">
                <a:latin typeface="Calibri" panose="020F0502020204030204" pitchFamily="34" charset="0"/>
              </a:rPr>
              <a:t>. </a:t>
            </a:r>
            <a:r>
              <a:rPr lang="en-US" altLang="cs-CZ" dirty="0" err="1">
                <a:latin typeface="Calibri" panose="020F0502020204030204" pitchFamily="34" charset="0"/>
              </a:rPr>
              <a:t>usnesení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zastupitelstva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obce</a:t>
            </a:r>
            <a:r>
              <a:rPr lang="en-US" altLang="cs-CZ" dirty="0">
                <a:latin typeface="Calibri" panose="020F0502020204030204" pitchFamily="34" charset="0"/>
              </a:rPr>
              <a:t>).</a:t>
            </a:r>
            <a:endParaRPr lang="cs-CZ" altLang="cs-CZ" dirty="0">
              <a:latin typeface="Calibri" panose="020F0502020204030204" pitchFamily="34" charset="0"/>
            </a:endParaRPr>
          </a:p>
          <a:p>
            <a:pPr marL="0" indent="0" eaLnBrk="1" hangingPunct="1">
              <a:spcAft>
                <a:spcPts val="200"/>
              </a:spcAft>
              <a:buClr>
                <a:srgbClr val="000000"/>
              </a:buClr>
              <a:buSzPct val="100000"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Aft>
                <a:spcPts val="200"/>
              </a:spcAft>
              <a:defRPr/>
            </a:pPr>
            <a:endParaRPr lang="en-US" altLang="cs-CZ" sz="600" dirty="0">
              <a:latin typeface="Calibri" panose="020F0502020204030204" pitchFamily="34" charset="0"/>
            </a:endParaRPr>
          </a:p>
          <a:p>
            <a:pPr marL="252000" indent="-252000" eaLnBrk="1" hangingPunct="1">
              <a:spcAft>
                <a:spcPts val="600"/>
              </a:spcAft>
              <a:defRPr/>
            </a:pP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3.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Jsou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doloženy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všechny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povinné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přílohy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obsahově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splňují</a:t>
            </a:r>
            <a:r>
              <a:rPr lang="cs-CZ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náležitosti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požadované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v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dokumentaci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 k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výzvy</a:t>
            </a:r>
            <a:endParaRPr lang="en-US" altLang="cs-CZ" sz="20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252000" indent="-252000" algn="just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b="1" dirty="0" err="1">
                <a:latin typeface="Calibri" panose="020F0502020204030204" pitchFamily="34" charset="0"/>
              </a:rPr>
              <a:t>Plná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moc</a:t>
            </a:r>
            <a:endParaRPr lang="en-US" altLang="cs-CZ" b="1" dirty="0">
              <a:latin typeface="Calibri" panose="020F0502020204030204" pitchFamily="34" charset="0"/>
            </a:endParaRPr>
          </a:p>
          <a:p>
            <a:pPr marL="252000" indent="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cs-CZ" dirty="0">
                <a:latin typeface="Calibri" panose="020F0502020204030204" pitchFamily="34" charset="0"/>
              </a:rPr>
              <a:t>	</a:t>
            </a:r>
            <a:r>
              <a:rPr lang="en-US" altLang="cs-CZ" dirty="0" err="1">
                <a:latin typeface="Calibri" panose="020F0502020204030204" pitchFamily="34" charset="0"/>
              </a:rPr>
              <a:t>Vzor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plné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moci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uveden</a:t>
            </a:r>
            <a:r>
              <a:rPr lang="en-US" altLang="cs-CZ" dirty="0">
                <a:latin typeface="Calibri" panose="020F0502020204030204" pitchFamily="34" charset="0"/>
              </a:rPr>
              <a:t> v </a:t>
            </a:r>
            <a:r>
              <a:rPr lang="en-US" altLang="cs-CZ" dirty="0" err="1">
                <a:latin typeface="Calibri" panose="020F0502020204030204" pitchFamily="34" charset="0"/>
              </a:rPr>
              <a:t>Příloze</a:t>
            </a:r>
            <a:r>
              <a:rPr lang="en-US" altLang="cs-CZ" dirty="0">
                <a:latin typeface="Calibri" panose="020F0502020204030204" pitchFamily="34" charset="0"/>
              </a:rPr>
              <a:t> č. 11 </a:t>
            </a:r>
            <a:r>
              <a:rPr lang="en-US" altLang="cs-CZ" dirty="0" err="1">
                <a:latin typeface="Calibri" panose="020F0502020204030204" pitchFamily="34" charset="0"/>
              </a:rPr>
              <a:t>Obecných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pravidel</a:t>
            </a:r>
            <a:r>
              <a:rPr lang="en-US" altLang="cs-CZ" dirty="0">
                <a:latin typeface="Calibri" panose="020F0502020204030204" pitchFamily="34" charset="0"/>
              </a:rPr>
              <a:t> (</a:t>
            </a:r>
            <a:r>
              <a:rPr lang="en-US" altLang="cs-CZ" dirty="0" err="1">
                <a:latin typeface="Calibri" panose="020F0502020204030204" pitchFamily="34" charset="0"/>
              </a:rPr>
              <a:t>povinné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údaje</a:t>
            </a:r>
            <a:r>
              <a:rPr lang="en-US" altLang="cs-CZ" dirty="0">
                <a:latin typeface="Calibri" panose="020F0502020204030204" pitchFamily="34" charset="0"/>
              </a:rPr>
              <a:t>).</a:t>
            </a:r>
          </a:p>
          <a:p>
            <a:pPr marL="534988" indent="-360363" eaLnBrk="1" hangingPunct="1"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7175" indent="0" eaLnBrk="1" hangingPunct="1"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Kritéria formálních náležitostí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5FC44AC-87E8-427A-B0F6-01A7808563A3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727075" y="1306513"/>
            <a:ext cx="7958138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33400" indent="-3603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3.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Jsou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doloženy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všechny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povinné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přílohy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obsahově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splňují</a:t>
            </a:r>
            <a:r>
              <a:rPr lang="cs-CZ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náležitosti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požadované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v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dokumentaci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 k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výzvy</a:t>
            </a:r>
            <a:endParaRPr lang="en-US" altLang="cs-CZ" sz="20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534988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252000" indent="-252000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b="1" dirty="0" err="1">
                <a:latin typeface="Calibri" panose="020F0502020204030204" pitchFamily="34" charset="0"/>
              </a:rPr>
              <a:t>Dokumentace</a:t>
            </a:r>
            <a:r>
              <a:rPr lang="en-US" altLang="cs-CZ" b="1" dirty="0">
                <a:latin typeface="Calibri" panose="020F0502020204030204" pitchFamily="34" charset="0"/>
              </a:rPr>
              <a:t> k </a:t>
            </a:r>
            <a:r>
              <a:rPr lang="en-US" altLang="cs-CZ" b="1" dirty="0" err="1">
                <a:latin typeface="Calibri" panose="020F0502020204030204" pitchFamily="34" charset="0"/>
              </a:rPr>
              <a:t>zadávacím</a:t>
            </a:r>
            <a:r>
              <a:rPr lang="en-US" altLang="cs-CZ" b="1" dirty="0">
                <a:latin typeface="Calibri" panose="020F0502020204030204" pitchFamily="34" charset="0"/>
              </a:rPr>
              <a:t> a </a:t>
            </a:r>
            <a:r>
              <a:rPr lang="en-US" altLang="cs-CZ" b="1" dirty="0" err="1">
                <a:latin typeface="Calibri" panose="020F0502020204030204" pitchFamily="34" charset="0"/>
              </a:rPr>
              <a:t>výběrovým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řízením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</a:p>
          <a:p>
            <a:pPr marL="504000" indent="-252000" eaLnBrk="1" hangingPunct="1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Postup</a:t>
            </a:r>
            <a:r>
              <a:rPr lang="en-US" altLang="cs-CZ" dirty="0">
                <a:latin typeface="Calibri" panose="020F0502020204030204" pitchFamily="34" charset="0"/>
              </a:rPr>
              <a:t> pro </a:t>
            </a:r>
            <a:r>
              <a:rPr lang="en-US" altLang="cs-CZ" dirty="0" err="1">
                <a:latin typeface="Calibri" panose="020F0502020204030204" pitchFamily="34" charset="0"/>
              </a:rPr>
              <a:t>předkládání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vč</a:t>
            </a:r>
            <a:r>
              <a:rPr lang="en-US" altLang="cs-CZ" dirty="0">
                <a:latin typeface="Calibri" panose="020F0502020204030204" pitchFamily="34" charset="0"/>
              </a:rPr>
              <a:t>. </a:t>
            </a:r>
            <a:r>
              <a:rPr lang="en-US" altLang="cs-CZ" dirty="0" err="1">
                <a:latin typeface="Calibri" panose="020F0502020204030204" pitchFamily="34" charset="0"/>
              </a:rPr>
              <a:t>seznamu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předkládané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dokumentace</a:t>
            </a:r>
            <a:r>
              <a:rPr lang="en-US" altLang="cs-CZ" dirty="0">
                <a:latin typeface="Calibri" panose="020F0502020204030204" pitchFamily="34" charset="0"/>
              </a:rPr>
              <a:t> je </a:t>
            </a:r>
            <a:r>
              <a:rPr lang="en-US" altLang="cs-CZ" dirty="0" err="1">
                <a:latin typeface="Calibri" panose="020F0502020204030204" pitchFamily="34" charset="0"/>
              </a:rPr>
              <a:t>uveden</a:t>
            </a:r>
            <a:r>
              <a:rPr lang="en-US" altLang="cs-CZ" dirty="0">
                <a:latin typeface="Calibri" panose="020F0502020204030204" pitchFamily="34" charset="0"/>
              </a:rPr>
              <a:t> v </a:t>
            </a:r>
            <a:r>
              <a:rPr lang="en-US" altLang="cs-CZ" dirty="0" err="1">
                <a:latin typeface="Calibri" panose="020F0502020204030204" pitchFamily="34" charset="0"/>
              </a:rPr>
              <a:t>kap</a:t>
            </a:r>
            <a:r>
              <a:rPr lang="en-US" altLang="cs-CZ" dirty="0">
                <a:latin typeface="Calibri" panose="020F0502020204030204" pitchFamily="34" charset="0"/>
              </a:rPr>
              <a:t>. 5 </a:t>
            </a:r>
            <a:r>
              <a:rPr lang="en-US" altLang="cs-CZ" dirty="0" err="1">
                <a:latin typeface="Calibri" panose="020F0502020204030204" pitchFamily="34" charset="0"/>
              </a:rPr>
              <a:t>Obecných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pravidel</a:t>
            </a:r>
            <a:endParaRPr lang="en-US" altLang="cs-CZ" dirty="0">
              <a:latin typeface="Calibri" panose="020F0502020204030204" pitchFamily="34" charset="0"/>
            </a:endParaRPr>
          </a:p>
          <a:p>
            <a:pPr marL="504000" indent="-252000" eaLnBrk="1" hangingPunct="1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Informace</a:t>
            </a:r>
            <a:r>
              <a:rPr lang="en-US" altLang="cs-CZ" dirty="0">
                <a:latin typeface="Calibri" panose="020F0502020204030204" pitchFamily="34" charset="0"/>
              </a:rPr>
              <a:t>, </a:t>
            </a:r>
            <a:r>
              <a:rPr lang="en-US" altLang="cs-CZ" dirty="0" err="1">
                <a:latin typeface="Calibri" panose="020F0502020204030204" pitchFamily="34" charset="0"/>
              </a:rPr>
              <a:t>ke</a:t>
            </a:r>
            <a:r>
              <a:rPr lang="en-US" altLang="cs-CZ" dirty="0">
                <a:latin typeface="Calibri" panose="020F0502020204030204" pitchFamily="34" charset="0"/>
              </a:rPr>
              <a:t> </a:t>
            </a:r>
            <a:r>
              <a:rPr lang="en-US" altLang="cs-CZ" dirty="0" err="1">
                <a:latin typeface="Calibri" panose="020F0502020204030204" pitchFamily="34" charset="0"/>
              </a:rPr>
              <a:t>kterým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činnostem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lze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zahájit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zadávací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výběrové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řízení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nebo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uzavřít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smlouvu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před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podáním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žádosti</a:t>
            </a:r>
            <a:r>
              <a:rPr lang="en-US" altLang="cs-CZ" dirty="0">
                <a:latin typeface="Calibri" panose="020F0502020204030204" pitchFamily="34" charset="0"/>
              </a:rPr>
              <a:t> o </a:t>
            </a:r>
            <a:r>
              <a:rPr lang="en-US" altLang="cs-CZ" dirty="0" err="1">
                <a:latin typeface="Calibri" panose="020F0502020204030204" pitchFamily="34" charset="0"/>
              </a:rPr>
              <a:t>podporu</a:t>
            </a:r>
            <a:r>
              <a:rPr lang="en-US" altLang="cs-CZ" dirty="0">
                <a:latin typeface="Calibri" panose="020F0502020204030204" pitchFamily="34" charset="0"/>
              </a:rPr>
              <a:t>, aby </a:t>
            </a:r>
            <a:r>
              <a:rPr lang="en-US" altLang="cs-CZ" dirty="0" err="1">
                <a:latin typeface="Calibri" panose="020F0502020204030204" pitchFamily="34" charset="0"/>
              </a:rPr>
              <a:t>byl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dodržen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motivační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účinek</a:t>
            </a:r>
            <a:r>
              <a:rPr lang="en-US" altLang="cs-CZ" dirty="0">
                <a:latin typeface="Calibri" panose="020F0502020204030204" pitchFamily="34" charset="0"/>
              </a:rPr>
              <a:t>, je </a:t>
            </a:r>
            <a:r>
              <a:rPr lang="en-US" altLang="cs-CZ" dirty="0" err="1">
                <a:latin typeface="Calibri" panose="020F0502020204030204" pitchFamily="34" charset="0"/>
              </a:rPr>
              <a:t>uvedena</a:t>
            </a:r>
            <a:r>
              <a:rPr lang="en-US" altLang="cs-CZ" dirty="0">
                <a:latin typeface="Calibri" panose="020F0502020204030204" pitchFamily="34" charset="0"/>
              </a:rPr>
              <a:t> v </a:t>
            </a:r>
            <a:r>
              <a:rPr lang="en-US" altLang="cs-CZ" dirty="0" err="1">
                <a:latin typeface="Calibri" panose="020F0502020204030204" pitchFamily="34" charset="0"/>
              </a:rPr>
              <a:t>příloze</a:t>
            </a:r>
            <a:r>
              <a:rPr lang="en-US" altLang="cs-CZ" dirty="0">
                <a:latin typeface="Calibri" panose="020F0502020204030204" pitchFamily="34" charset="0"/>
              </a:rPr>
              <a:t> č. 4 </a:t>
            </a:r>
            <a:r>
              <a:rPr lang="en-US" altLang="cs-CZ" dirty="0" err="1">
                <a:latin typeface="Calibri" panose="020F0502020204030204" pitchFamily="34" charset="0"/>
              </a:rPr>
              <a:t>těchto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Pravidel</a:t>
            </a:r>
            <a:r>
              <a:rPr lang="en-US" altLang="cs-CZ" dirty="0">
                <a:latin typeface="Calibri" panose="020F0502020204030204" pitchFamily="34" charset="0"/>
              </a:rPr>
              <a:t>.</a:t>
            </a:r>
          </a:p>
          <a:p>
            <a:pPr marL="361950" eaLnBrk="1" hangingPunct="1">
              <a:lnSpc>
                <a:spcPct val="110000"/>
              </a:lnSpc>
              <a:spcAft>
                <a:spcPts val="6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  <a:p>
            <a:pPr eaLnBrk="1" hangingPunct="1">
              <a:spcAft>
                <a:spcPts val="200"/>
              </a:spcAft>
              <a:defRPr/>
            </a:pPr>
            <a:endParaRPr lang="en-US" altLang="cs-CZ" sz="2000" dirty="0">
              <a:latin typeface="Calibri" panose="020F0502020204030204" pitchFamily="34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Kritéria formálních náležitostí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C86FBF18-BB7A-4061-9C6D-977E443CF392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922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736600" y="1306513"/>
            <a:ext cx="7699375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0363" indent="-3603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914400" indent="-284163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3.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Jsou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doloženy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všechny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povinné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přílohy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a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obsahově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splňují</a:t>
            </a:r>
            <a:r>
              <a:rPr lang="cs-CZ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náležitosti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požadované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v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dokumentaci</a:t>
            </a:r>
            <a:r>
              <a:rPr lang="en-US" altLang="cs-CZ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  k </a:t>
            </a:r>
            <a:r>
              <a:rPr lang="en-US" altLang="cs-CZ" sz="20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výzvy</a:t>
            </a:r>
            <a:endParaRPr lang="en-US" altLang="cs-CZ" sz="20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36195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cs-CZ" sz="600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marL="252000" indent="-252000" algn="just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cs-CZ" b="1" dirty="0" err="1">
                <a:latin typeface="Calibri" panose="020F0502020204030204" pitchFamily="34" charset="0"/>
              </a:rPr>
              <a:t>Doklady</a:t>
            </a:r>
            <a:r>
              <a:rPr lang="en-US" altLang="cs-CZ" b="1" dirty="0">
                <a:latin typeface="Calibri" panose="020F0502020204030204" pitchFamily="34" charset="0"/>
              </a:rPr>
              <a:t> o </a:t>
            </a:r>
            <a:r>
              <a:rPr lang="en-US" altLang="cs-CZ" b="1" dirty="0" err="1">
                <a:latin typeface="Calibri" panose="020F0502020204030204" pitchFamily="34" charset="0"/>
              </a:rPr>
              <a:t>právní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subjektivitě</a:t>
            </a:r>
            <a:r>
              <a:rPr lang="en-US" altLang="cs-CZ" b="1" dirty="0"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latin typeface="Calibri" panose="020F0502020204030204" pitchFamily="34" charset="0"/>
              </a:rPr>
              <a:t>žadatel</a:t>
            </a:r>
            <a:r>
              <a:rPr lang="cs-CZ" altLang="cs-CZ" b="1" dirty="0">
                <a:latin typeface="Calibri" panose="020F0502020204030204" pitchFamily="34" charset="0"/>
              </a:rPr>
              <a:t>e</a:t>
            </a:r>
          </a:p>
          <a:p>
            <a:pPr marL="504000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Doklady</a:t>
            </a:r>
            <a:r>
              <a:rPr lang="en-US" altLang="cs-CZ" dirty="0">
                <a:latin typeface="Calibri" panose="020F0502020204030204" pitchFamily="34" charset="0"/>
              </a:rPr>
              <a:t> k </a:t>
            </a:r>
            <a:r>
              <a:rPr lang="en-US" altLang="cs-CZ" dirty="0" err="1">
                <a:latin typeface="Calibri" panose="020F0502020204030204" pitchFamily="34" charset="0"/>
              </a:rPr>
              <a:t>právní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subjektivitě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nedokládají</a:t>
            </a:r>
            <a:r>
              <a:rPr lang="en-US" altLang="cs-CZ" dirty="0">
                <a:latin typeface="Calibri" panose="020F0502020204030204" pitchFamily="34" charset="0"/>
              </a:rPr>
              <a:t>:</a:t>
            </a:r>
          </a:p>
          <a:p>
            <a:pPr marL="792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-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kraje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jimi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zřizované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organizace</a:t>
            </a:r>
            <a:r>
              <a:rPr lang="en-US" altLang="cs-CZ" dirty="0">
                <a:latin typeface="Calibri" panose="020F0502020204030204" pitchFamily="34" charset="0"/>
              </a:rPr>
              <a:t>;</a:t>
            </a:r>
          </a:p>
          <a:p>
            <a:pPr marL="792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-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obce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jimi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zřizované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organizace</a:t>
            </a:r>
            <a:r>
              <a:rPr lang="en-US" altLang="cs-CZ" dirty="0">
                <a:latin typeface="Calibri" panose="020F0502020204030204" pitchFamily="34" charset="0"/>
              </a:rPr>
              <a:t>;</a:t>
            </a:r>
          </a:p>
          <a:p>
            <a:pPr marL="792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-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organizační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složky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státu</a:t>
            </a:r>
            <a:r>
              <a:rPr lang="en-US" altLang="cs-CZ" dirty="0">
                <a:latin typeface="Calibri" panose="020F0502020204030204" pitchFamily="34" charset="0"/>
              </a:rPr>
              <a:t> a </a:t>
            </a:r>
            <a:r>
              <a:rPr lang="en-US" altLang="cs-CZ" dirty="0" err="1">
                <a:latin typeface="Calibri" panose="020F0502020204030204" pitchFamily="34" charset="0"/>
              </a:rPr>
              <a:t>jejich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příspěvkové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organizace</a:t>
            </a:r>
            <a:r>
              <a:rPr lang="en-US" altLang="cs-CZ" dirty="0">
                <a:latin typeface="Calibri" panose="020F0502020204030204" pitchFamily="34" charset="0"/>
              </a:rPr>
              <a:t>;</a:t>
            </a:r>
          </a:p>
          <a:p>
            <a:pPr marL="792000" lvl="1" indent="-252000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-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fyzické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osoby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podnikající</a:t>
            </a:r>
            <a:r>
              <a:rPr lang="en-US" altLang="cs-CZ" dirty="0">
                <a:latin typeface="Calibri" panose="020F0502020204030204" pitchFamily="34" charset="0"/>
              </a:rPr>
              <a:t> (bez IČO)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cs-CZ" altLang="cs-CZ" dirty="0">
              <a:latin typeface="Calibri" panose="020F0502020204030204" pitchFamily="34" charset="0"/>
            </a:endParaRPr>
          </a:p>
          <a:p>
            <a:pPr marL="504000" indent="-252000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cs-CZ" dirty="0" err="1">
                <a:latin typeface="Calibri" panose="020F0502020204030204" pitchFamily="34" charset="0"/>
              </a:rPr>
              <a:t>Ostatní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oprávnění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žadatelé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doloží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doklady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dle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typu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žadatele</a:t>
            </a:r>
            <a:r>
              <a:rPr lang="en-US" altLang="cs-CZ" dirty="0">
                <a:latin typeface="Calibri" panose="020F0502020204030204" pitchFamily="34" charset="0"/>
              </a:rPr>
              <a:t> (</a:t>
            </a:r>
            <a:r>
              <a:rPr lang="en-US" altLang="cs-CZ" dirty="0" err="1">
                <a:latin typeface="Calibri" panose="020F0502020204030204" pitchFamily="34" charset="0"/>
              </a:rPr>
              <a:t>viz</a:t>
            </a:r>
            <a:r>
              <a:rPr lang="en-US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 err="1">
                <a:latin typeface="Calibri" panose="020F0502020204030204" pitchFamily="34" charset="0"/>
              </a:rPr>
              <a:t>následující</a:t>
            </a: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cs-CZ" dirty="0">
                <a:latin typeface="Calibri" panose="020F0502020204030204" pitchFamily="34" charset="0"/>
              </a:rPr>
              <a:t>        </a:t>
            </a:r>
            <a:r>
              <a:rPr lang="cs-CZ" altLang="cs-CZ" dirty="0">
                <a:latin typeface="Calibri" panose="020F0502020204030204" pitchFamily="34" charset="0"/>
              </a:rPr>
              <a:t>  </a:t>
            </a:r>
            <a:r>
              <a:rPr lang="en-US" altLang="cs-CZ" dirty="0" err="1">
                <a:latin typeface="Calibri" panose="020F0502020204030204" pitchFamily="34" charset="0"/>
              </a:rPr>
              <a:t>přehled</a:t>
            </a:r>
            <a:r>
              <a:rPr lang="en-US" altLang="cs-CZ" dirty="0">
                <a:latin typeface="Calibri" panose="020F0502020204030204" pitchFamily="34" charset="0"/>
              </a:rPr>
              <a:t> v </a:t>
            </a:r>
            <a:r>
              <a:rPr lang="en-US" altLang="cs-CZ" dirty="0" err="1">
                <a:latin typeface="Calibri" panose="020F0502020204030204" pitchFamily="34" charset="0"/>
              </a:rPr>
              <a:t>tabulce</a:t>
            </a:r>
            <a:r>
              <a:rPr lang="en-US" altLang="cs-CZ" dirty="0">
                <a:latin typeface="Calibri" panose="020F0502020204030204" pitchFamily="34" charset="0"/>
              </a:rPr>
              <a:t>): </a:t>
            </a:r>
          </a:p>
          <a:p>
            <a:pPr marL="628650" indent="0" eaLnBrk="1" hangingPunct="1"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marL="628650" indent="0" algn="just" eaLnBrk="1" hangingPunct="1">
              <a:spcBef>
                <a:spcPts val="200"/>
              </a:spcBef>
              <a:defRPr/>
            </a:pPr>
            <a:endParaRPr lang="en-US" altLang="cs-CZ" sz="2000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marL="361950" algn="just" eaLnBrk="1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defRPr/>
            </a:pPr>
            <a:endParaRPr lang="en-US" altLang="cs-CZ" i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363"/>
              </a:spcBef>
              <a:spcAft>
                <a:spcPts val="2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363"/>
              </a:spcBef>
              <a:spcAft>
                <a:spcPts val="200"/>
              </a:spcAft>
              <a:defRPr/>
            </a:pPr>
            <a:endParaRPr lang="en-US" altLang="cs-CZ" dirty="0">
              <a:latin typeface="Calibri" panose="020F0502020204030204" pitchFamily="34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Kritéria formálních náležitostí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DE3E4F29-649F-4C27-AB1B-9DDA0C63B445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pic>
        <p:nvPicPr>
          <p:cNvPr id="1024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727075" y="963613"/>
            <a:ext cx="8205788" cy="532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altLang="cs-CZ" b="1" dirty="0" err="1">
                <a:solidFill>
                  <a:srgbClr val="000000"/>
                </a:solidFill>
                <a:latin typeface="Calibri" panose="020F0502020204030204" pitchFamily="34" charset="0"/>
              </a:rPr>
              <a:t>Doklady</a:t>
            </a:r>
            <a:r>
              <a:rPr lang="en-US" alt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 o </a:t>
            </a:r>
            <a:r>
              <a:rPr lang="en-US" altLang="cs-CZ" b="1" dirty="0" err="1">
                <a:solidFill>
                  <a:srgbClr val="000000"/>
                </a:solidFill>
                <a:latin typeface="Calibri" panose="020F0502020204030204" pitchFamily="34" charset="0"/>
              </a:rPr>
              <a:t>právní</a:t>
            </a:r>
            <a:r>
              <a:rPr lang="en-US" alt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0000"/>
                </a:solidFill>
                <a:latin typeface="Calibri" panose="020F0502020204030204" pitchFamily="34" charset="0"/>
              </a:rPr>
              <a:t>subjektivitě</a:t>
            </a:r>
            <a:r>
              <a:rPr lang="en-US" alt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0000"/>
                </a:solidFill>
                <a:latin typeface="Calibri" panose="020F0502020204030204" pitchFamily="34" charset="0"/>
              </a:rPr>
              <a:t>žadatele</a:t>
            </a:r>
            <a:r>
              <a:rPr lang="en-US" alt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 - </a:t>
            </a:r>
            <a:r>
              <a:rPr lang="en-US" altLang="cs-CZ" b="1" dirty="0" err="1">
                <a:solidFill>
                  <a:srgbClr val="000000"/>
                </a:solidFill>
                <a:latin typeface="Calibri" panose="020F0502020204030204" pitchFamily="34" charset="0"/>
              </a:rPr>
              <a:t>pokračování</a:t>
            </a:r>
            <a:r>
              <a:rPr lang="en-US" alt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ts val="1425"/>
              </a:spcBef>
              <a:buClrTx/>
              <a:buSzTx/>
              <a:buFontTx/>
              <a:buNone/>
              <a:defRPr/>
            </a:pPr>
            <a:endParaRPr lang="en-US" altLang="cs-CZ" sz="1900" b="1" i="1" dirty="0">
              <a:solidFill>
                <a:srgbClr val="00529C"/>
              </a:solidFill>
              <a:latin typeface="Calibri" panose="020F0502020204030204" pitchFamily="34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457200" y="261938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Kritéria formálních náležitostí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4C9ED88A-226F-406D-9A74-EECDBE7188F2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graphicFrame>
        <p:nvGraphicFramePr>
          <p:cNvPr id="12293" name="Group 5"/>
          <p:cNvGraphicFramePr>
            <a:graphicFrameLocks noGrp="1"/>
          </p:cNvGraphicFramePr>
          <p:nvPr/>
        </p:nvGraphicFramePr>
        <p:xfrm>
          <a:off x="684213" y="1433513"/>
          <a:ext cx="7818437" cy="4668838"/>
        </p:xfrm>
        <a:graphic>
          <a:graphicData uri="http://schemas.openxmlformats.org/drawingml/2006/table">
            <a:tbl>
              <a:tblPr/>
              <a:tblGrid>
                <a:gridCol w="3262312">
                  <a:extLst>
                    <a:ext uri="{9D8B030D-6E8A-4147-A177-3AD203B41FA5}"/>
                  </a:extLst>
                </a:gridCol>
                <a:gridCol w="4556125">
                  <a:extLst>
                    <a:ext uri="{9D8B030D-6E8A-4147-A177-3AD203B41FA5}"/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cs-CZ" alt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Právní forma žadatele 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cs-CZ" alt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Dokument o právní subjektivitě požadovaný k doložení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extLst>
                  <a:ext uri="{0D108BD9-81ED-4DB2-BD59-A6C34878D82A}"/>
                </a:extLst>
              </a:tr>
              <a:tr h="1377949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nestátní nezisková organizace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zakladatelská smlouva, zakládací či zřizovací listinu nebo jiný dokument o založení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stanovy, ve kterých je uvedeno ustanovení o vypořádání majetku při zániku organizace, jestliže to nevyplývá ze zákona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extLst>
                  <a:ext uri="{0D108BD9-81ED-4DB2-BD59-A6C34878D82A}"/>
                </a:extLst>
              </a:tr>
              <a:tr h="98901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církve a náboženské společnosti, evidované (církevní) právnické osoby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výpis z Rejstříku církví a náboženských společností nebo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výpis z Rejstříku evidovaných právnických osob, který v době podání žádosti nesmí být starší 3 měsíců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extLst>
                  <a:ext uri="{0D108BD9-81ED-4DB2-BD59-A6C34878D82A}"/>
                </a:extLst>
              </a:tr>
              <a:tr h="65246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organizace zakládané obcemi, kraji, OSS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zřizovací či zakládací listinu nebo jiný dokument o založení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extLst>
                  <a:ext uri="{0D108BD9-81ED-4DB2-BD59-A6C34878D82A}"/>
                </a:extLst>
              </a:tr>
              <a:tr h="65246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dobrovolné svazky obcí a jimi zakládané a zřizované organizace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zřizovací či zakládací listinu nebo jiný dokument o založení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extLst>
                  <a:ext uri="{0D108BD9-81ED-4DB2-BD59-A6C34878D82A}"/>
                </a:extLst>
              </a:tr>
              <a:tr h="59055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veřejná výzkumná instituce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cs-CZ" altLang="cs-CZ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zakladatelskou smlouvu, zakládací či zřizovací listinu nebo jiný dokument o založení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11293" name="Pictur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684213" y="1084263"/>
            <a:ext cx="8205787" cy="508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52000" indent="-252000" eaLnBrk="1" hangingPunct="1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altLang="cs-CZ" b="1" dirty="0" err="1">
                <a:solidFill>
                  <a:srgbClr val="000000"/>
                </a:solidFill>
                <a:latin typeface="Calibri" panose="020F0502020204030204" pitchFamily="34" charset="0"/>
              </a:rPr>
              <a:t>Doklady</a:t>
            </a:r>
            <a:r>
              <a:rPr lang="en-US" alt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 o </a:t>
            </a:r>
            <a:r>
              <a:rPr lang="en-US" altLang="cs-CZ" b="1" dirty="0" err="1">
                <a:solidFill>
                  <a:srgbClr val="000000"/>
                </a:solidFill>
                <a:latin typeface="Calibri" panose="020F0502020204030204" pitchFamily="34" charset="0"/>
              </a:rPr>
              <a:t>právní</a:t>
            </a:r>
            <a:r>
              <a:rPr lang="en-US" alt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0000"/>
                </a:solidFill>
                <a:latin typeface="Calibri" panose="020F0502020204030204" pitchFamily="34" charset="0"/>
              </a:rPr>
              <a:t>subjektivitě</a:t>
            </a:r>
            <a:r>
              <a:rPr lang="en-US" alt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b="1" dirty="0" err="1">
                <a:solidFill>
                  <a:srgbClr val="000000"/>
                </a:solidFill>
                <a:latin typeface="Calibri" panose="020F0502020204030204" pitchFamily="34" charset="0"/>
              </a:rPr>
              <a:t>žadatele</a:t>
            </a:r>
            <a:r>
              <a:rPr lang="en-US" alt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en-US" alt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en-US" alt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en-US" alt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en-US" alt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en-US" alt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en-US" alt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en-US" alt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en-US" alt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en-US" alt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en-US" alt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en-US" alt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US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100000"/>
              </a:lnSpc>
              <a:spcBef>
                <a:spcPts val="1425"/>
              </a:spcBef>
              <a:buClrTx/>
              <a:buSzTx/>
              <a:buFontTx/>
              <a:buNone/>
              <a:defRPr/>
            </a:pPr>
            <a:endParaRPr lang="en-US" altLang="cs-CZ" sz="1900" b="1" i="1" dirty="0">
              <a:solidFill>
                <a:srgbClr val="00529C"/>
              </a:solidFill>
              <a:latin typeface="Calibri" panose="020F0502020204030204" pitchFamily="34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727075" y="6356350"/>
            <a:ext cx="52927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altLang="cs-CZ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457200" y="288925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cs-CZ" sz="3600" b="1">
                <a:solidFill>
                  <a:srgbClr val="00529C"/>
                </a:solidFill>
              </a:rPr>
              <a:t>Kritéria formálních náležitostí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82563" y="6356350"/>
            <a:ext cx="500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2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1pPr>
            <a:lvl2pPr>
              <a:lnSpc>
                <a:spcPct val="102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>
              <a:lnSpc>
                <a:spcPct val="102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>
              <a:lnSpc>
                <a:spcPct val="102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1600"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>
              <a:lnSpc>
                <a:spcPct val="102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 sz="2000"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A2D90103-AAD7-4FAD-ACC5-1C7A97DAD7EC}" type="slidenum">
              <a:rPr lang="cs-CZ" altLang="cs-CZ" sz="1200">
                <a:solidFill>
                  <a:srgbClr val="00529C"/>
                </a:solidFill>
                <a:cs typeface="Segoe UI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cs-CZ" altLang="cs-CZ" sz="1200">
              <a:solidFill>
                <a:srgbClr val="00529C"/>
              </a:solidFill>
              <a:cs typeface="Segoe UI" charset="0"/>
            </a:endParaRPr>
          </a:p>
        </p:txBody>
      </p:sp>
      <p:graphicFrame>
        <p:nvGraphicFramePr>
          <p:cNvPr id="13317" name="Group 5"/>
          <p:cNvGraphicFramePr>
            <a:graphicFrameLocks noGrp="1"/>
          </p:cNvGraphicFramePr>
          <p:nvPr/>
        </p:nvGraphicFramePr>
        <p:xfrm>
          <a:off x="727075" y="1543050"/>
          <a:ext cx="7818438" cy="3109913"/>
        </p:xfrm>
        <a:graphic>
          <a:graphicData uri="http://schemas.openxmlformats.org/drawingml/2006/table">
            <a:tbl>
              <a:tblPr/>
              <a:tblGrid>
                <a:gridCol w="3262313">
                  <a:extLst>
                    <a:ext uri="{9D8B030D-6E8A-4147-A177-3AD203B41FA5}"/>
                  </a:extLst>
                </a:gridCol>
                <a:gridCol w="4556125">
                  <a:extLst>
                    <a:ext uri="{9D8B030D-6E8A-4147-A177-3AD203B41FA5}"/>
                  </a:extLst>
                </a:gridCol>
              </a:tblGrid>
              <a:tr h="33337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cs-CZ" alt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Právní forma žadatele 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cs-CZ" alt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Dokument o právní subjektivitě požadovaný k doložení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extLst>
                  <a:ext uri="{0D108BD9-81ED-4DB2-BD59-A6C34878D82A}"/>
                </a:extLst>
              </a:tr>
              <a:tr h="1544638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ostatní výše neuvedené právnické osoby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výpis z Obchodního rejstříku, který v době podání žádosti nesmí být starší 3 měsíců, a zakládací dokumenty. Došlo-li ke změně statutárního orgánu, která dosud nebyla vyznačena v Obchodním rejstříku, předložit také dokumenty o provedené změně.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extLst>
                  <a:ext uri="{0D108BD9-81ED-4DB2-BD59-A6C34878D82A}"/>
                </a:extLst>
              </a:tr>
              <a:tr h="123190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fyzické osoby podnikající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Bef>
                          <a:spcPts val="14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Bef>
                          <a:spcPts val="11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Bef>
                          <a:spcPts val="8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Bef>
                          <a:spcPts val="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Bef>
                          <a:spcPts val="28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cs-CZ" alt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oprávnění k podnikání nebo jiný doklad, pokud podniká podle jiného zákona  než živnostenského. </a:t>
                      </a:r>
                    </a:p>
                  </a:txBody>
                  <a:tcPr marL="68400" marR="68400" marT="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12308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5604</TotalTime>
  <Words>3127</Words>
  <Application>Microsoft Office PowerPoint</Application>
  <PresentationFormat>Předvádění na obrazovce (4:3)</PresentationFormat>
  <Paragraphs>556</Paragraphs>
  <Slides>47</Slides>
  <Notes>47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47</vt:i4>
      </vt:variant>
    </vt:vector>
  </HeadingPairs>
  <TitlesOfParts>
    <vt:vector size="49" baseType="lpstr">
      <vt:lpstr>Motiv Office</vt:lpstr>
      <vt:lpstr>1_Motiv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Zdvihalova</cp:lastModifiedBy>
  <cp:revision>477</cp:revision>
  <cp:lastPrinted>2016-07-19T14:14:45Z</cp:lastPrinted>
  <dcterms:created xsi:type="dcterms:W3CDTF">2014-09-16T18:50:40Z</dcterms:created>
  <dcterms:modified xsi:type="dcterms:W3CDTF">2016-07-19T14:17:19Z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CRR ČR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46</vt:i4>
  </property>
</Properties>
</file>