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608" y="-46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6/8/2016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34. a 35. výzvě IROP</a:t>
            </a:r>
            <a:r>
              <a:rPr lang="en-US" sz="4000" dirty="0" smtClean="0"/>
              <a:t> „</a:t>
            </a:r>
            <a:r>
              <a:rPr lang="pl-PL" sz="4000" dirty="0"/>
              <a:t>Sociální bydlení (pro SVL)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14.06.2016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b="1" u="sng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200" b="0" dirty="0">
                <a:solidFill>
                  <a:prstClr val="black"/>
                </a:solidFill>
              </a:rPr>
              <a:t>související plnění jsou ta, která spolu </a:t>
            </a:r>
            <a:r>
              <a:rPr lang="cs-CZ" sz="2200" u="sng" dirty="0">
                <a:solidFill>
                  <a:prstClr val="black"/>
                </a:solidFill>
              </a:rPr>
              <a:t>místně, věcně a časově</a:t>
            </a:r>
            <a:r>
              <a:rPr lang="cs-CZ" sz="2200" b="0" dirty="0">
                <a:solidFill>
                  <a:prstClr val="black"/>
                </a:solidFill>
              </a:rPr>
              <a:t>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neoprávněného dělení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vymezení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 </a:t>
            </a:r>
            <a:r>
              <a:rPr lang="cs-CZ" sz="3200" i="1" dirty="0" smtClean="0">
                <a:solidFill>
                  <a:prstClr val="black"/>
                </a:solidFill>
                <a:cs typeface="Arial" pitchFamily="34" charset="0"/>
              </a:rPr>
              <a:t>(pro IROP neplatí)</a:t>
            </a: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</a:t>
            </a:r>
            <a:r>
              <a:rPr lang="cs-CZ" sz="2800" u="sng" dirty="0" smtClean="0">
                <a:solidFill>
                  <a:prstClr val="black"/>
                </a:solidFill>
                <a:cs typeface="Arial" pitchFamily="34" charset="0"/>
              </a:rPr>
              <a:t>MPZ nepoužijí </a:t>
            </a: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(vyjma základních zásad)</a:t>
            </a:r>
            <a:endParaRPr lang="cs-CZ" sz="2800" b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kalendářních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</a:t>
            </a:r>
            <a:r>
              <a:rPr lang="cs-CZ" sz="2600" b="1" dirty="0" smtClean="0">
                <a:solidFill>
                  <a:prstClr val="black"/>
                </a:solidFill>
                <a:cs typeface="Arial" pitchFamily="34" charset="0"/>
              </a:rPr>
              <a:t>!)</a:t>
            </a:r>
            <a:endParaRPr lang="cs-CZ" sz="26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zakázek v IROP: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a ZVH se jedná o povinnost, pro ZMH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a ZVH se jedná o povinnost, pro ZMH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ZMH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u="sng" dirty="0" smtClean="0"/>
              <a:t>Proces kontroly zakázek v IROP:</a:t>
            </a:r>
          </a:p>
          <a:p>
            <a:pPr lvl="0"/>
            <a:endParaRPr lang="cs-CZ" sz="2200" b="1" u="sng" dirty="0" smtClean="0"/>
          </a:p>
          <a:p>
            <a:pPr algn="just"/>
            <a:r>
              <a:rPr lang="cs-CZ" sz="2200" dirty="0" smtClean="0"/>
              <a:t>Povinnost předkládat CRR příslušnou dokumentaci zadávacích / výběrových řízení ke kontrole nastává podáním žádosti o podporu (na úkony při zadávání zakázky provedené před podáním žádosti o podporu se povinnost nevztahuje).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200" dirty="0" smtClean="0"/>
          </a:p>
          <a:p>
            <a:pPr algn="just"/>
            <a:r>
              <a:rPr lang="cs-CZ" sz="2200" dirty="0" smtClean="0"/>
              <a:t>V takovém případě zadavatel přiloží příslušnou dokumentaci ukončené zakázky jako součást žádosti o podporu</a:t>
            </a:r>
            <a:r>
              <a:rPr lang="pl-PL" sz="2200" dirty="0" smtClean="0"/>
              <a:t> 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Povinnost předkládat dokumentaci zakázky ke kontrole je upravena v bodě 5.2 a 5.3.  Obecných pravidel.</a:t>
            </a:r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6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/>
              <a:t>Mgr. Pavel Moravčík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dirty="0" smtClean="0"/>
              <a:t>Zákon č. 134/2016 Sb. o zadávání veřejných zakázek – účinnost 10/2016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endParaRPr lang="cs-CZ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6.5.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ZMH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</a:t>
            </a:r>
            <a:r>
              <a:rPr lang="cs-CZ" b="0" i="0" dirty="0" smtClean="0">
                <a:latin typeface="+mn-lt"/>
              </a:rPr>
              <a:t>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ZMH dle MPZ,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2 mil bez DPH (6 mil - st. práce)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</a:t>
            </a:r>
            <a:r>
              <a:rPr lang="cs-CZ" dirty="0"/>
              <a:t>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3</TotalTime>
  <Words>1315</Words>
  <Application>Microsoft Office PowerPoint</Application>
  <PresentationFormat>Předvádění na obrazovce (4:3)</PresentationFormat>
  <Paragraphs>201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sablona_centrum_2016</vt:lpstr>
      <vt:lpstr>Seminář pro žadatele  k 34. a 35. výzvě IROP „Sociální bydlení (pro SVL)"</vt:lpstr>
      <vt:lpstr>Zadávání veřejných zakázek</vt:lpstr>
      <vt:lpstr>Zadávání veřejných zakázek - předpisy</vt:lpstr>
      <vt:lpstr> Základní zásady zadávání zakázek</vt:lpstr>
      <vt:lpstr>MPZ – předpokládaná hodnota a cena zakázky</vt:lpstr>
      <vt:lpstr>MPZ – výše předpokládané hodnoty VZ</vt:lpstr>
      <vt:lpstr>Prezentace aplikace PowerPoint</vt:lpstr>
      <vt:lpstr>MPZ – sektorový zadavatel</vt:lpstr>
      <vt:lpstr>MPZ – („soukromý“) zadavatel</vt:lpstr>
      <vt:lpstr>MPZ – věcné členění předmětu zakázky</vt:lpstr>
      <vt:lpstr>MPZ – vymezení předmětu zakázky</vt:lpstr>
      <vt:lpstr>MPZ – procesní postup</vt:lpstr>
      <vt:lpstr>MPZ – otevřená výzva</vt:lpstr>
      <vt:lpstr>MPZ – e-tržiště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Děkuji za pozornost.   Mgr. Pavel Moravčík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Moravčík Pavel</cp:lastModifiedBy>
  <cp:revision>4</cp:revision>
  <dcterms:created xsi:type="dcterms:W3CDTF">2016-05-13T07:19:23Z</dcterms:created>
  <dcterms:modified xsi:type="dcterms:W3CDTF">2016-06-08T10:59:36Z</dcterms:modified>
</cp:coreProperties>
</file>