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 id="2147483721" r:id="rId2"/>
    <p:sldMasterId id="2147483733" r:id="rId3"/>
    <p:sldMasterId id="2147483745" r:id="rId4"/>
    <p:sldMasterId id="2147483757" r:id="rId5"/>
  </p:sldMasterIdLst>
  <p:notesMasterIdLst>
    <p:notesMasterId r:id="rId55"/>
  </p:notesMasterIdLst>
  <p:handoutMasterIdLst>
    <p:handoutMasterId r:id="rId56"/>
  </p:handoutMasterIdLst>
  <p:sldIdLst>
    <p:sldId id="323" r:id="rId6"/>
    <p:sldId id="330" r:id="rId7"/>
    <p:sldId id="412" r:id="rId8"/>
    <p:sldId id="413" r:id="rId9"/>
    <p:sldId id="414" r:id="rId10"/>
    <p:sldId id="415" r:id="rId11"/>
    <p:sldId id="416" r:id="rId12"/>
    <p:sldId id="417" r:id="rId13"/>
    <p:sldId id="418" r:id="rId14"/>
    <p:sldId id="419" r:id="rId15"/>
    <p:sldId id="420" r:id="rId16"/>
    <p:sldId id="411" r:id="rId17"/>
    <p:sldId id="421" r:id="rId18"/>
    <p:sldId id="454" r:id="rId19"/>
    <p:sldId id="455" r:id="rId20"/>
    <p:sldId id="456" r:id="rId21"/>
    <p:sldId id="422" r:id="rId22"/>
    <p:sldId id="423" r:id="rId23"/>
    <p:sldId id="424" r:id="rId24"/>
    <p:sldId id="459" r:id="rId25"/>
    <p:sldId id="453" r:id="rId26"/>
    <p:sldId id="425" r:id="rId27"/>
    <p:sldId id="446" r:id="rId28"/>
    <p:sldId id="427" r:id="rId29"/>
    <p:sldId id="457" r:id="rId30"/>
    <p:sldId id="458" r:id="rId31"/>
    <p:sldId id="460" r:id="rId32"/>
    <p:sldId id="461" r:id="rId33"/>
    <p:sldId id="462" r:id="rId34"/>
    <p:sldId id="464" r:id="rId35"/>
    <p:sldId id="463" r:id="rId36"/>
    <p:sldId id="465" r:id="rId37"/>
    <p:sldId id="466" r:id="rId38"/>
    <p:sldId id="467" r:id="rId39"/>
    <p:sldId id="468" r:id="rId40"/>
    <p:sldId id="469" r:id="rId41"/>
    <p:sldId id="431" r:id="rId42"/>
    <p:sldId id="448" r:id="rId43"/>
    <p:sldId id="449" r:id="rId44"/>
    <p:sldId id="433" r:id="rId45"/>
    <p:sldId id="434" r:id="rId46"/>
    <p:sldId id="435" r:id="rId47"/>
    <p:sldId id="471" r:id="rId48"/>
    <p:sldId id="470" r:id="rId49"/>
    <p:sldId id="436" r:id="rId50"/>
    <p:sldId id="439" r:id="rId51"/>
    <p:sldId id="451" r:id="rId52"/>
    <p:sldId id="452" r:id="rId53"/>
    <p:sldId id="472" r:id="rId54"/>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tislav Mazal" initials="RM" lastIdx="1" clrIdx="0"/>
  <p:cmAuthor id="1" name="Martina Fišerová" initials="M.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200" autoAdjust="0"/>
    <p:restoredTop sz="87922" autoAdjust="0"/>
  </p:normalViewPr>
  <p:slideViewPr>
    <p:cSldViewPr>
      <p:cViewPr>
        <p:scale>
          <a:sx n="100" d="100"/>
          <a:sy n="100" d="100"/>
        </p:scale>
        <p:origin x="-1908" y="-402"/>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8AB0A-7BED-45CC-8968-54C5D48470FD}" type="doc">
      <dgm:prSet loTypeId="urn:microsoft.com/office/officeart/2005/8/layout/vList4#1" loCatId="list" qsTypeId="urn:microsoft.com/office/officeart/2005/8/quickstyle/simple3" qsCatId="simple" csTypeId="urn:microsoft.com/office/officeart/2005/8/colors/accent1_2" csCatId="accent1" phldr="1"/>
      <dgm:spPr/>
      <dgm:t>
        <a:bodyPr/>
        <a:lstStyle/>
        <a:p>
          <a:endParaRPr lang="cs-CZ"/>
        </a:p>
      </dgm:t>
    </dgm:pt>
    <dgm:pt modelId="{38804BD3-7704-44DB-93A2-A6FB8DF386BF}">
      <dgm:prSet phldrT="[Text]" custT="1"/>
      <dgm:spPr/>
      <dgm:t>
        <a:bodyPr/>
        <a:lstStyle/>
        <a:p>
          <a:r>
            <a:rPr lang="cs-CZ" sz="1600" b="1" dirty="0" smtClean="0">
              <a:latin typeface="Myriad Pro"/>
            </a:rPr>
            <a:t>Prioritní osa 1 - Infrastruktura</a:t>
          </a:r>
          <a:endParaRPr lang="cs-CZ" sz="1600" b="1" dirty="0">
            <a:latin typeface="Myriad Pro"/>
          </a:endParaRPr>
        </a:p>
      </dgm:t>
    </dgm:pt>
    <dgm:pt modelId="{5AECA738-EC58-4AD8-B30B-720E0E369E9D}" type="parTrans" cxnId="{B64F7126-809B-46FA-8512-AB45C1CB52DD}">
      <dgm:prSet/>
      <dgm:spPr/>
      <dgm:t>
        <a:bodyPr/>
        <a:lstStyle/>
        <a:p>
          <a:endParaRPr lang="cs-CZ">
            <a:latin typeface="Myriad Pro"/>
          </a:endParaRPr>
        </a:p>
      </dgm:t>
    </dgm:pt>
    <dgm:pt modelId="{97E853D5-3B2B-4DCE-BF44-F459F80E6EE5}" type="sibTrans" cxnId="{B64F7126-809B-46FA-8512-AB45C1CB52DD}">
      <dgm:prSet/>
      <dgm:spPr/>
      <dgm:t>
        <a:bodyPr/>
        <a:lstStyle/>
        <a:p>
          <a:endParaRPr lang="cs-CZ">
            <a:latin typeface="Myriad Pro"/>
          </a:endParaRPr>
        </a:p>
      </dgm:t>
    </dgm:pt>
    <dgm:pt modelId="{C5C86733-1C4E-4ABE-BC8B-70E73BF8076C}">
      <dgm:prSet phldrT="[Text]" custT="1"/>
      <dgm:spPr/>
      <dgm:t>
        <a:bodyPr/>
        <a:lstStyle/>
        <a:p>
          <a:r>
            <a:rPr lang="cs-CZ" sz="1200" dirty="0" smtClean="0">
              <a:latin typeface="Myriad Pro"/>
            </a:rPr>
            <a:t>Konkurenceschopné, dostupné a bezpečné regiony</a:t>
          </a:r>
          <a:endParaRPr lang="cs-CZ" sz="1200" dirty="0">
            <a:latin typeface="Myriad Pro"/>
          </a:endParaRPr>
        </a:p>
      </dgm:t>
    </dgm:pt>
    <dgm:pt modelId="{AEF1FBBF-C95F-45ED-A8E1-CE69CDF9D44F}" type="parTrans" cxnId="{15A7B2A0-6A73-413A-BB86-87F351908914}">
      <dgm:prSet/>
      <dgm:spPr/>
      <dgm:t>
        <a:bodyPr/>
        <a:lstStyle/>
        <a:p>
          <a:endParaRPr lang="cs-CZ">
            <a:latin typeface="Myriad Pro"/>
          </a:endParaRPr>
        </a:p>
      </dgm:t>
    </dgm:pt>
    <dgm:pt modelId="{286C2363-6DA5-4FB5-8346-569610400F7C}" type="sibTrans" cxnId="{15A7B2A0-6A73-413A-BB86-87F351908914}">
      <dgm:prSet/>
      <dgm:spPr/>
      <dgm:t>
        <a:bodyPr/>
        <a:lstStyle/>
        <a:p>
          <a:endParaRPr lang="cs-CZ">
            <a:latin typeface="Myriad Pro"/>
          </a:endParaRPr>
        </a:p>
      </dgm:t>
    </dgm:pt>
    <dgm:pt modelId="{A8C219C7-9F00-4E75-8B16-481975849224}">
      <dgm:prSet phldrT="[Text]" custT="1"/>
      <dgm:spPr/>
      <dgm:t>
        <a:bodyPr/>
        <a:lstStyle/>
        <a:p>
          <a:r>
            <a:rPr lang="cs-CZ" sz="1200" dirty="0" smtClean="0">
              <a:latin typeface="Myriad Pro"/>
            </a:rPr>
            <a:t>Alokace 1,6 mld. EUR</a:t>
          </a:r>
          <a:endParaRPr lang="cs-CZ" sz="1200" dirty="0">
            <a:latin typeface="Myriad Pro"/>
          </a:endParaRPr>
        </a:p>
      </dgm:t>
    </dgm:pt>
    <dgm:pt modelId="{3D529C3B-331C-4A53-8447-64F92C02A4C9}" type="parTrans" cxnId="{DC478773-C6CC-4E8E-9071-ECCDF2C2EF2E}">
      <dgm:prSet/>
      <dgm:spPr/>
      <dgm:t>
        <a:bodyPr/>
        <a:lstStyle/>
        <a:p>
          <a:endParaRPr lang="cs-CZ">
            <a:latin typeface="Myriad Pro"/>
          </a:endParaRPr>
        </a:p>
      </dgm:t>
    </dgm:pt>
    <dgm:pt modelId="{7EDC45D9-79A5-434A-AB8A-41008476D2F4}" type="sibTrans" cxnId="{DC478773-C6CC-4E8E-9071-ECCDF2C2EF2E}">
      <dgm:prSet/>
      <dgm:spPr/>
      <dgm:t>
        <a:bodyPr/>
        <a:lstStyle/>
        <a:p>
          <a:endParaRPr lang="cs-CZ">
            <a:latin typeface="Myriad Pro"/>
          </a:endParaRPr>
        </a:p>
      </dgm:t>
    </dgm:pt>
    <dgm:pt modelId="{855CB492-B9C1-4831-9453-D02DC01556CB}">
      <dgm:prSet phldrT="[Text]" custT="1"/>
      <dgm:spPr/>
      <dgm:t>
        <a:bodyPr/>
        <a:lstStyle/>
        <a:p>
          <a:r>
            <a:rPr lang="cs-CZ" sz="1600" b="1" dirty="0" smtClean="0">
              <a:latin typeface="Myriad Pro"/>
            </a:rPr>
            <a:t>Prioritní osa 2 - Lidé</a:t>
          </a:r>
          <a:endParaRPr lang="cs-CZ" sz="1600" b="1" dirty="0">
            <a:latin typeface="Myriad Pro"/>
          </a:endParaRPr>
        </a:p>
      </dgm:t>
    </dgm:pt>
    <dgm:pt modelId="{46A500E4-F521-4FED-80BC-55EF97D6434D}" type="parTrans" cxnId="{E1E70704-B184-417B-9262-1209773EB354}">
      <dgm:prSet/>
      <dgm:spPr/>
      <dgm:t>
        <a:bodyPr/>
        <a:lstStyle/>
        <a:p>
          <a:endParaRPr lang="cs-CZ">
            <a:latin typeface="Myriad Pro"/>
          </a:endParaRPr>
        </a:p>
      </dgm:t>
    </dgm:pt>
    <dgm:pt modelId="{89B1A5F6-0C83-44AA-BDC4-F0486C8FEB1C}" type="sibTrans" cxnId="{E1E70704-B184-417B-9262-1209773EB354}">
      <dgm:prSet/>
      <dgm:spPr/>
      <dgm:t>
        <a:bodyPr/>
        <a:lstStyle/>
        <a:p>
          <a:endParaRPr lang="cs-CZ">
            <a:latin typeface="Myriad Pro"/>
          </a:endParaRPr>
        </a:p>
      </dgm:t>
    </dgm:pt>
    <dgm:pt modelId="{098ADAF1-68DC-4019-95EC-CF9DEA0595F5}">
      <dgm:prSet phldrT="[Text]" custT="1"/>
      <dgm:spPr/>
      <dgm:t>
        <a:bodyPr/>
        <a:lstStyle/>
        <a:p>
          <a:r>
            <a:rPr lang="cs-CZ" sz="1200" dirty="0" smtClean="0">
              <a:latin typeface="Myriad Pro"/>
            </a:rPr>
            <a:t>Zkvalitnění veřejných služeb a podmínek života pro obyvatele regionů</a:t>
          </a:r>
          <a:endParaRPr lang="cs-CZ" sz="1200" dirty="0">
            <a:latin typeface="Myriad Pro"/>
          </a:endParaRPr>
        </a:p>
      </dgm:t>
    </dgm:pt>
    <dgm:pt modelId="{BBC28CAB-1411-42FD-AE69-490F5FA47BCC}" type="parTrans" cxnId="{0D1EA085-623E-4D57-808B-B23AF2C24995}">
      <dgm:prSet/>
      <dgm:spPr/>
      <dgm:t>
        <a:bodyPr/>
        <a:lstStyle/>
        <a:p>
          <a:endParaRPr lang="cs-CZ">
            <a:latin typeface="Myriad Pro"/>
          </a:endParaRPr>
        </a:p>
      </dgm:t>
    </dgm:pt>
    <dgm:pt modelId="{3601A7EA-3FDB-4E9C-A299-B4AF145636B4}" type="sibTrans" cxnId="{0D1EA085-623E-4D57-808B-B23AF2C24995}">
      <dgm:prSet/>
      <dgm:spPr/>
      <dgm:t>
        <a:bodyPr/>
        <a:lstStyle/>
        <a:p>
          <a:endParaRPr lang="cs-CZ">
            <a:latin typeface="Myriad Pro"/>
          </a:endParaRPr>
        </a:p>
      </dgm:t>
    </dgm:pt>
    <dgm:pt modelId="{75152ED6-09D4-4CB2-B330-0EBA2A1F6BEE}">
      <dgm:prSet phldrT="[Text]" custT="1"/>
      <dgm:spPr/>
      <dgm:t>
        <a:bodyPr/>
        <a:lstStyle/>
        <a:p>
          <a:r>
            <a:rPr lang="cs-CZ" sz="1200" dirty="0" smtClean="0">
              <a:latin typeface="Myriad Pro"/>
            </a:rPr>
            <a:t>Alokace 1,7 mld. EUR</a:t>
          </a:r>
          <a:endParaRPr lang="cs-CZ" sz="1200" dirty="0">
            <a:latin typeface="Myriad Pro"/>
          </a:endParaRPr>
        </a:p>
      </dgm:t>
    </dgm:pt>
    <dgm:pt modelId="{CC109D3F-9445-4552-9CA0-A9E9B002361B}" type="parTrans" cxnId="{7442FBE8-417F-4111-B6ED-AEAE7C9C435B}">
      <dgm:prSet/>
      <dgm:spPr/>
      <dgm:t>
        <a:bodyPr/>
        <a:lstStyle/>
        <a:p>
          <a:endParaRPr lang="cs-CZ">
            <a:latin typeface="Myriad Pro"/>
          </a:endParaRPr>
        </a:p>
      </dgm:t>
    </dgm:pt>
    <dgm:pt modelId="{C930B535-36DD-47E2-9858-8F6E44F2C9EA}" type="sibTrans" cxnId="{7442FBE8-417F-4111-B6ED-AEAE7C9C435B}">
      <dgm:prSet/>
      <dgm:spPr/>
      <dgm:t>
        <a:bodyPr/>
        <a:lstStyle/>
        <a:p>
          <a:endParaRPr lang="cs-CZ">
            <a:latin typeface="Myriad Pro"/>
          </a:endParaRPr>
        </a:p>
      </dgm:t>
    </dgm:pt>
    <dgm:pt modelId="{D74C87B0-8199-4D82-97CA-8716D0810C88}">
      <dgm:prSet phldrT="[Text]" custT="1"/>
      <dgm:spPr/>
      <dgm:t>
        <a:bodyPr/>
        <a:lstStyle/>
        <a:p>
          <a:r>
            <a:rPr lang="cs-CZ" sz="1600" b="1" dirty="0" smtClean="0">
              <a:latin typeface="Myriad Pro"/>
            </a:rPr>
            <a:t>Prioritní osa 3 - Instituce</a:t>
          </a:r>
          <a:endParaRPr lang="cs-CZ" sz="1600" b="1" dirty="0">
            <a:latin typeface="Myriad Pro"/>
          </a:endParaRPr>
        </a:p>
      </dgm:t>
    </dgm:pt>
    <dgm:pt modelId="{BA6FD47A-7786-47D8-9381-A1E3D218F4E4}" type="parTrans" cxnId="{CC11735D-CD9A-491C-AEF0-7073EE76FB85}">
      <dgm:prSet/>
      <dgm:spPr/>
      <dgm:t>
        <a:bodyPr/>
        <a:lstStyle/>
        <a:p>
          <a:endParaRPr lang="cs-CZ">
            <a:latin typeface="Myriad Pro"/>
          </a:endParaRPr>
        </a:p>
      </dgm:t>
    </dgm:pt>
    <dgm:pt modelId="{63D68963-997E-49B1-9594-476FD97AA95B}" type="sibTrans" cxnId="{CC11735D-CD9A-491C-AEF0-7073EE76FB85}">
      <dgm:prSet/>
      <dgm:spPr/>
      <dgm:t>
        <a:bodyPr/>
        <a:lstStyle/>
        <a:p>
          <a:endParaRPr lang="cs-CZ">
            <a:latin typeface="Myriad Pro"/>
          </a:endParaRPr>
        </a:p>
      </dgm:t>
    </dgm:pt>
    <dgm:pt modelId="{34C60AC1-3BAF-4349-9B04-1EBEAA6874AE}">
      <dgm:prSet phldrT="[Text]" custT="1"/>
      <dgm:spPr/>
      <dgm:t>
        <a:bodyPr/>
        <a:lstStyle/>
        <a:p>
          <a:r>
            <a:rPr lang="cs-CZ" sz="1200" dirty="0" smtClean="0">
              <a:latin typeface="Myriad Pro"/>
            </a:rPr>
            <a:t>Dobrá správa území a zefektivnění veřejných institucí</a:t>
          </a:r>
          <a:endParaRPr lang="cs-CZ" sz="1200" dirty="0">
            <a:latin typeface="Myriad Pro"/>
          </a:endParaRPr>
        </a:p>
      </dgm:t>
    </dgm:pt>
    <dgm:pt modelId="{B31C10BD-BE4E-4EEF-981F-25C40EBC00D4}" type="parTrans" cxnId="{3D52D5DF-88CF-4499-8222-584F5AB467B0}">
      <dgm:prSet/>
      <dgm:spPr/>
      <dgm:t>
        <a:bodyPr/>
        <a:lstStyle/>
        <a:p>
          <a:endParaRPr lang="cs-CZ">
            <a:latin typeface="Myriad Pro"/>
          </a:endParaRPr>
        </a:p>
      </dgm:t>
    </dgm:pt>
    <dgm:pt modelId="{23EAEF30-F210-45C2-A3C7-7E5016B64A98}" type="sibTrans" cxnId="{3D52D5DF-88CF-4499-8222-584F5AB467B0}">
      <dgm:prSet/>
      <dgm:spPr/>
      <dgm:t>
        <a:bodyPr/>
        <a:lstStyle/>
        <a:p>
          <a:endParaRPr lang="cs-CZ">
            <a:latin typeface="Myriad Pro"/>
          </a:endParaRPr>
        </a:p>
      </dgm:t>
    </dgm:pt>
    <dgm:pt modelId="{273BDC39-9757-4293-83AA-A9E9CC915DA0}">
      <dgm:prSet phldrT="[Text]" custT="1"/>
      <dgm:spPr/>
      <dgm:t>
        <a:bodyPr/>
        <a:lstStyle/>
        <a:p>
          <a:r>
            <a:rPr lang="cs-CZ" sz="1200" dirty="0" smtClean="0">
              <a:latin typeface="Myriad Pro"/>
            </a:rPr>
            <a:t>Alokace 0,8 mld. EUR</a:t>
          </a:r>
          <a:endParaRPr lang="cs-CZ" sz="1200" dirty="0">
            <a:latin typeface="Myriad Pro"/>
          </a:endParaRPr>
        </a:p>
      </dgm:t>
    </dgm:pt>
    <dgm:pt modelId="{982DFF29-8236-4E99-97CE-FD76D273CBEC}" type="parTrans" cxnId="{CF6D3D8A-7289-43F1-82F2-5F5C4672169C}">
      <dgm:prSet/>
      <dgm:spPr/>
      <dgm:t>
        <a:bodyPr/>
        <a:lstStyle/>
        <a:p>
          <a:endParaRPr lang="cs-CZ">
            <a:latin typeface="Myriad Pro"/>
          </a:endParaRPr>
        </a:p>
      </dgm:t>
    </dgm:pt>
    <dgm:pt modelId="{13EEE600-D28C-4CBF-9128-6CDA52976D52}" type="sibTrans" cxnId="{CF6D3D8A-7289-43F1-82F2-5F5C4672169C}">
      <dgm:prSet/>
      <dgm:spPr/>
      <dgm:t>
        <a:bodyPr/>
        <a:lstStyle/>
        <a:p>
          <a:endParaRPr lang="cs-CZ">
            <a:latin typeface="Myriad Pro"/>
          </a:endParaRPr>
        </a:p>
      </dgm:t>
    </dgm:pt>
    <dgm:pt modelId="{D3784C62-6E03-4E88-AA8E-EC0DCEAD96BC}">
      <dgm:prSet custT="1"/>
      <dgm:spPr/>
      <dgm:t>
        <a:bodyPr/>
        <a:lstStyle/>
        <a:p>
          <a:endParaRPr lang="cs-CZ" sz="1900" b="1" dirty="0" smtClean="0">
            <a:latin typeface="Myriad Pro"/>
          </a:endParaRPr>
        </a:p>
        <a:p>
          <a:r>
            <a:rPr lang="cs-CZ" sz="1600" b="1" dirty="0" smtClean="0">
              <a:latin typeface="Myriad Pro"/>
            </a:rPr>
            <a:t>Prioritní osa 4 - Komunitně vedený místní rozvoj</a:t>
          </a:r>
        </a:p>
        <a:p>
          <a:r>
            <a:rPr lang="cs-CZ" sz="1200" dirty="0" smtClean="0">
              <a:latin typeface="Myriad Pro"/>
            </a:rPr>
            <a:t>- Alokace 390 mil. EUR</a:t>
          </a:r>
        </a:p>
        <a:p>
          <a:r>
            <a:rPr lang="cs-CZ" sz="1200" dirty="0" smtClean="0">
              <a:latin typeface="Myriad Pro"/>
            </a:rPr>
            <a:t>- Posílení CLLD, provozní a animační náklady</a:t>
          </a:r>
        </a:p>
        <a:p>
          <a:endParaRPr lang="cs-CZ" sz="1500" dirty="0" smtClean="0">
            <a:latin typeface="Myriad Pro"/>
          </a:endParaRPr>
        </a:p>
        <a:p>
          <a:r>
            <a:rPr lang="cs-CZ" sz="1800" dirty="0" smtClean="0">
              <a:latin typeface="Myriad Pro"/>
            </a:rPr>
            <a:t> </a:t>
          </a:r>
          <a:endParaRPr lang="cs-CZ" sz="1800" dirty="0">
            <a:latin typeface="Myriad Pro"/>
          </a:endParaRPr>
        </a:p>
      </dgm:t>
    </dgm:pt>
    <dgm:pt modelId="{7AF4961A-ED0F-4EDC-8D12-D24EE5DE0A42}" type="sibTrans" cxnId="{B38F51DE-8E25-4857-B3F8-75840DF3F177}">
      <dgm:prSet/>
      <dgm:spPr/>
      <dgm:t>
        <a:bodyPr/>
        <a:lstStyle/>
        <a:p>
          <a:endParaRPr lang="cs-CZ">
            <a:latin typeface="Myriad Pro"/>
          </a:endParaRPr>
        </a:p>
      </dgm:t>
    </dgm:pt>
    <dgm:pt modelId="{9D3428C1-5D9B-4B48-89F0-11E980CE6367}" type="parTrans" cxnId="{B38F51DE-8E25-4857-B3F8-75840DF3F177}">
      <dgm:prSet/>
      <dgm:spPr/>
      <dgm:t>
        <a:bodyPr/>
        <a:lstStyle/>
        <a:p>
          <a:endParaRPr lang="cs-CZ">
            <a:latin typeface="Myriad Pro"/>
          </a:endParaRPr>
        </a:p>
      </dgm:t>
    </dgm:pt>
    <dgm:pt modelId="{9BEAB610-B179-412C-A911-0AE990A76040}">
      <dgm:prSet phldrT="[Text]" custT="1"/>
      <dgm:spPr/>
      <dgm:t>
        <a:bodyPr/>
        <a:lstStyle/>
        <a:p>
          <a:r>
            <a:rPr lang="cs-CZ" sz="1200" dirty="0" smtClean="0">
              <a:latin typeface="Myriad Pro"/>
            </a:rPr>
            <a:t>Doprava, integrované dopravní systémy, IZS</a:t>
          </a:r>
          <a:endParaRPr lang="cs-CZ" sz="1200" dirty="0">
            <a:latin typeface="Myriad Pro"/>
          </a:endParaRPr>
        </a:p>
      </dgm:t>
    </dgm:pt>
    <dgm:pt modelId="{B058C57C-1932-4F82-B960-E9ABCE39DA10}" type="parTrans" cxnId="{4B201E5A-B514-43A8-9FF2-13EE75C6267D}">
      <dgm:prSet/>
      <dgm:spPr/>
      <dgm:t>
        <a:bodyPr/>
        <a:lstStyle/>
        <a:p>
          <a:endParaRPr lang="cs-CZ">
            <a:latin typeface="Myriad Pro"/>
          </a:endParaRPr>
        </a:p>
      </dgm:t>
    </dgm:pt>
    <dgm:pt modelId="{3EB8B75A-1CCF-4180-9542-77B7289E93F6}" type="sibTrans" cxnId="{4B201E5A-B514-43A8-9FF2-13EE75C6267D}">
      <dgm:prSet/>
      <dgm:spPr/>
      <dgm:t>
        <a:bodyPr/>
        <a:lstStyle/>
        <a:p>
          <a:endParaRPr lang="cs-CZ">
            <a:latin typeface="Myriad Pro"/>
          </a:endParaRPr>
        </a:p>
      </dgm:t>
    </dgm:pt>
    <dgm:pt modelId="{CE8BA2DC-6A07-4136-AE2C-02E787173318}">
      <dgm:prSet phldrT="[Text]" custT="1"/>
      <dgm:spPr/>
      <dgm:t>
        <a:bodyPr/>
        <a:lstStyle/>
        <a:p>
          <a:r>
            <a:rPr lang="cs-CZ" sz="1200" dirty="0" smtClean="0">
              <a:latin typeface="Myriad Pro"/>
            </a:rPr>
            <a:t>Sociální služby/bydlení, sociální podnikání, zdravotní péče, vzdělávání, zateplování</a:t>
          </a:r>
          <a:endParaRPr lang="cs-CZ" sz="1200" dirty="0">
            <a:latin typeface="Myriad Pro"/>
          </a:endParaRPr>
        </a:p>
      </dgm:t>
    </dgm:pt>
    <dgm:pt modelId="{2364E369-AC98-4AC6-8070-77B5CDF58140}" type="parTrans" cxnId="{2BE8E23A-86C2-47E7-AB01-A3AC2D35367C}">
      <dgm:prSet/>
      <dgm:spPr/>
      <dgm:t>
        <a:bodyPr/>
        <a:lstStyle/>
        <a:p>
          <a:endParaRPr lang="cs-CZ">
            <a:latin typeface="Myriad Pro"/>
          </a:endParaRPr>
        </a:p>
      </dgm:t>
    </dgm:pt>
    <dgm:pt modelId="{1EF5AC0F-9C89-46BA-931D-093812BF1C36}" type="sibTrans" cxnId="{2BE8E23A-86C2-47E7-AB01-A3AC2D35367C}">
      <dgm:prSet/>
      <dgm:spPr/>
      <dgm:t>
        <a:bodyPr/>
        <a:lstStyle/>
        <a:p>
          <a:endParaRPr lang="cs-CZ">
            <a:latin typeface="Myriad Pro"/>
          </a:endParaRPr>
        </a:p>
      </dgm:t>
    </dgm:pt>
    <dgm:pt modelId="{011776CB-E079-448D-8CBF-0D6A1B0031D4}">
      <dgm:prSet phldrT="[Text]"/>
      <dgm:spPr/>
      <dgm:t>
        <a:bodyPr/>
        <a:lstStyle/>
        <a:p>
          <a:endParaRPr lang="cs-CZ" sz="1100" dirty="0">
            <a:latin typeface="Myriad Pro"/>
          </a:endParaRPr>
        </a:p>
      </dgm:t>
    </dgm:pt>
    <dgm:pt modelId="{96EFE842-57A1-4857-AB91-F6EC5AF4C58A}" type="parTrans" cxnId="{A37C4BF5-B775-4ED6-85F3-E253392DFE69}">
      <dgm:prSet/>
      <dgm:spPr/>
      <dgm:t>
        <a:bodyPr/>
        <a:lstStyle/>
        <a:p>
          <a:endParaRPr lang="cs-CZ">
            <a:latin typeface="Myriad Pro"/>
          </a:endParaRPr>
        </a:p>
      </dgm:t>
    </dgm:pt>
    <dgm:pt modelId="{6E105E89-4A89-4F46-9629-6926A46E3211}" type="sibTrans" cxnId="{A37C4BF5-B775-4ED6-85F3-E253392DFE69}">
      <dgm:prSet/>
      <dgm:spPr/>
      <dgm:t>
        <a:bodyPr/>
        <a:lstStyle/>
        <a:p>
          <a:endParaRPr lang="cs-CZ">
            <a:latin typeface="Myriad Pro"/>
          </a:endParaRPr>
        </a:p>
      </dgm:t>
    </dgm:pt>
    <dgm:pt modelId="{F883D463-9FC1-405D-86B6-DFDB1BF4DFD4}">
      <dgm:prSet phldrT="[Text]" custT="1"/>
      <dgm:spPr/>
      <dgm:t>
        <a:bodyPr/>
        <a:lstStyle/>
        <a:p>
          <a:r>
            <a:rPr lang="cs-CZ" sz="1200" dirty="0" smtClean="0">
              <a:latin typeface="Myriad Pro"/>
            </a:rPr>
            <a:t>Kulturní dědictví, e-Government, dokumenty územního rozvoje</a:t>
          </a:r>
          <a:endParaRPr lang="cs-CZ" sz="1200" dirty="0">
            <a:latin typeface="Myriad Pro"/>
          </a:endParaRPr>
        </a:p>
      </dgm:t>
    </dgm:pt>
    <dgm:pt modelId="{4089294D-1236-4D90-A4CA-5ABFB48B4A69}" type="parTrans" cxnId="{C682256E-1973-4AC7-954E-3675913CCEA0}">
      <dgm:prSet/>
      <dgm:spPr/>
      <dgm:t>
        <a:bodyPr/>
        <a:lstStyle/>
        <a:p>
          <a:endParaRPr lang="cs-CZ">
            <a:latin typeface="Myriad Pro"/>
          </a:endParaRPr>
        </a:p>
      </dgm:t>
    </dgm:pt>
    <dgm:pt modelId="{C7B43A55-CB70-4631-995C-E69EA77BC0FA}" type="sibTrans" cxnId="{C682256E-1973-4AC7-954E-3675913CCEA0}">
      <dgm:prSet/>
      <dgm:spPr/>
      <dgm:t>
        <a:bodyPr/>
        <a:lstStyle/>
        <a:p>
          <a:endParaRPr lang="cs-CZ">
            <a:latin typeface="Myriad Pro"/>
          </a:endParaRPr>
        </a:p>
      </dgm:t>
    </dgm:pt>
    <dgm:pt modelId="{8A587B36-857B-41ED-B7A7-D47113F79935}" type="pres">
      <dgm:prSet presAssocID="{A518AB0A-7BED-45CC-8968-54C5D48470FD}" presName="linear" presStyleCnt="0">
        <dgm:presLayoutVars>
          <dgm:dir/>
          <dgm:resizeHandles val="exact"/>
        </dgm:presLayoutVars>
      </dgm:prSet>
      <dgm:spPr/>
      <dgm:t>
        <a:bodyPr/>
        <a:lstStyle/>
        <a:p>
          <a:endParaRPr lang="cs-CZ"/>
        </a:p>
      </dgm:t>
    </dgm:pt>
    <dgm:pt modelId="{64EB5DFD-492E-47C2-A4DD-BBD451AF4F4E}" type="pres">
      <dgm:prSet presAssocID="{38804BD3-7704-44DB-93A2-A6FB8DF386BF}" presName="comp" presStyleCnt="0"/>
      <dgm:spPr/>
    </dgm:pt>
    <dgm:pt modelId="{50CD8E78-60B6-449B-AD20-121950675E4A}" type="pres">
      <dgm:prSet presAssocID="{38804BD3-7704-44DB-93A2-A6FB8DF386BF}" presName="box" presStyleLbl="node1" presStyleIdx="0" presStyleCnt="4" custLinFactNeighborY="-6845"/>
      <dgm:spPr/>
      <dgm:t>
        <a:bodyPr/>
        <a:lstStyle/>
        <a:p>
          <a:endParaRPr lang="cs-CZ"/>
        </a:p>
      </dgm:t>
    </dgm:pt>
    <dgm:pt modelId="{C72FE72D-A4DA-4420-9D63-39C025359A7F}" type="pres">
      <dgm:prSet presAssocID="{38804BD3-7704-44DB-93A2-A6FB8DF386BF}"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dgm:spPr>
      <dgm:t>
        <a:bodyPr/>
        <a:lstStyle/>
        <a:p>
          <a:endParaRPr lang="cs-CZ"/>
        </a:p>
      </dgm:t>
    </dgm:pt>
    <dgm:pt modelId="{66C8A01D-04C6-4396-8787-43DC36C8480A}" type="pres">
      <dgm:prSet presAssocID="{38804BD3-7704-44DB-93A2-A6FB8DF386BF}" presName="text" presStyleLbl="node1" presStyleIdx="0" presStyleCnt="4">
        <dgm:presLayoutVars>
          <dgm:bulletEnabled val="1"/>
        </dgm:presLayoutVars>
      </dgm:prSet>
      <dgm:spPr/>
      <dgm:t>
        <a:bodyPr/>
        <a:lstStyle/>
        <a:p>
          <a:endParaRPr lang="cs-CZ"/>
        </a:p>
      </dgm:t>
    </dgm:pt>
    <dgm:pt modelId="{93AC31F7-E6D2-45E8-BD17-C2F01F80D57E}" type="pres">
      <dgm:prSet presAssocID="{97E853D5-3B2B-4DCE-BF44-F459F80E6EE5}" presName="spacer" presStyleCnt="0"/>
      <dgm:spPr/>
    </dgm:pt>
    <dgm:pt modelId="{B249F259-2691-44EA-A647-C688963D4FA1}" type="pres">
      <dgm:prSet presAssocID="{855CB492-B9C1-4831-9453-D02DC01556CB}" presName="comp" presStyleCnt="0"/>
      <dgm:spPr/>
    </dgm:pt>
    <dgm:pt modelId="{D220A56B-34B4-4DD0-B125-97D865139D92}" type="pres">
      <dgm:prSet presAssocID="{855CB492-B9C1-4831-9453-D02DC01556CB}" presName="box" presStyleLbl="node1" presStyleIdx="1" presStyleCnt="4"/>
      <dgm:spPr/>
      <dgm:t>
        <a:bodyPr/>
        <a:lstStyle/>
        <a:p>
          <a:endParaRPr lang="cs-CZ"/>
        </a:p>
      </dgm:t>
    </dgm:pt>
    <dgm:pt modelId="{AC85F51E-059B-4E4B-88C8-BEEAF6E6C8CB}" type="pres">
      <dgm:prSet presAssocID="{855CB492-B9C1-4831-9453-D02DC01556CB}"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6E62D4D7-9191-4501-B151-D627F722878F}" type="pres">
      <dgm:prSet presAssocID="{855CB492-B9C1-4831-9453-D02DC01556CB}" presName="text" presStyleLbl="node1" presStyleIdx="1" presStyleCnt="4">
        <dgm:presLayoutVars>
          <dgm:bulletEnabled val="1"/>
        </dgm:presLayoutVars>
      </dgm:prSet>
      <dgm:spPr/>
      <dgm:t>
        <a:bodyPr/>
        <a:lstStyle/>
        <a:p>
          <a:endParaRPr lang="cs-CZ"/>
        </a:p>
      </dgm:t>
    </dgm:pt>
    <dgm:pt modelId="{821F83A2-5DE7-4DB3-AC2F-3437098DDD8C}" type="pres">
      <dgm:prSet presAssocID="{89B1A5F6-0C83-44AA-BDC4-F0486C8FEB1C}" presName="spacer" presStyleCnt="0"/>
      <dgm:spPr/>
    </dgm:pt>
    <dgm:pt modelId="{42D704DB-7DF6-440E-B7C9-644A864B0BFF}" type="pres">
      <dgm:prSet presAssocID="{D74C87B0-8199-4D82-97CA-8716D0810C88}" presName="comp" presStyleCnt="0"/>
      <dgm:spPr/>
    </dgm:pt>
    <dgm:pt modelId="{9A27448D-784B-4861-9334-121A223779B3}" type="pres">
      <dgm:prSet presAssocID="{D74C87B0-8199-4D82-97CA-8716D0810C88}" presName="box" presStyleLbl="node1" presStyleIdx="2" presStyleCnt="4"/>
      <dgm:spPr/>
      <dgm:t>
        <a:bodyPr/>
        <a:lstStyle/>
        <a:p>
          <a:endParaRPr lang="cs-CZ"/>
        </a:p>
      </dgm:t>
    </dgm:pt>
    <dgm:pt modelId="{CB3108F3-6AC6-46B9-815A-42013ADAA734}" type="pres">
      <dgm:prSet presAssocID="{D74C87B0-8199-4D82-97CA-8716D0810C88}"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614AE268-84D0-4EF9-B74B-195569128116}" type="pres">
      <dgm:prSet presAssocID="{D74C87B0-8199-4D82-97CA-8716D0810C88}" presName="text" presStyleLbl="node1" presStyleIdx="2" presStyleCnt="4">
        <dgm:presLayoutVars>
          <dgm:bulletEnabled val="1"/>
        </dgm:presLayoutVars>
      </dgm:prSet>
      <dgm:spPr/>
      <dgm:t>
        <a:bodyPr/>
        <a:lstStyle/>
        <a:p>
          <a:endParaRPr lang="cs-CZ"/>
        </a:p>
      </dgm:t>
    </dgm:pt>
    <dgm:pt modelId="{540D9C1A-F7EF-4C42-8E40-E43DCD410462}" type="pres">
      <dgm:prSet presAssocID="{63D68963-997E-49B1-9594-476FD97AA95B}" presName="spacer" presStyleCnt="0"/>
      <dgm:spPr/>
    </dgm:pt>
    <dgm:pt modelId="{8E18C6B9-65AB-4143-ACFB-F77B95B74E4A}" type="pres">
      <dgm:prSet presAssocID="{D3784C62-6E03-4E88-AA8E-EC0DCEAD96BC}" presName="comp" presStyleCnt="0"/>
      <dgm:spPr/>
    </dgm:pt>
    <dgm:pt modelId="{9E808720-DA3C-4D88-83BC-C88B0AC710F3}" type="pres">
      <dgm:prSet presAssocID="{D3784C62-6E03-4E88-AA8E-EC0DCEAD96BC}" presName="box" presStyleLbl="node1" presStyleIdx="3" presStyleCnt="4" custLinFactNeighborX="-6703" custLinFactNeighborY="252"/>
      <dgm:spPr/>
      <dgm:t>
        <a:bodyPr/>
        <a:lstStyle/>
        <a:p>
          <a:endParaRPr lang="cs-CZ"/>
        </a:p>
      </dgm:t>
    </dgm:pt>
    <dgm:pt modelId="{5C5B56BD-76A1-46D2-95E9-D7A31171320F}" type="pres">
      <dgm:prSet presAssocID="{D3784C62-6E03-4E88-AA8E-EC0DCEAD96BC}"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dgm:spPr>
      <dgm:t>
        <a:bodyPr/>
        <a:lstStyle/>
        <a:p>
          <a:endParaRPr lang="cs-CZ"/>
        </a:p>
      </dgm:t>
    </dgm:pt>
    <dgm:pt modelId="{C47FD7BB-128E-4643-98CA-3F319452AC98}" type="pres">
      <dgm:prSet presAssocID="{D3784C62-6E03-4E88-AA8E-EC0DCEAD96BC}" presName="text" presStyleLbl="node1" presStyleIdx="3" presStyleCnt="4">
        <dgm:presLayoutVars>
          <dgm:bulletEnabled val="1"/>
        </dgm:presLayoutVars>
      </dgm:prSet>
      <dgm:spPr/>
      <dgm:t>
        <a:bodyPr/>
        <a:lstStyle/>
        <a:p>
          <a:endParaRPr lang="cs-CZ"/>
        </a:p>
      </dgm:t>
    </dgm:pt>
  </dgm:ptLst>
  <dgm:cxnLst>
    <dgm:cxn modelId="{CD922E6E-33AE-4825-8ED5-83FC67F9DA09}" type="presOf" srcId="{855CB492-B9C1-4831-9453-D02DC01556CB}" destId="{D220A56B-34B4-4DD0-B125-97D865139D92}" srcOrd="0" destOrd="0" presId="urn:microsoft.com/office/officeart/2005/8/layout/vList4#1"/>
    <dgm:cxn modelId="{4B201E5A-B514-43A8-9FF2-13EE75C6267D}" srcId="{38804BD3-7704-44DB-93A2-A6FB8DF386BF}" destId="{9BEAB610-B179-412C-A911-0AE990A76040}" srcOrd="2" destOrd="0" parTransId="{B058C57C-1932-4F82-B960-E9ABCE39DA10}" sibTransId="{3EB8B75A-1CCF-4180-9542-77B7289E93F6}"/>
    <dgm:cxn modelId="{8E5AE21D-B67D-48AB-B023-B199F912350D}" type="presOf" srcId="{A518AB0A-7BED-45CC-8968-54C5D48470FD}" destId="{8A587B36-857B-41ED-B7A7-D47113F79935}" srcOrd="0" destOrd="0" presId="urn:microsoft.com/office/officeart/2005/8/layout/vList4#1"/>
    <dgm:cxn modelId="{9E824CF8-0BFB-4AAC-8C2A-C1D249874B98}" type="presOf" srcId="{011776CB-E079-448D-8CBF-0D6A1B0031D4}" destId="{9A27448D-784B-4861-9334-121A223779B3}" srcOrd="0" destOrd="4" presId="urn:microsoft.com/office/officeart/2005/8/layout/vList4#1"/>
    <dgm:cxn modelId="{DC478773-C6CC-4E8E-9071-ECCDF2C2EF2E}" srcId="{38804BD3-7704-44DB-93A2-A6FB8DF386BF}" destId="{A8C219C7-9F00-4E75-8B16-481975849224}" srcOrd="1" destOrd="0" parTransId="{3D529C3B-331C-4A53-8447-64F92C02A4C9}" sibTransId="{7EDC45D9-79A5-434A-AB8A-41008476D2F4}"/>
    <dgm:cxn modelId="{E88CF74D-9A3E-4EA9-B698-B864787ED0FC}" type="presOf" srcId="{D74C87B0-8199-4D82-97CA-8716D0810C88}" destId="{614AE268-84D0-4EF9-B74B-195569128116}" srcOrd="1" destOrd="0" presId="urn:microsoft.com/office/officeart/2005/8/layout/vList4#1"/>
    <dgm:cxn modelId="{A1E6BE82-95E5-4959-99EF-DC6160918811}" type="presOf" srcId="{A8C219C7-9F00-4E75-8B16-481975849224}" destId="{50CD8E78-60B6-449B-AD20-121950675E4A}" srcOrd="0" destOrd="2" presId="urn:microsoft.com/office/officeart/2005/8/layout/vList4#1"/>
    <dgm:cxn modelId="{C682256E-1973-4AC7-954E-3675913CCEA0}" srcId="{D74C87B0-8199-4D82-97CA-8716D0810C88}" destId="{F883D463-9FC1-405D-86B6-DFDB1BF4DFD4}" srcOrd="2" destOrd="0" parTransId="{4089294D-1236-4D90-A4CA-5ABFB48B4A69}" sibTransId="{C7B43A55-CB70-4631-995C-E69EA77BC0FA}"/>
    <dgm:cxn modelId="{E264C006-7160-4094-A09A-0442ABF97076}" type="presOf" srcId="{CE8BA2DC-6A07-4136-AE2C-02E787173318}" destId="{6E62D4D7-9191-4501-B151-D627F722878F}" srcOrd="1" destOrd="3" presId="urn:microsoft.com/office/officeart/2005/8/layout/vList4#1"/>
    <dgm:cxn modelId="{51B71AFE-782A-4097-ABB9-7D7C45812699}" type="presOf" srcId="{C5C86733-1C4E-4ABE-BC8B-70E73BF8076C}" destId="{50CD8E78-60B6-449B-AD20-121950675E4A}" srcOrd="0" destOrd="1" presId="urn:microsoft.com/office/officeart/2005/8/layout/vList4#1"/>
    <dgm:cxn modelId="{5B010AC7-16FA-4622-A94D-1A590C1D38A3}" type="presOf" srcId="{098ADAF1-68DC-4019-95EC-CF9DEA0595F5}" destId="{6E62D4D7-9191-4501-B151-D627F722878F}" srcOrd="1" destOrd="1" presId="urn:microsoft.com/office/officeart/2005/8/layout/vList4#1"/>
    <dgm:cxn modelId="{B75832C4-E81E-4BA6-9B3F-92DB3B934722}" type="presOf" srcId="{34C60AC1-3BAF-4349-9B04-1EBEAA6874AE}" destId="{614AE268-84D0-4EF9-B74B-195569128116}" srcOrd="1" destOrd="1" presId="urn:microsoft.com/office/officeart/2005/8/layout/vList4#1"/>
    <dgm:cxn modelId="{15A7B2A0-6A73-413A-BB86-87F351908914}" srcId="{38804BD3-7704-44DB-93A2-A6FB8DF386BF}" destId="{C5C86733-1C4E-4ABE-BC8B-70E73BF8076C}" srcOrd="0" destOrd="0" parTransId="{AEF1FBBF-C95F-45ED-A8E1-CE69CDF9D44F}" sibTransId="{286C2363-6DA5-4FB5-8346-569610400F7C}"/>
    <dgm:cxn modelId="{E182E984-35A8-4B74-9B67-427CC297C82E}" type="presOf" srcId="{855CB492-B9C1-4831-9453-D02DC01556CB}" destId="{6E62D4D7-9191-4501-B151-D627F722878F}" srcOrd="1" destOrd="0" presId="urn:microsoft.com/office/officeart/2005/8/layout/vList4#1"/>
    <dgm:cxn modelId="{A37C4BF5-B775-4ED6-85F3-E253392DFE69}" srcId="{D74C87B0-8199-4D82-97CA-8716D0810C88}" destId="{011776CB-E079-448D-8CBF-0D6A1B0031D4}" srcOrd="3" destOrd="0" parTransId="{96EFE842-57A1-4857-AB91-F6EC5AF4C58A}" sibTransId="{6E105E89-4A89-4F46-9629-6926A46E3211}"/>
    <dgm:cxn modelId="{CC11735D-CD9A-491C-AEF0-7073EE76FB85}" srcId="{A518AB0A-7BED-45CC-8968-54C5D48470FD}" destId="{D74C87B0-8199-4D82-97CA-8716D0810C88}" srcOrd="2" destOrd="0" parTransId="{BA6FD47A-7786-47D8-9381-A1E3D218F4E4}" sibTransId="{63D68963-997E-49B1-9594-476FD97AA95B}"/>
    <dgm:cxn modelId="{7131CCAD-15A4-4A12-BEC0-DF0C32632830}" type="presOf" srcId="{F883D463-9FC1-405D-86B6-DFDB1BF4DFD4}" destId="{9A27448D-784B-4861-9334-121A223779B3}" srcOrd="0" destOrd="3" presId="urn:microsoft.com/office/officeart/2005/8/layout/vList4#1"/>
    <dgm:cxn modelId="{409C9A9F-6B6C-4049-80F0-EB9F32B1709C}" type="presOf" srcId="{A8C219C7-9F00-4E75-8B16-481975849224}" destId="{66C8A01D-04C6-4396-8787-43DC36C8480A}" srcOrd="1" destOrd="2" presId="urn:microsoft.com/office/officeart/2005/8/layout/vList4#1"/>
    <dgm:cxn modelId="{30F511B3-295D-4F59-9460-1DE454DC5E90}" type="presOf" srcId="{D3784C62-6E03-4E88-AA8E-EC0DCEAD96BC}" destId="{9E808720-DA3C-4D88-83BC-C88B0AC710F3}" srcOrd="0" destOrd="0" presId="urn:microsoft.com/office/officeart/2005/8/layout/vList4#1"/>
    <dgm:cxn modelId="{852A2951-0558-4BB1-A056-E6752E291E34}" type="presOf" srcId="{9BEAB610-B179-412C-A911-0AE990A76040}" destId="{66C8A01D-04C6-4396-8787-43DC36C8480A}" srcOrd="1" destOrd="3" presId="urn:microsoft.com/office/officeart/2005/8/layout/vList4#1"/>
    <dgm:cxn modelId="{0AD6D173-7A9B-4DB9-8779-59971CE5DD55}" type="presOf" srcId="{F883D463-9FC1-405D-86B6-DFDB1BF4DFD4}" destId="{614AE268-84D0-4EF9-B74B-195569128116}" srcOrd="1" destOrd="3" presId="urn:microsoft.com/office/officeart/2005/8/layout/vList4#1"/>
    <dgm:cxn modelId="{EB5D370E-28AF-407C-8B5D-F93DCA270422}" type="presOf" srcId="{D3784C62-6E03-4E88-AA8E-EC0DCEAD96BC}" destId="{C47FD7BB-128E-4643-98CA-3F319452AC98}" srcOrd="1" destOrd="0" presId="urn:microsoft.com/office/officeart/2005/8/layout/vList4#1"/>
    <dgm:cxn modelId="{3D52D5DF-88CF-4499-8222-584F5AB467B0}" srcId="{D74C87B0-8199-4D82-97CA-8716D0810C88}" destId="{34C60AC1-3BAF-4349-9B04-1EBEAA6874AE}" srcOrd="0" destOrd="0" parTransId="{B31C10BD-BE4E-4EEF-981F-25C40EBC00D4}" sibTransId="{23EAEF30-F210-45C2-A3C7-7E5016B64A98}"/>
    <dgm:cxn modelId="{9C24D494-E49A-4C86-BA4B-72BF3F4FFAE8}" type="presOf" srcId="{75152ED6-09D4-4CB2-B330-0EBA2A1F6BEE}" destId="{6E62D4D7-9191-4501-B151-D627F722878F}" srcOrd="1" destOrd="2" presId="urn:microsoft.com/office/officeart/2005/8/layout/vList4#1"/>
    <dgm:cxn modelId="{B38F51DE-8E25-4857-B3F8-75840DF3F177}" srcId="{A518AB0A-7BED-45CC-8968-54C5D48470FD}" destId="{D3784C62-6E03-4E88-AA8E-EC0DCEAD96BC}" srcOrd="3" destOrd="0" parTransId="{9D3428C1-5D9B-4B48-89F0-11E980CE6367}" sibTransId="{7AF4961A-ED0F-4EDC-8D12-D24EE5DE0A42}"/>
    <dgm:cxn modelId="{EC0ABEE2-4EC3-487E-A5BE-BFAF71E54375}" type="presOf" srcId="{273BDC39-9757-4293-83AA-A9E9CC915DA0}" destId="{614AE268-84D0-4EF9-B74B-195569128116}" srcOrd="1" destOrd="2" presId="urn:microsoft.com/office/officeart/2005/8/layout/vList4#1"/>
    <dgm:cxn modelId="{1F968820-041A-400D-8CE8-D481BC8DA548}" type="presOf" srcId="{75152ED6-09D4-4CB2-B330-0EBA2A1F6BEE}" destId="{D220A56B-34B4-4DD0-B125-97D865139D92}" srcOrd="0" destOrd="2" presId="urn:microsoft.com/office/officeart/2005/8/layout/vList4#1"/>
    <dgm:cxn modelId="{24D32E5C-4613-451B-98BA-6D76D0CA20D7}" type="presOf" srcId="{D74C87B0-8199-4D82-97CA-8716D0810C88}" destId="{9A27448D-784B-4861-9334-121A223779B3}" srcOrd="0" destOrd="0" presId="urn:microsoft.com/office/officeart/2005/8/layout/vList4#1"/>
    <dgm:cxn modelId="{02BE3609-0C14-4575-9D26-03234A82C80B}" type="presOf" srcId="{34C60AC1-3BAF-4349-9B04-1EBEAA6874AE}" destId="{9A27448D-784B-4861-9334-121A223779B3}" srcOrd="0" destOrd="1" presId="urn:microsoft.com/office/officeart/2005/8/layout/vList4#1"/>
    <dgm:cxn modelId="{5105A43C-A47E-4B30-9F59-F49FE3F6B03E}" type="presOf" srcId="{CE8BA2DC-6A07-4136-AE2C-02E787173318}" destId="{D220A56B-34B4-4DD0-B125-97D865139D92}" srcOrd="0" destOrd="3" presId="urn:microsoft.com/office/officeart/2005/8/layout/vList4#1"/>
    <dgm:cxn modelId="{7FA4E201-20CC-4231-BD4B-87EAE8CC3942}" type="presOf" srcId="{011776CB-E079-448D-8CBF-0D6A1B0031D4}" destId="{614AE268-84D0-4EF9-B74B-195569128116}" srcOrd="1" destOrd="4" presId="urn:microsoft.com/office/officeart/2005/8/layout/vList4#1"/>
    <dgm:cxn modelId="{76512A5D-6F05-4341-97B0-2878496FD495}" type="presOf" srcId="{273BDC39-9757-4293-83AA-A9E9CC915DA0}" destId="{9A27448D-784B-4861-9334-121A223779B3}" srcOrd="0" destOrd="2" presId="urn:microsoft.com/office/officeart/2005/8/layout/vList4#1"/>
    <dgm:cxn modelId="{CF6D3D8A-7289-43F1-82F2-5F5C4672169C}" srcId="{D74C87B0-8199-4D82-97CA-8716D0810C88}" destId="{273BDC39-9757-4293-83AA-A9E9CC915DA0}" srcOrd="1" destOrd="0" parTransId="{982DFF29-8236-4E99-97CE-FD76D273CBEC}" sibTransId="{13EEE600-D28C-4CBF-9128-6CDA52976D52}"/>
    <dgm:cxn modelId="{6E33682B-45BA-49CB-95AB-A11D0321E6E6}" type="presOf" srcId="{38804BD3-7704-44DB-93A2-A6FB8DF386BF}" destId="{50CD8E78-60B6-449B-AD20-121950675E4A}" srcOrd="0" destOrd="0" presId="urn:microsoft.com/office/officeart/2005/8/layout/vList4#1"/>
    <dgm:cxn modelId="{2BE8E23A-86C2-47E7-AB01-A3AC2D35367C}" srcId="{855CB492-B9C1-4831-9453-D02DC01556CB}" destId="{CE8BA2DC-6A07-4136-AE2C-02E787173318}" srcOrd="2" destOrd="0" parTransId="{2364E369-AC98-4AC6-8070-77B5CDF58140}" sibTransId="{1EF5AC0F-9C89-46BA-931D-093812BF1C36}"/>
    <dgm:cxn modelId="{EF83275A-0F79-4F99-9DE2-0BE2E61F22F1}" type="presOf" srcId="{38804BD3-7704-44DB-93A2-A6FB8DF386BF}" destId="{66C8A01D-04C6-4396-8787-43DC36C8480A}" srcOrd="1" destOrd="0" presId="urn:microsoft.com/office/officeart/2005/8/layout/vList4#1"/>
    <dgm:cxn modelId="{CA319C4E-7EE4-4EDB-934A-BC31801F6FD0}" type="presOf" srcId="{9BEAB610-B179-412C-A911-0AE990A76040}" destId="{50CD8E78-60B6-449B-AD20-121950675E4A}" srcOrd="0" destOrd="3" presId="urn:microsoft.com/office/officeart/2005/8/layout/vList4#1"/>
    <dgm:cxn modelId="{0D1EA085-623E-4D57-808B-B23AF2C24995}" srcId="{855CB492-B9C1-4831-9453-D02DC01556CB}" destId="{098ADAF1-68DC-4019-95EC-CF9DEA0595F5}" srcOrd="0" destOrd="0" parTransId="{BBC28CAB-1411-42FD-AE69-490F5FA47BCC}" sibTransId="{3601A7EA-3FDB-4E9C-A299-B4AF145636B4}"/>
    <dgm:cxn modelId="{7C5B9444-1500-49EF-AC04-7FC194C560F4}" type="presOf" srcId="{C5C86733-1C4E-4ABE-BC8B-70E73BF8076C}" destId="{66C8A01D-04C6-4396-8787-43DC36C8480A}" srcOrd="1" destOrd="1" presId="urn:microsoft.com/office/officeart/2005/8/layout/vList4#1"/>
    <dgm:cxn modelId="{7442FBE8-417F-4111-B6ED-AEAE7C9C435B}" srcId="{855CB492-B9C1-4831-9453-D02DC01556CB}" destId="{75152ED6-09D4-4CB2-B330-0EBA2A1F6BEE}" srcOrd="1" destOrd="0" parTransId="{CC109D3F-9445-4552-9CA0-A9E9B002361B}" sibTransId="{C930B535-36DD-47E2-9858-8F6E44F2C9EA}"/>
    <dgm:cxn modelId="{FE0F74AF-41AC-4F5D-A065-157622609BDE}" type="presOf" srcId="{098ADAF1-68DC-4019-95EC-CF9DEA0595F5}" destId="{D220A56B-34B4-4DD0-B125-97D865139D92}" srcOrd="0" destOrd="1" presId="urn:microsoft.com/office/officeart/2005/8/layout/vList4#1"/>
    <dgm:cxn modelId="{E1E70704-B184-417B-9262-1209773EB354}" srcId="{A518AB0A-7BED-45CC-8968-54C5D48470FD}" destId="{855CB492-B9C1-4831-9453-D02DC01556CB}" srcOrd="1" destOrd="0" parTransId="{46A500E4-F521-4FED-80BC-55EF97D6434D}" sibTransId="{89B1A5F6-0C83-44AA-BDC4-F0486C8FEB1C}"/>
    <dgm:cxn modelId="{B64F7126-809B-46FA-8512-AB45C1CB52DD}" srcId="{A518AB0A-7BED-45CC-8968-54C5D48470FD}" destId="{38804BD3-7704-44DB-93A2-A6FB8DF386BF}" srcOrd="0" destOrd="0" parTransId="{5AECA738-EC58-4AD8-B30B-720E0E369E9D}" sibTransId="{97E853D5-3B2B-4DCE-BF44-F459F80E6EE5}"/>
    <dgm:cxn modelId="{50272715-9923-49FC-9AB5-E129AB49F525}" type="presParOf" srcId="{8A587B36-857B-41ED-B7A7-D47113F79935}" destId="{64EB5DFD-492E-47C2-A4DD-BBD451AF4F4E}" srcOrd="0" destOrd="0" presId="urn:microsoft.com/office/officeart/2005/8/layout/vList4#1"/>
    <dgm:cxn modelId="{25AAC901-FF98-4F32-B616-F1B52FA87A8B}" type="presParOf" srcId="{64EB5DFD-492E-47C2-A4DD-BBD451AF4F4E}" destId="{50CD8E78-60B6-449B-AD20-121950675E4A}" srcOrd="0" destOrd="0" presId="urn:microsoft.com/office/officeart/2005/8/layout/vList4#1"/>
    <dgm:cxn modelId="{4EB765AA-87E9-4232-9D85-984EF00B8BA0}" type="presParOf" srcId="{64EB5DFD-492E-47C2-A4DD-BBD451AF4F4E}" destId="{C72FE72D-A4DA-4420-9D63-39C025359A7F}" srcOrd="1" destOrd="0" presId="urn:microsoft.com/office/officeart/2005/8/layout/vList4#1"/>
    <dgm:cxn modelId="{EDE40650-16E2-41B0-9FDE-A795CE201F7C}" type="presParOf" srcId="{64EB5DFD-492E-47C2-A4DD-BBD451AF4F4E}" destId="{66C8A01D-04C6-4396-8787-43DC36C8480A}" srcOrd="2" destOrd="0" presId="urn:microsoft.com/office/officeart/2005/8/layout/vList4#1"/>
    <dgm:cxn modelId="{0AD23137-34BC-4B0E-9FBF-8D741AFACF4B}" type="presParOf" srcId="{8A587B36-857B-41ED-B7A7-D47113F79935}" destId="{93AC31F7-E6D2-45E8-BD17-C2F01F80D57E}" srcOrd="1" destOrd="0" presId="urn:microsoft.com/office/officeart/2005/8/layout/vList4#1"/>
    <dgm:cxn modelId="{A90148A4-5889-49F7-9CDA-253191FABE38}" type="presParOf" srcId="{8A587B36-857B-41ED-B7A7-D47113F79935}" destId="{B249F259-2691-44EA-A647-C688963D4FA1}" srcOrd="2" destOrd="0" presId="urn:microsoft.com/office/officeart/2005/8/layout/vList4#1"/>
    <dgm:cxn modelId="{CD65D34F-0A74-4B0D-864F-90E6B84FAEED}" type="presParOf" srcId="{B249F259-2691-44EA-A647-C688963D4FA1}" destId="{D220A56B-34B4-4DD0-B125-97D865139D92}" srcOrd="0" destOrd="0" presId="urn:microsoft.com/office/officeart/2005/8/layout/vList4#1"/>
    <dgm:cxn modelId="{6EA93839-F346-4D39-8FE2-3FA7D9904406}" type="presParOf" srcId="{B249F259-2691-44EA-A647-C688963D4FA1}" destId="{AC85F51E-059B-4E4B-88C8-BEEAF6E6C8CB}" srcOrd="1" destOrd="0" presId="urn:microsoft.com/office/officeart/2005/8/layout/vList4#1"/>
    <dgm:cxn modelId="{ED2C3DAB-DADD-407B-9952-86CEB1DED798}" type="presParOf" srcId="{B249F259-2691-44EA-A647-C688963D4FA1}" destId="{6E62D4D7-9191-4501-B151-D627F722878F}" srcOrd="2" destOrd="0" presId="urn:microsoft.com/office/officeart/2005/8/layout/vList4#1"/>
    <dgm:cxn modelId="{65038EF9-6FFB-473D-A044-7BE0141837E6}" type="presParOf" srcId="{8A587B36-857B-41ED-B7A7-D47113F79935}" destId="{821F83A2-5DE7-4DB3-AC2F-3437098DDD8C}" srcOrd="3" destOrd="0" presId="urn:microsoft.com/office/officeart/2005/8/layout/vList4#1"/>
    <dgm:cxn modelId="{A47AFEED-3B75-4A76-A273-579AC3F36C10}" type="presParOf" srcId="{8A587B36-857B-41ED-B7A7-D47113F79935}" destId="{42D704DB-7DF6-440E-B7C9-644A864B0BFF}" srcOrd="4" destOrd="0" presId="urn:microsoft.com/office/officeart/2005/8/layout/vList4#1"/>
    <dgm:cxn modelId="{CFFD48EB-95A8-4E0A-9C6F-008D27470922}" type="presParOf" srcId="{42D704DB-7DF6-440E-B7C9-644A864B0BFF}" destId="{9A27448D-784B-4861-9334-121A223779B3}" srcOrd="0" destOrd="0" presId="urn:microsoft.com/office/officeart/2005/8/layout/vList4#1"/>
    <dgm:cxn modelId="{964184B4-B2D9-492A-BF83-981929583018}" type="presParOf" srcId="{42D704DB-7DF6-440E-B7C9-644A864B0BFF}" destId="{CB3108F3-6AC6-46B9-815A-42013ADAA734}" srcOrd="1" destOrd="0" presId="urn:microsoft.com/office/officeart/2005/8/layout/vList4#1"/>
    <dgm:cxn modelId="{40B30964-F178-4B3E-9FCF-54B723FBFB03}" type="presParOf" srcId="{42D704DB-7DF6-440E-B7C9-644A864B0BFF}" destId="{614AE268-84D0-4EF9-B74B-195569128116}" srcOrd="2" destOrd="0" presId="urn:microsoft.com/office/officeart/2005/8/layout/vList4#1"/>
    <dgm:cxn modelId="{8EE12296-1EC5-46C9-BB3F-C38984EB0578}" type="presParOf" srcId="{8A587B36-857B-41ED-B7A7-D47113F79935}" destId="{540D9C1A-F7EF-4C42-8E40-E43DCD410462}" srcOrd="5" destOrd="0" presId="urn:microsoft.com/office/officeart/2005/8/layout/vList4#1"/>
    <dgm:cxn modelId="{FDE1AED5-B354-4C17-9850-B994DE77F61F}" type="presParOf" srcId="{8A587B36-857B-41ED-B7A7-D47113F79935}" destId="{8E18C6B9-65AB-4143-ACFB-F77B95B74E4A}" srcOrd="6" destOrd="0" presId="urn:microsoft.com/office/officeart/2005/8/layout/vList4#1"/>
    <dgm:cxn modelId="{1C0C3BAC-B896-43C8-9ED9-4F9EC2E81682}" type="presParOf" srcId="{8E18C6B9-65AB-4143-ACFB-F77B95B74E4A}" destId="{9E808720-DA3C-4D88-83BC-C88B0AC710F3}" srcOrd="0" destOrd="0" presId="urn:microsoft.com/office/officeart/2005/8/layout/vList4#1"/>
    <dgm:cxn modelId="{7955F4F4-DA8F-46A0-AADE-2A3AAF72F613}" type="presParOf" srcId="{8E18C6B9-65AB-4143-ACFB-F77B95B74E4A}" destId="{5C5B56BD-76A1-46D2-95E9-D7A31171320F}" srcOrd="1" destOrd="0" presId="urn:microsoft.com/office/officeart/2005/8/layout/vList4#1"/>
    <dgm:cxn modelId="{3C5D40CF-ABEC-4ACC-B6A1-6F24B92BC5CB}" type="presParOf" srcId="{8E18C6B9-65AB-4143-ACFB-F77B95B74E4A}" destId="{C47FD7BB-128E-4643-98CA-3F319452AC98}"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D8E78-60B6-449B-AD20-121950675E4A}">
      <dsp:nvSpPr>
        <dsp:cNvPr id="0" name=""/>
        <dsp:cNvSpPr/>
      </dsp:nvSpPr>
      <dsp:spPr>
        <a:xfrm>
          <a:off x="0" y="0"/>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latin typeface="Myriad Pro"/>
            </a:rPr>
            <a:t>Prioritní osa 1 - Infrastruktura</a:t>
          </a:r>
          <a:endParaRPr lang="cs-CZ" sz="1600" b="1" kern="1200" dirty="0">
            <a:latin typeface="Myriad Pro"/>
          </a:endParaRPr>
        </a:p>
        <a:p>
          <a:pPr marL="114300" lvl="1" indent="-114300" algn="l" defTabSz="533400">
            <a:lnSpc>
              <a:spcPct val="90000"/>
            </a:lnSpc>
            <a:spcBef>
              <a:spcPct val="0"/>
            </a:spcBef>
            <a:spcAft>
              <a:spcPct val="15000"/>
            </a:spcAft>
            <a:buChar char="••"/>
          </a:pPr>
          <a:r>
            <a:rPr lang="cs-CZ" sz="1200" kern="1200" dirty="0" smtClean="0">
              <a:latin typeface="Myriad Pro"/>
            </a:rPr>
            <a:t>Konkurenceschopné, dostupné a bezpečné regiony</a:t>
          </a:r>
          <a:endParaRPr lang="cs-CZ" sz="1200" kern="1200" dirty="0">
            <a:latin typeface="Myriad Pro"/>
          </a:endParaRPr>
        </a:p>
        <a:p>
          <a:pPr marL="114300" lvl="1" indent="-114300" algn="l" defTabSz="533400">
            <a:lnSpc>
              <a:spcPct val="90000"/>
            </a:lnSpc>
            <a:spcBef>
              <a:spcPct val="0"/>
            </a:spcBef>
            <a:spcAft>
              <a:spcPct val="15000"/>
            </a:spcAft>
            <a:buChar char="••"/>
          </a:pPr>
          <a:r>
            <a:rPr lang="cs-CZ" sz="1200" kern="1200" dirty="0" smtClean="0">
              <a:latin typeface="Myriad Pro"/>
            </a:rPr>
            <a:t>Alokace 1,6 mld. EUR</a:t>
          </a:r>
          <a:endParaRPr lang="cs-CZ" sz="1200" kern="1200" dirty="0">
            <a:latin typeface="Myriad Pro"/>
          </a:endParaRPr>
        </a:p>
        <a:p>
          <a:pPr marL="114300" lvl="1" indent="-114300" algn="l" defTabSz="533400">
            <a:lnSpc>
              <a:spcPct val="90000"/>
            </a:lnSpc>
            <a:spcBef>
              <a:spcPct val="0"/>
            </a:spcBef>
            <a:spcAft>
              <a:spcPct val="15000"/>
            </a:spcAft>
            <a:buChar char="••"/>
          </a:pPr>
          <a:r>
            <a:rPr lang="cs-CZ" sz="1200" kern="1200" dirty="0" smtClean="0">
              <a:latin typeface="Myriad Pro"/>
            </a:rPr>
            <a:t>Doprava, integrované dopravní systémy, IZS</a:t>
          </a:r>
          <a:endParaRPr lang="cs-CZ" sz="1200" kern="1200" dirty="0">
            <a:latin typeface="Myriad Pro"/>
          </a:endParaRPr>
        </a:p>
      </dsp:txBody>
      <dsp:txXfrm>
        <a:off x="1751113" y="0"/>
        <a:ext cx="6478486" cy="1051932"/>
      </dsp:txXfrm>
    </dsp:sp>
    <dsp:sp modelId="{C72FE72D-A4DA-4420-9D63-39C025359A7F}">
      <dsp:nvSpPr>
        <dsp:cNvPr id="0" name=""/>
        <dsp:cNvSpPr/>
      </dsp:nvSpPr>
      <dsp:spPr>
        <a:xfrm>
          <a:off x="105193" y="105193"/>
          <a:ext cx="1645920" cy="84154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220A56B-34B4-4DD0-B125-97D865139D92}">
      <dsp:nvSpPr>
        <dsp:cNvPr id="0" name=""/>
        <dsp:cNvSpPr/>
      </dsp:nvSpPr>
      <dsp:spPr>
        <a:xfrm>
          <a:off x="0" y="1157126"/>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latin typeface="Myriad Pro"/>
            </a:rPr>
            <a:t>Prioritní osa 2 - Lidé</a:t>
          </a:r>
          <a:endParaRPr lang="cs-CZ" sz="1600" b="1" kern="1200" dirty="0">
            <a:latin typeface="Myriad Pro"/>
          </a:endParaRPr>
        </a:p>
        <a:p>
          <a:pPr marL="114300" lvl="1" indent="-114300" algn="l" defTabSz="533400">
            <a:lnSpc>
              <a:spcPct val="90000"/>
            </a:lnSpc>
            <a:spcBef>
              <a:spcPct val="0"/>
            </a:spcBef>
            <a:spcAft>
              <a:spcPct val="15000"/>
            </a:spcAft>
            <a:buChar char="••"/>
          </a:pPr>
          <a:r>
            <a:rPr lang="cs-CZ" sz="1200" kern="1200" dirty="0" smtClean="0">
              <a:latin typeface="Myriad Pro"/>
            </a:rPr>
            <a:t>Zkvalitnění veřejných služeb a podmínek života pro obyvatele regionů</a:t>
          </a:r>
          <a:endParaRPr lang="cs-CZ" sz="1200" kern="1200" dirty="0">
            <a:latin typeface="Myriad Pro"/>
          </a:endParaRPr>
        </a:p>
        <a:p>
          <a:pPr marL="114300" lvl="1" indent="-114300" algn="l" defTabSz="533400">
            <a:lnSpc>
              <a:spcPct val="90000"/>
            </a:lnSpc>
            <a:spcBef>
              <a:spcPct val="0"/>
            </a:spcBef>
            <a:spcAft>
              <a:spcPct val="15000"/>
            </a:spcAft>
            <a:buChar char="••"/>
          </a:pPr>
          <a:r>
            <a:rPr lang="cs-CZ" sz="1200" kern="1200" dirty="0" smtClean="0">
              <a:latin typeface="Myriad Pro"/>
            </a:rPr>
            <a:t>Alokace 1,7 mld. EUR</a:t>
          </a:r>
          <a:endParaRPr lang="cs-CZ" sz="1200" kern="1200" dirty="0">
            <a:latin typeface="Myriad Pro"/>
          </a:endParaRPr>
        </a:p>
        <a:p>
          <a:pPr marL="114300" lvl="1" indent="-114300" algn="l" defTabSz="533400">
            <a:lnSpc>
              <a:spcPct val="90000"/>
            </a:lnSpc>
            <a:spcBef>
              <a:spcPct val="0"/>
            </a:spcBef>
            <a:spcAft>
              <a:spcPct val="15000"/>
            </a:spcAft>
            <a:buChar char="••"/>
          </a:pPr>
          <a:r>
            <a:rPr lang="cs-CZ" sz="1200" kern="1200" dirty="0" smtClean="0">
              <a:latin typeface="Myriad Pro"/>
            </a:rPr>
            <a:t>Sociální služby/bydlení, sociální podnikání, zdravotní péče, vzdělávání, zateplování</a:t>
          </a:r>
          <a:endParaRPr lang="cs-CZ" sz="1200" kern="1200" dirty="0">
            <a:latin typeface="Myriad Pro"/>
          </a:endParaRPr>
        </a:p>
      </dsp:txBody>
      <dsp:txXfrm>
        <a:off x="1751113" y="1157126"/>
        <a:ext cx="6478486" cy="1051932"/>
      </dsp:txXfrm>
    </dsp:sp>
    <dsp:sp modelId="{AC85F51E-059B-4E4B-88C8-BEEAF6E6C8CB}">
      <dsp:nvSpPr>
        <dsp:cNvPr id="0" name=""/>
        <dsp:cNvSpPr/>
      </dsp:nvSpPr>
      <dsp:spPr>
        <a:xfrm>
          <a:off x="105193" y="1262319"/>
          <a:ext cx="1645920" cy="8415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A27448D-784B-4861-9334-121A223779B3}">
      <dsp:nvSpPr>
        <dsp:cNvPr id="0" name=""/>
        <dsp:cNvSpPr/>
      </dsp:nvSpPr>
      <dsp:spPr>
        <a:xfrm>
          <a:off x="0" y="2314252"/>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latin typeface="Myriad Pro"/>
            </a:rPr>
            <a:t>Prioritní osa 3 - Instituce</a:t>
          </a:r>
          <a:endParaRPr lang="cs-CZ" sz="1600" b="1" kern="1200" dirty="0">
            <a:latin typeface="Myriad Pro"/>
          </a:endParaRPr>
        </a:p>
        <a:p>
          <a:pPr marL="114300" lvl="1" indent="-114300" algn="l" defTabSz="533400">
            <a:lnSpc>
              <a:spcPct val="90000"/>
            </a:lnSpc>
            <a:spcBef>
              <a:spcPct val="0"/>
            </a:spcBef>
            <a:spcAft>
              <a:spcPct val="15000"/>
            </a:spcAft>
            <a:buChar char="••"/>
          </a:pPr>
          <a:r>
            <a:rPr lang="cs-CZ" sz="1200" kern="1200" dirty="0" smtClean="0">
              <a:latin typeface="Myriad Pro"/>
            </a:rPr>
            <a:t>Dobrá správa území a zefektivnění veřejných institucí</a:t>
          </a:r>
          <a:endParaRPr lang="cs-CZ" sz="1200" kern="1200" dirty="0">
            <a:latin typeface="Myriad Pro"/>
          </a:endParaRPr>
        </a:p>
        <a:p>
          <a:pPr marL="114300" lvl="1" indent="-114300" algn="l" defTabSz="533400">
            <a:lnSpc>
              <a:spcPct val="90000"/>
            </a:lnSpc>
            <a:spcBef>
              <a:spcPct val="0"/>
            </a:spcBef>
            <a:spcAft>
              <a:spcPct val="15000"/>
            </a:spcAft>
            <a:buChar char="••"/>
          </a:pPr>
          <a:r>
            <a:rPr lang="cs-CZ" sz="1200" kern="1200" dirty="0" smtClean="0">
              <a:latin typeface="Myriad Pro"/>
            </a:rPr>
            <a:t>Alokace 0,8 mld. EUR</a:t>
          </a:r>
          <a:endParaRPr lang="cs-CZ" sz="1200" kern="1200" dirty="0">
            <a:latin typeface="Myriad Pro"/>
          </a:endParaRPr>
        </a:p>
        <a:p>
          <a:pPr marL="114300" lvl="1" indent="-114300" algn="l" defTabSz="533400">
            <a:lnSpc>
              <a:spcPct val="90000"/>
            </a:lnSpc>
            <a:spcBef>
              <a:spcPct val="0"/>
            </a:spcBef>
            <a:spcAft>
              <a:spcPct val="15000"/>
            </a:spcAft>
            <a:buChar char="••"/>
          </a:pPr>
          <a:r>
            <a:rPr lang="cs-CZ" sz="1200" kern="1200" dirty="0" smtClean="0">
              <a:latin typeface="Myriad Pro"/>
            </a:rPr>
            <a:t>Kulturní dědictví, e-Government, dokumenty územního rozvoje</a:t>
          </a:r>
          <a:endParaRPr lang="cs-CZ" sz="1200" kern="1200" dirty="0">
            <a:latin typeface="Myriad Pro"/>
          </a:endParaRPr>
        </a:p>
        <a:p>
          <a:pPr marL="57150" lvl="1" indent="-57150" algn="l" defTabSz="488950">
            <a:lnSpc>
              <a:spcPct val="90000"/>
            </a:lnSpc>
            <a:spcBef>
              <a:spcPct val="0"/>
            </a:spcBef>
            <a:spcAft>
              <a:spcPct val="15000"/>
            </a:spcAft>
            <a:buChar char="••"/>
          </a:pPr>
          <a:endParaRPr lang="cs-CZ" sz="1100" kern="1200" dirty="0">
            <a:latin typeface="Myriad Pro"/>
          </a:endParaRPr>
        </a:p>
      </dsp:txBody>
      <dsp:txXfrm>
        <a:off x="1751113" y="2314252"/>
        <a:ext cx="6478486" cy="1051932"/>
      </dsp:txXfrm>
    </dsp:sp>
    <dsp:sp modelId="{CB3108F3-6AC6-46B9-815A-42013ADAA734}">
      <dsp:nvSpPr>
        <dsp:cNvPr id="0" name=""/>
        <dsp:cNvSpPr/>
      </dsp:nvSpPr>
      <dsp:spPr>
        <a:xfrm>
          <a:off x="105193" y="2419445"/>
          <a:ext cx="1645920" cy="8415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E808720-DA3C-4D88-83BC-C88B0AC710F3}">
      <dsp:nvSpPr>
        <dsp:cNvPr id="0" name=""/>
        <dsp:cNvSpPr/>
      </dsp:nvSpPr>
      <dsp:spPr>
        <a:xfrm>
          <a:off x="0" y="3474029"/>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endParaRPr lang="cs-CZ" sz="1900" b="1" kern="1200" dirty="0" smtClean="0">
            <a:latin typeface="Myriad Pro"/>
          </a:endParaRPr>
        </a:p>
        <a:p>
          <a:pPr lvl="0" algn="l" defTabSz="844550">
            <a:lnSpc>
              <a:spcPct val="90000"/>
            </a:lnSpc>
            <a:spcBef>
              <a:spcPct val="0"/>
            </a:spcBef>
            <a:spcAft>
              <a:spcPct val="35000"/>
            </a:spcAft>
          </a:pPr>
          <a:r>
            <a:rPr lang="cs-CZ" sz="1600" b="1" kern="1200" dirty="0" smtClean="0">
              <a:latin typeface="Myriad Pro"/>
            </a:rPr>
            <a:t>Prioritní osa 4 - Komunitně vedený místní rozvoj</a:t>
          </a:r>
        </a:p>
        <a:p>
          <a:pPr lvl="0" algn="l" defTabSz="844550">
            <a:lnSpc>
              <a:spcPct val="90000"/>
            </a:lnSpc>
            <a:spcBef>
              <a:spcPct val="0"/>
            </a:spcBef>
            <a:spcAft>
              <a:spcPct val="35000"/>
            </a:spcAft>
          </a:pPr>
          <a:r>
            <a:rPr lang="cs-CZ" sz="1200" kern="1200" dirty="0" smtClean="0">
              <a:latin typeface="Myriad Pro"/>
            </a:rPr>
            <a:t>- Alokace 390 mil. EUR</a:t>
          </a:r>
        </a:p>
        <a:p>
          <a:pPr lvl="0" algn="l" defTabSz="844550">
            <a:lnSpc>
              <a:spcPct val="90000"/>
            </a:lnSpc>
            <a:spcBef>
              <a:spcPct val="0"/>
            </a:spcBef>
            <a:spcAft>
              <a:spcPct val="35000"/>
            </a:spcAft>
          </a:pPr>
          <a:r>
            <a:rPr lang="cs-CZ" sz="1200" kern="1200" dirty="0" smtClean="0">
              <a:latin typeface="Myriad Pro"/>
            </a:rPr>
            <a:t>- Posílení CLLD, provozní a animační náklady</a:t>
          </a:r>
        </a:p>
        <a:p>
          <a:pPr lvl="0" algn="l" defTabSz="844550">
            <a:lnSpc>
              <a:spcPct val="90000"/>
            </a:lnSpc>
            <a:spcBef>
              <a:spcPct val="0"/>
            </a:spcBef>
            <a:spcAft>
              <a:spcPct val="35000"/>
            </a:spcAft>
          </a:pPr>
          <a:endParaRPr lang="cs-CZ" sz="1500" kern="1200" dirty="0" smtClean="0">
            <a:latin typeface="Myriad Pro"/>
          </a:endParaRPr>
        </a:p>
        <a:p>
          <a:pPr lvl="0" algn="l" defTabSz="844550">
            <a:lnSpc>
              <a:spcPct val="90000"/>
            </a:lnSpc>
            <a:spcBef>
              <a:spcPct val="0"/>
            </a:spcBef>
            <a:spcAft>
              <a:spcPct val="35000"/>
            </a:spcAft>
          </a:pPr>
          <a:r>
            <a:rPr lang="cs-CZ" sz="1800" kern="1200" dirty="0" smtClean="0">
              <a:latin typeface="Myriad Pro"/>
            </a:rPr>
            <a:t> </a:t>
          </a:r>
          <a:endParaRPr lang="cs-CZ" sz="1800" kern="1200" dirty="0">
            <a:latin typeface="Myriad Pro"/>
          </a:endParaRPr>
        </a:p>
      </dsp:txBody>
      <dsp:txXfrm>
        <a:off x="1751113" y="3474029"/>
        <a:ext cx="6478486" cy="1051932"/>
      </dsp:txXfrm>
    </dsp:sp>
    <dsp:sp modelId="{5C5B56BD-76A1-46D2-95E9-D7A31171320F}">
      <dsp:nvSpPr>
        <dsp:cNvPr id="0" name=""/>
        <dsp:cNvSpPr/>
      </dsp:nvSpPr>
      <dsp:spPr>
        <a:xfrm>
          <a:off x="105193" y="3576571"/>
          <a:ext cx="1645920" cy="84154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994BFC9-6853-4F11-B099-B6E7A7DE25AF}" type="datetimeFigureOut">
              <a:rPr lang="cs-CZ" smtClean="0"/>
              <a:pPr/>
              <a:t>13.6.2016</a:t>
            </a:fld>
            <a:endParaRPr lang="cs-CZ"/>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A13802C-BCE2-40B3-B11D-79108D7A894A}" type="slidenum">
              <a:rPr lang="cs-CZ" smtClean="0"/>
              <a:pPr/>
              <a:t>‹#›</a:t>
            </a:fld>
            <a:endParaRPr lang="cs-CZ"/>
          </a:p>
        </p:txBody>
      </p:sp>
    </p:spTree>
    <p:extLst>
      <p:ext uri="{BB962C8B-B14F-4D97-AF65-F5344CB8AC3E}">
        <p14:creationId xmlns:p14="http://schemas.microsoft.com/office/powerpoint/2010/main" val="762810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9105DDF-5111-4143-A825-FFA1D2B19362}" type="datetimeFigureOut">
              <a:rPr lang="cs-CZ" smtClean="0"/>
              <a:pPr/>
              <a:t>13.6.2016</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78725A5-20D6-492F-AB0E-E6402F0F8C88}" type="slidenum">
              <a:rPr lang="cs-CZ" smtClean="0"/>
              <a:pPr/>
              <a:t>‹#›</a:t>
            </a:fld>
            <a:endParaRPr lang="cs-CZ"/>
          </a:p>
        </p:txBody>
      </p:sp>
    </p:spTree>
    <p:extLst>
      <p:ext uri="{BB962C8B-B14F-4D97-AF65-F5344CB8AC3E}">
        <p14:creationId xmlns:p14="http://schemas.microsoft.com/office/powerpoint/2010/main" val="422268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a:t>
            </a:fld>
            <a:endParaRPr lang="cs-CZ" altLang="cs-CZ"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11</a:t>
            </a:fld>
            <a:endParaRPr lang="cs-CZ" altLang="cs-CZ"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solidFill>
                  <a:prstClr val="black"/>
                </a:solidFill>
                <a:latin typeface="Calibri" pitchFamily="34" charset="0"/>
              </a:rPr>
              <a:pPr fontAlgn="base">
                <a:spcBef>
                  <a:spcPct val="0"/>
                </a:spcBef>
                <a:spcAft>
                  <a:spcPct val="0"/>
                </a:spcAft>
                <a:defRPr/>
              </a:pPr>
              <a:t>33</a:t>
            </a:fld>
            <a:endParaRPr lang="cs-CZ" altLang="cs-CZ" smtClean="0">
              <a:solidFill>
                <a:prstClr val="black"/>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solidFill>
                  <a:prstClr val="black"/>
                </a:solidFill>
                <a:latin typeface="Calibri" pitchFamily="34" charset="0"/>
              </a:rPr>
              <a:pPr fontAlgn="base">
                <a:spcBef>
                  <a:spcPct val="0"/>
                </a:spcBef>
                <a:spcAft>
                  <a:spcPct val="0"/>
                </a:spcAft>
                <a:defRPr/>
              </a:pPr>
              <a:t>34</a:t>
            </a:fld>
            <a:endParaRPr lang="cs-CZ" altLang="cs-CZ" smtClean="0">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a:t>
            </a:fld>
            <a:endParaRPr lang="cs-CZ" altLang="cs-CZ" dirty="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a:t>
            </a:fld>
            <a:endParaRPr lang="cs-CZ" altLang="cs-CZ" dirty="0"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5</a:t>
            </a:fld>
            <a:endParaRPr lang="cs-CZ" altLang="cs-CZ" dirty="0"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6</a:t>
            </a:fld>
            <a:endParaRPr lang="cs-CZ" altLang="cs-CZ"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7</a:t>
            </a:fld>
            <a:endParaRPr lang="cs-CZ" altLang="cs-CZ" dirty="0"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8</a:t>
            </a:fld>
            <a:endParaRPr lang="cs-CZ" altLang="cs-CZ" dirty="0"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9</a:t>
            </a:fld>
            <a:endParaRPr lang="cs-CZ" altLang="cs-CZ" dirty="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10</a:t>
            </a:fld>
            <a:endParaRPr lang="cs-CZ" altLang="cs-CZ" dirty="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Kliknutím lze upravit styl.</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a:defRPr/>
            </a:pPr>
            <a:fld id="{9FAB21BF-A2DF-4685-854A-0D11C5388710}" type="datetime1">
              <a:rPr lang="cs-CZ" smtClean="0">
                <a:solidFill>
                  <a:prstClr val="black">
                    <a:tint val="75000"/>
                  </a:prstClr>
                </a:solidFill>
              </a:rPr>
              <a:t>13.6.2016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F2A6E95-259B-4713-AF1E-8B4EEEFE8785}"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41122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a:defRPr/>
            </a:pPr>
            <a:fld id="{D9D963F7-18F2-4ECA-AF47-F0E01C9D7750}" type="datetime1">
              <a:rPr lang="cs-CZ" smtClean="0">
                <a:solidFill>
                  <a:prstClr val="black">
                    <a:tint val="75000"/>
                  </a:prstClr>
                </a:solidFill>
              </a:rPr>
              <a:t>13.6.2016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05F715-6D26-4684-93C5-E00CE833049A}"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76020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00F061CE-387E-4240-AC70-34590D542BCB}" type="datetime1">
              <a:rPr lang="cs-CZ" smtClean="0">
                <a:solidFill>
                  <a:prstClr val="black">
                    <a:tint val="75000"/>
                  </a:prstClr>
                </a:solidFill>
              </a:rPr>
              <a:t>13.6.2016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4DAA27-8ED0-4865-8A2F-7C1EB51A855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196211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smtClean="0"/>
              <a:t>Click</a:t>
            </a:r>
            <a:r>
              <a:rPr lang="cs-CZ" dirty="0" smtClean="0"/>
              <a:t> to </a:t>
            </a:r>
            <a:r>
              <a:rPr lang="cs-CZ" dirty="0" err="1" smtClean="0"/>
              <a:t>edit</a:t>
            </a:r>
            <a:r>
              <a:rPr lang="cs-CZ" dirty="0" smtClean="0"/>
              <a:t> Master </a:t>
            </a:r>
            <a:r>
              <a:rPr lang="cs-CZ" dirty="0" err="1" smtClean="0"/>
              <a:t>subtitle</a:t>
            </a:r>
            <a:r>
              <a:rPr lang="cs-CZ" dirty="0" smtClean="0"/>
              <a:t> style</a:t>
            </a:r>
            <a:endParaRPr lang="en-US" dirty="0"/>
          </a:p>
        </p:txBody>
      </p:sp>
      <p:sp>
        <p:nvSpPr>
          <p:cNvPr id="4" name="Date Placeholder 3"/>
          <p:cNvSpPr>
            <a:spLocks noGrp="1"/>
          </p:cNvSpPr>
          <p:nvPr>
            <p:ph type="dt" sz="half" idx="10"/>
          </p:nvPr>
        </p:nvSpPr>
        <p:spPr/>
        <p:txBody>
          <a:bodyPr/>
          <a:lstStyle/>
          <a:p>
            <a:fld id="{74BD8EB9-2AF0-444A-A53D-BA72F750A76F}" type="datetime1">
              <a:rPr lang="cs-CZ" smtClean="0">
                <a:solidFill>
                  <a:prstClr val="black">
                    <a:tint val="75000"/>
                  </a:prstClr>
                </a:solidFill>
              </a:rPr>
              <a:t>13.6.2016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6373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10"/>
          </p:nvPr>
        </p:nvSpPr>
        <p:spPr/>
        <p:txBody>
          <a:bodyPr/>
          <a:lstStyle/>
          <a:p>
            <a:fld id="{5F6A4B7A-C110-45C5-B1AC-9EFD1C2A912A}" type="datetime1">
              <a:rPr lang="cs-CZ" smtClean="0">
                <a:solidFill>
                  <a:prstClr val="black">
                    <a:tint val="75000"/>
                  </a:prstClr>
                </a:solidFill>
              </a:rPr>
              <a:t>13.6.2016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8760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53076048-782F-430D-B5F9-40BFA1F997A0}" type="datetime1">
              <a:rPr lang="cs-CZ" smtClean="0">
                <a:solidFill>
                  <a:prstClr val="black">
                    <a:tint val="75000"/>
                  </a:prstClr>
                </a:solidFill>
              </a:rPr>
              <a:t>13.6.2016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2477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p>
            <a:fld id="{C4EF6A79-691C-4E9D-8AF1-002C38149BC6}" type="datetime1">
              <a:rPr lang="cs-CZ" smtClean="0">
                <a:solidFill>
                  <a:prstClr val="black">
                    <a:tint val="75000"/>
                  </a:prstClr>
                </a:solidFill>
              </a:rPr>
              <a:t>13.6.2016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3591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p>
            <a:fld id="{1397887B-7874-4EAD-AB7A-D51AFB5E1E7B}" type="datetime1">
              <a:rPr lang="cs-CZ" smtClean="0">
                <a:solidFill>
                  <a:prstClr val="black">
                    <a:tint val="75000"/>
                  </a:prstClr>
                </a:solidFill>
              </a:rPr>
              <a:t>13.6.2016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Myriad Pro"/>
              </a:defRPr>
            </a:lvl1p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4667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098B7C67-288F-4049-9749-5CE919657849}" type="datetime1">
              <a:rPr lang="cs-CZ" smtClean="0">
                <a:solidFill>
                  <a:prstClr val="black">
                    <a:tint val="75000"/>
                  </a:prstClr>
                </a:solidFill>
              </a:rPr>
              <a:t>13.6.2016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Myriad Pro"/>
              </a:defRPr>
            </a:lvl1p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7160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C1F8C-AC4B-4CCE-872C-F50DC69F1826}" type="datetime1">
              <a:rPr lang="cs-CZ" smtClean="0">
                <a:solidFill>
                  <a:prstClr val="black">
                    <a:tint val="75000"/>
                  </a:prstClr>
                </a:solidFill>
              </a:rPr>
              <a:t>13.6.2016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Myriad Pro"/>
              </a:defRPr>
            </a:lvl1p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665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E4119124-57B6-4E67-9EBB-42BCC57A9D38}" type="datetime1">
              <a:rPr lang="cs-CZ" smtClean="0">
                <a:solidFill>
                  <a:prstClr val="black">
                    <a:tint val="75000"/>
                  </a:prstClr>
                </a:solidFill>
              </a:rPr>
              <a:t>13.6.2016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125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75016596-EAA5-42B6-BC25-186A37BFA1F4}" type="datetime1">
              <a:rPr lang="cs-CZ" smtClean="0">
                <a:solidFill>
                  <a:prstClr val="black">
                    <a:tint val="75000"/>
                  </a:prstClr>
                </a:solidFill>
              </a:rPr>
              <a:t>13.6.2016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594272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BFE87D0D-286C-4496-926D-D6633FA48EF6}" type="datetime1">
              <a:rPr lang="cs-CZ" smtClean="0">
                <a:solidFill>
                  <a:prstClr val="black">
                    <a:tint val="75000"/>
                  </a:prstClr>
                </a:solidFill>
              </a:rPr>
              <a:t>13.6.2016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4393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38B67C91-1CDD-4457-89DD-C1928A9CD137}" type="datetime1">
              <a:rPr lang="cs-CZ" smtClean="0">
                <a:solidFill>
                  <a:prstClr val="black">
                    <a:tint val="75000"/>
                  </a:prstClr>
                </a:solidFill>
              </a:rPr>
              <a:t>13.6.2016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9378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10"/>
          </p:nvPr>
        </p:nvSpPr>
        <p:spPr/>
        <p:txBody>
          <a:bodyPr/>
          <a:lstStyle/>
          <a:p>
            <a:fld id="{E199F79D-8BCF-4247-B5C4-F24CABCC36DE}" type="datetime1">
              <a:rPr lang="cs-CZ" smtClean="0">
                <a:solidFill>
                  <a:prstClr val="black">
                    <a:tint val="75000"/>
                  </a:prstClr>
                </a:solidFill>
              </a:rPr>
              <a:t>13.6.2016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1998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Kliknutím lze upravit styl.</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a:defRPr/>
            </a:pPr>
            <a:fld id="{01608995-D4DB-4D8C-951E-02376674DBDF}" type="datetime1">
              <a:rPr lang="cs-CZ" smtClean="0">
                <a:solidFill>
                  <a:prstClr val="black">
                    <a:tint val="75000"/>
                  </a:prstClr>
                </a:solidFill>
              </a:rPr>
              <a:t>13.6.2016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F2A6E95-259B-4713-AF1E-8B4EEEFE8785}"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603626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8DD53399-A3E6-46B2-9639-6A91066CD450}" type="datetime1">
              <a:rPr lang="cs-CZ" smtClean="0">
                <a:solidFill>
                  <a:prstClr val="black">
                    <a:tint val="75000"/>
                  </a:prstClr>
                </a:solidFill>
              </a:rPr>
              <a:t>13.6.2016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798282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defRPr/>
            </a:pPr>
            <a:fld id="{827A4428-CDAD-4E47-BC45-9CA8188377B1}" type="datetime1">
              <a:rPr lang="cs-CZ" smtClean="0">
                <a:solidFill>
                  <a:prstClr val="black">
                    <a:tint val="75000"/>
                  </a:prstClr>
                </a:solidFill>
              </a:rPr>
              <a:t>13.6.2016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5289B38-8D97-45FA-A46C-589A0C15510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901435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pPr>
              <a:defRPr/>
            </a:pPr>
            <a:fld id="{4EA07A1E-FA9D-42D7-BBE3-0D455B19DF43}" type="datetime1">
              <a:rPr lang="cs-CZ" smtClean="0">
                <a:solidFill>
                  <a:prstClr val="black">
                    <a:tint val="75000"/>
                  </a:prstClr>
                </a:solidFill>
              </a:rPr>
              <a:t>13.6.2016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A88282A-5FA8-4A7E-A999-D1CDD5684BD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581583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pPr>
              <a:defRPr/>
            </a:pPr>
            <a:fld id="{7673938E-08D8-4151-94BA-FB2C5224549B}" type="datetime1">
              <a:rPr lang="cs-CZ" smtClean="0">
                <a:solidFill>
                  <a:prstClr val="black">
                    <a:tint val="75000"/>
                  </a:prstClr>
                </a:solidFill>
              </a:rPr>
              <a:t>13.6.2016</a:t>
            </a:fld>
            <a:endParaRPr lang="cs-CZ">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765A841-A1B5-4CDD-964C-13A8A1F499C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110629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pPr>
              <a:defRPr/>
            </a:pPr>
            <a:fld id="{C90C08C1-A261-41E5-B1FD-EDD3B68289DB}" type="datetime1">
              <a:rPr lang="cs-CZ" smtClean="0">
                <a:solidFill>
                  <a:prstClr val="black">
                    <a:tint val="75000"/>
                  </a:prstClr>
                </a:solidFill>
              </a:rPr>
              <a:t>13.6.2016</a:t>
            </a:fld>
            <a:endParaRPr lang="cs-CZ">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9E15F04-57A1-4D14-828C-D5AC9F011B9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858452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D7F440D-73B6-42C5-9F59-9AE8806B4FA8}" type="datetime1">
              <a:rPr lang="cs-CZ" smtClean="0">
                <a:solidFill>
                  <a:prstClr val="black">
                    <a:tint val="75000"/>
                  </a:prstClr>
                </a:solidFill>
              </a:rPr>
              <a:t>13.6.2016</a:t>
            </a:fld>
            <a:endParaRPr lang="cs-CZ">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378970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defRPr/>
            </a:pPr>
            <a:fld id="{4899DACB-8A00-48CB-A445-C0C805C71676}" type="datetime1">
              <a:rPr lang="cs-CZ" smtClean="0">
                <a:solidFill>
                  <a:prstClr val="black">
                    <a:tint val="75000"/>
                  </a:prstClr>
                </a:solidFill>
              </a:rPr>
              <a:t>13.6.2016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5289B38-8D97-45FA-A46C-589A0C15510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95333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3D650E78-28E7-4EF4-896B-3D003F77DA3E}" type="datetime1">
              <a:rPr lang="cs-CZ" smtClean="0">
                <a:solidFill>
                  <a:prstClr val="black">
                    <a:tint val="75000"/>
                  </a:prstClr>
                </a:solidFill>
              </a:rPr>
              <a:t>13.6.2016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E6D827B-4EEC-4510-A50B-38305E8E620F}"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073515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29949F36-D10A-4EEC-8585-B9893032C031}" type="datetime1">
              <a:rPr lang="cs-CZ" smtClean="0">
                <a:solidFill>
                  <a:prstClr val="black">
                    <a:tint val="75000"/>
                  </a:prstClr>
                </a:solidFill>
              </a:rPr>
              <a:t>13.6.2016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8E39782-32F4-42C5-9D55-E21C09DF566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140145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a:defRPr/>
            </a:pPr>
            <a:fld id="{773E788B-8359-40F5-90F1-9A7C9352261A}" type="datetime1">
              <a:rPr lang="cs-CZ" smtClean="0">
                <a:solidFill>
                  <a:prstClr val="black">
                    <a:tint val="75000"/>
                  </a:prstClr>
                </a:solidFill>
              </a:rPr>
              <a:t>13.6.2016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05F715-6D26-4684-93C5-E00CE833049A}"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606711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5669EC26-E792-4F97-8C94-F02345DB7E58}" type="datetime1">
              <a:rPr lang="cs-CZ" smtClean="0">
                <a:solidFill>
                  <a:prstClr val="black">
                    <a:tint val="75000"/>
                  </a:prstClr>
                </a:solidFill>
              </a:rPr>
              <a:t>13.6.2016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4DAA27-8ED0-4865-8A2F-7C1EB51A855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914248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Kliknutím lze upravit styl.</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a:defRPr/>
            </a:pPr>
            <a:fld id="{686CD8B2-88E1-40E5-B937-6DF61583555A}" type="datetime1">
              <a:rPr lang="cs-CZ" smtClean="0">
                <a:solidFill>
                  <a:prstClr val="black">
                    <a:tint val="75000"/>
                  </a:prstClr>
                </a:solidFill>
              </a:rPr>
              <a:t>13.6.2016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F2A6E95-259B-4713-AF1E-8B4EEEFE8785}"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814948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3716B369-962A-4BA3-B8FE-B8BCEAA4E838}" type="datetime1">
              <a:rPr lang="cs-CZ" smtClean="0">
                <a:solidFill>
                  <a:prstClr val="black">
                    <a:tint val="75000"/>
                  </a:prstClr>
                </a:solidFill>
              </a:rPr>
              <a:t>13.6.2016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9131989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defRPr/>
            </a:pPr>
            <a:fld id="{1FA03B8B-3749-42CD-B3D9-D2082D0F90FE}" type="datetime1">
              <a:rPr lang="cs-CZ" smtClean="0">
                <a:solidFill>
                  <a:prstClr val="black">
                    <a:tint val="75000"/>
                  </a:prstClr>
                </a:solidFill>
              </a:rPr>
              <a:t>13.6.2016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5289B38-8D97-45FA-A46C-589A0C15510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303776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pPr>
              <a:defRPr/>
            </a:pPr>
            <a:fld id="{31F94852-04CD-40B6-ABD6-CF8D7FB38E7C}" type="datetime1">
              <a:rPr lang="cs-CZ" smtClean="0">
                <a:solidFill>
                  <a:prstClr val="black">
                    <a:tint val="75000"/>
                  </a:prstClr>
                </a:solidFill>
              </a:rPr>
              <a:t>13.6.2016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A88282A-5FA8-4A7E-A999-D1CDD5684BD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952573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pPr>
              <a:defRPr/>
            </a:pPr>
            <a:fld id="{D2434E4D-0FF7-4967-B38C-3CF826070FDA}" type="datetime1">
              <a:rPr lang="cs-CZ" smtClean="0">
                <a:solidFill>
                  <a:prstClr val="black">
                    <a:tint val="75000"/>
                  </a:prstClr>
                </a:solidFill>
              </a:rPr>
              <a:t>13.6.2016</a:t>
            </a:fld>
            <a:endParaRPr lang="cs-CZ">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765A841-A1B5-4CDD-964C-13A8A1F499C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985880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pPr>
              <a:defRPr/>
            </a:pPr>
            <a:fld id="{8B7D4B96-B426-4962-BD8D-E17709E0369F}" type="datetime1">
              <a:rPr lang="cs-CZ" smtClean="0">
                <a:solidFill>
                  <a:prstClr val="black">
                    <a:tint val="75000"/>
                  </a:prstClr>
                </a:solidFill>
              </a:rPr>
              <a:t>13.6.2016</a:t>
            </a:fld>
            <a:endParaRPr lang="cs-CZ">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9E15F04-57A1-4D14-828C-D5AC9F011B9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238110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pPr>
              <a:defRPr/>
            </a:pPr>
            <a:fld id="{8D00492D-7B33-4BDA-881E-C362009A4331}" type="datetime1">
              <a:rPr lang="cs-CZ" smtClean="0">
                <a:solidFill>
                  <a:prstClr val="black">
                    <a:tint val="75000"/>
                  </a:prstClr>
                </a:solidFill>
              </a:rPr>
              <a:t>13.6.2016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A88282A-5FA8-4A7E-A999-D1CDD5684BD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912168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0722076-B4D8-4483-9F22-8D6AAE397B51}" type="datetime1">
              <a:rPr lang="cs-CZ" smtClean="0">
                <a:solidFill>
                  <a:prstClr val="black">
                    <a:tint val="75000"/>
                  </a:prstClr>
                </a:solidFill>
              </a:rPr>
              <a:t>13.6.2016</a:t>
            </a:fld>
            <a:endParaRPr lang="cs-CZ">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69528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25E38B85-981D-49DB-9829-5CF84998B20F}" type="datetime1">
              <a:rPr lang="cs-CZ" smtClean="0">
                <a:solidFill>
                  <a:prstClr val="black">
                    <a:tint val="75000"/>
                  </a:prstClr>
                </a:solidFill>
              </a:rPr>
              <a:t>13.6.2016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E6D827B-4EEC-4510-A50B-38305E8E620F}"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695885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AC7D5DF3-A570-42F6-B350-3BF23C5681E4}" type="datetime1">
              <a:rPr lang="cs-CZ" smtClean="0">
                <a:solidFill>
                  <a:prstClr val="black">
                    <a:tint val="75000"/>
                  </a:prstClr>
                </a:solidFill>
              </a:rPr>
              <a:t>13.6.2016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8E39782-32F4-42C5-9D55-E21C09DF566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616679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a:defRPr/>
            </a:pPr>
            <a:fld id="{385DD913-286D-49AB-BAAF-8F914AD2F195}" type="datetime1">
              <a:rPr lang="cs-CZ" smtClean="0">
                <a:solidFill>
                  <a:prstClr val="black">
                    <a:tint val="75000"/>
                  </a:prstClr>
                </a:solidFill>
              </a:rPr>
              <a:t>13.6.2016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05F715-6D26-4684-93C5-E00CE833049A}"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321170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04A141C5-DC09-46DE-84F3-23C3FFE0D2E7}" type="datetime1">
              <a:rPr lang="cs-CZ" smtClean="0">
                <a:solidFill>
                  <a:prstClr val="black">
                    <a:tint val="75000"/>
                  </a:prstClr>
                </a:solidFill>
              </a:rPr>
              <a:t>13.6.2016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4DAA27-8ED0-4865-8A2F-7C1EB51A855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1656559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Kliknutím lze upravit styl.</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a:defRPr/>
            </a:pPr>
            <a:fld id="{BC14CC82-BB5D-4A43-9638-72AB07B4011C}" type="datetime1">
              <a:rPr lang="cs-CZ" smtClean="0">
                <a:solidFill>
                  <a:prstClr val="black">
                    <a:tint val="75000"/>
                  </a:prstClr>
                </a:solidFill>
              </a:rPr>
              <a:t>13.6.2016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F2A6E95-259B-4713-AF1E-8B4EEEFE8785}"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6316779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66E59D61-0C4E-481B-B985-382CB10930CC}" type="datetime1">
              <a:rPr lang="cs-CZ" smtClean="0">
                <a:solidFill>
                  <a:prstClr val="black">
                    <a:tint val="75000"/>
                  </a:prstClr>
                </a:solidFill>
              </a:rPr>
              <a:t>13.6.2016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9481119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defRPr/>
            </a:pPr>
            <a:fld id="{F24F2566-99D4-4C9C-948A-5F3FF45360B9}" type="datetime1">
              <a:rPr lang="cs-CZ" smtClean="0">
                <a:solidFill>
                  <a:prstClr val="black">
                    <a:tint val="75000"/>
                  </a:prstClr>
                </a:solidFill>
              </a:rPr>
              <a:t>13.6.2016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5289B38-8D97-45FA-A46C-589A0C15510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7872978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pPr>
              <a:defRPr/>
            </a:pPr>
            <a:fld id="{D58EE149-81E2-4BE6-9B68-4AEBE9A2E1C1}" type="datetime1">
              <a:rPr lang="cs-CZ" smtClean="0">
                <a:solidFill>
                  <a:prstClr val="black">
                    <a:tint val="75000"/>
                  </a:prstClr>
                </a:solidFill>
              </a:rPr>
              <a:t>13.6.2016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A88282A-5FA8-4A7E-A999-D1CDD5684BD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9271478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pPr>
              <a:defRPr/>
            </a:pPr>
            <a:fld id="{92945879-4B61-4BCF-BCF1-F6FB3841A258}" type="datetime1">
              <a:rPr lang="cs-CZ" smtClean="0">
                <a:solidFill>
                  <a:prstClr val="black">
                    <a:tint val="75000"/>
                  </a:prstClr>
                </a:solidFill>
              </a:rPr>
              <a:t>13.6.2016</a:t>
            </a:fld>
            <a:endParaRPr lang="cs-CZ">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765A841-A1B5-4CDD-964C-13A8A1F499C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01116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pPr>
              <a:defRPr/>
            </a:pPr>
            <a:fld id="{37F8E72E-35B9-4FFF-8668-63120A2B9914}" type="datetime1">
              <a:rPr lang="cs-CZ" smtClean="0">
                <a:solidFill>
                  <a:prstClr val="black">
                    <a:tint val="75000"/>
                  </a:prstClr>
                </a:solidFill>
              </a:rPr>
              <a:t>13.6.2016</a:t>
            </a:fld>
            <a:endParaRPr lang="cs-CZ">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765A841-A1B5-4CDD-964C-13A8A1F499C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0558798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pPr>
              <a:defRPr/>
            </a:pPr>
            <a:fld id="{D7D12D91-AC5B-4BDA-B9FC-612976865720}" type="datetime1">
              <a:rPr lang="cs-CZ" smtClean="0">
                <a:solidFill>
                  <a:prstClr val="black">
                    <a:tint val="75000"/>
                  </a:prstClr>
                </a:solidFill>
              </a:rPr>
              <a:t>13.6.2016</a:t>
            </a:fld>
            <a:endParaRPr lang="cs-CZ">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9E15F04-57A1-4D14-828C-D5AC9F011B9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2945513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5B4F3CF-52BF-44A7-88DB-78437BEC96CD}" type="datetime1">
              <a:rPr lang="cs-CZ" smtClean="0">
                <a:solidFill>
                  <a:prstClr val="black">
                    <a:tint val="75000"/>
                  </a:prstClr>
                </a:solidFill>
              </a:rPr>
              <a:t>13.6.2016</a:t>
            </a:fld>
            <a:endParaRPr lang="cs-CZ">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9745927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F5E5F98D-61D5-4C8F-A4C2-0C2D40174C6D}" type="datetime1">
              <a:rPr lang="cs-CZ" smtClean="0">
                <a:solidFill>
                  <a:prstClr val="black">
                    <a:tint val="75000"/>
                  </a:prstClr>
                </a:solidFill>
              </a:rPr>
              <a:t>13.6.2016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E6D827B-4EEC-4510-A50B-38305E8E620F}"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7431946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8FBA6EB1-33F3-4381-BFA6-F809C4C89A87}" type="datetime1">
              <a:rPr lang="cs-CZ" smtClean="0">
                <a:solidFill>
                  <a:prstClr val="black">
                    <a:tint val="75000"/>
                  </a:prstClr>
                </a:solidFill>
              </a:rPr>
              <a:t>13.6.2016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8E39782-32F4-42C5-9D55-E21C09DF566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1389684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a:defRPr/>
            </a:pPr>
            <a:fld id="{3B9AC8AD-5D07-443A-A4C7-F825FBB70B76}" type="datetime1">
              <a:rPr lang="cs-CZ" smtClean="0">
                <a:solidFill>
                  <a:prstClr val="black">
                    <a:tint val="75000"/>
                  </a:prstClr>
                </a:solidFill>
              </a:rPr>
              <a:t>13.6.2016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05F715-6D26-4684-93C5-E00CE833049A}"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744980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A4E9DDAE-9129-4504-999D-D3B013932BC7}" type="datetime1">
              <a:rPr lang="cs-CZ" smtClean="0">
                <a:solidFill>
                  <a:prstClr val="black">
                    <a:tint val="75000"/>
                  </a:prstClr>
                </a:solidFill>
              </a:rPr>
              <a:t>13.6.2016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4DAA27-8ED0-4865-8A2F-7C1EB51A855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040422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pPr>
              <a:defRPr/>
            </a:pPr>
            <a:fld id="{B6434A02-5718-42F2-9D03-46CB517B301E}" type="datetime1">
              <a:rPr lang="cs-CZ" smtClean="0">
                <a:solidFill>
                  <a:prstClr val="black">
                    <a:tint val="75000"/>
                  </a:prstClr>
                </a:solidFill>
              </a:rPr>
              <a:t>13.6.2016</a:t>
            </a:fld>
            <a:endParaRPr lang="cs-CZ">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9E15F04-57A1-4D14-828C-D5AC9F011B9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6245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49A112-0B6F-46DC-AEDC-D0A192DBDC2E}" type="datetime1">
              <a:rPr lang="cs-CZ" smtClean="0">
                <a:solidFill>
                  <a:prstClr val="black">
                    <a:tint val="75000"/>
                  </a:prstClr>
                </a:solidFill>
              </a:rPr>
              <a:t>13.6.2016</a:t>
            </a:fld>
            <a:endParaRPr lang="cs-CZ">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04791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404A4B9E-B30F-4336-BFD6-51D31860AAB7}" type="datetime1">
              <a:rPr lang="cs-CZ" smtClean="0">
                <a:solidFill>
                  <a:prstClr val="black">
                    <a:tint val="75000"/>
                  </a:prstClr>
                </a:solidFill>
              </a:rPr>
              <a:t>13.6.2016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E6D827B-4EEC-4510-A50B-38305E8E620F}"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2385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0D87DC57-C3C0-46B4-BE53-9E358EF1B530}" type="datetime1">
              <a:rPr lang="cs-CZ" smtClean="0">
                <a:solidFill>
                  <a:prstClr val="black">
                    <a:tint val="75000"/>
                  </a:prstClr>
                </a:solidFill>
              </a:rPr>
              <a:t>13.6.2016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8E39782-32F4-42C5-9D55-E21C09DF566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24607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25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fld id="{27777F99-FFA1-46B8-908F-57525B1A9369}" type="datetime1">
              <a:rPr lang="cs-CZ" smtClean="0"/>
              <a:t>13.6.2016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99914170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457200" rtl="0" eaLnBrk="1" latinLnBrk="0" hangingPunct="1">
        <a:spcBef>
          <a:spcPct val="0"/>
        </a:spcBef>
        <a:buNone/>
        <a:defRPr sz="3500" b="1" i="0" kern="1200" cap="all">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pPr defTabSz="457200"/>
            <a:fld id="{6A9B48B0-882F-4C44-80AC-65E8A21B7ADC}" type="datetime1">
              <a:rPr lang="cs-CZ" smtClean="0">
                <a:solidFill>
                  <a:prstClr val="black">
                    <a:tint val="75000"/>
                  </a:prstClr>
                </a:solidFill>
              </a:rPr>
              <a:t>13.6.2016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pPr defTabSz="457200"/>
            <a:fld id="{CA6B5227-2C6F-B94D-9D8F-826F9170706D}"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29563192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ctr" defTabSz="457200" rtl="0" eaLnBrk="1" latinLnBrk="0" hangingPunct="1">
        <a:spcBef>
          <a:spcPct val="0"/>
        </a:spcBef>
        <a:buNone/>
        <a:defRPr sz="3500" b="1" i="0" kern="1200" cap="all">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25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fld id="{E40D9BAC-77FF-4E37-A901-E99C1F69DCC3}" type="datetime1">
              <a:rPr lang="cs-CZ" smtClean="0">
                <a:solidFill>
                  <a:prstClr val="black">
                    <a:tint val="75000"/>
                  </a:prstClr>
                </a:solidFill>
              </a:rPr>
              <a:t>13.6.2016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924471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ctr" defTabSz="457200" rtl="0" eaLnBrk="1" latinLnBrk="0" hangingPunct="1">
        <a:spcBef>
          <a:spcPct val="0"/>
        </a:spcBef>
        <a:buNone/>
        <a:defRPr sz="3500" b="1" i="0" kern="1200" cap="all">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25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fld id="{CA004B5A-4692-4792-B7DA-A8E1B27231E9}" type="datetime1">
              <a:rPr lang="cs-CZ" smtClean="0">
                <a:solidFill>
                  <a:prstClr val="black">
                    <a:tint val="75000"/>
                  </a:prstClr>
                </a:solidFill>
              </a:rPr>
              <a:t>13.6.2016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742018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ctr" defTabSz="457200" rtl="0" eaLnBrk="1" latinLnBrk="0" hangingPunct="1">
        <a:spcBef>
          <a:spcPct val="0"/>
        </a:spcBef>
        <a:buNone/>
        <a:defRPr sz="3500" b="1" i="0" kern="1200" cap="all">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25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fld id="{AEF97941-7917-4792-BA51-EB5114E09677}" type="datetime1">
              <a:rPr lang="cs-CZ" smtClean="0">
                <a:solidFill>
                  <a:prstClr val="black">
                    <a:tint val="75000"/>
                  </a:prstClr>
                </a:solidFill>
              </a:rPr>
              <a:t>13.6.2016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037240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ctr" defTabSz="457200" rtl="0" eaLnBrk="1" latinLnBrk="0" hangingPunct="1">
        <a:spcBef>
          <a:spcPct val="0"/>
        </a:spcBef>
        <a:buNone/>
        <a:defRPr sz="3500" b="1" i="0" kern="1200" cap="all">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dotaceeu.cz/cs/microsites/irop/vyzvy" TargetMode="External"/><Relationship Id="rId2" Type="http://schemas.openxmlformats.org/officeDocument/2006/relationships/hyperlink" Target="http://www.crr.cz/cs/kontakty/kontakty-irop"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dotaceeu.cz/IROP"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hyperlink" Target="http://www.crr.cz/cs/crr/kontakty-irop" TargetMode="External"/><Relationship Id="rId2" Type="http://schemas.openxmlformats.org/officeDocument/2006/relationships/hyperlink" Target="mailto:Jakub.Horacek@mmr.cz" TargetMode="External"/><Relationship Id="rId1" Type="http://schemas.openxmlformats.org/officeDocument/2006/relationships/slideLayout" Target="../slideLayouts/slideLayout46.xml"/><Relationship Id="rId5" Type="http://schemas.openxmlformats.org/officeDocument/2006/relationships/image" Target="../media/image3.jpeg"/><Relationship Id="rId4" Type="http://schemas.openxmlformats.org/officeDocument/2006/relationships/hyperlink" Target="http://www.dotaceeu.cz/iro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dotaceeu.cz/cs/Microsites/IROP/Dokumenty" TargetMode="Externa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4" name="Title 1"/>
          <p:cNvSpPr>
            <a:spLocks noGrp="1"/>
          </p:cNvSpPr>
          <p:nvPr>
            <p:ph type="ctrTitle"/>
          </p:nvPr>
        </p:nvSpPr>
        <p:spPr bwMode="auto">
          <a:xfrm>
            <a:off x="219075" y="849313"/>
            <a:ext cx="6545263" cy="3205162"/>
          </a:xfrm>
        </p:spPr>
        <p:txBody>
          <a:bodyPr wrap="square" numCol="1" anchorCtr="0" compatLnSpc="1">
            <a:prstTxWarp prst="textNoShape">
              <a:avLst/>
            </a:prstTxWarp>
            <a:normAutofit fontScale="90000"/>
          </a:bodyPr>
          <a:lstStyle/>
          <a:p>
            <a:pPr eaLnBrk="1" hangingPunct="1">
              <a:lnSpc>
                <a:spcPct val="107000"/>
              </a:lnSpc>
            </a:pP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4200" b="1" cap="none" dirty="0" smtClean="0">
                <a:solidFill>
                  <a:srgbClr val="0070C0"/>
                </a:solidFill>
                <a:latin typeface="Myriad Pro Black"/>
                <a:ea typeface="Myriad Pro Black"/>
                <a:cs typeface="Myriad Pro Black"/>
              </a:rPr>
              <a:t>Seminář pro žadatele </a:t>
            </a:r>
            <a:br>
              <a:rPr lang="cs-CZ" altLang="cs-CZ" sz="4200" b="1" cap="none" dirty="0" smtClean="0">
                <a:solidFill>
                  <a:srgbClr val="0070C0"/>
                </a:solidFill>
                <a:latin typeface="Myriad Pro Black"/>
                <a:ea typeface="Myriad Pro Black"/>
                <a:cs typeface="Myriad Pro Black"/>
              </a:rPr>
            </a:br>
            <a:r>
              <a:rPr lang="cs-CZ" altLang="cs-CZ" sz="4200" b="1" cap="none" dirty="0" smtClean="0">
                <a:solidFill>
                  <a:srgbClr val="0070C0"/>
                </a:solidFill>
                <a:latin typeface="Myriad Pro Black"/>
                <a:ea typeface="Myriad Pro Black"/>
                <a:cs typeface="Myriad Pro Black"/>
              </a:rPr>
              <a:t>výzvy č. </a:t>
            </a:r>
            <a:r>
              <a:rPr lang="cs-CZ" altLang="cs-CZ" sz="4200" cap="none" dirty="0" smtClean="0">
                <a:solidFill>
                  <a:srgbClr val="0070C0"/>
                </a:solidFill>
                <a:latin typeface="Myriad Pro Black"/>
                <a:ea typeface="Myriad Pro Black"/>
                <a:cs typeface="Myriad Pro Black"/>
              </a:rPr>
              <a:t>34</a:t>
            </a:r>
            <a:r>
              <a:rPr lang="cs-CZ" altLang="cs-CZ" sz="4200" b="1" cap="none" dirty="0" smtClean="0">
                <a:solidFill>
                  <a:srgbClr val="0070C0"/>
                </a:solidFill>
                <a:latin typeface="Myriad Pro Black"/>
                <a:ea typeface="Myriad Pro Black"/>
                <a:cs typeface="Myriad Pro Black"/>
              </a:rPr>
              <a:t> a č. 35 IROP</a:t>
            </a:r>
            <a:br>
              <a:rPr lang="cs-CZ" altLang="cs-CZ" sz="4200" b="1" cap="none" dirty="0" smtClean="0">
                <a:solidFill>
                  <a:srgbClr val="0070C0"/>
                </a:solidFill>
                <a:latin typeface="Myriad Pro Black"/>
                <a:ea typeface="Myriad Pro Black"/>
                <a:cs typeface="Myriad Pro Black"/>
              </a:rPr>
            </a:br>
            <a:r>
              <a:rPr lang="cs-CZ" altLang="cs-CZ" sz="4200" cap="none" dirty="0" smtClean="0">
                <a:solidFill>
                  <a:srgbClr val="0070C0"/>
                </a:solidFill>
                <a:latin typeface="Myriad Pro Black"/>
                <a:ea typeface="Myriad Pro Black"/>
                <a:cs typeface="Myriad Pro Black"/>
              </a:rPr>
              <a:t>„Sociální bydlení“</a:t>
            </a:r>
            <a:r>
              <a:rPr lang="cs-CZ" altLang="cs-CZ" sz="4000" cap="none" dirty="0" smtClean="0">
                <a:solidFill>
                  <a:srgbClr val="000000"/>
                </a:solidFill>
                <a:latin typeface="Myriad Pro Black"/>
                <a:ea typeface="Myriad Pro Black"/>
                <a:cs typeface="Myriad Pro Black"/>
              </a:rPr>
              <a:t/>
            </a:r>
            <a:br>
              <a:rPr lang="cs-CZ" altLang="cs-CZ" sz="40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endParaRPr lang="cs-CZ" altLang="cs-CZ" sz="3200" i="1" cap="none" dirty="0" smtClean="0">
              <a:solidFill>
                <a:srgbClr val="000000"/>
              </a:solidFill>
              <a:latin typeface="Myriad Pro Black"/>
              <a:ea typeface="Myriad Pro Black"/>
              <a:cs typeface="Myriad Pro Black"/>
            </a:endParaRPr>
          </a:p>
        </p:txBody>
      </p:sp>
      <p:sp>
        <p:nvSpPr>
          <p:cNvPr id="13315" name="Subtitle 2"/>
          <p:cNvSpPr>
            <a:spLocks noGrp="1"/>
          </p:cNvSpPr>
          <p:nvPr>
            <p:ph type="subTitle" idx="1"/>
          </p:nvPr>
        </p:nvSpPr>
        <p:spPr>
          <a:xfrm>
            <a:off x="35496" y="5475943"/>
            <a:ext cx="6400800" cy="696913"/>
          </a:xfrm>
        </p:spPr>
        <p:txBody>
          <a:bodyPr>
            <a:normAutofit fontScale="85000" lnSpcReduction="20000"/>
          </a:bodyPr>
          <a:lstStyle/>
          <a:p>
            <a:pPr algn="l" eaLnBrk="1" hangingPunct="1"/>
            <a:r>
              <a:rPr lang="cs-CZ" altLang="cs-CZ" sz="2500" dirty="0" smtClean="0">
                <a:solidFill>
                  <a:srgbClr val="000000"/>
                </a:solidFill>
                <a:ea typeface="Myriad Pro"/>
                <a:cs typeface="Myriad Pro"/>
              </a:rPr>
              <a:t>14.6.2016</a:t>
            </a:r>
          </a:p>
          <a:p>
            <a:pPr algn="l" eaLnBrk="1" hangingPunct="1"/>
            <a:r>
              <a:rPr lang="cs-CZ" altLang="cs-CZ" sz="2500" dirty="0" smtClean="0">
                <a:solidFill>
                  <a:srgbClr val="000000"/>
                </a:solidFill>
                <a:ea typeface="Myriad Pro"/>
                <a:cs typeface="Myriad Pro"/>
              </a:rPr>
              <a:t>Praha</a:t>
            </a:r>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785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11" name="TextovéPole 10"/>
          <p:cNvSpPr txBox="1"/>
          <p:nvPr/>
        </p:nvSpPr>
        <p:spPr>
          <a:xfrm>
            <a:off x="447676" y="1186294"/>
            <a:ext cx="8382000" cy="3262432"/>
          </a:xfrm>
          <a:prstGeom prst="rect">
            <a:avLst/>
          </a:prstGeom>
          <a:noFill/>
        </p:spPr>
        <p:txBody>
          <a:bodyPr wrap="square" rtlCol="0">
            <a:spAutoFit/>
          </a:bodyPr>
          <a:lstStyle/>
          <a:p>
            <a:pPr>
              <a:lnSpc>
                <a:spcPct val="150000"/>
              </a:lnSpc>
            </a:pPr>
            <a:r>
              <a:rPr lang="cs-CZ" sz="2200" b="1" dirty="0" smtClean="0">
                <a:solidFill>
                  <a:srgbClr val="0070C0"/>
                </a:solidFill>
                <a:latin typeface="Myriad Pro"/>
              </a:rPr>
              <a:t>Prioritní osa 3 – Instituce</a:t>
            </a:r>
          </a:p>
          <a:p>
            <a:pPr>
              <a:lnSpc>
                <a:spcPct val="150000"/>
              </a:lnSpc>
            </a:pPr>
            <a:endParaRPr lang="cs-CZ" sz="2200" b="1" dirty="0" smtClean="0">
              <a:solidFill>
                <a:srgbClr val="0070C0"/>
              </a:solidFill>
              <a:latin typeface="Myriad Pro"/>
            </a:endParaRPr>
          </a:p>
          <a:p>
            <a:pPr>
              <a:spcBef>
                <a:spcPts val="1200"/>
              </a:spcBef>
            </a:pPr>
            <a:r>
              <a:rPr lang="cs-CZ" sz="2000" b="1" dirty="0" smtClean="0">
                <a:latin typeface="Myriad Pro"/>
              </a:rPr>
              <a:t>SC 3.1</a:t>
            </a:r>
            <a:r>
              <a:rPr lang="cs-CZ" sz="2000" dirty="0">
                <a:latin typeface="Myriad Pro"/>
              </a:rPr>
              <a:t>	</a:t>
            </a:r>
            <a:r>
              <a:rPr lang="cs-CZ" sz="2000" dirty="0" smtClean="0">
                <a:latin typeface="Myriad Pro"/>
              </a:rPr>
              <a:t>Zefektivnění prezentace, posílení ochrany a  rozvoje	kulturního dědictví</a:t>
            </a:r>
          </a:p>
          <a:p>
            <a:pPr>
              <a:spcBef>
                <a:spcPts val="1800"/>
              </a:spcBef>
            </a:pPr>
            <a:r>
              <a:rPr lang="cs-CZ" sz="2000" b="1" dirty="0" smtClean="0">
                <a:latin typeface="Myriad Pro"/>
              </a:rPr>
              <a:t>SC 3.2	</a:t>
            </a:r>
            <a:r>
              <a:rPr lang="cs-CZ" sz="2000" dirty="0" smtClean="0">
                <a:latin typeface="Myriad Pro"/>
              </a:rPr>
              <a:t>Zvyšování efektivity a transparentnosti veřejné správy 	prostřednictvím rozvoje využití a kvality systémů</a:t>
            </a:r>
          </a:p>
          <a:p>
            <a:pPr>
              <a:spcBef>
                <a:spcPts val="1800"/>
              </a:spcBef>
            </a:pPr>
            <a:r>
              <a:rPr lang="cs-CZ" sz="2000" b="1" dirty="0" smtClean="0">
                <a:latin typeface="Myriad Pro"/>
              </a:rPr>
              <a:t>SC 3.3	</a:t>
            </a:r>
            <a:r>
              <a:rPr lang="cs-CZ" sz="2000" dirty="0" smtClean="0">
                <a:latin typeface="Myriad Pro"/>
              </a:rPr>
              <a:t>Podpora pořizování a uplatňování dokumentů územního	rozvoje</a:t>
            </a:r>
          </a:p>
        </p:txBody>
      </p:sp>
      <p:sp>
        <p:nvSpPr>
          <p:cNvPr id="8"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Prioritní osa 3</a:t>
            </a:r>
            <a:r>
              <a:rPr lang="en-US" sz="3200" dirty="0">
                <a:solidFill>
                  <a:srgbClr val="0070C0"/>
                </a:solidFill>
              </a:rPr>
              <a:t/>
            </a:r>
            <a:br>
              <a:rPr lang="en-US" sz="3200" dirty="0">
                <a:solidFill>
                  <a:srgbClr val="0070C0"/>
                </a:solidFill>
              </a:rPr>
            </a:br>
            <a:endParaRPr lang="en-US" sz="3200" dirty="0">
              <a:solidFill>
                <a:srgbClr val="0070C0"/>
              </a:solidFill>
            </a:endParaRPr>
          </a:p>
        </p:txBody>
      </p:sp>
      <p:sp>
        <p:nvSpPr>
          <p:cNvPr id="2" name="Zástupný symbol pro číslo snímku 1"/>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10</a:t>
            </a:fld>
            <a:endParaRPr lang="cs-CZ">
              <a:solidFill>
                <a:prstClr val="black">
                  <a:tint val="75000"/>
                </a:prstClr>
              </a:solidFill>
            </a:endParaRPr>
          </a:p>
        </p:txBody>
      </p:sp>
    </p:spTree>
    <p:extLst>
      <p:ext uri="{BB962C8B-B14F-4D97-AF65-F5344CB8AC3E}">
        <p14:creationId xmlns:p14="http://schemas.microsoft.com/office/powerpoint/2010/main" val="472313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8" name="TextovéPole 7"/>
          <p:cNvSpPr txBox="1"/>
          <p:nvPr/>
        </p:nvSpPr>
        <p:spPr>
          <a:xfrm>
            <a:off x="447676" y="1185714"/>
            <a:ext cx="8382000" cy="2877711"/>
          </a:xfrm>
          <a:prstGeom prst="rect">
            <a:avLst/>
          </a:prstGeom>
          <a:noFill/>
        </p:spPr>
        <p:txBody>
          <a:bodyPr wrap="square" rtlCol="0">
            <a:spAutoFit/>
          </a:bodyPr>
          <a:lstStyle/>
          <a:p>
            <a:pPr>
              <a:lnSpc>
                <a:spcPct val="150000"/>
              </a:lnSpc>
            </a:pPr>
            <a:r>
              <a:rPr lang="cs-CZ" sz="2200" b="1" dirty="0">
                <a:solidFill>
                  <a:srgbClr val="0070C0"/>
                </a:solidFill>
                <a:latin typeface="Myriad Pro"/>
              </a:rPr>
              <a:t>Prioritní osa 4 - Komunitně vedený místní rozvoj</a:t>
            </a:r>
          </a:p>
          <a:p>
            <a:pPr>
              <a:lnSpc>
                <a:spcPct val="150000"/>
              </a:lnSpc>
            </a:pPr>
            <a:endParaRPr lang="cs-CZ" sz="2200" b="1" dirty="0" smtClean="0">
              <a:latin typeface="Myriad Pro"/>
            </a:endParaRPr>
          </a:p>
          <a:p>
            <a:r>
              <a:rPr lang="cs-CZ" sz="2000" b="1" dirty="0" smtClean="0">
                <a:latin typeface="Myriad Pro"/>
              </a:rPr>
              <a:t>SC 4.1</a:t>
            </a:r>
            <a:r>
              <a:rPr lang="cs-CZ" sz="2000" dirty="0">
                <a:latin typeface="Myriad Pro"/>
              </a:rPr>
              <a:t>	</a:t>
            </a:r>
            <a:r>
              <a:rPr lang="cs-CZ" sz="2000" dirty="0" smtClean="0">
                <a:latin typeface="Myriad Pro"/>
              </a:rPr>
              <a:t>Posílení </a:t>
            </a:r>
            <a:r>
              <a:rPr lang="cs-CZ" sz="2000" dirty="0">
                <a:latin typeface="Myriad Pro"/>
              </a:rPr>
              <a:t>komunitně vedeného místního rozvoje za </a:t>
            </a:r>
            <a:r>
              <a:rPr lang="cs-CZ" sz="2000" dirty="0" smtClean="0">
                <a:latin typeface="Myriad Pro"/>
              </a:rPr>
              <a:t>účelem	zvýšení </a:t>
            </a:r>
            <a:r>
              <a:rPr lang="cs-CZ" sz="2000" dirty="0">
                <a:latin typeface="Myriad Pro"/>
              </a:rPr>
              <a:t>kvality života ve venkovských oblastech </a:t>
            </a:r>
            <a:r>
              <a:rPr lang="cs-CZ" sz="2000" dirty="0" smtClean="0">
                <a:latin typeface="Myriad Pro"/>
              </a:rPr>
              <a:t>a aktivizace	místního potenciálu</a:t>
            </a:r>
          </a:p>
          <a:p>
            <a:pPr>
              <a:spcBef>
                <a:spcPts val="1800"/>
              </a:spcBef>
            </a:pPr>
            <a:r>
              <a:rPr lang="cs-CZ" sz="2000" b="1" dirty="0">
                <a:latin typeface="Myriad Pro"/>
              </a:rPr>
              <a:t>SC </a:t>
            </a:r>
            <a:r>
              <a:rPr lang="cs-CZ" sz="2000" b="1" dirty="0" smtClean="0">
                <a:latin typeface="Myriad Pro"/>
              </a:rPr>
              <a:t>4.2	</a:t>
            </a:r>
            <a:r>
              <a:rPr lang="cs-CZ" sz="2000" dirty="0" smtClean="0">
                <a:latin typeface="Myriad Pro"/>
              </a:rPr>
              <a:t>Posílení </a:t>
            </a:r>
            <a:r>
              <a:rPr lang="cs-CZ" sz="2000" dirty="0">
                <a:latin typeface="Myriad Pro"/>
              </a:rPr>
              <a:t>kapacit komunitně vedeného místního rozvoje </a:t>
            </a:r>
            <a:r>
              <a:rPr lang="cs-CZ" sz="2000" dirty="0" smtClean="0">
                <a:latin typeface="Myriad Pro"/>
              </a:rPr>
              <a:t>za	účelem </a:t>
            </a:r>
            <a:r>
              <a:rPr lang="cs-CZ" sz="2000" dirty="0">
                <a:latin typeface="Myriad Pro"/>
              </a:rPr>
              <a:t>zlepšení řídících a administrativních </a:t>
            </a:r>
            <a:r>
              <a:rPr lang="cs-CZ" sz="2000" dirty="0" smtClean="0">
                <a:latin typeface="Myriad Pro"/>
              </a:rPr>
              <a:t>schopností MAS</a:t>
            </a:r>
            <a:endParaRPr lang="cs-CZ" sz="2000" dirty="0">
              <a:latin typeface="Myriad Pro"/>
            </a:endParaRPr>
          </a:p>
        </p:txBody>
      </p:sp>
      <p:sp>
        <p:nvSpPr>
          <p:cNvPr id="11"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Prioritní osa 4</a:t>
            </a:r>
            <a:r>
              <a:rPr lang="en-US" sz="3200" dirty="0">
                <a:solidFill>
                  <a:srgbClr val="0070C0"/>
                </a:solidFill>
              </a:rPr>
              <a:t/>
            </a:r>
            <a:br>
              <a:rPr lang="en-US" sz="3200" dirty="0">
                <a:solidFill>
                  <a:srgbClr val="0070C0"/>
                </a:solidFill>
              </a:rPr>
            </a:br>
            <a:endParaRPr lang="en-US" sz="3200" dirty="0">
              <a:solidFill>
                <a:srgbClr val="0070C0"/>
              </a:solidFill>
            </a:endParaRPr>
          </a:p>
        </p:txBody>
      </p:sp>
      <p:sp>
        <p:nvSpPr>
          <p:cNvPr id="2" name="Zástupný symbol pro číslo snímku 1"/>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11</a:t>
            </a:fld>
            <a:endParaRPr lang="cs-CZ">
              <a:solidFill>
                <a:prstClr val="black">
                  <a:tint val="75000"/>
                </a:prstClr>
              </a:solidFill>
            </a:endParaRPr>
          </a:p>
        </p:txBody>
      </p:sp>
    </p:spTree>
    <p:extLst>
      <p:ext uri="{BB962C8B-B14F-4D97-AF65-F5344CB8AC3E}">
        <p14:creationId xmlns:p14="http://schemas.microsoft.com/office/powerpoint/2010/main" val="1210978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a:solidFill>
                  <a:srgbClr val="0070C0"/>
                </a:solidFill>
              </a:rPr>
              <a:t>SPECIFICKÝ CÍL 2.1: Zvýšení kvality a dostupnosti služeb vedoucí k sociální inkluzi</a:t>
            </a:r>
          </a:p>
        </p:txBody>
      </p:sp>
      <p:sp>
        <p:nvSpPr>
          <p:cNvPr id="3" name="Zástupný symbol pro obsah 2"/>
          <p:cNvSpPr>
            <a:spLocks noGrp="1"/>
          </p:cNvSpPr>
          <p:nvPr>
            <p:ph idx="1"/>
          </p:nvPr>
        </p:nvSpPr>
        <p:spPr/>
        <p:txBody>
          <a:bodyPr>
            <a:normAutofit/>
          </a:bodyPr>
          <a:lstStyle/>
          <a:p>
            <a:pPr algn="just">
              <a:lnSpc>
                <a:spcPct val="150000"/>
              </a:lnSpc>
              <a:buFont typeface="Wingdings" panose="05000000000000000000" pitchFamily="2" charset="2"/>
              <a:buChar char="Ø"/>
            </a:pPr>
            <a:r>
              <a:rPr lang="cs-CZ" sz="2400" b="1" dirty="0"/>
              <a:t>Cíl</a:t>
            </a:r>
            <a:r>
              <a:rPr lang="cs-CZ" sz="2400" b="1" dirty="0" smtClean="0"/>
              <a:t>: </a:t>
            </a:r>
            <a:r>
              <a:rPr lang="cs-CZ" sz="1800" dirty="0" smtClean="0"/>
              <a:t>dobudovat </a:t>
            </a:r>
            <a:r>
              <a:rPr lang="cs-CZ" sz="1800" dirty="0"/>
              <a:t>infrastrukturu pro poskytování sociálních </a:t>
            </a:r>
            <a:r>
              <a:rPr lang="cs-CZ" sz="1800" dirty="0" smtClean="0"/>
              <a:t>služeb a doprovodných </a:t>
            </a:r>
            <a:r>
              <a:rPr lang="cs-CZ" sz="1800" dirty="0"/>
              <a:t>programů. Podpora bude směřovat ke službám terénního a ambulantního charakteru, k </a:t>
            </a:r>
            <a:r>
              <a:rPr lang="cs-CZ" sz="1800" dirty="0" err="1"/>
              <a:t>deinstitucionalizaci</a:t>
            </a:r>
            <a:r>
              <a:rPr lang="cs-CZ" sz="1800" dirty="0"/>
              <a:t> a ke službám pobytového charakteru, které odpovídají současným principům sociálního začleňování. Podpořeny budou i služby primární prevence, které mají komunitní </a:t>
            </a:r>
            <a:r>
              <a:rPr lang="cs-CZ" sz="1800" dirty="0" smtClean="0"/>
              <a:t>charakter.</a:t>
            </a:r>
          </a:p>
          <a:p>
            <a:pPr algn="just">
              <a:lnSpc>
                <a:spcPct val="150000"/>
              </a:lnSpc>
              <a:buFont typeface="Wingdings" panose="05000000000000000000" pitchFamily="2" charset="2"/>
              <a:buChar char="Ø"/>
            </a:pPr>
            <a:r>
              <a:rPr lang="cs-CZ" sz="2400" b="1" dirty="0"/>
              <a:t>Alokace: </a:t>
            </a:r>
            <a:r>
              <a:rPr lang="cs-CZ" sz="2400" dirty="0" smtClean="0"/>
              <a:t>338 mil. EUR (EFRR) - cca 9 925 tis. Kč</a:t>
            </a:r>
            <a:endParaRPr lang="cs-CZ" sz="2400"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12</a:t>
            </a:fld>
            <a:endParaRPr lang="cs-CZ">
              <a:solidFill>
                <a:prstClr val="black">
                  <a:tint val="75000"/>
                </a:prstClr>
              </a:solidFill>
            </a:endParaRPr>
          </a:p>
        </p:txBody>
      </p:sp>
    </p:spTree>
    <p:extLst>
      <p:ext uri="{BB962C8B-B14F-4D97-AF65-F5344CB8AC3E}">
        <p14:creationId xmlns:p14="http://schemas.microsoft.com/office/powerpoint/2010/main" val="157674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a:solidFill>
                  <a:srgbClr val="4F81BD"/>
                </a:solidFill>
              </a:rPr>
              <a:t>SPECIFICKÝ CÍL 2.1: </a:t>
            </a:r>
            <a:r>
              <a:rPr lang="cs-CZ" sz="2400" dirty="0">
                <a:solidFill>
                  <a:srgbClr val="0070C0"/>
                </a:solidFill>
              </a:rPr>
              <a:t>Zvýšení</a:t>
            </a:r>
            <a:r>
              <a:rPr lang="cs-CZ" sz="2400" dirty="0">
                <a:solidFill>
                  <a:srgbClr val="4F81BD"/>
                </a:solidFill>
              </a:rPr>
              <a:t> kvality a dostupnosti služeb vedoucí k sociální inkluzi</a:t>
            </a:r>
            <a:endParaRPr lang="cs-CZ" sz="2400" dirty="0"/>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Ø"/>
            </a:pPr>
            <a:r>
              <a:rPr lang="cs-CZ" sz="2400" b="1" dirty="0" smtClean="0"/>
              <a:t> Podporované aktivity:</a:t>
            </a:r>
          </a:p>
          <a:p>
            <a:pPr algn="just"/>
            <a:endParaRPr lang="cs-CZ" sz="2200" dirty="0" smtClean="0"/>
          </a:p>
          <a:p>
            <a:pPr algn="just">
              <a:spcAft>
                <a:spcPts val="600"/>
              </a:spcAft>
              <a:buFont typeface="Wingdings" panose="05000000000000000000" pitchFamily="2" charset="2"/>
              <a:buChar char="§"/>
            </a:pPr>
            <a:r>
              <a:rPr lang="cs-CZ" sz="2000" dirty="0"/>
              <a:t>d</a:t>
            </a:r>
            <a:r>
              <a:rPr lang="cs-CZ" sz="2000" dirty="0" smtClean="0"/>
              <a:t>einstitucionalizace </a:t>
            </a:r>
            <a:r>
              <a:rPr lang="cs-CZ" sz="2000" dirty="0"/>
              <a:t>sociálních služeb za účelem sociálního začleňování a zvýšení uplatnitelnosti na trhu </a:t>
            </a:r>
            <a:r>
              <a:rPr lang="cs-CZ" sz="2000" dirty="0" smtClean="0"/>
              <a:t>práce,</a:t>
            </a:r>
          </a:p>
          <a:p>
            <a:pPr algn="just">
              <a:spcAft>
                <a:spcPts val="600"/>
              </a:spcAft>
              <a:buFont typeface="Wingdings" panose="05000000000000000000" pitchFamily="2" charset="2"/>
              <a:buChar char="§"/>
            </a:pPr>
            <a:r>
              <a:rPr lang="cs-CZ" sz="2000" dirty="0"/>
              <a:t>i</a:t>
            </a:r>
            <a:r>
              <a:rPr lang="cs-CZ" sz="2000" dirty="0" smtClean="0"/>
              <a:t>nfrastruktura pro </a:t>
            </a:r>
            <a:r>
              <a:rPr lang="cs-CZ" sz="2000" dirty="0"/>
              <a:t>dostupnost a rozvoj sociální </a:t>
            </a:r>
            <a:r>
              <a:rPr lang="cs-CZ" sz="2000" dirty="0" smtClean="0"/>
              <a:t>služby,</a:t>
            </a:r>
          </a:p>
          <a:p>
            <a:pPr algn="just">
              <a:spcAft>
                <a:spcPts val="600"/>
              </a:spcAft>
              <a:buFont typeface="Wingdings" panose="05000000000000000000" pitchFamily="2" charset="2"/>
              <a:buChar char="§"/>
            </a:pPr>
            <a:r>
              <a:rPr lang="cs-CZ" sz="2000" b="1" dirty="0"/>
              <a:t>s</a:t>
            </a:r>
            <a:r>
              <a:rPr lang="cs-CZ" sz="2000" b="1" dirty="0" smtClean="0"/>
              <a:t>ociální bydlení</a:t>
            </a:r>
            <a:r>
              <a:rPr lang="cs-CZ" sz="2000" dirty="0" smtClean="0"/>
              <a:t>,</a:t>
            </a:r>
            <a:endParaRPr lang="cs-CZ" sz="2000" b="1" dirty="0" smtClean="0"/>
          </a:p>
          <a:p>
            <a:pPr algn="just">
              <a:buFont typeface="Wingdings" panose="05000000000000000000" pitchFamily="2" charset="2"/>
              <a:buChar char="§"/>
            </a:pPr>
            <a:r>
              <a:rPr lang="cs-CZ" sz="2000" dirty="0"/>
              <a:t>p</a:t>
            </a:r>
            <a:r>
              <a:rPr lang="cs-CZ" sz="2000" dirty="0" smtClean="0"/>
              <a:t>odpora </a:t>
            </a:r>
            <a:r>
              <a:rPr lang="cs-CZ" sz="2000" dirty="0"/>
              <a:t>rozvoje infrastruktury komunitních center za účelem sociálního začleňování a zvýšení uplatnitelnosti na trhu </a:t>
            </a:r>
            <a:r>
              <a:rPr lang="cs-CZ" sz="2000" dirty="0" smtClean="0"/>
              <a:t>práce.</a:t>
            </a:r>
            <a:endParaRPr lang="cs-CZ" sz="2000"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13</a:t>
            </a:fld>
            <a:endParaRPr lang="cs-CZ">
              <a:solidFill>
                <a:prstClr val="black">
                  <a:tint val="75000"/>
                </a:prstClr>
              </a:solidFill>
            </a:endParaRPr>
          </a:p>
        </p:txBody>
      </p:sp>
    </p:spTree>
    <p:extLst>
      <p:ext uri="{BB962C8B-B14F-4D97-AF65-F5344CB8AC3E}">
        <p14:creationId xmlns:p14="http://schemas.microsoft.com/office/powerpoint/2010/main" val="2318950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solidFill>
                  <a:srgbClr val="0070C0"/>
                </a:solidFill>
              </a:rPr>
              <a:t>Kontakty a informace</a:t>
            </a:r>
          </a:p>
        </p:txBody>
      </p:sp>
      <p:sp>
        <p:nvSpPr>
          <p:cNvPr id="3" name="Zástupný symbol pro obsah 2"/>
          <p:cNvSpPr>
            <a:spLocks noGrp="1"/>
          </p:cNvSpPr>
          <p:nvPr>
            <p:ph idx="1"/>
          </p:nvPr>
        </p:nvSpPr>
        <p:spPr>
          <a:xfrm>
            <a:off x="457200" y="1268760"/>
            <a:ext cx="8229600" cy="4525963"/>
          </a:xfrm>
        </p:spPr>
        <p:txBody>
          <a:bodyPr>
            <a:normAutofit/>
          </a:bodyPr>
          <a:lstStyle/>
          <a:p>
            <a:pPr marL="0" indent="0">
              <a:spcAft>
                <a:spcPts val="600"/>
              </a:spcAft>
              <a:buNone/>
            </a:pPr>
            <a:r>
              <a:rPr lang="cs-CZ" sz="2200" b="1" dirty="0" smtClean="0"/>
              <a:t>Centrum pro regionální rozvoj České republiky:</a:t>
            </a:r>
          </a:p>
          <a:p>
            <a:pPr>
              <a:spcAft>
                <a:spcPts val="600"/>
              </a:spcAft>
              <a:buFont typeface="Wingdings" panose="05000000000000000000" pitchFamily="2" charset="2"/>
              <a:buChar char="§"/>
            </a:pPr>
            <a:r>
              <a:rPr lang="cs-CZ" sz="2200" dirty="0" smtClean="0"/>
              <a:t>Krajská oddělení Centra pro regionální rozvoj České republiky</a:t>
            </a:r>
            <a:endParaRPr lang="cs-CZ" sz="2200" dirty="0">
              <a:solidFill>
                <a:srgbClr val="FF0000"/>
              </a:solidFill>
            </a:endParaRPr>
          </a:p>
          <a:p>
            <a:pPr>
              <a:spcAft>
                <a:spcPts val="600"/>
              </a:spcAft>
              <a:buFont typeface="Wingdings" panose="05000000000000000000" pitchFamily="2" charset="2"/>
              <a:buChar char="§"/>
            </a:pPr>
            <a:r>
              <a:rPr lang="cs-CZ" sz="2200" dirty="0"/>
              <a:t>Projekty, u kterých jsou žadateli příspěvkové organizace organizačních složek státu, budou administrovány na Oddělení hodnocení projektů OSS v Praze. </a:t>
            </a:r>
            <a:endParaRPr lang="cs-CZ" sz="2200" dirty="0" smtClean="0"/>
          </a:p>
          <a:p>
            <a:pPr>
              <a:buFont typeface="Wingdings" panose="05000000000000000000" pitchFamily="2" charset="2"/>
              <a:buChar char="§"/>
            </a:pPr>
            <a:r>
              <a:rPr lang="cs-CZ" sz="2200" dirty="0" smtClean="0"/>
              <a:t>Aktuální kontakty jsou k dispozici na webových stránkách</a:t>
            </a:r>
            <a:endParaRPr lang="cs-CZ" sz="2200" dirty="0"/>
          </a:p>
          <a:p>
            <a:pPr marL="360000" indent="0">
              <a:buNone/>
            </a:pPr>
            <a:r>
              <a:rPr lang="cs-CZ" sz="2200" dirty="0" smtClean="0">
                <a:hlinkClick r:id="rId2"/>
              </a:rPr>
              <a:t>http://www.crr.cz/cs/kontakty/kontakty-irop</a:t>
            </a:r>
            <a:endParaRPr lang="cs-CZ" sz="2200" dirty="0" smtClean="0"/>
          </a:p>
          <a:p>
            <a:pPr marL="0" indent="0">
              <a:buNone/>
            </a:pPr>
            <a:endParaRPr lang="cs-CZ" sz="2200" b="1" dirty="0" smtClean="0"/>
          </a:p>
          <a:p>
            <a:pPr marL="0" indent="0">
              <a:buNone/>
            </a:pPr>
            <a:r>
              <a:rPr lang="cs-CZ" sz="2200" b="1" dirty="0" smtClean="0"/>
              <a:t>Výzvy </a:t>
            </a:r>
            <a:r>
              <a:rPr lang="cs-CZ" sz="2200" b="1" dirty="0"/>
              <a:t>k předkládání žádostí o </a:t>
            </a:r>
            <a:r>
              <a:rPr lang="cs-CZ" sz="2200" b="1" dirty="0" smtClean="0"/>
              <a:t>podporu:</a:t>
            </a:r>
            <a:endParaRPr lang="cs-CZ" sz="2200" b="1" dirty="0"/>
          </a:p>
          <a:p>
            <a:pPr marL="360000" indent="0">
              <a:buNone/>
            </a:pPr>
            <a:r>
              <a:rPr lang="cs-CZ" sz="2200" dirty="0" smtClean="0">
                <a:hlinkClick r:id="rId3"/>
              </a:rPr>
              <a:t>http://dotaceeu.cz/cs/microsites/irop/vyzvy</a:t>
            </a:r>
            <a:endParaRPr lang="cs-CZ" sz="2200" dirty="0"/>
          </a:p>
        </p:txBody>
      </p:sp>
      <p:pic>
        <p:nvPicPr>
          <p:cNvPr id="4"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14</a:t>
            </a:fld>
            <a:endParaRPr lang="cs-CZ">
              <a:solidFill>
                <a:prstClr val="black">
                  <a:tint val="75000"/>
                </a:prstClr>
              </a:solidFill>
            </a:endParaRPr>
          </a:p>
        </p:txBody>
      </p:sp>
    </p:spTree>
    <p:extLst>
      <p:ext uri="{BB962C8B-B14F-4D97-AF65-F5344CB8AC3E}">
        <p14:creationId xmlns:p14="http://schemas.microsoft.com/office/powerpoint/2010/main" val="546123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0070C0"/>
                </a:solidFill>
              </a:rPr>
              <a:t>upozornění pro žadatele</a:t>
            </a:r>
            <a:endParaRPr lang="cs-CZ" sz="3200" dirty="0">
              <a:solidFill>
                <a:srgbClr val="0070C0"/>
              </a:solidFill>
            </a:endParaRPr>
          </a:p>
        </p:txBody>
      </p:sp>
      <p:sp>
        <p:nvSpPr>
          <p:cNvPr id="3" name="Zástupný symbol pro obsah 2"/>
          <p:cNvSpPr>
            <a:spLocks noGrp="1"/>
          </p:cNvSpPr>
          <p:nvPr>
            <p:ph idx="1"/>
          </p:nvPr>
        </p:nvSpPr>
        <p:spPr>
          <a:xfrm>
            <a:off x="467544" y="1268760"/>
            <a:ext cx="8363272" cy="4525963"/>
          </a:xfrm>
        </p:spPr>
        <p:txBody>
          <a:bodyPr>
            <a:noAutofit/>
          </a:bodyPr>
          <a:lstStyle/>
          <a:p>
            <a:pPr>
              <a:spcBef>
                <a:spcPts val="0"/>
              </a:spcBef>
              <a:spcAft>
                <a:spcPts val="600"/>
              </a:spcAft>
              <a:buFont typeface="Wingdings" panose="05000000000000000000" pitchFamily="2" charset="2"/>
              <a:buChar char="§"/>
            </a:pPr>
            <a:r>
              <a:rPr lang="cs-CZ" sz="2200" dirty="0" smtClean="0"/>
              <a:t>Realizace projektu </a:t>
            </a:r>
            <a:r>
              <a:rPr lang="cs-CZ" sz="2200" b="1" dirty="0" smtClean="0"/>
              <a:t>nesmí</a:t>
            </a:r>
            <a:r>
              <a:rPr lang="cs-CZ" sz="2200" dirty="0" smtClean="0"/>
              <a:t> být ukončena před podáním žádosti o podporu.</a:t>
            </a:r>
          </a:p>
          <a:p>
            <a:pPr>
              <a:spcBef>
                <a:spcPts val="0"/>
              </a:spcBef>
              <a:spcAft>
                <a:spcPts val="600"/>
              </a:spcAft>
              <a:buFont typeface="Wingdings" panose="05000000000000000000" pitchFamily="2" charset="2"/>
              <a:buChar char="§"/>
            </a:pPr>
            <a:r>
              <a:rPr lang="cs-CZ" sz="2200" dirty="0" smtClean="0"/>
              <a:t>Etapy projektu mohou být </a:t>
            </a:r>
            <a:r>
              <a:rPr lang="cs-CZ" sz="2200" b="1" dirty="0" smtClean="0"/>
              <a:t>minimálně</a:t>
            </a:r>
            <a:r>
              <a:rPr lang="cs-CZ" sz="2200" dirty="0" smtClean="0"/>
              <a:t> tříměsíční.</a:t>
            </a:r>
          </a:p>
          <a:p>
            <a:pPr>
              <a:spcBef>
                <a:spcPts val="0"/>
              </a:spcBef>
              <a:spcAft>
                <a:spcPts val="600"/>
              </a:spcAft>
              <a:buFont typeface="Wingdings" panose="05000000000000000000" pitchFamily="2" charset="2"/>
              <a:buChar char="§"/>
            </a:pPr>
            <a:r>
              <a:rPr lang="cs-CZ" sz="2200" dirty="0" smtClean="0"/>
              <a:t>Pozorně pročíst </a:t>
            </a:r>
            <a:r>
              <a:rPr lang="cs-CZ" sz="2200" b="1" dirty="0" smtClean="0"/>
              <a:t>Podmínky</a:t>
            </a:r>
            <a:r>
              <a:rPr lang="cs-CZ" sz="2200" dirty="0" smtClean="0"/>
              <a:t> Rozhodnutí o poskytnutí dotace.</a:t>
            </a:r>
          </a:p>
          <a:p>
            <a:pPr>
              <a:spcBef>
                <a:spcPts val="0"/>
              </a:spcBef>
              <a:spcAft>
                <a:spcPts val="600"/>
              </a:spcAft>
              <a:buFont typeface="Wingdings" panose="05000000000000000000" pitchFamily="2" charset="2"/>
              <a:buChar char="§"/>
            </a:pPr>
            <a:r>
              <a:rPr lang="cs-CZ" sz="2200" dirty="0"/>
              <a:t>Postupovat nejen v souladu se </a:t>
            </a:r>
            <a:r>
              <a:rPr lang="cs-CZ" sz="2200" dirty="0" smtClean="0"/>
              <a:t>specifickými pravidly, </a:t>
            </a:r>
            <a:r>
              <a:rPr lang="cs-CZ" sz="2200" dirty="0"/>
              <a:t>ale také s </a:t>
            </a:r>
            <a:r>
              <a:rPr lang="cs-CZ" sz="2200" b="1" dirty="0"/>
              <a:t>Obecnými </a:t>
            </a:r>
            <a:r>
              <a:rPr lang="cs-CZ" sz="2200" b="1" dirty="0" smtClean="0"/>
              <a:t>pravidly </a:t>
            </a:r>
            <a:r>
              <a:rPr lang="cs-CZ" sz="2200" dirty="0" smtClean="0"/>
              <a:t>pro žadatele a příjemce.</a:t>
            </a:r>
            <a:endParaRPr lang="cs-CZ" sz="2200" dirty="0"/>
          </a:p>
          <a:p>
            <a:pPr>
              <a:spcBef>
                <a:spcPts val="0"/>
              </a:spcBef>
              <a:spcAft>
                <a:spcPts val="600"/>
              </a:spcAft>
              <a:buFont typeface="Wingdings" panose="05000000000000000000" pitchFamily="2" charset="2"/>
              <a:buChar char="§"/>
            </a:pPr>
            <a:r>
              <a:rPr lang="cs-CZ" sz="2200" dirty="0" smtClean="0"/>
              <a:t>Žádosti </a:t>
            </a:r>
            <a:r>
              <a:rPr lang="cs-CZ" sz="2200" dirty="0"/>
              <a:t>o podporu </a:t>
            </a:r>
            <a:r>
              <a:rPr lang="cs-CZ" sz="2200" b="1" dirty="0"/>
              <a:t>finalizovat </a:t>
            </a:r>
            <a:r>
              <a:rPr lang="cs-CZ" sz="2200" dirty="0"/>
              <a:t>v IS KP14+ dříve než v posledních </a:t>
            </a:r>
            <a:r>
              <a:rPr lang="cs-CZ" sz="2200" dirty="0" smtClean="0"/>
              <a:t>hodinách před ukončením </a:t>
            </a:r>
            <a:r>
              <a:rPr lang="cs-CZ" sz="2200" dirty="0"/>
              <a:t>příjmu žádostí ve </a:t>
            </a:r>
            <a:r>
              <a:rPr lang="cs-CZ" sz="2200" dirty="0" smtClean="0"/>
              <a:t>výzvě.</a:t>
            </a:r>
          </a:p>
          <a:p>
            <a:pPr>
              <a:spcBef>
                <a:spcPts val="0"/>
              </a:spcBef>
              <a:spcAft>
                <a:spcPts val="600"/>
              </a:spcAft>
              <a:buFont typeface="Wingdings" panose="05000000000000000000" pitchFamily="2" charset="2"/>
              <a:buChar char="§"/>
            </a:pPr>
            <a:r>
              <a:rPr lang="cs-CZ" sz="2200" dirty="0" smtClean="0"/>
              <a:t>Projekt musí být předložen do správné výzvy dle právního obvodu ORP.</a:t>
            </a:r>
            <a:endParaRPr lang="cs-CZ" sz="2200"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15</a:t>
            </a:fld>
            <a:endParaRPr lang="cs-CZ">
              <a:solidFill>
                <a:prstClr val="black">
                  <a:tint val="75000"/>
                </a:prstClr>
              </a:solidFill>
            </a:endParaRPr>
          </a:p>
        </p:txBody>
      </p:sp>
    </p:spTree>
    <p:extLst>
      <p:ext uri="{BB962C8B-B14F-4D97-AF65-F5344CB8AC3E}">
        <p14:creationId xmlns:p14="http://schemas.microsoft.com/office/powerpoint/2010/main" val="1570244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0070C0"/>
                </a:solidFill>
              </a:rPr>
              <a:t>upozornění pro žadatele</a:t>
            </a:r>
            <a:endParaRPr lang="cs-CZ" sz="3200" dirty="0">
              <a:solidFill>
                <a:srgbClr val="0070C0"/>
              </a:solidFill>
            </a:endParaRPr>
          </a:p>
        </p:txBody>
      </p:sp>
      <p:sp>
        <p:nvSpPr>
          <p:cNvPr id="3" name="Zástupný symbol pro obsah 2"/>
          <p:cNvSpPr>
            <a:spLocks noGrp="1"/>
          </p:cNvSpPr>
          <p:nvPr>
            <p:ph idx="1"/>
          </p:nvPr>
        </p:nvSpPr>
        <p:spPr>
          <a:xfrm>
            <a:off x="467544" y="1268760"/>
            <a:ext cx="8363272" cy="4669979"/>
          </a:xfrm>
        </p:spPr>
        <p:txBody>
          <a:bodyPr>
            <a:noAutofit/>
          </a:bodyPr>
          <a:lstStyle/>
          <a:p>
            <a:pPr>
              <a:buFont typeface="Wingdings" panose="05000000000000000000" pitchFamily="2" charset="2"/>
              <a:buChar char="§"/>
            </a:pPr>
            <a:r>
              <a:rPr lang="cs-CZ" sz="2200" dirty="0" smtClean="0"/>
              <a:t>Nutné doložit všechny relevantní </a:t>
            </a:r>
            <a:r>
              <a:rPr lang="cs-CZ" sz="2200" b="1" dirty="0" smtClean="0"/>
              <a:t>povinné přílohy </a:t>
            </a:r>
            <a:r>
              <a:rPr lang="cs-CZ" sz="2200" dirty="0"/>
              <a:t>k </a:t>
            </a:r>
            <a:r>
              <a:rPr lang="cs-CZ" sz="2200" dirty="0" smtClean="0"/>
              <a:t>žádosti.</a:t>
            </a:r>
          </a:p>
          <a:p>
            <a:pPr algn="just">
              <a:buFont typeface="Wingdings" panose="05000000000000000000" pitchFamily="2" charset="2"/>
              <a:buChar char="§"/>
            </a:pPr>
            <a:r>
              <a:rPr lang="cs-CZ" sz="2200" dirty="0" smtClean="0"/>
              <a:t>Nutnost </a:t>
            </a:r>
            <a:r>
              <a:rPr lang="cs-CZ" sz="2200" b="1" dirty="0"/>
              <a:t>souladu údajů </a:t>
            </a:r>
            <a:r>
              <a:rPr lang="cs-CZ" sz="2200" dirty="0"/>
              <a:t>uváděných v žádosti o podporu </a:t>
            </a:r>
            <a:r>
              <a:rPr lang="cs-CZ" sz="2200" dirty="0" smtClean="0"/>
              <a:t>v IS </a:t>
            </a:r>
            <a:r>
              <a:rPr lang="cs-CZ" sz="2200" dirty="0"/>
              <a:t>KP14+ a v povinných přílohách k </a:t>
            </a:r>
            <a:r>
              <a:rPr lang="cs-CZ" sz="2200" dirty="0" smtClean="0"/>
              <a:t>žádosti.</a:t>
            </a:r>
          </a:p>
          <a:p>
            <a:pPr algn="just">
              <a:buFont typeface="Wingdings" panose="05000000000000000000" pitchFamily="2" charset="2"/>
              <a:buChar char="§"/>
            </a:pPr>
            <a:r>
              <a:rPr lang="cs-CZ" sz="2200" dirty="0" smtClean="0"/>
              <a:t>Jednoznačně </a:t>
            </a:r>
            <a:r>
              <a:rPr lang="cs-CZ" sz="2200" dirty="0"/>
              <a:t>vymezovat </a:t>
            </a:r>
            <a:r>
              <a:rPr lang="cs-CZ" sz="2200" b="1" dirty="0"/>
              <a:t>způsobilé výdaje </a:t>
            </a:r>
            <a:r>
              <a:rPr lang="cs-CZ" sz="2200" dirty="0"/>
              <a:t>projektu, a to jak jednotlivě, tak ve skupině výdajů na hlavní aktivity (min. </a:t>
            </a:r>
            <a:r>
              <a:rPr lang="cs-CZ" sz="2200" dirty="0" smtClean="0"/>
              <a:t>85 %) </a:t>
            </a:r>
            <a:r>
              <a:rPr lang="cs-CZ" sz="2200" dirty="0"/>
              <a:t>a vedlejší aktivity projektu (max. </a:t>
            </a:r>
            <a:r>
              <a:rPr lang="cs-CZ" sz="2200" dirty="0" smtClean="0"/>
              <a:t>15 %).</a:t>
            </a:r>
          </a:p>
          <a:p>
            <a:pPr algn="just">
              <a:buFont typeface="Wingdings" panose="05000000000000000000" pitchFamily="2" charset="2"/>
              <a:buChar char="§"/>
            </a:pPr>
            <a:r>
              <a:rPr lang="cs-CZ" sz="2200" b="1" dirty="0"/>
              <a:t>Hodnoty indikátorů </a:t>
            </a:r>
            <a:r>
              <a:rPr lang="cs-CZ" sz="2200" dirty="0"/>
              <a:t>musí odpovídat postupům stanoveným v metodických listech indikátorů, které jsou přílohou specifických pravidel.</a:t>
            </a:r>
          </a:p>
          <a:p>
            <a:pPr algn="just">
              <a:buFont typeface="Wingdings" panose="05000000000000000000" pitchFamily="2" charset="2"/>
              <a:buChar char="§"/>
            </a:pPr>
            <a:r>
              <a:rPr lang="cs-CZ" sz="2200" dirty="0"/>
              <a:t>Respektovat stanovená </a:t>
            </a:r>
            <a:r>
              <a:rPr lang="cs-CZ" sz="2200" b="1" dirty="0"/>
              <a:t>pravidla veřejné </a:t>
            </a:r>
            <a:r>
              <a:rPr lang="cs-CZ" sz="2200" b="1" dirty="0" smtClean="0"/>
              <a:t>podpory</a:t>
            </a:r>
            <a:r>
              <a:rPr lang="cs-CZ" sz="2200" dirty="0" smtClean="0"/>
              <a:t>.</a:t>
            </a:r>
          </a:p>
          <a:p>
            <a:pPr algn="just">
              <a:buFont typeface="Wingdings" panose="05000000000000000000" pitchFamily="2" charset="2"/>
              <a:buChar char="§"/>
            </a:pPr>
            <a:r>
              <a:rPr lang="cs-CZ" sz="2200" dirty="0"/>
              <a:t>Úspěšný projekt musí nezbytně splňovat všechna </a:t>
            </a:r>
            <a:r>
              <a:rPr lang="cs-CZ" sz="2200" b="1" dirty="0"/>
              <a:t>obecná a specifická kritéria </a:t>
            </a:r>
            <a:r>
              <a:rPr lang="cs-CZ" sz="2200" b="1" dirty="0" smtClean="0"/>
              <a:t>přijatelnosti</a:t>
            </a:r>
            <a:r>
              <a:rPr lang="cs-CZ" sz="2200" b="1" dirty="0"/>
              <a:t>.</a:t>
            </a:r>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16</a:t>
            </a:fld>
            <a:endParaRPr lang="cs-CZ">
              <a:solidFill>
                <a:prstClr val="black">
                  <a:tint val="75000"/>
                </a:prstClr>
              </a:solidFill>
            </a:endParaRPr>
          </a:p>
        </p:txBody>
      </p:sp>
    </p:spTree>
    <p:extLst>
      <p:ext uri="{BB962C8B-B14F-4D97-AF65-F5344CB8AC3E}">
        <p14:creationId xmlns:p14="http://schemas.microsoft.com/office/powerpoint/2010/main" val="580160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6" y="-27384"/>
            <a:ext cx="9144000" cy="6858000"/>
          </a:xfrm>
          <a:prstGeom prst="rect">
            <a:avLst/>
          </a:prstGeom>
        </p:spPr>
      </p:pic>
      <p:sp>
        <p:nvSpPr>
          <p:cNvPr id="3" name="Content Placeholder 2"/>
          <p:cNvSpPr>
            <a:spLocks noGrp="1"/>
          </p:cNvSpPr>
          <p:nvPr>
            <p:ph idx="1"/>
          </p:nvPr>
        </p:nvSpPr>
        <p:spPr>
          <a:xfrm>
            <a:off x="467544" y="1176224"/>
            <a:ext cx="8229600" cy="4893868"/>
          </a:xfrm>
        </p:spPr>
        <p:txBody>
          <a:bodyPr>
            <a:noAutofit/>
          </a:bodyPr>
          <a:lstStyle/>
          <a:p>
            <a:pPr marL="0" indent="0" eaLnBrk="0" fontAlgn="base" hangingPunct="0">
              <a:lnSpc>
                <a:spcPct val="170000"/>
              </a:lnSpc>
              <a:spcAft>
                <a:spcPct val="0"/>
              </a:spcAft>
              <a:buNone/>
            </a:pPr>
            <a:r>
              <a:rPr lang="cs-CZ" sz="2200" dirty="0" smtClean="0"/>
              <a:t>Vyhlášení </a:t>
            </a:r>
            <a:r>
              <a:rPr lang="cs-CZ" sz="2200" dirty="0" smtClean="0"/>
              <a:t>výzvy:	</a:t>
            </a:r>
            <a:r>
              <a:rPr lang="cs-CZ" sz="2200" b="1" dirty="0" smtClean="0"/>
              <a:t>3. </a:t>
            </a:r>
            <a:r>
              <a:rPr lang="cs-CZ" sz="2200" b="1" dirty="0"/>
              <a:t>6</a:t>
            </a:r>
            <a:r>
              <a:rPr lang="cs-CZ" sz="2200" b="1" dirty="0" smtClean="0"/>
              <a:t>. 2016</a:t>
            </a:r>
            <a:endParaRPr lang="cs-CZ" sz="2200" b="1" dirty="0"/>
          </a:p>
          <a:p>
            <a:pPr marL="0" indent="0" eaLnBrk="0" fontAlgn="base" hangingPunct="0">
              <a:lnSpc>
                <a:spcPct val="170000"/>
              </a:lnSpc>
              <a:spcAft>
                <a:spcPts val="600"/>
              </a:spcAft>
              <a:buNone/>
            </a:pPr>
            <a:r>
              <a:rPr lang="cs-CZ" sz="2200" dirty="0"/>
              <a:t>Příjem </a:t>
            </a:r>
            <a:r>
              <a:rPr lang="cs-CZ" sz="2200" dirty="0" smtClean="0"/>
              <a:t>žádostí: 	</a:t>
            </a:r>
            <a:r>
              <a:rPr lang="cs-CZ" sz="2200" b="1" dirty="0" smtClean="0"/>
              <a:t>20. </a:t>
            </a:r>
            <a:r>
              <a:rPr lang="cs-CZ" sz="2200" b="1" dirty="0"/>
              <a:t>6</a:t>
            </a:r>
            <a:r>
              <a:rPr lang="cs-CZ" sz="2200" b="1" dirty="0" smtClean="0"/>
              <a:t>. 2016 -  27. 12. 2016</a:t>
            </a:r>
            <a:endParaRPr lang="cs-CZ" sz="2200" b="1" dirty="0"/>
          </a:p>
          <a:p>
            <a:pPr marL="0" indent="0" eaLnBrk="0" fontAlgn="base" hangingPunct="0">
              <a:spcAft>
                <a:spcPct val="0"/>
              </a:spcAft>
              <a:buNone/>
            </a:pPr>
            <a:r>
              <a:rPr lang="cs-CZ" sz="2200" dirty="0" smtClean="0"/>
              <a:t>Kolová výzva: 		hodnocení </a:t>
            </a:r>
            <a:r>
              <a:rPr lang="cs-CZ" sz="2200" dirty="0"/>
              <a:t>projektů probíhá </a:t>
            </a:r>
            <a:r>
              <a:rPr lang="cs-CZ" sz="2200" dirty="0" smtClean="0"/>
              <a:t>po uzavření 							příjmů žádostí</a:t>
            </a:r>
          </a:p>
          <a:p>
            <a:pPr marL="0" indent="0" eaLnBrk="0" fontAlgn="base" hangingPunct="0">
              <a:lnSpc>
                <a:spcPct val="170000"/>
              </a:lnSpc>
              <a:spcAft>
                <a:spcPct val="0"/>
              </a:spcAft>
              <a:buNone/>
            </a:pPr>
            <a:r>
              <a:rPr lang="cs-CZ" sz="2200" dirty="0" smtClean="0"/>
              <a:t>Datum </a:t>
            </a:r>
            <a:r>
              <a:rPr lang="cs-CZ" sz="2200" dirty="0"/>
              <a:t>zahájení realizace projektu: 	od</a:t>
            </a:r>
            <a:r>
              <a:rPr lang="cs-CZ" sz="2200" b="1" dirty="0"/>
              <a:t> 1. 1. 2014</a:t>
            </a:r>
          </a:p>
          <a:p>
            <a:pPr marL="0" indent="0" eaLnBrk="0" fontAlgn="base" hangingPunct="0">
              <a:lnSpc>
                <a:spcPct val="170000"/>
              </a:lnSpc>
              <a:spcAft>
                <a:spcPct val="0"/>
              </a:spcAft>
              <a:buNone/>
            </a:pPr>
            <a:r>
              <a:rPr lang="cs-CZ" sz="2200" dirty="0"/>
              <a:t>Datum ukončení realizace projektu: 	do</a:t>
            </a:r>
            <a:r>
              <a:rPr lang="cs-CZ" sz="2200" b="1" dirty="0"/>
              <a:t> 31. 12. </a:t>
            </a:r>
            <a:r>
              <a:rPr lang="cs-CZ" sz="2200" b="1" dirty="0" smtClean="0"/>
              <a:t>2018</a:t>
            </a:r>
          </a:p>
          <a:p>
            <a:pPr marL="0" indent="0" eaLnBrk="0" fontAlgn="base" hangingPunct="0">
              <a:lnSpc>
                <a:spcPct val="170000"/>
              </a:lnSpc>
              <a:spcAft>
                <a:spcPct val="0"/>
              </a:spcAft>
              <a:buNone/>
            </a:pPr>
            <a:endParaRPr lang="cs-CZ" sz="2200" b="1" dirty="0"/>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10" name="Zástupný symbol pro číslo snímku 1"/>
          <p:cNvSpPr>
            <a:spLocks noGrp="1"/>
          </p:cNvSpPr>
          <p:nvPr>
            <p:ph type="sldNum" sz="quarter" idx="12"/>
          </p:nvPr>
        </p:nvSpPr>
        <p:spPr>
          <a:xfrm>
            <a:off x="6553200" y="6356350"/>
            <a:ext cx="2133600" cy="365125"/>
          </a:xfrm>
        </p:spPr>
        <p:txBody>
          <a:bodyPr/>
          <a:lstStyle/>
          <a:p>
            <a:pPr>
              <a:defRPr/>
            </a:pPr>
            <a:fld id="{10FE9B23-02B4-4957-8BE2-0931FEC70F97}" type="slidenum">
              <a:rPr lang="cs-CZ" smtClean="0">
                <a:solidFill>
                  <a:prstClr val="black">
                    <a:tint val="75000"/>
                  </a:prstClr>
                </a:solidFill>
              </a:rPr>
              <a:pPr>
                <a:defRPr/>
              </a:pPr>
              <a:t>17</a:t>
            </a:fld>
            <a:endParaRPr lang="cs-CZ" dirty="0">
              <a:solidFill>
                <a:prstClr val="black">
                  <a:tint val="75000"/>
                </a:prstClr>
              </a:solidFill>
            </a:endParaRPr>
          </a:p>
        </p:txBody>
      </p:sp>
      <p:sp>
        <p:nvSpPr>
          <p:cNvPr id="17" name="Nadpis 1"/>
          <p:cNvSpPr txBox="1">
            <a:spLocks/>
          </p:cNvSpPr>
          <p:nvPr/>
        </p:nvSpPr>
        <p:spPr>
          <a:xfrm>
            <a:off x="467544" y="26064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cs-CZ" sz="2800" b="1" i="0" u="none" strike="noStrike" kern="1200" cap="all" spc="0" normalizeH="0" baseline="0" noProof="0" dirty="0" smtClean="0">
                <a:ln>
                  <a:noFill/>
                </a:ln>
                <a:solidFill>
                  <a:srgbClr val="0070C0"/>
                </a:solidFill>
                <a:effectLst/>
                <a:uLnTx/>
                <a:uFillTx/>
                <a:latin typeface="Myriad Pro"/>
                <a:ea typeface="+mj-ea"/>
                <a:cs typeface="+mj-cs"/>
              </a:rPr>
              <a:t>34./35. výzva IROP – Sociální bydlení</a:t>
            </a:r>
            <a:endParaRPr kumimoji="0" lang="cs-CZ" sz="2800" b="1" i="0" u="none" strike="noStrike" kern="1200" cap="all" spc="0" normalizeH="0" baseline="0" noProof="0" dirty="0">
              <a:ln>
                <a:noFill/>
              </a:ln>
              <a:solidFill>
                <a:srgbClr val="0070C0"/>
              </a:solidFill>
              <a:effectLst/>
              <a:uLnTx/>
              <a:uFillTx/>
              <a:latin typeface="Myriad Pro"/>
              <a:ea typeface="+mj-ea"/>
              <a:cs typeface="+mj-cs"/>
            </a:endParaRPr>
          </a:p>
        </p:txBody>
      </p:sp>
    </p:spTree>
    <p:extLst>
      <p:ext uri="{BB962C8B-B14F-4D97-AF65-F5344CB8AC3E}">
        <p14:creationId xmlns:p14="http://schemas.microsoft.com/office/powerpoint/2010/main" val="2940049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268760"/>
            <a:ext cx="8229600" cy="4904096"/>
          </a:xfrm>
        </p:spPr>
        <p:txBody>
          <a:bodyPr>
            <a:noAutofit/>
          </a:bodyPr>
          <a:lstStyle/>
          <a:p>
            <a:pPr marL="0" indent="0">
              <a:buNone/>
            </a:pPr>
            <a:r>
              <a:rPr lang="cs-CZ" sz="2200" b="1" dirty="0" smtClean="0"/>
              <a:t>Výzva č. 34:</a:t>
            </a:r>
          </a:p>
          <a:p>
            <a:pPr marL="0" indent="0">
              <a:buNone/>
            </a:pPr>
            <a:r>
              <a:rPr lang="cs-CZ" sz="1800" dirty="0"/>
              <a:t>Evropský fond pro regionální rozvoj – 272 250 000 </a:t>
            </a:r>
            <a:r>
              <a:rPr lang="cs-CZ" sz="1800" dirty="0" smtClean="0"/>
              <a:t>Kč</a:t>
            </a:r>
            <a:endParaRPr lang="cs-CZ" sz="1800" dirty="0"/>
          </a:p>
          <a:p>
            <a:pPr marL="0" indent="0">
              <a:buNone/>
            </a:pPr>
            <a:r>
              <a:rPr lang="cs-CZ" sz="1800" dirty="0"/>
              <a:t>Státní rozpočet </a:t>
            </a:r>
            <a:r>
              <a:rPr lang="cs-CZ" sz="1800" dirty="0" smtClean="0"/>
              <a:t>– </a:t>
            </a:r>
            <a:r>
              <a:rPr lang="cs-CZ" sz="1800" dirty="0"/>
              <a:t>48 044 118 Kč</a:t>
            </a:r>
          </a:p>
          <a:p>
            <a:pPr>
              <a:buFont typeface="Wingdings" panose="05000000000000000000" pitchFamily="2" charset="2"/>
              <a:buChar char="§"/>
            </a:pPr>
            <a:r>
              <a:rPr lang="cs-CZ" sz="1800" dirty="0"/>
              <a:t>Obce s rozšířenou působností, na jejichž území se nenachází sociálně </a:t>
            </a:r>
            <a:r>
              <a:rPr lang="cs-CZ" sz="1800" dirty="0" smtClean="0"/>
              <a:t>vyloučené </a:t>
            </a:r>
            <a:r>
              <a:rPr lang="cs-CZ" sz="1800" dirty="0"/>
              <a:t>lokality, mimo hl. m. </a:t>
            </a:r>
            <a:r>
              <a:rPr lang="cs-CZ" sz="1800" dirty="0" smtClean="0"/>
              <a:t>Prahu</a:t>
            </a:r>
          </a:p>
          <a:p>
            <a:pPr marL="0" indent="0">
              <a:buNone/>
            </a:pPr>
            <a:endParaRPr lang="cs-CZ" sz="1400" dirty="0"/>
          </a:p>
          <a:p>
            <a:pPr marL="0" indent="0">
              <a:buNone/>
            </a:pPr>
            <a:r>
              <a:rPr lang="cs-CZ" sz="2200" b="1" dirty="0" smtClean="0"/>
              <a:t>Výzva č. 35:</a:t>
            </a:r>
          </a:p>
          <a:p>
            <a:pPr marL="0" indent="0">
              <a:buNone/>
            </a:pPr>
            <a:r>
              <a:rPr lang="cs-CZ" sz="1800" dirty="0"/>
              <a:t>Evropský fond pro regionální rozvoj – </a:t>
            </a:r>
            <a:r>
              <a:rPr lang="cs-CZ" sz="1800" dirty="0" smtClean="0"/>
              <a:t>635 250 </a:t>
            </a:r>
            <a:r>
              <a:rPr lang="cs-CZ" sz="1800" dirty="0"/>
              <a:t>000 Kč</a:t>
            </a:r>
          </a:p>
          <a:p>
            <a:pPr marL="0" indent="0">
              <a:buNone/>
            </a:pPr>
            <a:r>
              <a:rPr lang="cs-CZ" sz="1800" dirty="0"/>
              <a:t>Státní rozpočet – </a:t>
            </a:r>
            <a:r>
              <a:rPr lang="cs-CZ" sz="1800" dirty="0" smtClean="0"/>
              <a:t>112 102 941 </a:t>
            </a:r>
            <a:r>
              <a:rPr lang="cs-CZ" sz="1800" dirty="0"/>
              <a:t>Kč</a:t>
            </a:r>
          </a:p>
          <a:p>
            <a:pPr marL="0" indent="0">
              <a:buNone/>
            </a:pPr>
            <a:r>
              <a:rPr lang="cs-CZ" sz="1800" dirty="0" smtClean="0"/>
              <a:t>Z </a:t>
            </a:r>
            <a:r>
              <a:rPr lang="cs-CZ" sz="1800" dirty="0"/>
              <a:t>toho alokace pro projekty realizované v rámci Koordinovaného přístupu k sociálně vyloučeným </a:t>
            </a:r>
            <a:r>
              <a:rPr lang="cs-CZ" sz="1800" dirty="0" smtClean="0"/>
              <a:t>lokalitám (KPSVL): </a:t>
            </a:r>
            <a:r>
              <a:rPr lang="cs-CZ" sz="1800" dirty="0"/>
              <a:t>427 972 302 Kč (EFRR + státní rozpočet</a:t>
            </a:r>
            <a:r>
              <a:rPr lang="cs-CZ" sz="1800" dirty="0" smtClean="0"/>
              <a:t>).</a:t>
            </a:r>
          </a:p>
          <a:p>
            <a:pPr>
              <a:buFont typeface="Wingdings" panose="05000000000000000000" pitchFamily="2" charset="2"/>
              <a:buChar char="§"/>
            </a:pPr>
            <a:r>
              <a:rPr lang="cs-CZ" sz="1800" dirty="0"/>
              <a:t>Obce s rozšířenou působností, na jejichž území se </a:t>
            </a:r>
            <a:r>
              <a:rPr lang="cs-CZ" sz="1800" dirty="0" smtClean="0"/>
              <a:t>nachází </a:t>
            </a:r>
            <a:r>
              <a:rPr lang="cs-CZ" sz="1800" dirty="0"/>
              <a:t>sociálně vyloučené lokality, mimo hl. m. Prahu</a:t>
            </a:r>
          </a:p>
          <a:p>
            <a:pPr marL="0" indent="0">
              <a:buNone/>
            </a:pPr>
            <a:endParaRPr lang="cs-CZ" sz="1400" b="1" dirty="0" smtClean="0">
              <a:solidFill>
                <a:prstClr val="black"/>
              </a:solidFill>
              <a:ea typeface="+mj-ea"/>
              <a:cs typeface="+mj-cs"/>
            </a:endParaRPr>
          </a:p>
          <a:p>
            <a:pPr marL="0" indent="0">
              <a:buNone/>
            </a:pPr>
            <a:endParaRPr lang="cs-CZ" sz="1400"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18</a:t>
            </a:fld>
            <a:endParaRPr lang="cs-CZ" dirty="0">
              <a:solidFill>
                <a:prstClr val="black">
                  <a:tint val="75000"/>
                </a:prstClr>
              </a:solidFill>
            </a:endParaRPr>
          </a:p>
        </p:txBody>
      </p:sp>
      <p:sp>
        <p:nvSpPr>
          <p:cNvPr id="8" name="Nadpis 1"/>
          <p:cNvSpPr>
            <a:spLocks noGrp="1"/>
          </p:cNvSpPr>
          <p:nvPr>
            <p:ph type="title"/>
          </p:nvPr>
        </p:nvSpPr>
        <p:spPr>
          <a:xfrm>
            <a:off x="457200" y="274638"/>
            <a:ext cx="8229600" cy="1143000"/>
          </a:xfrm>
        </p:spPr>
        <p:txBody>
          <a:bodyPr/>
          <a:lstStyle/>
          <a:p>
            <a:r>
              <a:rPr lang="cs-CZ" sz="2800" dirty="0">
                <a:solidFill>
                  <a:srgbClr val="0070C0"/>
                </a:solidFill>
              </a:rPr>
              <a:t>34./35. výzva IROP – Sociální bydlení</a:t>
            </a:r>
          </a:p>
        </p:txBody>
      </p:sp>
    </p:spTree>
    <p:extLst>
      <p:ext uri="{BB962C8B-B14F-4D97-AF65-F5344CB8AC3E}">
        <p14:creationId xmlns:p14="http://schemas.microsoft.com/office/powerpoint/2010/main" val="1040093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1800" dirty="0">
                <a:solidFill>
                  <a:srgbClr val="4F81BD"/>
                </a:solidFill>
              </a:rPr>
              <a:t>SPECIFICKÝ CÍL 2.1: Zvýšení kvality a dostupnosti služeb vedoucí k sociální inkluzi</a:t>
            </a:r>
            <a:endParaRPr lang="cs-CZ" dirty="0"/>
          </a:p>
        </p:txBody>
      </p:sp>
      <p:sp>
        <p:nvSpPr>
          <p:cNvPr id="3" name="Zástupný symbol pro obsah 2"/>
          <p:cNvSpPr>
            <a:spLocks noGrp="1"/>
          </p:cNvSpPr>
          <p:nvPr>
            <p:ph idx="1"/>
          </p:nvPr>
        </p:nvSpPr>
        <p:spPr/>
        <p:txBody>
          <a:bodyPr/>
          <a:lstStyle/>
          <a:p>
            <a:endParaRPr lang="cs-CZ" dirty="0"/>
          </a:p>
        </p:txBody>
      </p:sp>
      <p:pic>
        <p:nvPicPr>
          <p:cNvPr id="2050" name="Picture 2" descr="J:\SF\IROP\32 - Specifické cíle\KPSVL\Soc_vylouc_lok_2015_UPRA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14" y="0"/>
            <a:ext cx="89685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014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4294967295"/>
          </p:nvPr>
        </p:nvSpPr>
        <p:spPr>
          <a:xfrm>
            <a:off x="0" y="811213"/>
            <a:ext cx="8893175" cy="5361644"/>
          </a:xfrm>
        </p:spPr>
        <p:txBody>
          <a:bodyPr rtlCol="0">
            <a:noAutofit/>
          </a:bodyPr>
          <a:lstStyle/>
          <a:p>
            <a:pPr marL="400050" lvl="1" indent="0">
              <a:spcBef>
                <a:spcPts val="200"/>
              </a:spcBef>
              <a:spcAft>
                <a:spcPts val="200"/>
              </a:spcAft>
              <a:buNone/>
              <a:defRPr/>
            </a:pPr>
            <a:r>
              <a:rPr lang="cs-CZ" altLang="cs-CZ" sz="1500" b="1" dirty="0" smtClean="0"/>
              <a:t>9:00 </a:t>
            </a:r>
            <a:r>
              <a:rPr lang="cs-CZ" altLang="cs-CZ" sz="1500" b="1" dirty="0"/>
              <a:t>– 9:30	</a:t>
            </a:r>
            <a:r>
              <a:rPr lang="cs-CZ" altLang="cs-CZ" sz="1500" dirty="0" smtClean="0"/>
              <a:t>Prezence </a:t>
            </a:r>
            <a:r>
              <a:rPr lang="cs-CZ" altLang="cs-CZ" sz="1500" dirty="0"/>
              <a:t>účastníků</a:t>
            </a:r>
            <a:r>
              <a:rPr lang="cs-CZ" altLang="cs-CZ" sz="1500" b="1" dirty="0"/>
              <a:t>	</a:t>
            </a:r>
          </a:p>
          <a:p>
            <a:pPr marL="400050" lvl="1" indent="0">
              <a:spcBef>
                <a:spcPts val="200"/>
              </a:spcBef>
              <a:spcAft>
                <a:spcPts val="200"/>
              </a:spcAft>
              <a:buNone/>
              <a:defRPr/>
            </a:pPr>
            <a:endParaRPr lang="cs-CZ" altLang="cs-CZ" sz="1500" b="1" dirty="0" smtClean="0"/>
          </a:p>
          <a:p>
            <a:pPr marL="400050" lvl="1" indent="0">
              <a:spcBef>
                <a:spcPts val="200"/>
              </a:spcBef>
              <a:spcAft>
                <a:spcPts val="200"/>
              </a:spcAft>
              <a:buNone/>
              <a:defRPr/>
            </a:pPr>
            <a:r>
              <a:rPr lang="cs-CZ" altLang="cs-CZ" sz="1500" b="1" dirty="0" smtClean="0"/>
              <a:t>9:30 </a:t>
            </a:r>
            <a:r>
              <a:rPr lang="cs-CZ" altLang="cs-CZ" sz="1500" b="1" dirty="0"/>
              <a:t>– 10:00	</a:t>
            </a:r>
            <a:r>
              <a:rPr lang="cs-CZ" altLang="cs-CZ" sz="1500" dirty="0"/>
              <a:t>Zahájení, představení Integrovaného regionálního operačního programu, </a:t>
            </a:r>
            <a:r>
              <a:rPr lang="cs-CZ" altLang="cs-CZ" sz="1500" dirty="0" smtClean="0"/>
              <a:t>  						Řídicího orgánu </a:t>
            </a:r>
            <a:r>
              <a:rPr lang="cs-CZ" altLang="cs-CZ" sz="1500" dirty="0"/>
              <a:t>IROP a Centra pro regionální rozvoj České </a:t>
            </a:r>
            <a:r>
              <a:rPr lang="cs-CZ" altLang="cs-CZ" sz="1500" dirty="0" smtClean="0"/>
              <a:t>republiky</a:t>
            </a:r>
          </a:p>
          <a:p>
            <a:pPr marL="400050" lvl="1" indent="0">
              <a:spcBef>
                <a:spcPts val="200"/>
              </a:spcBef>
              <a:spcAft>
                <a:spcPts val="200"/>
              </a:spcAft>
              <a:buNone/>
              <a:defRPr/>
            </a:pPr>
            <a:endParaRPr lang="cs-CZ" altLang="cs-CZ" sz="1500" b="1" dirty="0" smtClean="0"/>
          </a:p>
          <a:p>
            <a:pPr marL="400050" lvl="1" indent="0">
              <a:spcBef>
                <a:spcPts val="200"/>
              </a:spcBef>
              <a:spcAft>
                <a:spcPts val="200"/>
              </a:spcAft>
              <a:buNone/>
              <a:defRPr/>
            </a:pPr>
            <a:r>
              <a:rPr lang="cs-CZ" altLang="cs-CZ" sz="1500" b="1" dirty="0" smtClean="0"/>
              <a:t>10:00 </a:t>
            </a:r>
            <a:r>
              <a:rPr lang="cs-CZ" altLang="cs-CZ" sz="1500" b="1" dirty="0"/>
              <a:t>– 10:45  	</a:t>
            </a:r>
            <a:r>
              <a:rPr lang="cs-CZ" altLang="cs-CZ" sz="1500" dirty="0" smtClean="0"/>
              <a:t>34. </a:t>
            </a:r>
            <a:r>
              <a:rPr lang="cs-CZ" altLang="cs-CZ" sz="1500" dirty="0"/>
              <a:t>a </a:t>
            </a:r>
            <a:r>
              <a:rPr lang="cs-CZ" altLang="cs-CZ" sz="1500" dirty="0" smtClean="0"/>
              <a:t>35. </a:t>
            </a:r>
            <a:r>
              <a:rPr lang="cs-CZ" altLang="cs-CZ" sz="1500" dirty="0"/>
              <a:t>výzva IROP </a:t>
            </a:r>
            <a:r>
              <a:rPr lang="cs-CZ" altLang="cs-CZ" sz="1500" dirty="0" smtClean="0"/>
              <a:t>„Sociální bydlení“ </a:t>
            </a:r>
            <a:r>
              <a:rPr lang="cs-CZ" altLang="cs-CZ" sz="1500" dirty="0"/>
              <a:t>- parametry výzvy pro </a:t>
            </a:r>
            <a:r>
              <a:rPr lang="cs-CZ" altLang="cs-CZ" sz="1500" dirty="0" smtClean="0"/>
              <a:t>								sociálně vyloučené </a:t>
            </a:r>
            <a:r>
              <a:rPr lang="cs-CZ" altLang="cs-CZ" sz="1500" dirty="0"/>
              <a:t>lokality a pro lokality bez sociálně vyloučené lokality, </a:t>
            </a:r>
            <a:r>
              <a:rPr lang="cs-CZ" altLang="cs-CZ" sz="1500" dirty="0" smtClean="0"/>
              <a:t>						podporované aktivity</a:t>
            </a:r>
            <a:r>
              <a:rPr lang="cs-CZ" altLang="cs-CZ" sz="1500" dirty="0"/>
              <a:t>, způsobilé výdaje, povinné přílohy žádosti, dotazy </a:t>
            </a:r>
          </a:p>
          <a:p>
            <a:pPr marL="400050" lvl="1" indent="0">
              <a:spcBef>
                <a:spcPts val="200"/>
              </a:spcBef>
              <a:spcAft>
                <a:spcPts val="200"/>
              </a:spcAft>
              <a:buNone/>
              <a:defRPr/>
            </a:pPr>
            <a:endParaRPr lang="cs-CZ" altLang="cs-CZ" sz="1500" dirty="0"/>
          </a:p>
          <a:p>
            <a:pPr marL="400050" lvl="1" indent="0">
              <a:spcBef>
                <a:spcPts val="200"/>
              </a:spcBef>
              <a:spcAft>
                <a:spcPts val="200"/>
              </a:spcAft>
              <a:buNone/>
              <a:defRPr/>
            </a:pPr>
            <a:r>
              <a:rPr lang="cs-CZ" altLang="cs-CZ" sz="1500" b="1" dirty="0"/>
              <a:t>10:45 – 11:15	</a:t>
            </a:r>
            <a:r>
              <a:rPr lang="cs-CZ" altLang="cs-CZ" sz="1500" dirty="0" smtClean="0"/>
              <a:t>Veřejná podpora a vydání pověřovacího aktu ke službě obecného 			 				hospodářského zájmu (Odbor politiky bydlení MMR)</a:t>
            </a:r>
            <a:endParaRPr lang="cs-CZ" altLang="cs-CZ" sz="1500" dirty="0"/>
          </a:p>
          <a:p>
            <a:pPr marL="400050" lvl="1" indent="0">
              <a:spcBef>
                <a:spcPts val="200"/>
              </a:spcBef>
              <a:spcAft>
                <a:spcPts val="200"/>
              </a:spcAft>
              <a:buNone/>
              <a:defRPr/>
            </a:pPr>
            <a:endParaRPr lang="cs-CZ" altLang="cs-CZ" sz="1500" dirty="0"/>
          </a:p>
          <a:p>
            <a:pPr marL="400050" lvl="1" indent="0">
              <a:spcBef>
                <a:spcPts val="200"/>
              </a:spcBef>
              <a:spcAft>
                <a:spcPts val="200"/>
              </a:spcAft>
              <a:buNone/>
              <a:defRPr/>
            </a:pPr>
            <a:r>
              <a:rPr lang="cs-CZ" altLang="cs-CZ" sz="1500" b="1" dirty="0"/>
              <a:t>11:15 – 11:30	</a:t>
            </a:r>
            <a:r>
              <a:rPr lang="cs-CZ" altLang="cs-CZ" sz="1500" dirty="0"/>
              <a:t>Přestávka</a:t>
            </a:r>
          </a:p>
          <a:p>
            <a:pPr marL="400050" lvl="1" indent="0">
              <a:spcBef>
                <a:spcPts val="200"/>
              </a:spcBef>
              <a:spcAft>
                <a:spcPts val="200"/>
              </a:spcAft>
              <a:buNone/>
              <a:defRPr/>
            </a:pPr>
            <a:endParaRPr lang="cs-CZ" altLang="cs-CZ" sz="1500" b="1" dirty="0"/>
          </a:p>
          <a:p>
            <a:pPr marL="400050" lvl="1" indent="0">
              <a:spcBef>
                <a:spcPts val="200"/>
              </a:spcBef>
              <a:spcAft>
                <a:spcPts val="200"/>
              </a:spcAft>
              <a:buNone/>
              <a:defRPr/>
            </a:pPr>
            <a:r>
              <a:rPr lang="cs-CZ" altLang="cs-CZ" sz="1500" b="1" dirty="0"/>
              <a:t>11:30 – 13:00	</a:t>
            </a:r>
            <a:r>
              <a:rPr lang="cs-CZ" altLang="cs-CZ" sz="1500" dirty="0"/>
              <a:t>Základní informace o aplikaci MS2014+, systém hodnocení projektů a další </a:t>
            </a:r>
            <a:r>
              <a:rPr lang="cs-CZ" altLang="cs-CZ" sz="1500" dirty="0" smtClean="0"/>
              <a:t>						administrace </a:t>
            </a:r>
            <a:r>
              <a:rPr lang="cs-CZ" altLang="cs-CZ" sz="1500" dirty="0"/>
              <a:t>projektu, kontrola výběrových a zadávacích řízení </a:t>
            </a:r>
          </a:p>
          <a:p>
            <a:pPr marL="400050" lvl="1" indent="0">
              <a:spcBef>
                <a:spcPts val="200"/>
              </a:spcBef>
              <a:spcAft>
                <a:spcPts val="200"/>
              </a:spcAft>
              <a:buNone/>
              <a:defRPr/>
            </a:pPr>
            <a:endParaRPr lang="cs-CZ" altLang="cs-CZ" sz="1500" b="1" dirty="0" smtClean="0"/>
          </a:p>
          <a:p>
            <a:pPr marL="400050" lvl="1" indent="0">
              <a:spcBef>
                <a:spcPts val="200"/>
              </a:spcBef>
              <a:spcAft>
                <a:spcPts val="200"/>
              </a:spcAft>
              <a:buNone/>
              <a:defRPr/>
            </a:pPr>
            <a:r>
              <a:rPr lang="cs-CZ" altLang="cs-CZ" sz="1500" b="1" dirty="0" smtClean="0"/>
              <a:t>13:30 </a:t>
            </a:r>
            <a:r>
              <a:rPr lang="cs-CZ" altLang="cs-CZ" sz="1500" b="1" dirty="0"/>
              <a:t>	</a:t>
            </a:r>
            <a:r>
              <a:rPr lang="cs-CZ" altLang="cs-CZ" sz="1500" b="1" dirty="0" smtClean="0"/>
              <a:t>	</a:t>
            </a:r>
            <a:r>
              <a:rPr lang="cs-CZ" altLang="cs-CZ" sz="1500" dirty="0" smtClean="0"/>
              <a:t>Závěr</a:t>
            </a:r>
            <a:endParaRPr lang="cs-CZ" altLang="cs-CZ" sz="1500" dirty="0"/>
          </a:p>
          <a:p>
            <a:pPr marL="400050" lvl="1" indent="0" eaLnBrk="1" fontAlgn="auto" hangingPunct="1">
              <a:spcAft>
                <a:spcPts val="600"/>
              </a:spcAft>
              <a:buFont typeface="Arial" pitchFamily="34" charset="0"/>
              <a:buNone/>
              <a:defRPr/>
            </a:pPr>
            <a:r>
              <a:rPr lang="cs-CZ" altLang="cs-CZ" sz="2400" dirty="0" smtClean="0"/>
              <a:t>              </a:t>
            </a:r>
            <a:endParaRPr lang="cs-CZ" sz="2400" dirty="0" smtClean="0">
              <a:cs typeface="Arial" charset="0"/>
            </a:endParaRPr>
          </a:p>
          <a:p>
            <a:pPr marL="400050" lvl="1" indent="0">
              <a:spcAft>
                <a:spcPts val="600"/>
              </a:spcAft>
              <a:buNone/>
              <a:defRPr/>
            </a:pPr>
            <a:endParaRPr lang="cs-CZ" sz="2000" dirty="0">
              <a:cs typeface="Arial" charset="0"/>
            </a:endParaRPr>
          </a:p>
          <a:p>
            <a:pPr marL="942975" lvl="1" indent="-542925" eaLnBrk="1" fontAlgn="auto" hangingPunct="1">
              <a:spcAft>
                <a:spcPts val="600"/>
              </a:spcAft>
              <a:buFont typeface="Arial" pitchFamily="34" charset="0"/>
              <a:buChar char="•"/>
              <a:defRPr/>
            </a:pPr>
            <a:endParaRPr lang="cs-CZ" sz="3200" dirty="0" smtClean="0">
              <a:cs typeface="Arial" charset="0"/>
            </a:endParaRPr>
          </a:p>
          <a:p>
            <a:pPr marL="355600" indent="-355600" eaLnBrk="1" fontAlgn="auto" hangingPunct="1">
              <a:spcAft>
                <a:spcPts val="600"/>
              </a:spcAft>
              <a:buClr>
                <a:schemeClr val="tx2"/>
              </a:buClr>
              <a:buFont typeface="Arial" charset="0"/>
              <a:buNone/>
              <a:defRPr/>
            </a:pPr>
            <a:endParaRPr lang="cs-CZ"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3200" b="1" dirty="0" smtClean="0">
                <a:solidFill>
                  <a:srgbClr val="0070C0"/>
                </a:solidFill>
                <a:latin typeface="Myriad Pro"/>
              </a:rPr>
              <a:t>PROGRAM</a:t>
            </a:r>
            <a:endParaRPr lang="cs-CZ" sz="3200" b="1" dirty="0">
              <a:solidFill>
                <a:srgbClr val="0070C0"/>
              </a:solidFill>
              <a:latin typeface="Myriad Pro"/>
            </a:endParaRPr>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číslo snímku 2"/>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2</a:t>
            </a:fld>
            <a:endParaRPr lang="cs-CZ">
              <a:solidFill>
                <a:prstClr val="black">
                  <a:tint val="75000"/>
                </a:prstClr>
              </a:solidFill>
            </a:endParaRPr>
          </a:p>
        </p:txBody>
      </p:sp>
    </p:spTree>
    <p:extLst>
      <p:ext uri="{BB962C8B-B14F-4D97-AF65-F5344CB8AC3E}">
        <p14:creationId xmlns:p14="http://schemas.microsoft.com/office/powerpoint/2010/main" val="3273817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68760"/>
            <a:ext cx="8229600" cy="4525963"/>
          </a:xfrm>
        </p:spPr>
        <p:txBody>
          <a:bodyPr>
            <a:normAutofit/>
          </a:bodyPr>
          <a:lstStyle/>
          <a:p>
            <a:pPr marL="0" indent="0" algn="just">
              <a:buNone/>
            </a:pPr>
            <a:r>
              <a:rPr lang="cs-CZ" sz="2200" b="1" dirty="0" smtClean="0"/>
              <a:t>Oprávnění žadatelé:</a:t>
            </a:r>
          </a:p>
          <a:p>
            <a:pPr algn="just">
              <a:buFont typeface="Wingdings" panose="05000000000000000000" pitchFamily="2" charset="2"/>
              <a:buChar char="§"/>
            </a:pPr>
            <a:r>
              <a:rPr lang="cs-CZ" sz="2000" dirty="0" smtClean="0"/>
              <a:t>obce </a:t>
            </a:r>
          </a:p>
          <a:p>
            <a:pPr algn="just">
              <a:buFont typeface="Wingdings" panose="05000000000000000000" pitchFamily="2" charset="2"/>
              <a:buChar char="§"/>
            </a:pPr>
            <a:r>
              <a:rPr lang="cs-CZ" sz="2000" dirty="0" smtClean="0"/>
              <a:t>nestátní neziskové organizace</a:t>
            </a:r>
          </a:p>
          <a:p>
            <a:pPr algn="just">
              <a:buFont typeface="Wingdings" panose="05000000000000000000" pitchFamily="2" charset="2"/>
              <a:buChar char="§"/>
            </a:pPr>
            <a:r>
              <a:rPr lang="cs-CZ" sz="2000" dirty="0" smtClean="0"/>
              <a:t>církve </a:t>
            </a:r>
          </a:p>
          <a:p>
            <a:pPr algn="just">
              <a:buFont typeface="Wingdings" panose="05000000000000000000" pitchFamily="2" charset="2"/>
              <a:buChar char="§"/>
            </a:pPr>
            <a:r>
              <a:rPr lang="cs-CZ" sz="2000" dirty="0" smtClean="0"/>
              <a:t>církevní organizace</a:t>
            </a:r>
          </a:p>
          <a:p>
            <a:pPr marL="0" indent="0" algn="ctr">
              <a:buNone/>
            </a:pPr>
            <a:endParaRPr lang="cs-CZ" sz="1500" dirty="0" smtClean="0"/>
          </a:p>
          <a:p>
            <a:pPr marL="0" indent="0" algn="just">
              <a:buNone/>
            </a:pPr>
            <a:endParaRPr lang="cs-CZ" sz="1600" dirty="0" smtClean="0"/>
          </a:p>
          <a:p>
            <a:pPr marL="0" indent="0" algn="just">
              <a:buNone/>
            </a:pPr>
            <a:r>
              <a:rPr lang="cs-CZ" sz="2000" dirty="0" smtClean="0"/>
              <a:t>Nestátní </a:t>
            </a:r>
            <a:r>
              <a:rPr lang="cs-CZ" sz="2000" dirty="0"/>
              <a:t>neziskové organizace, církve a církevní organizace vykonávají činnost v jedné z </a:t>
            </a:r>
            <a:r>
              <a:rPr lang="cs-CZ" sz="2000" dirty="0" smtClean="0"/>
              <a:t>oblastí:</a:t>
            </a:r>
          </a:p>
          <a:p>
            <a:pPr algn="just">
              <a:buFont typeface="Wingdings" panose="05000000000000000000" pitchFamily="2" charset="2"/>
              <a:buChar char="Ø"/>
            </a:pPr>
            <a:r>
              <a:rPr lang="cs-CZ" sz="2000" dirty="0" smtClean="0"/>
              <a:t>podpora </a:t>
            </a:r>
            <a:r>
              <a:rPr lang="cs-CZ" sz="2000" dirty="0"/>
              <a:t>nebo ochrana osob se zdravotním postižením a znevýhodněných osob, </a:t>
            </a:r>
            <a:endParaRPr lang="cs-CZ" sz="2000" dirty="0" smtClean="0"/>
          </a:p>
          <a:p>
            <a:pPr algn="just">
              <a:buFont typeface="Wingdings" panose="05000000000000000000" pitchFamily="2" charset="2"/>
              <a:buChar char="Ø"/>
            </a:pPr>
            <a:r>
              <a:rPr lang="cs-CZ" sz="2000" dirty="0" smtClean="0"/>
              <a:t>sociální </a:t>
            </a:r>
            <a:r>
              <a:rPr lang="cs-CZ" sz="2000" dirty="0"/>
              <a:t>služby či aktivity sociálního začleňování</a:t>
            </a:r>
            <a:r>
              <a:rPr lang="cs-CZ" sz="2000" dirty="0" smtClean="0"/>
              <a:t>.</a:t>
            </a:r>
            <a:endParaRPr lang="cs-CZ" sz="2000"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20</a:t>
            </a:fld>
            <a:endParaRPr lang="cs-CZ">
              <a:solidFill>
                <a:prstClr val="black">
                  <a:tint val="75000"/>
                </a:prstClr>
              </a:solidFill>
            </a:endParaRPr>
          </a:p>
        </p:txBody>
      </p:sp>
      <p:sp>
        <p:nvSpPr>
          <p:cNvPr id="6" name="Nadpis 1"/>
          <p:cNvSpPr>
            <a:spLocks noGrp="1"/>
          </p:cNvSpPr>
          <p:nvPr>
            <p:ph type="title"/>
          </p:nvPr>
        </p:nvSpPr>
        <p:spPr>
          <a:xfrm>
            <a:off x="457200" y="274638"/>
            <a:ext cx="8229600" cy="1143000"/>
          </a:xfrm>
        </p:spPr>
        <p:txBody>
          <a:bodyPr/>
          <a:lstStyle/>
          <a:p>
            <a:r>
              <a:rPr lang="cs-CZ" sz="2800" dirty="0">
                <a:solidFill>
                  <a:srgbClr val="0070C0"/>
                </a:solidFill>
              </a:rPr>
              <a:t>34./35. výzva IROP – Sociální bydlení</a:t>
            </a:r>
          </a:p>
        </p:txBody>
      </p:sp>
    </p:spTree>
    <p:extLst>
      <p:ext uri="{BB962C8B-B14F-4D97-AF65-F5344CB8AC3E}">
        <p14:creationId xmlns:p14="http://schemas.microsoft.com/office/powerpoint/2010/main" val="3108500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68760"/>
            <a:ext cx="8229600" cy="4968552"/>
          </a:xfrm>
        </p:spPr>
        <p:txBody>
          <a:bodyPr>
            <a:noAutofit/>
          </a:bodyPr>
          <a:lstStyle/>
          <a:p>
            <a:pPr marL="0" indent="0">
              <a:buNone/>
            </a:pPr>
            <a:r>
              <a:rPr lang="cs-CZ" sz="1600" dirty="0" smtClean="0"/>
              <a:t>Minimální </a:t>
            </a:r>
            <a:r>
              <a:rPr lang="cs-CZ" sz="1600" dirty="0"/>
              <a:t>výše celkových způsobilých výdajů na jeden projekt:</a:t>
            </a:r>
          </a:p>
          <a:p>
            <a:pPr marL="0" indent="0">
              <a:buNone/>
            </a:pPr>
            <a:r>
              <a:rPr lang="cs-CZ" sz="1600" dirty="0"/>
              <a:t>	</a:t>
            </a:r>
            <a:r>
              <a:rPr lang="cs-CZ" sz="1800" b="1" dirty="0" smtClean="0"/>
              <a:t>500 </a:t>
            </a:r>
            <a:r>
              <a:rPr lang="cs-CZ" sz="1800" b="1" dirty="0"/>
              <a:t>000 </a:t>
            </a:r>
            <a:r>
              <a:rPr lang="cs-CZ" sz="1800" b="1" dirty="0" smtClean="0"/>
              <a:t>Kč</a:t>
            </a:r>
            <a:endParaRPr lang="cs-CZ" sz="1800" b="1" dirty="0"/>
          </a:p>
          <a:p>
            <a:pPr marL="0" indent="0">
              <a:buNone/>
            </a:pPr>
            <a:endParaRPr lang="cs-CZ" sz="1600" dirty="0" smtClean="0"/>
          </a:p>
          <a:p>
            <a:pPr marL="0" indent="0">
              <a:spcAft>
                <a:spcPts val="600"/>
              </a:spcAft>
              <a:buNone/>
            </a:pPr>
            <a:r>
              <a:rPr lang="cs-CZ" sz="1600" dirty="0" smtClean="0"/>
              <a:t>Maximální </a:t>
            </a:r>
            <a:r>
              <a:rPr lang="cs-CZ" sz="1600" dirty="0"/>
              <a:t>výše celkových způsobilých výdajů na jeden projekt: </a:t>
            </a:r>
          </a:p>
          <a:p>
            <a:pPr>
              <a:spcAft>
                <a:spcPts val="1200"/>
              </a:spcAft>
              <a:buFont typeface="Wingdings" panose="05000000000000000000" pitchFamily="2" charset="2"/>
              <a:buChar char="Ø"/>
            </a:pPr>
            <a:r>
              <a:rPr lang="cs-CZ" sz="1600" b="1" dirty="0" smtClean="0"/>
              <a:t>podpora </a:t>
            </a:r>
            <a:r>
              <a:rPr lang="cs-CZ" sz="1600" b="1" dirty="0"/>
              <a:t>v režimu de </a:t>
            </a:r>
            <a:r>
              <a:rPr lang="cs-CZ" sz="1600" b="1" dirty="0" err="1"/>
              <a:t>minimis</a:t>
            </a:r>
            <a:r>
              <a:rPr lang="cs-CZ" sz="1600" b="1" dirty="0"/>
              <a:t> SOHZ za dvě rozhodná období a běžný fiskální rok v souladu s nařízením č. 360/2015:  </a:t>
            </a:r>
            <a:endParaRPr lang="cs-CZ" sz="1600" dirty="0"/>
          </a:p>
          <a:p>
            <a:pPr marL="0" indent="0">
              <a:spcAft>
                <a:spcPts val="1200"/>
              </a:spcAft>
              <a:buNone/>
            </a:pPr>
            <a:r>
              <a:rPr lang="cs-CZ" sz="1600" dirty="0" smtClean="0"/>
              <a:t>	obce</a:t>
            </a:r>
            <a:r>
              <a:rPr lang="cs-CZ" sz="1600" dirty="0"/>
              <a:t>: </a:t>
            </a:r>
            <a:r>
              <a:rPr lang="cs-CZ" sz="1600" b="1" dirty="0"/>
              <a:t>15 000 000 </a:t>
            </a:r>
            <a:r>
              <a:rPr lang="cs-CZ" sz="1600" b="1" dirty="0" smtClean="0"/>
              <a:t>Kč</a:t>
            </a:r>
            <a:endParaRPr lang="cs-CZ" sz="1600" dirty="0"/>
          </a:p>
          <a:p>
            <a:pPr marL="0" indent="0">
              <a:buNone/>
            </a:pPr>
            <a:r>
              <a:rPr lang="cs-CZ" sz="1600" dirty="0" smtClean="0"/>
              <a:t>	nestátní </a:t>
            </a:r>
            <a:r>
              <a:rPr lang="cs-CZ" sz="1600" dirty="0"/>
              <a:t>neziskové organizace, církve a církevní organizace: </a:t>
            </a:r>
            <a:r>
              <a:rPr lang="cs-CZ" sz="1600" b="1" dirty="0"/>
              <a:t>14 210 000 </a:t>
            </a:r>
            <a:r>
              <a:rPr lang="cs-CZ" sz="1600" b="1" dirty="0" smtClean="0"/>
              <a:t>Kč</a:t>
            </a:r>
            <a:endParaRPr lang="cs-CZ" sz="1600" b="1" dirty="0"/>
          </a:p>
          <a:p>
            <a:pPr marL="0" indent="0">
              <a:buNone/>
            </a:pPr>
            <a:endParaRPr lang="cs-CZ" sz="1600" dirty="0"/>
          </a:p>
          <a:p>
            <a:pPr>
              <a:buFont typeface="Wingdings" panose="05000000000000000000" pitchFamily="2" charset="2"/>
              <a:buChar char="Ø"/>
            </a:pPr>
            <a:r>
              <a:rPr lang="cs-CZ" sz="1600" b="1" dirty="0" smtClean="0"/>
              <a:t>podpora </a:t>
            </a:r>
            <a:r>
              <a:rPr lang="cs-CZ" sz="1600" b="1" dirty="0"/>
              <a:t>v režimu SOHZ (podle Rozhodnutí 2012/21/EU): 40 000 000 Kč</a:t>
            </a:r>
          </a:p>
          <a:p>
            <a:pPr marL="0" indent="0">
              <a:buNone/>
            </a:pPr>
            <a:endParaRPr lang="cs-CZ" sz="1600" i="1" dirty="0" smtClean="0"/>
          </a:p>
          <a:p>
            <a:pPr marL="0" indent="0">
              <a:buNone/>
            </a:pPr>
            <a:r>
              <a:rPr lang="cs-CZ" sz="1600" i="1" dirty="0" smtClean="0"/>
              <a:t>UPOZORNĚNÍ</a:t>
            </a:r>
            <a:endParaRPr lang="cs-CZ" sz="1600" i="1" dirty="0"/>
          </a:p>
          <a:p>
            <a:pPr marL="0" indent="0">
              <a:buNone/>
            </a:pPr>
            <a:r>
              <a:rPr lang="cs-CZ" sz="1600" i="1" dirty="0" smtClean="0"/>
              <a:t>Celkové </a:t>
            </a:r>
            <a:r>
              <a:rPr lang="cs-CZ" sz="1600" i="1" dirty="0"/>
              <a:t>způsobilé výdaje na hlavní aktivity projektu přepočtené na jeden m² celkové plochy bytu nesmí přesáhnout částku </a:t>
            </a:r>
            <a:r>
              <a:rPr lang="cs-CZ" sz="1600" b="1" i="1" dirty="0"/>
              <a:t>27 500 Kč</a:t>
            </a:r>
            <a:r>
              <a:rPr lang="cs-CZ" sz="1600" i="1" dirty="0"/>
              <a:t>. Podrobný výpočet provede žadatel ve studii </a:t>
            </a:r>
            <a:r>
              <a:rPr lang="cs-CZ" sz="1600" i="1" dirty="0" smtClean="0"/>
              <a:t>proveditelnosti</a:t>
            </a:r>
            <a:r>
              <a:rPr lang="cs-CZ" sz="1600" i="1" dirty="0"/>
              <a:t>.</a:t>
            </a:r>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21</a:t>
            </a:fld>
            <a:endParaRPr lang="cs-CZ">
              <a:solidFill>
                <a:prstClr val="black">
                  <a:tint val="75000"/>
                </a:prstClr>
              </a:solidFill>
            </a:endParaRPr>
          </a:p>
        </p:txBody>
      </p:sp>
      <p:sp>
        <p:nvSpPr>
          <p:cNvPr id="6" name="Nadpis 1"/>
          <p:cNvSpPr>
            <a:spLocks noGrp="1"/>
          </p:cNvSpPr>
          <p:nvPr>
            <p:ph type="title"/>
          </p:nvPr>
        </p:nvSpPr>
        <p:spPr>
          <a:xfrm>
            <a:off x="457200" y="274638"/>
            <a:ext cx="8229600" cy="1143000"/>
          </a:xfrm>
        </p:spPr>
        <p:txBody>
          <a:bodyPr/>
          <a:lstStyle/>
          <a:p>
            <a:r>
              <a:rPr lang="cs-CZ" sz="2800" dirty="0">
                <a:solidFill>
                  <a:srgbClr val="0070C0"/>
                </a:solidFill>
              </a:rPr>
              <a:t>34./35. výzva IROP – Sociální bydlení</a:t>
            </a:r>
          </a:p>
        </p:txBody>
      </p:sp>
    </p:spTree>
    <p:extLst>
      <p:ext uri="{BB962C8B-B14F-4D97-AF65-F5344CB8AC3E}">
        <p14:creationId xmlns:p14="http://schemas.microsoft.com/office/powerpoint/2010/main" val="258854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68760"/>
            <a:ext cx="8229600" cy="4525963"/>
          </a:xfrm>
        </p:spPr>
        <p:txBody>
          <a:bodyPr>
            <a:noAutofit/>
          </a:bodyPr>
          <a:lstStyle/>
          <a:p>
            <a:pPr algn="just">
              <a:spcAft>
                <a:spcPts val="0"/>
              </a:spcAft>
              <a:buFont typeface="Wingdings" panose="05000000000000000000" pitchFamily="2" charset="2"/>
              <a:buChar char="§"/>
            </a:pPr>
            <a:r>
              <a:rPr lang="cs-CZ" sz="1800" dirty="0">
                <a:ea typeface="Times New Roman"/>
                <a:cs typeface="Times New Roman"/>
              </a:rPr>
              <a:t>Cílem je dostupné nájemní sociální bydlení, které umožní sociálně vyloučeným osobám a osobám ohroženým sociálním </a:t>
            </a:r>
            <a:r>
              <a:rPr lang="cs-CZ" sz="1800" dirty="0" smtClean="0">
                <a:ea typeface="Times New Roman"/>
                <a:cs typeface="Times New Roman"/>
              </a:rPr>
              <a:t>vyloučením </a:t>
            </a:r>
            <a:r>
              <a:rPr lang="cs-CZ" sz="1800" dirty="0">
                <a:ea typeface="Times New Roman"/>
                <a:cs typeface="Times New Roman"/>
              </a:rPr>
              <a:t>vstup do nájemního bydlení v </a:t>
            </a:r>
            <a:r>
              <a:rPr lang="cs-CZ" sz="1800" dirty="0" smtClean="0">
                <a:ea typeface="Times New Roman"/>
                <a:cs typeface="Times New Roman"/>
              </a:rPr>
              <a:t>ČR.</a:t>
            </a:r>
            <a:r>
              <a:rPr lang="cs-CZ" sz="1800" dirty="0" smtClean="0">
                <a:ea typeface="MS Mincho"/>
                <a:cs typeface="Times New Roman"/>
              </a:rPr>
              <a:t> </a:t>
            </a:r>
          </a:p>
          <a:p>
            <a:pPr algn="just">
              <a:spcAft>
                <a:spcPts val="0"/>
              </a:spcAft>
              <a:buFont typeface="Wingdings" panose="05000000000000000000" pitchFamily="2" charset="2"/>
              <a:buChar char="§"/>
            </a:pPr>
            <a:r>
              <a:rPr lang="cs-CZ" sz="1800" dirty="0" smtClean="0">
                <a:ea typeface="Times New Roman"/>
                <a:cs typeface="Times New Roman"/>
              </a:rPr>
              <a:t>Pořízení </a:t>
            </a:r>
            <a:r>
              <a:rPr lang="cs-CZ" sz="1800" dirty="0">
                <a:ea typeface="Times New Roman"/>
                <a:cs typeface="Times New Roman"/>
              </a:rPr>
              <a:t>bytů formou nákupu, rekonstrukce bytu, či adaptace nebytových prostor pro potřeby sociálního bydlení a pořízení nezbytného základního vybavení. </a:t>
            </a:r>
            <a:endParaRPr lang="cs-CZ" sz="1800" b="1" dirty="0" smtClean="0">
              <a:ea typeface="Times New Roman"/>
              <a:cs typeface="Times New Roman"/>
            </a:endParaRPr>
          </a:p>
          <a:p>
            <a:pPr algn="just">
              <a:spcAft>
                <a:spcPts val="0"/>
              </a:spcAft>
              <a:buFont typeface="Wingdings" panose="05000000000000000000" pitchFamily="2" charset="2"/>
              <a:buChar char="§"/>
            </a:pPr>
            <a:endParaRPr lang="cs-CZ" sz="1800" b="1" dirty="0" smtClean="0">
              <a:ea typeface="Times New Roman"/>
              <a:cs typeface="Times New Roman"/>
            </a:endParaRPr>
          </a:p>
          <a:p>
            <a:pPr algn="just">
              <a:spcAft>
                <a:spcPts val="0"/>
              </a:spcAft>
              <a:buFont typeface="Wingdings" panose="05000000000000000000" pitchFamily="2" charset="2"/>
              <a:buChar char="§"/>
            </a:pPr>
            <a:r>
              <a:rPr lang="cs-CZ" sz="1800" b="1" dirty="0" smtClean="0">
                <a:ea typeface="Times New Roman"/>
                <a:cs typeface="Times New Roman"/>
              </a:rPr>
              <a:t>Sociální </a:t>
            </a:r>
            <a:r>
              <a:rPr lang="cs-CZ" sz="1800" b="1" dirty="0">
                <a:ea typeface="Times New Roman"/>
                <a:cs typeface="Times New Roman"/>
              </a:rPr>
              <a:t>byt se základním </a:t>
            </a:r>
            <a:r>
              <a:rPr lang="cs-CZ" sz="1800" b="1" dirty="0" smtClean="0">
                <a:ea typeface="Times New Roman"/>
                <a:cs typeface="Times New Roman"/>
              </a:rPr>
              <a:t>vybavením </a:t>
            </a:r>
            <a:r>
              <a:rPr lang="cs-CZ" sz="1800" b="1" dirty="0">
                <a:ea typeface="Times New Roman"/>
                <a:cs typeface="Times New Roman"/>
              </a:rPr>
              <a:t>je určen pro osoby, které v důsledku nepříznivých životních okolností nemají přístup k bydlení, a jsou schopné plnit </a:t>
            </a:r>
            <a:r>
              <a:rPr lang="cs-CZ" sz="1800" b="1" dirty="0" smtClean="0">
                <a:ea typeface="Times New Roman"/>
                <a:cs typeface="Times New Roman"/>
              </a:rPr>
              <a:t>povinnosti </a:t>
            </a:r>
            <a:r>
              <a:rPr lang="cs-CZ" sz="1800" b="1" dirty="0">
                <a:ea typeface="Times New Roman"/>
                <a:cs typeface="Times New Roman"/>
              </a:rPr>
              <a:t>vyplývající z nájemního vztahu. </a:t>
            </a:r>
            <a:endParaRPr lang="cs-CZ" sz="1800" b="1" dirty="0" smtClean="0">
              <a:ea typeface="Times New Roman"/>
              <a:cs typeface="Times New Roman"/>
            </a:endParaRPr>
          </a:p>
          <a:p>
            <a:pPr algn="just">
              <a:spcAft>
                <a:spcPts val="0"/>
              </a:spcAft>
              <a:buFont typeface="Wingdings" panose="05000000000000000000" pitchFamily="2" charset="2"/>
              <a:buChar char="§"/>
            </a:pPr>
            <a:endParaRPr lang="cs-CZ" sz="1800" dirty="0" smtClean="0"/>
          </a:p>
          <a:p>
            <a:pPr algn="just">
              <a:spcAft>
                <a:spcPts val="0"/>
              </a:spcAft>
              <a:buFont typeface="Wingdings" panose="05000000000000000000" pitchFamily="2" charset="2"/>
              <a:buChar char="§"/>
            </a:pPr>
            <a:r>
              <a:rPr lang="cs-CZ" sz="1800" dirty="0" smtClean="0"/>
              <a:t>Pořízení </a:t>
            </a:r>
            <a:r>
              <a:rPr lang="cs-CZ" sz="1800" dirty="0"/>
              <a:t>bytů sociálního bydlení formou nové výstavby není podporováno</a:t>
            </a:r>
            <a:r>
              <a:rPr lang="cs-CZ" sz="1800" dirty="0" smtClean="0"/>
              <a:t>.</a:t>
            </a:r>
          </a:p>
          <a:p>
            <a:pPr algn="just">
              <a:spcAft>
                <a:spcPts val="0"/>
              </a:spcAft>
              <a:buFont typeface="Wingdings" panose="05000000000000000000" pitchFamily="2" charset="2"/>
              <a:buChar char="§"/>
            </a:pPr>
            <a:r>
              <a:rPr lang="cs-CZ" sz="1800" dirty="0" smtClean="0"/>
              <a:t>Ubytovny </a:t>
            </a:r>
            <a:r>
              <a:rPr lang="cs-CZ" sz="1800" dirty="0"/>
              <a:t>a zařízení dočasného nestandardního ubytování nejsou podporovány.</a:t>
            </a:r>
          </a:p>
          <a:p>
            <a:pPr algn="just">
              <a:spcAft>
                <a:spcPts val="0"/>
              </a:spcAft>
              <a:buFont typeface="Wingdings" panose="05000000000000000000" pitchFamily="2" charset="2"/>
              <a:buChar char="§"/>
            </a:pPr>
            <a:endParaRPr lang="cs-CZ" sz="1800"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22</a:t>
            </a:fld>
            <a:endParaRPr lang="cs-CZ">
              <a:solidFill>
                <a:prstClr val="black">
                  <a:tint val="75000"/>
                </a:prstClr>
              </a:solidFill>
            </a:endParaRPr>
          </a:p>
        </p:txBody>
      </p:sp>
      <p:sp>
        <p:nvSpPr>
          <p:cNvPr id="6" name="Nadpis 1"/>
          <p:cNvSpPr>
            <a:spLocks noGrp="1"/>
          </p:cNvSpPr>
          <p:nvPr>
            <p:ph type="title"/>
          </p:nvPr>
        </p:nvSpPr>
        <p:spPr>
          <a:xfrm>
            <a:off x="457200" y="274638"/>
            <a:ext cx="8229600" cy="1143000"/>
          </a:xfrm>
        </p:spPr>
        <p:txBody>
          <a:bodyPr/>
          <a:lstStyle/>
          <a:p>
            <a:r>
              <a:rPr lang="cs-CZ" sz="2800" dirty="0">
                <a:solidFill>
                  <a:srgbClr val="0070C0"/>
                </a:solidFill>
              </a:rPr>
              <a:t>34./35. výzva IROP – Sociální bydlení</a:t>
            </a:r>
          </a:p>
        </p:txBody>
      </p:sp>
    </p:spTree>
    <p:extLst>
      <p:ext uri="{BB962C8B-B14F-4D97-AF65-F5344CB8AC3E}">
        <p14:creationId xmlns:p14="http://schemas.microsoft.com/office/powerpoint/2010/main" val="619586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196752"/>
            <a:ext cx="8229600" cy="4929411"/>
          </a:xfrm>
        </p:spPr>
        <p:txBody>
          <a:bodyPr>
            <a:normAutofit fontScale="92500" lnSpcReduction="10000"/>
          </a:bodyPr>
          <a:lstStyle/>
          <a:p>
            <a:pPr marL="0" indent="0" algn="just">
              <a:spcAft>
                <a:spcPts val="600"/>
              </a:spcAft>
              <a:buNone/>
            </a:pPr>
            <a:r>
              <a:rPr lang="cs-CZ" sz="1800" b="1" dirty="0" smtClean="0"/>
              <a:t>Hlavní </a:t>
            </a:r>
            <a:r>
              <a:rPr lang="cs-CZ" sz="1800" b="1" dirty="0"/>
              <a:t>aktivity </a:t>
            </a:r>
            <a:r>
              <a:rPr lang="cs-CZ" sz="1800" b="1" dirty="0" smtClean="0"/>
              <a:t>projektu:</a:t>
            </a:r>
            <a:endParaRPr lang="cs-CZ" sz="1800" b="1" dirty="0"/>
          </a:p>
          <a:p>
            <a:pPr algn="just">
              <a:spcBef>
                <a:spcPts val="0"/>
              </a:spcBef>
              <a:buFont typeface="Wingdings" panose="05000000000000000000" pitchFamily="2" charset="2"/>
              <a:buChar char="§"/>
            </a:pPr>
            <a:r>
              <a:rPr lang="cs-CZ" sz="1600" dirty="0" smtClean="0"/>
              <a:t>nákup </a:t>
            </a:r>
            <a:r>
              <a:rPr lang="cs-CZ" sz="1600" dirty="0"/>
              <a:t>nemovitostí,</a:t>
            </a:r>
          </a:p>
          <a:p>
            <a:pPr algn="just">
              <a:spcBef>
                <a:spcPts val="0"/>
              </a:spcBef>
              <a:buFont typeface="Wingdings" panose="05000000000000000000" pitchFamily="2" charset="2"/>
              <a:buChar char="§"/>
            </a:pPr>
            <a:r>
              <a:rPr lang="cs-CZ" sz="1600" dirty="0" smtClean="0"/>
              <a:t>rekonstrukce </a:t>
            </a:r>
            <a:r>
              <a:rPr lang="cs-CZ" sz="1600" dirty="0"/>
              <a:t>a úpravy objektu nebo bytu,</a:t>
            </a:r>
          </a:p>
          <a:p>
            <a:pPr algn="just">
              <a:spcBef>
                <a:spcPts val="0"/>
              </a:spcBef>
              <a:buFont typeface="Wingdings" panose="05000000000000000000" pitchFamily="2" charset="2"/>
              <a:buChar char="§"/>
            </a:pPr>
            <a:r>
              <a:rPr lang="cs-CZ" sz="1600" dirty="0" smtClean="0"/>
              <a:t>pořízení </a:t>
            </a:r>
            <a:r>
              <a:rPr lang="cs-CZ" sz="1600" dirty="0"/>
              <a:t>základního vybavení</a:t>
            </a:r>
            <a:r>
              <a:rPr lang="cs-CZ" sz="1600" dirty="0" smtClean="0"/>
              <a:t>,</a:t>
            </a:r>
          </a:p>
          <a:p>
            <a:pPr algn="just">
              <a:spcBef>
                <a:spcPts val="0"/>
              </a:spcBef>
              <a:buFont typeface="Wingdings" panose="05000000000000000000" pitchFamily="2" charset="2"/>
              <a:buChar char="§"/>
            </a:pPr>
            <a:r>
              <a:rPr lang="cs-CZ" sz="1600" dirty="0" smtClean="0"/>
              <a:t>úpravy společných prostor bytových domů.</a:t>
            </a:r>
          </a:p>
          <a:p>
            <a:pPr marL="0" indent="0" algn="just">
              <a:buNone/>
            </a:pPr>
            <a:r>
              <a:rPr lang="cs-CZ" sz="1600" dirty="0"/>
              <a:t>Na hlavní aktivitu projektu musí být vynaloženo minimálně 85 % celkových způsobilých výdajů projektu.  </a:t>
            </a:r>
            <a:r>
              <a:rPr lang="cs-CZ" sz="1600" dirty="0" smtClean="0"/>
              <a:t>Hlavní </a:t>
            </a:r>
            <a:r>
              <a:rPr lang="cs-CZ" sz="1600" dirty="0"/>
              <a:t>aktivitou projektu jsou ty aktivity, které vedou k naplnění cílů a indikátorů projektu</a:t>
            </a:r>
            <a:r>
              <a:rPr lang="cs-CZ" sz="1600" dirty="0" smtClean="0"/>
              <a:t>.</a:t>
            </a:r>
          </a:p>
          <a:p>
            <a:pPr marL="0" indent="0" algn="just">
              <a:buNone/>
            </a:pPr>
            <a:endParaRPr lang="cs-CZ" sz="1400" dirty="0"/>
          </a:p>
          <a:p>
            <a:pPr marL="0" indent="0" algn="just">
              <a:spcAft>
                <a:spcPts val="600"/>
              </a:spcAft>
              <a:buNone/>
            </a:pPr>
            <a:r>
              <a:rPr lang="cs-CZ" sz="1800" b="1" dirty="0"/>
              <a:t>Vedlejší aktivity </a:t>
            </a:r>
            <a:r>
              <a:rPr lang="cs-CZ" sz="1800" b="1" dirty="0" smtClean="0"/>
              <a:t>projektu: </a:t>
            </a:r>
            <a:endParaRPr lang="cs-CZ" sz="1800" b="1" dirty="0"/>
          </a:p>
          <a:p>
            <a:pPr algn="just">
              <a:buFont typeface="Wingdings" panose="05000000000000000000" pitchFamily="2" charset="2"/>
              <a:buChar char="§"/>
            </a:pPr>
            <a:r>
              <a:rPr lang="cs-CZ" sz="1600" dirty="0" smtClean="0"/>
              <a:t>technický </a:t>
            </a:r>
            <a:r>
              <a:rPr lang="cs-CZ" sz="1600" dirty="0"/>
              <a:t>dozor investora, BOZP, autorský dozor,</a:t>
            </a:r>
          </a:p>
          <a:p>
            <a:pPr algn="just">
              <a:buFont typeface="Wingdings" panose="05000000000000000000" pitchFamily="2" charset="2"/>
              <a:buChar char="§"/>
            </a:pPr>
            <a:r>
              <a:rPr lang="cs-CZ" sz="1600" dirty="0" smtClean="0"/>
              <a:t>projektová </a:t>
            </a:r>
            <a:r>
              <a:rPr lang="cs-CZ" sz="1600" dirty="0"/>
              <a:t>dokumentace stavby, </a:t>
            </a:r>
          </a:p>
          <a:p>
            <a:pPr algn="just">
              <a:buFont typeface="Wingdings" panose="05000000000000000000" pitchFamily="2" charset="2"/>
              <a:buChar char="§"/>
            </a:pPr>
            <a:r>
              <a:rPr lang="cs-CZ" sz="1600" dirty="0" smtClean="0"/>
              <a:t>studie </a:t>
            </a:r>
            <a:r>
              <a:rPr lang="cs-CZ" sz="1600" dirty="0"/>
              <a:t>proveditelnosti,</a:t>
            </a:r>
          </a:p>
          <a:p>
            <a:pPr algn="just">
              <a:buFont typeface="Wingdings" panose="05000000000000000000" pitchFamily="2" charset="2"/>
              <a:buChar char="§"/>
            </a:pPr>
            <a:r>
              <a:rPr lang="cs-CZ" sz="1600" dirty="0" smtClean="0"/>
              <a:t>pořízení </a:t>
            </a:r>
            <a:r>
              <a:rPr lang="cs-CZ" sz="1600" dirty="0"/>
              <a:t>služeb bezprostředně souvisejících s realizací projektu (příprava a </a:t>
            </a:r>
            <a:r>
              <a:rPr lang="cs-CZ" sz="1600" dirty="0" smtClean="0"/>
              <a:t>realizace zadávacích </a:t>
            </a:r>
            <a:r>
              <a:rPr lang="cs-CZ" sz="1600" dirty="0"/>
              <a:t>a výběrových řízení), </a:t>
            </a:r>
          </a:p>
          <a:p>
            <a:pPr algn="just">
              <a:buFont typeface="Wingdings" panose="05000000000000000000" pitchFamily="2" charset="2"/>
              <a:buChar char="§"/>
            </a:pPr>
            <a:r>
              <a:rPr lang="cs-CZ" sz="1600" dirty="0" smtClean="0"/>
              <a:t>povinná </a:t>
            </a:r>
            <a:r>
              <a:rPr lang="cs-CZ" sz="1600" dirty="0"/>
              <a:t>publicita (dle kap. 13 Obecných pravidel</a:t>
            </a:r>
            <a:r>
              <a:rPr lang="cs-CZ" sz="1600" dirty="0" smtClean="0"/>
              <a:t>).</a:t>
            </a:r>
            <a:endParaRPr lang="cs-CZ" sz="1600" dirty="0"/>
          </a:p>
          <a:p>
            <a:pPr marL="0" indent="0" algn="just">
              <a:buNone/>
            </a:pPr>
            <a:endParaRPr lang="cs-CZ" sz="1600" dirty="0"/>
          </a:p>
          <a:p>
            <a:pPr marL="0" indent="0" algn="just">
              <a:buNone/>
            </a:pPr>
            <a:r>
              <a:rPr lang="cs-CZ" sz="1600" dirty="0"/>
              <a:t>Na vedlejší aktivity projektu může být vynaloženo maximálně 15 % celkových způsobilých výdajů projektu. Část výdajů na vedlejší aktivity projektu nad 15 % celkových způsobilých výdajů projektu je nezpůsobilá.</a:t>
            </a:r>
          </a:p>
          <a:p>
            <a:pPr marL="0" indent="0" algn="just">
              <a:buNone/>
            </a:pPr>
            <a:endParaRPr lang="cs-CZ" sz="1400" dirty="0"/>
          </a:p>
        </p:txBody>
      </p:sp>
      <p:pic>
        <p:nvPicPr>
          <p:cNvPr id="8"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číslo snímku 2"/>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23</a:t>
            </a:fld>
            <a:endParaRPr lang="cs-CZ">
              <a:solidFill>
                <a:prstClr val="black">
                  <a:tint val="75000"/>
                </a:prstClr>
              </a:solidFill>
            </a:endParaRPr>
          </a:p>
        </p:txBody>
      </p:sp>
      <p:sp>
        <p:nvSpPr>
          <p:cNvPr id="7" name="Nadpis 1"/>
          <p:cNvSpPr>
            <a:spLocks noGrp="1"/>
          </p:cNvSpPr>
          <p:nvPr>
            <p:ph type="title"/>
          </p:nvPr>
        </p:nvSpPr>
        <p:spPr>
          <a:xfrm>
            <a:off x="457200" y="274638"/>
            <a:ext cx="8229600" cy="1143000"/>
          </a:xfrm>
        </p:spPr>
        <p:txBody>
          <a:bodyPr/>
          <a:lstStyle/>
          <a:p>
            <a:r>
              <a:rPr lang="cs-CZ" sz="2800" dirty="0">
                <a:solidFill>
                  <a:srgbClr val="0070C0"/>
                </a:solidFill>
              </a:rPr>
              <a:t>34./35. výzva IROP – Sociální bydlení</a:t>
            </a:r>
          </a:p>
        </p:txBody>
      </p:sp>
    </p:spTree>
    <p:extLst>
      <p:ext uri="{BB962C8B-B14F-4D97-AF65-F5344CB8AC3E}">
        <p14:creationId xmlns:p14="http://schemas.microsoft.com/office/powerpoint/2010/main" val="1498954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340768"/>
            <a:ext cx="8229600" cy="4525963"/>
          </a:xfrm>
        </p:spPr>
        <p:txBody>
          <a:bodyPr>
            <a:normAutofit fontScale="55000" lnSpcReduction="20000"/>
          </a:bodyPr>
          <a:lstStyle/>
          <a:p>
            <a:pPr algn="just">
              <a:spcAft>
                <a:spcPts val="1000"/>
              </a:spcAft>
              <a:buFont typeface="Wingdings" panose="05000000000000000000" pitchFamily="2" charset="2"/>
              <a:buChar char="§"/>
            </a:pPr>
            <a:r>
              <a:rPr lang="cs-CZ" dirty="0" smtClean="0">
                <a:ea typeface="MS Mincho"/>
                <a:cs typeface="Times New Roman"/>
              </a:rPr>
              <a:t>sociální </a:t>
            </a:r>
            <a:r>
              <a:rPr lang="cs-CZ" dirty="0">
                <a:ea typeface="MS Mincho"/>
                <a:cs typeface="Times New Roman"/>
              </a:rPr>
              <a:t>bydlení splňuje stavebně technické parametry dané stavebními předpisy budov pro bydlení,</a:t>
            </a:r>
          </a:p>
          <a:p>
            <a:pPr algn="just">
              <a:spcAft>
                <a:spcPts val="1000"/>
              </a:spcAft>
              <a:buFont typeface="Wingdings" panose="05000000000000000000" pitchFamily="2" charset="2"/>
              <a:buChar char="§"/>
            </a:pPr>
            <a:r>
              <a:rPr lang="cs-CZ" dirty="0" smtClean="0">
                <a:ea typeface="MS Mincho"/>
                <a:cs typeface="Times New Roman"/>
              </a:rPr>
              <a:t>sociálním </a:t>
            </a:r>
            <a:r>
              <a:rPr lang="cs-CZ" dirty="0">
                <a:ea typeface="MS Mincho"/>
                <a:cs typeface="Times New Roman"/>
              </a:rPr>
              <a:t>bytem se rozumí standardní bytová jednotka se základním vybavením bez nábytku (byt bude vybaven umyvadlem, sprchou, nebo vanou, WC, kuchyňskou linkou a varnou deskou a troubou), </a:t>
            </a:r>
          </a:p>
          <a:p>
            <a:pPr algn="just">
              <a:spcAft>
                <a:spcPts val="1000"/>
              </a:spcAft>
              <a:buFont typeface="Wingdings" panose="05000000000000000000" pitchFamily="2" charset="2"/>
              <a:buChar char="§"/>
            </a:pPr>
            <a:r>
              <a:rPr lang="cs-CZ" dirty="0" smtClean="0">
                <a:ea typeface="MS Mincho"/>
                <a:cs typeface="Times New Roman"/>
              </a:rPr>
              <a:t>sociální </a:t>
            </a:r>
            <a:r>
              <a:rPr lang="cs-CZ" dirty="0">
                <a:ea typeface="MS Mincho"/>
                <a:cs typeface="Times New Roman"/>
              </a:rPr>
              <a:t>bydlení je určeno osobám z cílových skupin, tj. osoby v bytové nouzi,</a:t>
            </a:r>
          </a:p>
          <a:p>
            <a:pPr algn="just">
              <a:spcAft>
                <a:spcPts val="1000"/>
              </a:spcAft>
              <a:buFont typeface="Wingdings" panose="05000000000000000000" pitchFamily="2" charset="2"/>
              <a:buChar char="§"/>
            </a:pPr>
            <a:r>
              <a:rPr lang="cs-CZ" dirty="0" smtClean="0">
                <a:ea typeface="MS Mincho"/>
                <a:cs typeface="Times New Roman"/>
              </a:rPr>
              <a:t>sociální </a:t>
            </a:r>
            <a:r>
              <a:rPr lang="cs-CZ" dirty="0">
                <a:ea typeface="MS Mincho"/>
                <a:cs typeface="Times New Roman"/>
              </a:rPr>
              <a:t>byt musí být umístěný v zastavěném nebo zastavitelném území podle územního plánu</a:t>
            </a:r>
          </a:p>
          <a:p>
            <a:pPr algn="just">
              <a:spcAft>
                <a:spcPts val="1000"/>
              </a:spcAft>
              <a:buFont typeface="Wingdings" panose="05000000000000000000" pitchFamily="2" charset="2"/>
              <a:buChar char="§"/>
            </a:pPr>
            <a:r>
              <a:rPr lang="cs-CZ" dirty="0" smtClean="0">
                <a:ea typeface="MS Mincho"/>
                <a:cs typeface="Times New Roman"/>
              </a:rPr>
              <a:t>sociální </a:t>
            </a:r>
            <a:r>
              <a:rPr lang="cs-CZ" dirty="0">
                <a:ea typeface="MS Mincho"/>
                <a:cs typeface="Times New Roman"/>
              </a:rPr>
              <a:t>bydlení musí být umístěno v lokalitě, která nevede k segregaci cílové skupiny,</a:t>
            </a:r>
          </a:p>
          <a:p>
            <a:pPr algn="just">
              <a:spcAft>
                <a:spcPts val="1000"/>
              </a:spcAft>
              <a:buFont typeface="Wingdings" panose="05000000000000000000" pitchFamily="2" charset="2"/>
              <a:buChar char="§"/>
            </a:pPr>
            <a:r>
              <a:rPr lang="cs-CZ" dirty="0" smtClean="0">
                <a:ea typeface="MS Mincho"/>
                <a:cs typeface="Times New Roman"/>
              </a:rPr>
              <a:t>pořízené </a:t>
            </a:r>
            <a:r>
              <a:rPr lang="cs-CZ" dirty="0">
                <a:ea typeface="MS Mincho"/>
                <a:cs typeface="Times New Roman"/>
              </a:rPr>
              <a:t>či rekonstruované bytové objekty sociálního bydlení musí být umístěny v běžné zástavbě s občanskou vybaveností a musí být dostupné </a:t>
            </a:r>
            <a:r>
              <a:rPr lang="cs-CZ" dirty="0" smtClean="0">
                <a:ea typeface="MS Mincho"/>
                <a:cs typeface="Times New Roman"/>
              </a:rPr>
              <a:t>MHD</a:t>
            </a:r>
            <a:r>
              <a:rPr lang="cs-CZ" dirty="0">
                <a:ea typeface="MS Mincho"/>
                <a:cs typeface="Times New Roman"/>
              </a:rPr>
              <a:t>.</a:t>
            </a:r>
          </a:p>
          <a:p>
            <a:pPr marL="0" indent="0" algn="just">
              <a:spcAft>
                <a:spcPts val="1000"/>
              </a:spcAft>
              <a:buNone/>
            </a:pPr>
            <a:endParaRPr lang="cs-CZ" dirty="0">
              <a:latin typeface="Cambria"/>
              <a:ea typeface="MS Mincho"/>
              <a:cs typeface="Times New Roman"/>
            </a:endParaRPr>
          </a:p>
          <a:p>
            <a:endParaRPr lang="cs-CZ"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24</a:t>
            </a:fld>
            <a:endParaRPr lang="cs-CZ">
              <a:solidFill>
                <a:prstClr val="black">
                  <a:tint val="75000"/>
                </a:prstClr>
              </a:solidFill>
            </a:endParaRPr>
          </a:p>
        </p:txBody>
      </p:sp>
      <p:sp>
        <p:nvSpPr>
          <p:cNvPr id="7" name="Nadpis 1"/>
          <p:cNvSpPr>
            <a:spLocks noGrp="1"/>
          </p:cNvSpPr>
          <p:nvPr>
            <p:ph type="title"/>
          </p:nvPr>
        </p:nvSpPr>
        <p:spPr>
          <a:xfrm>
            <a:off x="457200" y="274638"/>
            <a:ext cx="8229600" cy="1143000"/>
          </a:xfrm>
        </p:spPr>
        <p:txBody>
          <a:bodyPr/>
          <a:lstStyle/>
          <a:p>
            <a:r>
              <a:rPr lang="cs-CZ" sz="2800" dirty="0">
                <a:solidFill>
                  <a:srgbClr val="0070C0"/>
                </a:solidFill>
              </a:rPr>
              <a:t>34./35. výzva IROP – Sociální bydlení</a:t>
            </a:r>
            <a:br>
              <a:rPr lang="cs-CZ" sz="2800" dirty="0">
                <a:solidFill>
                  <a:srgbClr val="0070C0"/>
                </a:solidFill>
              </a:rPr>
            </a:br>
            <a:r>
              <a:rPr lang="cs-CZ" sz="2800" dirty="0">
                <a:solidFill>
                  <a:srgbClr val="0070C0"/>
                </a:solidFill>
              </a:rPr>
              <a:t>Parametry sociálního bydlení</a:t>
            </a:r>
            <a:endParaRPr lang="cs-CZ" sz="3600" dirty="0">
              <a:solidFill>
                <a:srgbClr val="0070C0"/>
              </a:solidFill>
            </a:endParaRPr>
          </a:p>
        </p:txBody>
      </p:sp>
    </p:spTree>
    <p:extLst>
      <p:ext uri="{BB962C8B-B14F-4D97-AF65-F5344CB8AC3E}">
        <p14:creationId xmlns:p14="http://schemas.microsoft.com/office/powerpoint/2010/main" val="3008669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a:solidFill>
                  <a:srgbClr val="0070C0"/>
                </a:solidFill>
              </a:rPr>
              <a:t>34./35. výzva IROP – Sociální bydlení</a:t>
            </a:r>
            <a:br>
              <a:rPr lang="cs-CZ" sz="2800" dirty="0">
                <a:solidFill>
                  <a:srgbClr val="0070C0"/>
                </a:solidFill>
              </a:rPr>
            </a:br>
            <a:r>
              <a:rPr lang="cs-CZ" sz="2800" dirty="0">
                <a:solidFill>
                  <a:srgbClr val="0070C0"/>
                </a:solidFill>
              </a:rPr>
              <a:t>Parametry sociálního bydlení</a:t>
            </a:r>
            <a:endParaRPr lang="cs-CZ" sz="3600" dirty="0">
              <a:solidFill>
                <a:srgbClr val="0070C0"/>
              </a:solidFill>
            </a:endParaRPr>
          </a:p>
        </p:txBody>
      </p:sp>
      <p:sp>
        <p:nvSpPr>
          <p:cNvPr id="3" name="Zástupný symbol pro obsah 2"/>
          <p:cNvSpPr>
            <a:spLocks noGrp="1"/>
          </p:cNvSpPr>
          <p:nvPr>
            <p:ph idx="1"/>
          </p:nvPr>
        </p:nvSpPr>
        <p:spPr>
          <a:xfrm>
            <a:off x="457200" y="1340768"/>
            <a:ext cx="8229600" cy="4781128"/>
          </a:xfrm>
        </p:spPr>
        <p:txBody>
          <a:bodyPr>
            <a:normAutofit fontScale="47500" lnSpcReduction="20000"/>
          </a:bodyPr>
          <a:lstStyle/>
          <a:p>
            <a:pPr marL="0" indent="0" algn="just">
              <a:buNone/>
            </a:pPr>
            <a:r>
              <a:rPr lang="cs-CZ" b="1" dirty="0" smtClean="0"/>
              <a:t>Projekt </a:t>
            </a:r>
            <a:r>
              <a:rPr lang="cs-CZ" b="1" dirty="0"/>
              <a:t>sociálního bydlení musí naplňovat všechny níže uvedená kritéria občanské </a:t>
            </a:r>
            <a:r>
              <a:rPr lang="cs-CZ" b="1" dirty="0" smtClean="0"/>
              <a:t>vybavenosti.</a:t>
            </a:r>
          </a:p>
          <a:p>
            <a:pPr marL="0" indent="0" algn="just">
              <a:buNone/>
            </a:pPr>
            <a:endParaRPr lang="cs-CZ" u="sng" dirty="0"/>
          </a:p>
          <a:p>
            <a:pPr marL="0" indent="0" algn="just">
              <a:buNone/>
            </a:pPr>
            <a:r>
              <a:rPr lang="cs-CZ" u="sng" dirty="0"/>
              <a:t>Občanskou vybaveností se míní:</a:t>
            </a:r>
          </a:p>
          <a:p>
            <a:pPr algn="just">
              <a:buFont typeface="Wingdings" panose="05000000000000000000" pitchFamily="2" charset="2"/>
              <a:buChar char="Ø"/>
            </a:pPr>
            <a:r>
              <a:rPr lang="cs-CZ" b="1" dirty="0" smtClean="0"/>
              <a:t>Školská </a:t>
            </a:r>
            <a:r>
              <a:rPr lang="cs-CZ" b="1" dirty="0"/>
              <a:t>zařízení</a:t>
            </a:r>
            <a:r>
              <a:rPr lang="cs-CZ" dirty="0"/>
              <a:t>:</a:t>
            </a:r>
          </a:p>
          <a:p>
            <a:pPr lvl="1" algn="just">
              <a:buFont typeface="Wingdings" panose="05000000000000000000" pitchFamily="2" charset="2"/>
              <a:buChar char="§"/>
            </a:pPr>
            <a:r>
              <a:rPr lang="cs-CZ" sz="3200" dirty="0" smtClean="0"/>
              <a:t>mateřská </a:t>
            </a:r>
            <a:r>
              <a:rPr lang="cs-CZ" sz="3200" dirty="0"/>
              <a:t>škola, v dostupné vzdálenosti odpovídající charakteru lokality;</a:t>
            </a:r>
          </a:p>
          <a:p>
            <a:pPr lvl="1" algn="just">
              <a:buFont typeface="Wingdings" panose="05000000000000000000" pitchFamily="2" charset="2"/>
              <a:buChar char="§"/>
            </a:pPr>
            <a:r>
              <a:rPr lang="cs-CZ" sz="3200" dirty="0" smtClean="0"/>
              <a:t>základní </a:t>
            </a:r>
            <a:r>
              <a:rPr lang="cs-CZ" sz="3200" dirty="0"/>
              <a:t>škola v dostupné vzdálenosti odpovídající charakteru lokality;</a:t>
            </a:r>
          </a:p>
          <a:p>
            <a:pPr marL="0" indent="0" algn="just">
              <a:buNone/>
            </a:pPr>
            <a:endParaRPr lang="cs-CZ" dirty="0"/>
          </a:p>
          <a:p>
            <a:pPr algn="just">
              <a:buFont typeface="Wingdings" panose="05000000000000000000" pitchFamily="2" charset="2"/>
              <a:buChar char="Ø"/>
            </a:pPr>
            <a:r>
              <a:rPr lang="cs-CZ" b="1" dirty="0" smtClean="0"/>
              <a:t>Zdravotní </a:t>
            </a:r>
            <a:r>
              <a:rPr lang="cs-CZ" b="1" dirty="0"/>
              <a:t>a sociální péče:</a:t>
            </a:r>
          </a:p>
          <a:p>
            <a:pPr lvl="1" algn="just">
              <a:buFont typeface="Wingdings" panose="05000000000000000000" pitchFamily="2" charset="2"/>
              <a:buChar char="§"/>
            </a:pPr>
            <a:r>
              <a:rPr lang="cs-CZ" sz="3200" dirty="0" smtClean="0"/>
              <a:t>služba </a:t>
            </a:r>
            <a:r>
              <a:rPr lang="cs-CZ" sz="3200" dirty="0"/>
              <a:t>praktického lékaře (i občasná) v obci, nebo v dostupné vzdálenosti odpovídající </a:t>
            </a:r>
            <a:r>
              <a:rPr lang="cs-CZ" sz="3200" dirty="0" smtClean="0"/>
              <a:t>charakteru </a:t>
            </a:r>
            <a:r>
              <a:rPr lang="cs-CZ" sz="3200" dirty="0"/>
              <a:t>lokality;</a:t>
            </a:r>
          </a:p>
          <a:p>
            <a:pPr lvl="1" algn="just">
              <a:buFont typeface="Wingdings" panose="05000000000000000000" pitchFamily="2" charset="2"/>
              <a:buChar char="§"/>
            </a:pPr>
            <a:r>
              <a:rPr lang="cs-CZ" sz="3200" dirty="0" smtClean="0"/>
              <a:t>Sociální </a:t>
            </a:r>
            <a:r>
              <a:rPr lang="cs-CZ" sz="3200" dirty="0"/>
              <a:t>služby podporující sociální začlenění cílové skupiny v obci, nebo v dostupné </a:t>
            </a:r>
            <a:r>
              <a:rPr lang="cs-CZ" sz="3200" dirty="0" smtClean="0"/>
              <a:t>  vzdálenosti </a:t>
            </a:r>
            <a:r>
              <a:rPr lang="cs-CZ" sz="3200" dirty="0"/>
              <a:t>odpovídající charakteru lokality;</a:t>
            </a:r>
          </a:p>
          <a:p>
            <a:pPr marL="0" indent="0" algn="just">
              <a:buNone/>
            </a:pPr>
            <a:endParaRPr lang="cs-CZ" dirty="0"/>
          </a:p>
          <a:p>
            <a:pPr algn="just">
              <a:buFont typeface="Wingdings" panose="05000000000000000000" pitchFamily="2" charset="2"/>
              <a:buChar char="Ø"/>
            </a:pPr>
            <a:r>
              <a:rPr lang="cs-CZ" b="1" dirty="0" smtClean="0"/>
              <a:t>Nákupy </a:t>
            </a:r>
            <a:r>
              <a:rPr lang="cs-CZ" b="1" dirty="0"/>
              <a:t>a služby:</a:t>
            </a:r>
          </a:p>
          <a:p>
            <a:pPr lvl="1" algn="just">
              <a:buFont typeface="Wingdings" panose="05000000000000000000" pitchFamily="2" charset="2"/>
              <a:buChar char="§"/>
            </a:pPr>
            <a:r>
              <a:rPr lang="cs-CZ" sz="3200" dirty="0" smtClean="0"/>
              <a:t>možnost </a:t>
            </a:r>
            <a:r>
              <a:rPr lang="cs-CZ" sz="3200" dirty="0"/>
              <a:t>nákupu základních potřeb, prodej základních potravin v obci;</a:t>
            </a:r>
          </a:p>
          <a:p>
            <a:pPr lvl="1" algn="just">
              <a:buFont typeface="Wingdings" panose="05000000000000000000" pitchFamily="2" charset="2"/>
              <a:buChar char="§"/>
            </a:pPr>
            <a:r>
              <a:rPr lang="cs-CZ" sz="3200" dirty="0" smtClean="0"/>
              <a:t>prodej </a:t>
            </a:r>
            <a:r>
              <a:rPr lang="cs-CZ" sz="3200" dirty="0"/>
              <a:t>základního nepotravinářského zboží v obci</a:t>
            </a:r>
            <a:r>
              <a:rPr lang="cs-CZ" sz="3200" dirty="0" smtClean="0"/>
              <a:t>.</a:t>
            </a:r>
          </a:p>
          <a:p>
            <a:pPr marL="457200" lvl="1" indent="0" algn="just">
              <a:buNone/>
            </a:pPr>
            <a:r>
              <a:rPr lang="cs-CZ" sz="3200" dirty="0" smtClean="0"/>
              <a:t> </a:t>
            </a:r>
            <a:endParaRPr lang="cs-CZ" sz="3200" dirty="0"/>
          </a:p>
          <a:p>
            <a:pPr algn="just">
              <a:buFont typeface="Wingdings" panose="05000000000000000000" pitchFamily="2" charset="2"/>
              <a:buChar char="Ø"/>
            </a:pPr>
            <a:r>
              <a:rPr lang="cs-CZ" b="1" dirty="0" smtClean="0"/>
              <a:t>Doprava</a:t>
            </a:r>
            <a:r>
              <a:rPr lang="cs-CZ" b="1" dirty="0"/>
              <a:t>:</a:t>
            </a:r>
          </a:p>
          <a:p>
            <a:pPr lvl="1" algn="just">
              <a:buFont typeface="Wingdings" panose="05000000000000000000" pitchFamily="2" charset="2"/>
              <a:buChar char="§"/>
            </a:pPr>
            <a:r>
              <a:rPr lang="cs-CZ" sz="3200" dirty="0" smtClean="0"/>
              <a:t>veřejná </a:t>
            </a:r>
            <a:r>
              <a:rPr lang="cs-CZ" sz="3200" dirty="0"/>
              <a:t>doprava (železnice nebo autobus nebo MHD) v obci, nebo v docházkové </a:t>
            </a:r>
            <a:r>
              <a:rPr lang="cs-CZ" sz="3200" dirty="0" smtClean="0"/>
              <a:t>vzdálenosti</a:t>
            </a:r>
            <a:r>
              <a:rPr lang="cs-CZ" sz="3200" dirty="0"/>
              <a:t>.</a:t>
            </a:r>
          </a:p>
          <a:p>
            <a:pPr marL="0" indent="0" algn="just">
              <a:buNone/>
            </a:pPr>
            <a:endParaRPr lang="cs-CZ" dirty="0"/>
          </a:p>
          <a:p>
            <a:pPr marL="0" indent="0" algn="just">
              <a:buNone/>
            </a:pPr>
            <a:endParaRPr lang="cs-CZ" dirty="0"/>
          </a:p>
          <a:p>
            <a:pPr marL="0" indent="0" algn="just">
              <a:buNone/>
            </a:pPr>
            <a:endParaRPr lang="cs-CZ" dirty="0"/>
          </a:p>
          <a:p>
            <a:pPr marL="0" indent="0" algn="just">
              <a:buNone/>
            </a:pPr>
            <a:endParaRPr lang="cs-CZ" dirty="0"/>
          </a:p>
          <a:p>
            <a:pPr marL="0" indent="0" algn="just">
              <a:buNone/>
            </a:pPr>
            <a:endParaRPr lang="cs-CZ"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25</a:t>
            </a:fld>
            <a:endParaRPr lang="cs-CZ">
              <a:solidFill>
                <a:prstClr val="black">
                  <a:tint val="75000"/>
                </a:prstClr>
              </a:solidFill>
            </a:endParaRPr>
          </a:p>
        </p:txBody>
      </p:sp>
    </p:spTree>
    <p:extLst>
      <p:ext uri="{BB962C8B-B14F-4D97-AF65-F5344CB8AC3E}">
        <p14:creationId xmlns:p14="http://schemas.microsoft.com/office/powerpoint/2010/main" val="3891888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a:solidFill>
                  <a:srgbClr val="0070C0"/>
                </a:solidFill>
              </a:rPr>
              <a:t>34./35. výzva IROP – Sociální bydlení</a:t>
            </a:r>
            <a:br>
              <a:rPr lang="cs-CZ" sz="2800" dirty="0">
                <a:solidFill>
                  <a:srgbClr val="0070C0"/>
                </a:solidFill>
              </a:rPr>
            </a:br>
            <a:r>
              <a:rPr lang="cs-CZ" sz="2800" dirty="0">
                <a:solidFill>
                  <a:srgbClr val="0070C0"/>
                </a:solidFill>
              </a:rPr>
              <a:t>Parametry sociálního bydlení</a:t>
            </a:r>
            <a:endParaRPr lang="cs-CZ" sz="3600" dirty="0">
              <a:solidFill>
                <a:srgbClr val="0070C0"/>
              </a:solidFill>
            </a:endParaRPr>
          </a:p>
        </p:txBody>
      </p:sp>
      <p:sp>
        <p:nvSpPr>
          <p:cNvPr id="3" name="Zástupný symbol pro obsah 2"/>
          <p:cNvSpPr>
            <a:spLocks noGrp="1"/>
          </p:cNvSpPr>
          <p:nvPr>
            <p:ph idx="1"/>
          </p:nvPr>
        </p:nvSpPr>
        <p:spPr>
          <a:xfrm>
            <a:off x="457200" y="1268760"/>
            <a:ext cx="8229600" cy="4525963"/>
          </a:xfrm>
        </p:spPr>
        <p:txBody>
          <a:bodyPr>
            <a:normAutofit/>
          </a:bodyPr>
          <a:lstStyle/>
          <a:p>
            <a:pPr marL="0" indent="0">
              <a:buNone/>
            </a:pPr>
            <a:r>
              <a:rPr lang="cs-CZ" sz="1900" b="1" dirty="0"/>
              <a:t>Podmínky pro nakládání se sociálními byty</a:t>
            </a:r>
          </a:p>
          <a:p>
            <a:pPr>
              <a:spcAft>
                <a:spcPts val="600"/>
              </a:spcAft>
              <a:buFont typeface="Wingdings" panose="05000000000000000000" pitchFamily="2" charset="2"/>
              <a:buChar char="§"/>
            </a:pPr>
            <a:r>
              <a:rPr lang="cs-CZ" sz="1700" dirty="0" smtClean="0"/>
              <a:t>Příjemce </a:t>
            </a:r>
            <a:r>
              <a:rPr lang="cs-CZ" sz="1700" dirty="0"/>
              <a:t>nepodmíní uzavření smlouvy o nájmu složením finančních prostředků (např. kauce)</a:t>
            </a:r>
          </a:p>
          <a:p>
            <a:pPr>
              <a:spcAft>
                <a:spcPts val="600"/>
              </a:spcAft>
              <a:buFont typeface="Wingdings" panose="05000000000000000000" pitchFamily="2" charset="2"/>
              <a:buChar char="§"/>
            </a:pPr>
            <a:r>
              <a:rPr lang="cs-CZ" sz="1700" dirty="0" smtClean="0"/>
              <a:t>Nájemné </a:t>
            </a:r>
            <a:r>
              <a:rPr lang="cs-CZ" sz="1700" dirty="0"/>
              <a:t>za 1 m</a:t>
            </a:r>
            <a:r>
              <a:rPr lang="cs-CZ" sz="1800" baseline="30000" dirty="0"/>
              <a:t>2</a:t>
            </a:r>
            <a:r>
              <a:rPr lang="cs-CZ" sz="1700" dirty="0"/>
              <a:t> podlahové plochy sociálního bytu, sjednané při uzavření nájemní smlouvy nebo změněné v průběhu trvání nájemního vztahu, nesmí překročit 57,50 Kč. </a:t>
            </a:r>
            <a:endParaRPr lang="cs-CZ" sz="1700" dirty="0" smtClean="0"/>
          </a:p>
          <a:p>
            <a:pPr>
              <a:spcAft>
                <a:spcPts val="600"/>
              </a:spcAft>
              <a:buFont typeface="Wingdings" panose="05000000000000000000" pitchFamily="2" charset="2"/>
              <a:buChar char="§"/>
            </a:pPr>
            <a:r>
              <a:rPr lang="cs-CZ" sz="1700" dirty="0" smtClean="0"/>
              <a:t>Příjemce </a:t>
            </a:r>
            <a:r>
              <a:rPr lang="cs-CZ" sz="1700" dirty="0"/>
              <a:t>je povinen uzavřít nájemní smlouvu k bytu pouze s osobou z cílové skupiny, kdy minimálně 50 % členů užívající domácnost musí být v ekonomicky produktivním věku (tj. ve věku 15 až 64 let). </a:t>
            </a:r>
          </a:p>
          <a:p>
            <a:pPr>
              <a:buFont typeface="Wingdings" panose="05000000000000000000" pitchFamily="2" charset="2"/>
              <a:buChar char="§"/>
            </a:pPr>
            <a:r>
              <a:rPr lang="cs-CZ" sz="1700" dirty="0" smtClean="0"/>
              <a:t>Nájemní </a:t>
            </a:r>
            <a:r>
              <a:rPr lang="cs-CZ" sz="1700" dirty="0"/>
              <a:t>smlouva může být také uzavřena s osobou z cílové skupiny, která není v ekonomicky produktivním věku (tj. 65 let a výše), avšak minimálně dalších 50 % členů užívajících domácnost je v ekonomicky produktivním věku (tj. ve věku 15 až 64 let). </a:t>
            </a:r>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26</a:t>
            </a:fld>
            <a:endParaRPr lang="cs-CZ">
              <a:solidFill>
                <a:prstClr val="black">
                  <a:tint val="75000"/>
                </a:prstClr>
              </a:solidFill>
            </a:endParaRPr>
          </a:p>
        </p:txBody>
      </p:sp>
    </p:spTree>
    <p:extLst>
      <p:ext uri="{BB962C8B-B14F-4D97-AF65-F5344CB8AC3E}">
        <p14:creationId xmlns:p14="http://schemas.microsoft.com/office/powerpoint/2010/main" val="1155814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sz="2800" dirty="0">
                <a:solidFill>
                  <a:srgbClr val="0070C0"/>
                </a:solidFill>
              </a:rPr>
              <a:t>34./35. výzva IROP – Sociální bydlení</a:t>
            </a:r>
            <a:br>
              <a:rPr lang="cs-CZ" sz="2800" dirty="0">
                <a:solidFill>
                  <a:srgbClr val="0070C0"/>
                </a:solidFill>
              </a:rPr>
            </a:br>
            <a:r>
              <a:rPr lang="cs-CZ" sz="2800" dirty="0">
                <a:solidFill>
                  <a:srgbClr val="0070C0"/>
                </a:solidFill>
              </a:rPr>
              <a:t>Parametry sociálního bydlení</a:t>
            </a:r>
            <a:endParaRPr lang="cs-CZ" sz="3600" dirty="0">
              <a:solidFill>
                <a:srgbClr val="0070C0"/>
              </a:solidFill>
            </a:endParaRPr>
          </a:p>
        </p:txBody>
      </p:sp>
      <p:sp>
        <p:nvSpPr>
          <p:cNvPr id="3" name="Zástupný symbol pro obsah 2"/>
          <p:cNvSpPr>
            <a:spLocks noGrp="1"/>
          </p:cNvSpPr>
          <p:nvPr>
            <p:ph idx="1"/>
          </p:nvPr>
        </p:nvSpPr>
        <p:spPr>
          <a:xfrm>
            <a:off x="457200" y="1268760"/>
            <a:ext cx="8229600" cy="4709120"/>
          </a:xfrm>
        </p:spPr>
        <p:txBody>
          <a:bodyPr>
            <a:normAutofit fontScale="47500" lnSpcReduction="20000"/>
          </a:bodyPr>
          <a:lstStyle/>
          <a:p>
            <a:pPr>
              <a:lnSpc>
                <a:spcPct val="130000"/>
              </a:lnSpc>
              <a:buFont typeface="Wingdings" panose="05000000000000000000" pitchFamily="2" charset="2"/>
              <a:buChar char="Ø"/>
            </a:pPr>
            <a:r>
              <a:rPr lang="cs-CZ" dirty="0" smtClean="0"/>
              <a:t>Nájemní </a:t>
            </a:r>
            <a:r>
              <a:rPr lang="cs-CZ" dirty="0"/>
              <a:t>smlouva bude uzavřena s osobou, která prokáže, že její průměrný čistý měsíční příjem v období 12 kalendářních měsíců před uzavřením nájemní smlouvy nepřesáhl 0,5 násobek průměrné měsíční mzdy (dle údajů ČSÚ</a:t>
            </a:r>
            <a:r>
              <a:rPr lang="cs-CZ" dirty="0" smtClean="0"/>
              <a:t>)´a zároveň je v souladu s definicí ETHOS (viz specifická pravidla, formuláře k doložení příjmu a čestné prohlášení).</a:t>
            </a:r>
            <a:endParaRPr lang="cs-CZ" dirty="0"/>
          </a:p>
          <a:p>
            <a:endParaRPr lang="cs-CZ" dirty="0"/>
          </a:p>
          <a:p>
            <a:pPr>
              <a:lnSpc>
                <a:spcPct val="130000"/>
              </a:lnSpc>
              <a:buFont typeface="Wingdings" panose="05000000000000000000" pitchFamily="2" charset="2"/>
              <a:buChar char="Ø"/>
            </a:pPr>
            <a:r>
              <a:rPr lang="cs-CZ" dirty="0" smtClean="0"/>
              <a:t>Pokud </a:t>
            </a:r>
            <a:r>
              <a:rPr lang="cs-CZ" dirty="0"/>
              <a:t>budou užívat sociální nájemní byt další osoby, doloží osoba, s níž má být uzavřena nájemní smlouva, že měsíční průměr součtu čistých příjmů všech členů domácnosti za období 12 kalendářních měsíců před uzavřením nájemní smlouvy nepřesáhl:</a:t>
            </a:r>
          </a:p>
          <a:p>
            <a:pPr marL="400050" lvl="1" indent="0">
              <a:buNone/>
            </a:pPr>
            <a:r>
              <a:rPr lang="cs-CZ" dirty="0"/>
              <a:t>a)	0,8 násobek průměrné měsíční mzdy, jedná-li se o domácnost se 2 členy;</a:t>
            </a:r>
          </a:p>
          <a:p>
            <a:pPr marL="400050" lvl="1" indent="0">
              <a:buNone/>
            </a:pPr>
            <a:r>
              <a:rPr lang="cs-CZ" dirty="0"/>
              <a:t>b)	0,9 násobek průměrné měsíční mzdy, jedná-li se o domácnost se 3 členy;</a:t>
            </a:r>
          </a:p>
          <a:p>
            <a:pPr marL="400050" lvl="1" indent="0">
              <a:buNone/>
            </a:pPr>
            <a:r>
              <a:rPr lang="cs-CZ" dirty="0"/>
              <a:t>c)	1,0 násobek průměrné měsíční mzdy, jedná-li se o domácnost se 4 členy;</a:t>
            </a:r>
          </a:p>
          <a:p>
            <a:pPr marL="400050" lvl="1" indent="0">
              <a:buNone/>
            </a:pPr>
            <a:r>
              <a:rPr lang="cs-CZ" dirty="0"/>
              <a:t>d)	1,2 násobek průměrné měsíční mzdy, jedná-li se o domácnost s 5 a více členy.</a:t>
            </a:r>
          </a:p>
          <a:p>
            <a:endParaRPr lang="cs-CZ" dirty="0"/>
          </a:p>
          <a:p>
            <a:pPr>
              <a:lnSpc>
                <a:spcPct val="130000"/>
              </a:lnSpc>
              <a:buFont typeface="Wingdings" panose="05000000000000000000" pitchFamily="2" charset="2"/>
              <a:buChar char="Ø"/>
            </a:pPr>
            <a:r>
              <a:rPr lang="cs-CZ" dirty="0" smtClean="0"/>
              <a:t>Nájemní </a:t>
            </a:r>
            <a:r>
              <a:rPr lang="cs-CZ" dirty="0"/>
              <a:t>smlouva se uzavře na dobu určitou minimálně na jeden kalendářní rok a nejdéle na 2 roky s možností jejího opakovaného prodloužení podle konkrétní situace nájemce. Nájemní smlouva může být prodloužena, pokud nájemce a další osoby, užívající domácnost, nadále splňují podmínky pro uzavření nájemní smlouvy sociálního bydlení. Při obnovení nájemní smlouvy není přihlíženo k minimálnímu počtu ekonomicky produktivních obyvatel ve společné domácnosti.</a:t>
            </a:r>
          </a:p>
          <a:p>
            <a:endParaRPr lang="cs-CZ" dirty="0"/>
          </a:p>
        </p:txBody>
      </p:sp>
      <p:sp>
        <p:nvSpPr>
          <p:cNvPr id="5" name="Zástupný symbol pro číslo snímku 4"/>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27</a:t>
            </a:fld>
            <a:endParaRPr lang="cs-CZ">
              <a:solidFill>
                <a:prstClr val="black">
                  <a:tint val="75000"/>
                </a:prstClr>
              </a:solidFill>
            </a:endParaRPr>
          </a:p>
        </p:txBody>
      </p:sp>
    </p:spTree>
    <p:extLst>
      <p:ext uri="{BB962C8B-B14F-4D97-AF65-F5344CB8AC3E}">
        <p14:creationId xmlns:p14="http://schemas.microsoft.com/office/powerpoint/2010/main" val="2751921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a:solidFill>
                  <a:srgbClr val="0070C0"/>
                </a:solidFill>
              </a:rPr>
              <a:t>34./35. výzva IROP – Sociální bydlení</a:t>
            </a:r>
            <a:br>
              <a:rPr lang="cs-CZ" sz="2800" dirty="0">
                <a:solidFill>
                  <a:srgbClr val="0070C0"/>
                </a:solidFill>
              </a:rPr>
            </a:br>
            <a:r>
              <a:rPr lang="cs-CZ" sz="2800" dirty="0">
                <a:solidFill>
                  <a:srgbClr val="0070C0"/>
                </a:solidFill>
              </a:rPr>
              <a:t>Parametry sociálního bydlení</a:t>
            </a:r>
            <a:endParaRPr lang="cs-CZ" sz="3600" dirty="0">
              <a:solidFill>
                <a:srgbClr val="0070C0"/>
              </a:solidFill>
            </a:endParaRPr>
          </a:p>
        </p:txBody>
      </p:sp>
      <p:sp>
        <p:nvSpPr>
          <p:cNvPr id="3" name="Zástupný symbol pro obsah 2"/>
          <p:cNvSpPr>
            <a:spLocks noGrp="1"/>
          </p:cNvSpPr>
          <p:nvPr>
            <p:ph idx="1"/>
          </p:nvPr>
        </p:nvSpPr>
        <p:spPr>
          <a:xfrm>
            <a:off x="457200" y="1124744"/>
            <a:ext cx="8229600" cy="4525963"/>
          </a:xfrm>
        </p:spPr>
        <p:txBody>
          <a:bodyPr>
            <a:normAutofit/>
          </a:bodyPr>
          <a:lstStyle/>
          <a:p>
            <a:pPr algn="just"/>
            <a:endParaRPr lang="cs-CZ" sz="1800" dirty="0" smtClean="0"/>
          </a:p>
          <a:p>
            <a:pPr algn="just">
              <a:spcAft>
                <a:spcPts val="600"/>
              </a:spcAft>
              <a:buFont typeface="Wingdings" panose="05000000000000000000" pitchFamily="2" charset="2"/>
              <a:buChar char="Ø"/>
            </a:pPr>
            <a:r>
              <a:rPr lang="cs-CZ" sz="1800" b="1" dirty="0"/>
              <a:t>Bytový dům má nejvýše osm bytových jednotek, nebo v jednom vchodě bytového domu, který má více než osm bytů, je podíl sociálních bytů na celkovém počtu bytů nejvýše 20 %.</a:t>
            </a:r>
          </a:p>
          <a:p>
            <a:pPr algn="just">
              <a:spcAft>
                <a:spcPts val="600"/>
              </a:spcAft>
              <a:buFont typeface="Wingdings" panose="05000000000000000000" pitchFamily="2" charset="2"/>
              <a:buChar char="Ø"/>
            </a:pPr>
            <a:r>
              <a:rPr lang="cs-CZ" sz="1800" dirty="0" smtClean="0"/>
              <a:t>Nájemní </a:t>
            </a:r>
            <a:r>
              <a:rPr lang="cs-CZ" sz="1800" dirty="0"/>
              <a:t>smlouva může být uzavřena pouze s osobou, která nemá uzavřenou jinou nájemní smlouvu, nemá ve vlastnictví, spoluvlastnictví bytový dům, rodinný dům, byt, dům pro rekreační nebo jiné ubytovací účely. Tato podmínka se vztahuje na všechny osoby užívající danou domácnost sociálního bydlení.</a:t>
            </a:r>
          </a:p>
          <a:p>
            <a:pPr algn="just">
              <a:buFont typeface="Wingdings" panose="05000000000000000000" pitchFamily="2" charset="2"/>
              <a:buChar char="Ø"/>
            </a:pPr>
            <a:r>
              <a:rPr lang="cs-CZ" sz="1800" b="1" dirty="0" smtClean="0"/>
              <a:t>Po </a:t>
            </a:r>
            <a:r>
              <a:rPr lang="cs-CZ" sz="1800" b="1" dirty="0"/>
              <a:t>dobu udržitelnosti projektu musí být cílové skupině v sociálních bytech dostupná podpora ve formě sociální práce. Sociální prací je myšleno poskytování sociální služby podle zákona č. 108/2006 Sb., nebo další sociální práci, jejímž gestorem je kvalifikovaný sociální pracovník. Předpoklady pro výkon povolání sociálního pracovníka stanovuje zákon č. 108/2006 Sb.</a:t>
            </a:r>
          </a:p>
          <a:p>
            <a:endParaRPr lang="cs-CZ"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28</a:t>
            </a:fld>
            <a:endParaRPr lang="cs-CZ">
              <a:solidFill>
                <a:prstClr val="black">
                  <a:tint val="75000"/>
                </a:prstClr>
              </a:solidFill>
            </a:endParaRPr>
          </a:p>
        </p:txBody>
      </p:sp>
    </p:spTree>
    <p:extLst>
      <p:ext uri="{BB962C8B-B14F-4D97-AF65-F5344CB8AC3E}">
        <p14:creationId xmlns:p14="http://schemas.microsoft.com/office/powerpoint/2010/main" val="3826971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457200" y="1268760"/>
            <a:ext cx="8229600" cy="4525963"/>
          </a:xfrm>
        </p:spPr>
        <p:txBody>
          <a:bodyPr>
            <a:noAutofit/>
          </a:bodyPr>
          <a:lstStyle/>
          <a:p>
            <a:pPr marL="0" indent="0">
              <a:buNone/>
            </a:pPr>
            <a:r>
              <a:rPr lang="cs-CZ" sz="1800" dirty="0"/>
              <a:t>Cílovou skupinou v sociálním bydlení jsou osoby v bytové nouzi.  Příjemce projektu musí poskytnout bydlení pouze níže uvedeným cílovým skupinám v bytové nouzi:  </a:t>
            </a:r>
            <a:r>
              <a:rPr lang="cs-CZ" sz="1800" dirty="0" smtClean="0"/>
              <a:t/>
            </a:r>
            <a:br>
              <a:rPr lang="cs-CZ" sz="1800" dirty="0" smtClean="0"/>
            </a:br>
            <a:endParaRPr lang="cs-CZ" sz="2000" dirty="0"/>
          </a:p>
          <a:p>
            <a:pPr algn="just">
              <a:buFont typeface="Wingdings" panose="05000000000000000000" pitchFamily="2" charset="2"/>
              <a:buChar char="Ø"/>
            </a:pPr>
            <a:r>
              <a:rPr lang="cs-CZ" sz="1600" dirty="0" smtClean="0"/>
              <a:t>osoby </a:t>
            </a:r>
            <a:r>
              <a:rPr lang="cs-CZ" sz="1600" dirty="0"/>
              <a:t>spící venku (např. ulice, pod mostem, nádraží, letiště, </a:t>
            </a:r>
            <a:r>
              <a:rPr lang="cs-CZ" sz="1600" dirty="0" smtClean="0"/>
              <a:t>veřejné  dopravní </a:t>
            </a:r>
            <a:r>
              <a:rPr lang="cs-CZ" sz="1600" dirty="0"/>
              <a:t>prostředky, kanály, jeskyně, odstavené </a:t>
            </a:r>
            <a:r>
              <a:rPr lang="cs-CZ" sz="1600" dirty="0" smtClean="0"/>
              <a:t>	vagony, stany, garáže</a:t>
            </a:r>
            <a:r>
              <a:rPr lang="cs-CZ" sz="1600" dirty="0"/>
              <a:t>, prádelny, sklepy a půdy domů, vraky aut),</a:t>
            </a:r>
          </a:p>
          <a:p>
            <a:pPr algn="just">
              <a:buFont typeface="Wingdings" panose="05000000000000000000" pitchFamily="2" charset="2"/>
              <a:buChar char="Ø"/>
            </a:pPr>
            <a:r>
              <a:rPr lang="cs-CZ" sz="1600" dirty="0" smtClean="0"/>
              <a:t>osoby </a:t>
            </a:r>
            <a:r>
              <a:rPr lang="cs-CZ" sz="1600" dirty="0"/>
              <a:t>v nízkoprahové noclehárně,</a:t>
            </a:r>
          </a:p>
          <a:p>
            <a:pPr algn="just">
              <a:buFont typeface="Wingdings" panose="05000000000000000000" pitchFamily="2" charset="2"/>
              <a:buChar char="Ø"/>
            </a:pPr>
            <a:r>
              <a:rPr lang="cs-CZ" sz="1600" dirty="0" smtClean="0"/>
              <a:t>osoby </a:t>
            </a:r>
            <a:r>
              <a:rPr lang="cs-CZ" sz="1600" dirty="0"/>
              <a:t>sezonně užívající k přenocování prostory zařízení bez lůžek,</a:t>
            </a:r>
          </a:p>
          <a:p>
            <a:pPr algn="just">
              <a:buFont typeface="Wingdings" panose="05000000000000000000" pitchFamily="2" charset="2"/>
              <a:buChar char="Ø"/>
            </a:pPr>
            <a:r>
              <a:rPr lang="cs-CZ" sz="1600" dirty="0" smtClean="0"/>
              <a:t>muži </a:t>
            </a:r>
            <a:r>
              <a:rPr lang="cs-CZ" sz="1600" dirty="0"/>
              <a:t>a ženy v azylovém domě,</a:t>
            </a:r>
          </a:p>
          <a:p>
            <a:pPr algn="just">
              <a:buFont typeface="Wingdings" panose="05000000000000000000" pitchFamily="2" charset="2"/>
              <a:buChar char="Ø"/>
            </a:pPr>
            <a:r>
              <a:rPr lang="cs-CZ" sz="1600" dirty="0" smtClean="0"/>
              <a:t>matky </a:t>
            </a:r>
            <a:r>
              <a:rPr lang="cs-CZ" sz="1600" dirty="0"/>
              <a:t>nebo otcové s dětmi v azylovém domě,</a:t>
            </a:r>
          </a:p>
          <a:p>
            <a:pPr algn="just">
              <a:buFont typeface="Wingdings" panose="05000000000000000000" pitchFamily="2" charset="2"/>
              <a:buChar char="Ø"/>
            </a:pPr>
            <a:r>
              <a:rPr lang="cs-CZ" sz="1600" dirty="0" smtClean="0"/>
              <a:t>úplné </a:t>
            </a:r>
            <a:r>
              <a:rPr lang="cs-CZ" sz="1600" dirty="0"/>
              <a:t>rodiny v azylovém </a:t>
            </a:r>
            <a:r>
              <a:rPr lang="cs-CZ" sz="1600" dirty="0" smtClean="0"/>
              <a:t>domě,</a:t>
            </a:r>
            <a:endParaRPr lang="cs-CZ" sz="1600" dirty="0"/>
          </a:p>
          <a:p>
            <a:pPr algn="just">
              <a:buFont typeface="Wingdings" panose="05000000000000000000" pitchFamily="2" charset="2"/>
              <a:buChar char="Ø"/>
            </a:pPr>
            <a:r>
              <a:rPr lang="cs-CZ" sz="1600" dirty="0" smtClean="0"/>
              <a:t>osoby </a:t>
            </a:r>
            <a:r>
              <a:rPr lang="cs-CZ" sz="1600" dirty="0"/>
              <a:t>v domě na půli cesty,</a:t>
            </a:r>
          </a:p>
          <a:p>
            <a:pPr algn="just">
              <a:buFont typeface="Wingdings" panose="05000000000000000000" pitchFamily="2" charset="2"/>
              <a:buChar char="Ø"/>
            </a:pPr>
            <a:r>
              <a:rPr lang="cs-CZ" sz="1600" dirty="0" smtClean="0"/>
              <a:t>osoby </a:t>
            </a:r>
            <a:r>
              <a:rPr lang="cs-CZ" sz="1600" dirty="0"/>
              <a:t>ve veřejné komerční ubytovně (nemají jinou možnost </a:t>
            </a:r>
            <a:r>
              <a:rPr lang="cs-CZ" sz="1600" dirty="0" smtClean="0"/>
              <a:t>bydlení</a:t>
            </a:r>
            <a:r>
              <a:rPr lang="cs-CZ" sz="1600" dirty="0"/>
              <a:t>),</a:t>
            </a:r>
          </a:p>
          <a:p>
            <a:pPr>
              <a:buFont typeface="Wingdings" panose="05000000000000000000" pitchFamily="2" charset="2"/>
              <a:buChar char="Ø"/>
            </a:pPr>
            <a:r>
              <a:rPr lang="cs-CZ" sz="1600" dirty="0"/>
              <a:t>osoby v přístřeší po vystěhování z bytu,</a:t>
            </a:r>
          </a:p>
          <a:p>
            <a:pPr>
              <a:buFont typeface="Wingdings" panose="05000000000000000000" pitchFamily="2" charset="2"/>
              <a:buChar char="Ø"/>
            </a:pPr>
            <a:r>
              <a:rPr lang="cs-CZ" sz="1600" dirty="0"/>
              <a:t>žadatelé o azyl v azylových zařízeních</a:t>
            </a:r>
            <a:r>
              <a:rPr lang="cs-CZ" sz="1600" dirty="0" smtClean="0"/>
              <a:t>,</a:t>
            </a:r>
            <a:endParaRPr lang="cs-CZ" sz="1600" dirty="0"/>
          </a:p>
        </p:txBody>
      </p:sp>
      <p:sp>
        <p:nvSpPr>
          <p:cNvPr id="5" name="Zástupný symbol pro číslo snímku 4"/>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29</a:t>
            </a:fld>
            <a:endParaRPr lang="cs-CZ">
              <a:solidFill>
                <a:prstClr val="black">
                  <a:tint val="75000"/>
                </a:prstClr>
              </a:solidFill>
            </a:endParaRPr>
          </a:p>
        </p:txBody>
      </p:sp>
      <p:sp>
        <p:nvSpPr>
          <p:cNvPr id="10" name="Title 1"/>
          <p:cNvSpPr>
            <a:spLocks noGrp="1"/>
          </p:cNvSpPr>
          <p:nvPr>
            <p:ph type="title"/>
          </p:nvPr>
        </p:nvSpPr>
        <p:spPr>
          <a:xfrm>
            <a:off x="6531" y="58522"/>
            <a:ext cx="9137469" cy="1155801"/>
          </a:xfrm>
        </p:spPr>
        <p:txBody>
          <a:bodyPr>
            <a:noAutofit/>
          </a:bodyPr>
          <a:lstStyle/>
          <a:p>
            <a:r>
              <a:rPr lang="cs-CZ" dirty="0" smtClean="0"/>
              <a:t/>
            </a:r>
            <a:br>
              <a:rPr lang="cs-CZ" dirty="0" smtClean="0"/>
            </a:br>
            <a:r>
              <a:rPr lang="cs-CZ" sz="2800" dirty="0">
                <a:solidFill>
                  <a:srgbClr val="0070C0"/>
                </a:solidFill>
              </a:rPr>
              <a:t>34./35. výzva IROP – Sociální bydlení</a:t>
            </a:r>
            <a:r>
              <a:rPr lang="en-US" dirty="0"/>
              <a:t/>
            </a:r>
            <a:br>
              <a:rPr lang="en-US" dirty="0"/>
            </a:br>
            <a:endParaRPr lang="en-US" dirty="0"/>
          </a:p>
        </p:txBody>
      </p:sp>
    </p:spTree>
    <p:extLst>
      <p:ext uri="{BB962C8B-B14F-4D97-AF65-F5344CB8AC3E}">
        <p14:creationId xmlns:p14="http://schemas.microsoft.com/office/powerpoint/2010/main" val="729111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obsah 2"/>
          <p:cNvSpPr txBox="1">
            <a:spLocks/>
          </p:cNvSpPr>
          <p:nvPr/>
        </p:nvSpPr>
        <p:spPr>
          <a:xfrm>
            <a:off x="457200" y="1214438"/>
            <a:ext cx="8229600" cy="4878858"/>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cs-CZ" sz="2200" b="1" dirty="0" smtClean="0">
                <a:solidFill>
                  <a:prstClr val="black"/>
                </a:solidFill>
              </a:rPr>
              <a:t>Ministerstvo pro místní rozvoj České republiky</a:t>
            </a:r>
          </a:p>
          <a:p>
            <a:pPr marL="0" indent="0">
              <a:lnSpc>
                <a:spcPct val="150000"/>
              </a:lnSpc>
              <a:buFont typeface="Arial"/>
              <a:buNone/>
            </a:pPr>
            <a:r>
              <a:rPr lang="cs-CZ" sz="2200" dirty="0" smtClean="0">
                <a:solidFill>
                  <a:prstClr val="black"/>
                </a:solidFill>
              </a:rPr>
              <a:t>= Řídicí orgán IROP (ŘO IROP)</a:t>
            </a:r>
          </a:p>
          <a:p>
            <a:pPr>
              <a:lnSpc>
                <a:spcPct val="150000"/>
              </a:lnSpc>
              <a:buFont typeface="Wingdings" panose="05000000000000000000" pitchFamily="2" charset="2"/>
              <a:buChar char="§"/>
            </a:pPr>
            <a:r>
              <a:rPr lang="cs-CZ" sz="2200" dirty="0" smtClean="0">
                <a:solidFill>
                  <a:prstClr val="black"/>
                </a:solidFill>
              </a:rPr>
              <a:t>řízení programu</a:t>
            </a:r>
          </a:p>
          <a:p>
            <a:pPr>
              <a:lnSpc>
                <a:spcPct val="150000"/>
              </a:lnSpc>
              <a:buFont typeface="Wingdings" panose="05000000000000000000" pitchFamily="2" charset="2"/>
              <a:buChar char="§"/>
            </a:pPr>
            <a:r>
              <a:rPr lang="cs-CZ" sz="2200" dirty="0" smtClean="0">
                <a:solidFill>
                  <a:prstClr val="black"/>
                </a:solidFill>
              </a:rPr>
              <a:t>příprava výzev a pravidel pro žadatele a příjemce, </a:t>
            </a:r>
          </a:p>
          <a:p>
            <a:pPr>
              <a:lnSpc>
                <a:spcPct val="150000"/>
              </a:lnSpc>
              <a:buFont typeface="Wingdings" panose="05000000000000000000" pitchFamily="2" charset="2"/>
              <a:buChar char="§"/>
            </a:pPr>
            <a:r>
              <a:rPr lang="cs-CZ" sz="2200" dirty="0" smtClean="0">
                <a:solidFill>
                  <a:prstClr val="black"/>
                </a:solidFill>
              </a:rPr>
              <a:t>poskytovatel dotace </a:t>
            </a:r>
          </a:p>
          <a:p>
            <a:pPr>
              <a:lnSpc>
                <a:spcPct val="150000"/>
              </a:lnSpc>
              <a:buFont typeface="Arial" panose="020B0604020202020204" pitchFamily="34" charset="0"/>
              <a:buChar char="•"/>
            </a:pPr>
            <a:endParaRPr lang="cs-CZ" sz="2200" dirty="0" smtClean="0">
              <a:solidFill>
                <a:prstClr val="black"/>
              </a:solidFill>
            </a:endParaRPr>
          </a:p>
          <a:p>
            <a:pPr marL="0" indent="0" algn="just" eaLnBrk="0" fontAlgn="base" hangingPunct="0">
              <a:lnSpc>
                <a:spcPct val="150000"/>
              </a:lnSpc>
              <a:spcAft>
                <a:spcPct val="0"/>
              </a:spcAft>
              <a:buFont typeface="Arial"/>
              <a:buNone/>
            </a:pPr>
            <a:r>
              <a:rPr lang="cs-CZ" sz="2200" b="1" dirty="0" smtClean="0">
                <a:solidFill>
                  <a:prstClr val="black"/>
                </a:solidFill>
              </a:rPr>
              <a:t>Centrum pro regionální rozvoj České republiky</a:t>
            </a:r>
          </a:p>
          <a:p>
            <a:pPr marL="0" indent="0" algn="just" eaLnBrk="0" fontAlgn="base" hangingPunct="0">
              <a:lnSpc>
                <a:spcPct val="150000"/>
              </a:lnSpc>
              <a:spcAft>
                <a:spcPct val="0"/>
              </a:spcAft>
              <a:buFont typeface="Arial"/>
              <a:buNone/>
            </a:pPr>
            <a:r>
              <a:rPr lang="cs-CZ" sz="2200" dirty="0" smtClean="0">
                <a:solidFill>
                  <a:prstClr val="black"/>
                </a:solidFill>
              </a:rPr>
              <a:t>= zprostředkující subjekt pro IROP</a:t>
            </a:r>
          </a:p>
          <a:p>
            <a:pPr algn="just" eaLnBrk="0" fontAlgn="base" hangingPunct="0">
              <a:lnSpc>
                <a:spcPct val="150000"/>
              </a:lnSpc>
              <a:spcAft>
                <a:spcPct val="0"/>
              </a:spcAft>
              <a:buFont typeface="Wingdings" panose="05000000000000000000" pitchFamily="2" charset="2"/>
              <a:buChar char="§"/>
            </a:pPr>
            <a:r>
              <a:rPr lang="cs-CZ" sz="2200" dirty="0" smtClean="0">
                <a:solidFill>
                  <a:prstClr val="black"/>
                </a:solidFill>
              </a:rPr>
              <a:t>konzultace, příjem a hodnocení žádostí o podporu, kontroly projektů, kontroly žádostí o platbu, administrace změn, zpracování podkladů pro certifikaci</a:t>
            </a:r>
          </a:p>
          <a:p>
            <a:endParaRPr lang="cs-CZ" dirty="0"/>
          </a:p>
        </p:txBody>
      </p:sp>
      <p:sp>
        <p:nvSpPr>
          <p:cNvPr id="11" name="Nadpis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endParaRPr lang="cs-CZ" sz="3200" dirty="0">
              <a:solidFill>
                <a:srgbClr val="0070C0"/>
              </a:solidFill>
            </a:endParaRPr>
          </a:p>
        </p:txBody>
      </p:sp>
      <p:sp>
        <p:nvSpPr>
          <p:cNvPr id="8"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a:solidFill>
                  <a:srgbClr val="0070C0"/>
                </a:solidFill>
              </a:rPr>
              <a:t>Role MMR </a:t>
            </a:r>
            <a:r>
              <a:rPr lang="cs-CZ" sz="3200" cap="none" dirty="0">
                <a:solidFill>
                  <a:srgbClr val="0070C0"/>
                </a:solidFill>
              </a:rPr>
              <a:t>a</a:t>
            </a:r>
            <a:r>
              <a:rPr lang="cs-CZ" sz="3200" dirty="0">
                <a:solidFill>
                  <a:srgbClr val="0070C0"/>
                </a:solidFill>
              </a:rPr>
              <a:t> CRR</a:t>
            </a:r>
          </a:p>
        </p:txBody>
      </p:sp>
      <p:sp>
        <p:nvSpPr>
          <p:cNvPr id="2" name="Zástupný symbol pro číslo snímku 1"/>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3</a:t>
            </a:fld>
            <a:endParaRPr lang="cs-CZ">
              <a:solidFill>
                <a:prstClr val="black">
                  <a:tint val="75000"/>
                </a:prstClr>
              </a:solidFill>
            </a:endParaRPr>
          </a:p>
        </p:txBody>
      </p:sp>
    </p:spTree>
    <p:extLst>
      <p:ext uri="{BB962C8B-B14F-4D97-AF65-F5344CB8AC3E}">
        <p14:creationId xmlns:p14="http://schemas.microsoft.com/office/powerpoint/2010/main" val="2505893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68760"/>
            <a:ext cx="8229600" cy="4709120"/>
          </a:xfrm>
        </p:spPr>
        <p:txBody>
          <a:bodyPr>
            <a:normAutofit fontScale="92500" lnSpcReduction="10000"/>
          </a:bodyPr>
          <a:lstStyle/>
          <a:p>
            <a:pPr>
              <a:buFont typeface="Wingdings" panose="05000000000000000000" pitchFamily="2" charset="2"/>
              <a:buChar char="Ø"/>
            </a:pPr>
            <a:r>
              <a:rPr lang="cs-CZ" sz="1700" dirty="0" smtClean="0"/>
              <a:t>osoby </a:t>
            </a:r>
            <a:r>
              <a:rPr lang="cs-CZ" sz="1700" dirty="0"/>
              <a:t>po opuštění věznice,</a:t>
            </a:r>
          </a:p>
          <a:p>
            <a:pPr>
              <a:buFont typeface="Wingdings" panose="05000000000000000000" pitchFamily="2" charset="2"/>
              <a:buChar char="Ø"/>
            </a:pPr>
            <a:r>
              <a:rPr lang="cs-CZ" sz="1700" dirty="0" smtClean="0"/>
              <a:t>osoby </a:t>
            </a:r>
            <a:r>
              <a:rPr lang="cs-CZ" sz="1700" dirty="0"/>
              <a:t>po opuštění dětské instituce či pěstounské péče,</a:t>
            </a:r>
          </a:p>
          <a:p>
            <a:pPr>
              <a:buFont typeface="Wingdings" panose="05000000000000000000" pitchFamily="2" charset="2"/>
              <a:buChar char="Ø"/>
            </a:pPr>
            <a:r>
              <a:rPr lang="cs-CZ" sz="1700" dirty="0" smtClean="0"/>
              <a:t>muži </a:t>
            </a:r>
            <a:r>
              <a:rPr lang="cs-CZ" sz="1700" dirty="0"/>
              <a:t>a ženy v seniorském věku,</a:t>
            </a:r>
          </a:p>
          <a:p>
            <a:pPr>
              <a:buFont typeface="Wingdings" panose="05000000000000000000" pitchFamily="2" charset="2"/>
              <a:buChar char="Ø"/>
            </a:pPr>
            <a:r>
              <a:rPr lang="cs-CZ" sz="1700" dirty="0" smtClean="0"/>
              <a:t>invalidé </a:t>
            </a:r>
            <a:r>
              <a:rPr lang="cs-CZ" sz="1700" dirty="0"/>
              <a:t>dlouhodobě ubytovaní v azylovém domě,</a:t>
            </a:r>
          </a:p>
          <a:p>
            <a:pPr>
              <a:buFont typeface="Wingdings" panose="05000000000000000000" pitchFamily="2" charset="2"/>
              <a:buChar char="Ø"/>
            </a:pPr>
            <a:r>
              <a:rPr lang="cs-CZ" sz="1700" dirty="0" smtClean="0"/>
              <a:t>osoby </a:t>
            </a:r>
            <a:r>
              <a:rPr lang="cs-CZ" sz="1700" dirty="0"/>
              <a:t>přechodně bydlící u příbuzných nebo přátel (nemají jinou možnost bydlení),</a:t>
            </a:r>
          </a:p>
          <a:p>
            <a:pPr>
              <a:buFont typeface="Wingdings" panose="05000000000000000000" pitchFamily="2" charset="2"/>
              <a:buChar char="Ø"/>
            </a:pPr>
            <a:r>
              <a:rPr lang="cs-CZ" sz="1700" dirty="0" smtClean="0"/>
              <a:t>osoby </a:t>
            </a:r>
            <a:r>
              <a:rPr lang="cs-CZ" sz="1700" dirty="0"/>
              <a:t>bydlící v bytě bez právního důvodu,</a:t>
            </a:r>
          </a:p>
          <a:p>
            <a:pPr>
              <a:buFont typeface="Wingdings" panose="05000000000000000000" pitchFamily="2" charset="2"/>
              <a:buChar char="Ø"/>
            </a:pPr>
            <a:r>
              <a:rPr lang="cs-CZ" sz="1700" dirty="0" smtClean="0"/>
              <a:t>osoby </a:t>
            </a:r>
            <a:r>
              <a:rPr lang="cs-CZ" sz="1700" dirty="0"/>
              <a:t>v nezákonně obsazené budově,</a:t>
            </a:r>
          </a:p>
          <a:p>
            <a:pPr>
              <a:buFont typeface="Wingdings" panose="05000000000000000000" pitchFamily="2" charset="2"/>
              <a:buChar char="Ø"/>
            </a:pPr>
            <a:r>
              <a:rPr lang="cs-CZ" sz="1700" dirty="0" smtClean="0"/>
              <a:t>osoby </a:t>
            </a:r>
            <a:r>
              <a:rPr lang="cs-CZ" sz="1700" dirty="0"/>
              <a:t>na nezákonně obsazeném pozemku (zahrádkářské kolonie, zemnice),</a:t>
            </a:r>
          </a:p>
          <a:p>
            <a:pPr>
              <a:buFont typeface="Wingdings" panose="05000000000000000000" pitchFamily="2" charset="2"/>
              <a:buChar char="Ø"/>
            </a:pPr>
            <a:r>
              <a:rPr lang="cs-CZ" sz="1700" dirty="0" smtClean="0"/>
              <a:t>osoby</a:t>
            </a:r>
            <a:r>
              <a:rPr lang="cs-CZ" sz="1700" dirty="0"/>
              <a:t>, které dostaly výpověď z nájemního bytu,</a:t>
            </a:r>
          </a:p>
          <a:p>
            <a:pPr>
              <a:buFont typeface="Wingdings" panose="05000000000000000000" pitchFamily="2" charset="2"/>
              <a:buChar char="Ø"/>
            </a:pPr>
            <a:r>
              <a:rPr lang="cs-CZ" sz="1700" dirty="0" smtClean="0"/>
              <a:t>osoby </a:t>
            </a:r>
            <a:r>
              <a:rPr lang="cs-CZ" sz="1700" dirty="0"/>
              <a:t>žijící v mobilním obydlí, např. maringotka, karavan, hausbót (nemají jinou možnost </a:t>
            </a:r>
            <a:r>
              <a:rPr lang="cs-CZ" sz="1700" dirty="0" smtClean="0"/>
              <a:t>bydlení</a:t>
            </a:r>
            <a:r>
              <a:rPr lang="cs-CZ" sz="1700" dirty="0"/>
              <a:t>,</a:t>
            </a:r>
          </a:p>
          <a:p>
            <a:pPr>
              <a:buFont typeface="Wingdings" panose="05000000000000000000" pitchFamily="2" charset="2"/>
              <a:buChar char="Ø"/>
            </a:pPr>
            <a:r>
              <a:rPr lang="cs-CZ" sz="1700" dirty="0" smtClean="0"/>
              <a:t>osoby </a:t>
            </a:r>
            <a:r>
              <a:rPr lang="cs-CZ" sz="1700" dirty="0"/>
              <a:t>žijící v budově, která není určena k bydlení, např. osoby žijící na pracovišti, v </a:t>
            </a:r>
            <a:r>
              <a:rPr lang="cs-CZ" sz="1700" dirty="0" smtClean="0"/>
              <a:t>zahradních </a:t>
            </a:r>
            <a:r>
              <a:rPr lang="cs-CZ" sz="1700" dirty="0"/>
              <a:t>chatkách se souhlasem 	majitele,</a:t>
            </a:r>
          </a:p>
          <a:p>
            <a:pPr>
              <a:buFont typeface="Wingdings" panose="05000000000000000000" pitchFamily="2" charset="2"/>
              <a:buChar char="Ø"/>
            </a:pPr>
            <a:r>
              <a:rPr lang="cs-CZ" sz="1700" dirty="0" smtClean="0"/>
              <a:t>osoby </a:t>
            </a:r>
            <a:r>
              <a:rPr lang="cs-CZ" sz="1700" dirty="0"/>
              <a:t>žijící v provizorních stavbách nebo v budovách bez kolaudace pro účely bydlení,</a:t>
            </a:r>
          </a:p>
          <a:p>
            <a:pPr>
              <a:buFont typeface="Wingdings" panose="05000000000000000000" pitchFamily="2" charset="2"/>
              <a:buChar char="Ø"/>
            </a:pPr>
            <a:r>
              <a:rPr lang="cs-CZ" sz="1700" dirty="0" smtClean="0"/>
              <a:t>osoby </a:t>
            </a:r>
            <a:r>
              <a:rPr lang="cs-CZ" sz="1700" dirty="0"/>
              <a:t>žijící v nevhodném objektu – obydlí se stalo nezpůsobilým k obývání (dříve mohlo </a:t>
            </a:r>
            <a:r>
              <a:rPr lang="cs-CZ" sz="1700" dirty="0" smtClean="0"/>
              <a:t>být </a:t>
            </a:r>
            <a:r>
              <a:rPr lang="cs-CZ" sz="1700" dirty="0"/>
              <a:t>obyvatelné).</a:t>
            </a:r>
          </a:p>
          <a:p>
            <a:endParaRPr lang="cs-CZ" sz="1800"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30</a:t>
            </a:fld>
            <a:endParaRPr lang="cs-CZ">
              <a:solidFill>
                <a:prstClr val="black">
                  <a:tint val="75000"/>
                </a:prstClr>
              </a:solidFill>
            </a:endParaRPr>
          </a:p>
        </p:txBody>
      </p:sp>
      <p:sp>
        <p:nvSpPr>
          <p:cNvPr id="7" name="Title 1"/>
          <p:cNvSpPr>
            <a:spLocks noGrp="1"/>
          </p:cNvSpPr>
          <p:nvPr>
            <p:ph type="title"/>
          </p:nvPr>
        </p:nvSpPr>
        <p:spPr>
          <a:xfrm>
            <a:off x="6531" y="58522"/>
            <a:ext cx="9137469" cy="1155801"/>
          </a:xfrm>
        </p:spPr>
        <p:txBody>
          <a:bodyPr>
            <a:noAutofit/>
          </a:bodyPr>
          <a:lstStyle/>
          <a:p>
            <a:r>
              <a:rPr lang="cs-CZ" dirty="0" smtClean="0"/>
              <a:t/>
            </a:r>
            <a:br>
              <a:rPr lang="cs-CZ" dirty="0" smtClean="0"/>
            </a:br>
            <a:r>
              <a:rPr lang="cs-CZ" sz="2800" dirty="0">
                <a:solidFill>
                  <a:srgbClr val="0070C0"/>
                </a:solidFill>
              </a:rPr>
              <a:t>34./35. výzva IROP – Sociální bydlení</a:t>
            </a:r>
            <a:r>
              <a:rPr lang="en-US" dirty="0"/>
              <a:t/>
            </a:r>
            <a:br>
              <a:rPr lang="en-US" dirty="0"/>
            </a:br>
            <a:endParaRPr lang="en-US" dirty="0"/>
          </a:p>
        </p:txBody>
      </p:sp>
    </p:spTree>
    <p:extLst>
      <p:ext uri="{BB962C8B-B14F-4D97-AF65-F5344CB8AC3E}">
        <p14:creationId xmlns:p14="http://schemas.microsoft.com/office/powerpoint/2010/main" val="863563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68760"/>
            <a:ext cx="8229600" cy="4525963"/>
          </a:xfrm>
        </p:spPr>
        <p:txBody>
          <a:bodyPr>
            <a:normAutofit/>
          </a:bodyPr>
          <a:lstStyle/>
          <a:p>
            <a:pPr>
              <a:buFont typeface="Wingdings" panose="05000000000000000000" pitchFamily="2" charset="2"/>
              <a:buChar char="Ø"/>
            </a:pPr>
            <a:r>
              <a:rPr lang="cs-CZ" sz="1700" b="1" dirty="0"/>
              <a:t>Osobou v bytové nouzi se </a:t>
            </a:r>
            <a:r>
              <a:rPr lang="cs-CZ" sz="1700" dirty="0"/>
              <a:t>rozumí ekonomicky aktivní osoba, která nemá uzavřenou jinou nájemní smlouvu, nemá ve vlastnictví ani spoluvlastnictví bytový dům, rodinný dům, byt, dům pro rekreační nebo jiné ubytovací účely a zároveň její průměrný čistý měsíční příjem v období 12 kalendářních měsíců před uzavřením nájemní smlouvy nepřesáhl 0,5 násobek průměrné měsíční mzdy. </a:t>
            </a:r>
            <a:endParaRPr lang="cs-CZ" sz="1700" dirty="0" smtClean="0"/>
          </a:p>
          <a:p>
            <a:pPr marL="0" indent="0">
              <a:buNone/>
            </a:pPr>
            <a:endParaRPr lang="cs-CZ" sz="1700" dirty="0"/>
          </a:p>
          <a:p>
            <a:pPr>
              <a:buFont typeface="Wingdings" panose="05000000000000000000" pitchFamily="2" charset="2"/>
              <a:buChar char="Ø"/>
            </a:pPr>
            <a:r>
              <a:rPr lang="cs-CZ" sz="1700" b="1" dirty="0"/>
              <a:t>Nájemní smlouva </a:t>
            </a:r>
            <a:r>
              <a:rPr lang="cs-CZ" sz="1700" dirty="0"/>
              <a:t>může být také uzavřena s osobou z cílové skupiny, která není v ekonomicky produktivním věku (tj. 65 let a výše), když minimálně dalších 50 % členů, užívajících domácnost, je v ekonomicky produktivním věku (tj. ve věku 15 až 64 let) a zároveň jsou splněny výše uvedené podmínky, kdy tato osoba nemá uzavřenou jinou nájemní smlouvu, nemá ve vlastnictví ani spoluvlastnictví bytový dům, rodinný dům, byt, dům pro rekreační nebo jiné ubytovací účely a zároveň její průměrný čistý měsíční příjem v období 12 kalendářních měsíců před uzavřením nájemní smlouvy nepřesáhl 0,5 násobek průměrné měsíční mzdy.</a:t>
            </a:r>
          </a:p>
          <a:p>
            <a:endParaRPr lang="cs-CZ"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31</a:t>
            </a:fld>
            <a:endParaRPr lang="cs-CZ">
              <a:solidFill>
                <a:prstClr val="black">
                  <a:tint val="75000"/>
                </a:prstClr>
              </a:solidFill>
            </a:endParaRPr>
          </a:p>
        </p:txBody>
      </p:sp>
      <p:sp>
        <p:nvSpPr>
          <p:cNvPr id="7" name="Title 1"/>
          <p:cNvSpPr txBox="1">
            <a:spLocks/>
          </p:cNvSpPr>
          <p:nvPr/>
        </p:nvSpPr>
        <p:spPr>
          <a:xfrm>
            <a:off x="6531" y="58522"/>
            <a:ext cx="9137469" cy="11558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dirty="0" smtClean="0"/>
              <a:t/>
            </a:r>
            <a:br>
              <a:rPr lang="cs-CZ" dirty="0" smtClean="0"/>
            </a:br>
            <a:r>
              <a:rPr lang="cs-CZ" sz="2800" dirty="0" smtClean="0">
                <a:solidFill>
                  <a:srgbClr val="0070C0"/>
                </a:solidFill>
              </a:rPr>
              <a:t>34./35. výzva IROP – Sociální bydlení</a:t>
            </a:r>
            <a:r>
              <a:rPr lang="en-US" dirty="0" smtClean="0"/>
              <a:t/>
            </a:r>
            <a:br>
              <a:rPr lang="en-US" dirty="0" smtClean="0"/>
            </a:br>
            <a:endParaRPr lang="en-US" dirty="0"/>
          </a:p>
        </p:txBody>
      </p:sp>
    </p:spTree>
    <p:extLst>
      <p:ext uri="{BB962C8B-B14F-4D97-AF65-F5344CB8AC3E}">
        <p14:creationId xmlns:p14="http://schemas.microsoft.com/office/powerpoint/2010/main" val="2177461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268760"/>
            <a:ext cx="8229600" cy="4525963"/>
          </a:xfrm>
        </p:spPr>
        <p:txBody>
          <a:bodyPr>
            <a:normAutofit/>
          </a:bodyPr>
          <a:lstStyle/>
          <a:p>
            <a:pPr marL="0" indent="0" algn="just">
              <a:buNone/>
            </a:pPr>
            <a:r>
              <a:rPr lang="cs-CZ" sz="1800" b="1" dirty="0" smtClean="0"/>
              <a:t>Způsobilé hlavní výdaje:</a:t>
            </a:r>
          </a:p>
          <a:p>
            <a:pPr lvl="0" algn="just">
              <a:buFont typeface="Wingdings" panose="05000000000000000000" pitchFamily="2" charset="2"/>
              <a:buChar char="§"/>
            </a:pPr>
            <a:r>
              <a:rPr lang="cs-CZ" sz="1600" dirty="0" smtClean="0"/>
              <a:t>nákup </a:t>
            </a:r>
            <a:r>
              <a:rPr lang="cs-CZ" sz="1600" dirty="0"/>
              <a:t>bytů, </a:t>
            </a:r>
          </a:p>
          <a:p>
            <a:pPr lvl="0" algn="just">
              <a:buFont typeface="Wingdings" panose="05000000000000000000" pitchFamily="2" charset="2"/>
              <a:buChar char="§"/>
            </a:pPr>
            <a:r>
              <a:rPr lang="cs-CZ" sz="1600" dirty="0"/>
              <a:t>budov (celé nebo její části), která bude sloužit sociálnímu bydlení, včetně pozemku na kterém budova stojí),</a:t>
            </a:r>
          </a:p>
          <a:p>
            <a:pPr lvl="0" algn="just">
              <a:buFont typeface="Wingdings" panose="05000000000000000000" pitchFamily="2" charset="2"/>
              <a:buChar char="§"/>
            </a:pPr>
            <a:r>
              <a:rPr lang="cs-CZ" sz="1600" dirty="0"/>
              <a:t>zhodnocení, stavební úpravy, nástavby a přístavby bytů, </a:t>
            </a:r>
            <a:r>
              <a:rPr lang="cs-CZ" sz="1600" dirty="0" smtClean="0"/>
              <a:t>budov,</a:t>
            </a:r>
            <a:endParaRPr lang="cs-CZ" sz="1600" dirty="0"/>
          </a:p>
          <a:p>
            <a:pPr lvl="0" algn="just">
              <a:buFont typeface="Wingdings" panose="05000000000000000000" pitchFamily="2" charset="2"/>
              <a:buChar char="§"/>
            </a:pPr>
            <a:r>
              <a:rPr lang="cs-CZ" sz="1600" dirty="0"/>
              <a:t>přestavba bytů sociálního bydlení z nebytových prostor,</a:t>
            </a:r>
          </a:p>
          <a:p>
            <a:pPr lvl="0" algn="just">
              <a:buFont typeface="Wingdings" panose="05000000000000000000" pitchFamily="2" charset="2"/>
              <a:buChar char="§"/>
            </a:pPr>
            <a:r>
              <a:rPr lang="cs-CZ" sz="1600" dirty="0"/>
              <a:t>pořízení základního vybavení bytové jednotky, </a:t>
            </a:r>
          </a:p>
          <a:p>
            <a:pPr lvl="0" algn="just">
              <a:buFont typeface="Wingdings" panose="05000000000000000000" pitchFamily="2" charset="2"/>
              <a:buChar char="§"/>
            </a:pPr>
            <a:r>
              <a:rPr lang="cs-CZ" sz="1600" dirty="0"/>
              <a:t>rekonstrukce společných prostor bytového domu.</a:t>
            </a:r>
          </a:p>
          <a:p>
            <a:pPr marL="0" indent="0" algn="just">
              <a:buNone/>
            </a:pPr>
            <a:r>
              <a:rPr lang="cs-CZ" sz="1800" b="1" dirty="0" smtClean="0"/>
              <a:t>Vedlejší výdaje:</a:t>
            </a:r>
          </a:p>
          <a:p>
            <a:pPr lvl="0" algn="just">
              <a:buFont typeface="Wingdings" panose="05000000000000000000" pitchFamily="2" charset="2"/>
              <a:buChar char="§"/>
            </a:pPr>
            <a:r>
              <a:rPr lang="cs-CZ" sz="1600" dirty="0"/>
              <a:t>technický dozor investora, BOZP, autorský dozor,</a:t>
            </a:r>
          </a:p>
          <a:p>
            <a:pPr lvl="0" algn="just">
              <a:buFont typeface="Wingdings" panose="05000000000000000000" pitchFamily="2" charset="2"/>
              <a:buChar char="§"/>
            </a:pPr>
            <a:r>
              <a:rPr lang="cs-CZ" sz="1600" dirty="0"/>
              <a:t>projektová dokumentace,</a:t>
            </a:r>
          </a:p>
          <a:p>
            <a:pPr lvl="0" algn="just">
              <a:buFont typeface="Wingdings" panose="05000000000000000000" pitchFamily="2" charset="2"/>
              <a:buChar char="§"/>
            </a:pPr>
            <a:r>
              <a:rPr lang="cs-CZ" sz="1600" dirty="0"/>
              <a:t>studie proveditelnosti,</a:t>
            </a:r>
          </a:p>
          <a:p>
            <a:pPr lvl="0" algn="just">
              <a:buFont typeface="Wingdings" panose="05000000000000000000" pitchFamily="2" charset="2"/>
              <a:buChar char="§"/>
            </a:pPr>
            <a:r>
              <a:rPr lang="cs-CZ" sz="1600" dirty="0"/>
              <a:t>pořízení služeb bezprostředně souvisejících s realizací projektu (příprava a realizace zadávacích a výběrových řízení), </a:t>
            </a:r>
          </a:p>
          <a:p>
            <a:pPr lvl="0" algn="just">
              <a:buFont typeface="Wingdings" panose="05000000000000000000" pitchFamily="2" charset="2"/>
              <a:buChar char="§"/>
            </a:pPr>
            <a:r>
              <a:rPr lang="cs-CZ" sz="1600" dirty="0"/>
              <a:t>povinná publicita.</a:t>
            </a:r>
          </a:p>
          <a:p>
            <a:pPr marL="0" indent="0" algn="just">
              <a:buNone/>
            </a:pPr>
            <a:endParaRPr lang="cs-CZ" sz="1800" b="1"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32</a:t>
            </a:fld>
            <a:endParaRPr lang="cs-CZ">
              <a:solidFill>
                <a:prstClr val="black">
                  <a:tint val="75000"/>
                </a:prstClr>
              </a:solidFill>
            </a:endParaRPr>
          </a:p>
        </p:txBody>
      </p:sp>
      <p:sp>
        <p:nvSpPr>
          <p:cNvPr id="7" name="Title 1"/>
          <p:cNvSpPr>
            <a:spLocks noGrp="1"/>
          </p:cNvSpPr>
          <p:nvPr>
            <p:ph type="title"/>
          </p:nvPr>
        </p:nvSpPr>
        <p:spPr>
          <a:xfrm>
            <a:off x="6531" y="58522"/>
            <a:ext cx="9137469" cy="1155801"/>
          </a:xfrm>
        </p:spPr>
        <p:txBody>
          <a:bodyPr>
            <a:noAutofit/>
          </a:bodyPr>
          <a:lstStyle/>
          <a:p>
            <a:r>
              <a:rPr lang="cs-CZ" dirty="0" smtClean="0"/>
              <a:t/>
            </a:r>
            <a:br>
              <a:rPr lang="cs-CZ" dirty="0" smtClean="0"/>
            </a:br>
            <a:r>
              <a:rPr lang="cs-CZ" sz="2800" dirty="0">
                <a:solidFill>
                  <a:srgbClr val="0070C0"/>
                </a:solidFill>
              </a:rPr>
              <a:t>34./35. výzva IROP – Sociální bydlení</a:t>
            </a:r>
            <a:r>
              <a:rPr lang="en-US" dirty="0"/>
              <a:t/>
            </a:r>
            <a:br>
              <a:rPr lang="en-US" dirty="0"/>
            </a:br>
            <a:endParaRPr lang="en-US" dirty="0"/>
          </a:p>
        </p:txBody>
      </p:sp>
    </p:spTree>
    <p:extLst>
      <p:ext uri="{BB962C8B-B14F-4D97-AF65-F5344CB8AC3E}">
        <p14:creationId xmlns:p14="http://schemas.microsoft.com/office/powerpoint/2010/main" val="32141215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8194" name="Rectangle 2"/>
          <p:cNvSpPr>
            <a:spLocks noGrp="1" noChangeArrowheads="1"/>
          </p:cNvSpPr>
          <p:nvPr>
            <p:ph type="body" idx="4294967295"/>
          </p:nvPr>
        </p:nvSpPr>
        <p:spPr>
          <a:xfrm>
            <a:off x="467544" y="1340767"/>
            <a:ext cx="8568952" cy="4861595"/>
          </a:xfrm>
        </p:spPr>
        <p:txBody>
          <a:bodyPr rtlCol="0">
            <a:noAutofit/>
          </a:bodyPr>
          <a:lstStyle/>
          <a:p>
            <a:pPr marL="0" indent="0">
              <a:buNone/>
            </a:pPr>
            <a:r>
              <a:rPr lang="cs-CZ" sz="1800" b="1" dirty="0"/>
              <a:t>Nezpůsobilé výdaje:</a:t>
            </a:r>
          </a:p>
          <a:p>
            <a:pPr lvl="0">
              <a:spcAft>
                <a:spcPts val="600"/>
              </a:spcAft>
              <a:buFont typeface="Wingdings" panose="05000000000000000000" pitchFamily="2" charset="2"/>
              <a:buChar char="§"/>
            </a:pPr>
            <a:r>
              <a:rPr lang="cs-CZ" sz="1600" dirty="0" smtClean="0"/>
              <a:t>správní </a:t>
            </a:r>
            <a:r>
              <a:rPr lang="cs-CZ" sz="1600" dirty="0"/>
              <a:t>poplatky,</a:t>
            </a:r>
          </a:p>
          <a:p>
            <a:pPr lvl="0">
              <a:spcAft>
                <a:spcPts val="600"/>
              </a:spcAft>
              <a:buFont typeface="Wingdings" panose="05000000000000000000" pitchFamily="2" charset="2"/>
              <a:buChar char="§"/>
            </a:pPr>
            <a:r>
              <a:rPr lang="cs-CZ" sz="1600" dirty="0"/>
              <a:t>pojištění majetku financovaného z IROP ani jiného majetku,</a:t>
            </a:r>
          </a:p>
          <a:p>
            <a:pPr lvl="0">
              <a:spcAft>
                <a:spcPts val="600"/>
              </a:spcAft>
              <a:buFont typeface="Wingdings" panose="05000000000000000000" pitchFamily="2" charset="2"/>
              <a:buChar char="§"/>
            </a:pPr>
            <a:r>
              <a:rPr lang="cs-CZ" sz="1600" dirty="0"/>
              <a:t>úroky z úvěrů,</a:t>
            </a:r>
          </a:p>
          <a:p>
            <a:pPr lvl="0">
              <a:spcAft>
                <a:spcPts val="600"/>
              </a:spcAft>
              <a:buFont typeface="Wingdings" panose="05000000000000000000" pitchFamily="2" charset="2"/>
              <a:buChar char="§"/>
            </a:pPr>
            <a:r>
              <a:rPr lang="cs-CZ" sz="1600" dirty="0"/>
              <a:t>DPH, pokud má příjemce nárok na odpočet daně na vstupu; pokud u organizace existuje dvojí režim, musí příjemce rozhodnout, zda navrhovaný projekt spadá pod aktivity podléhající režimu DPH s nárokem na odpočet nebo pod aktivity, kde daň není uplatňovaná,</a:t>
            </a:r>
          </a:p>
          <a:p>
            <a:pPr lvl="0">
              <a:spcAft>
                <a:spcPts val="600"/>
              </a:spcAft>
              <a:buFont typeface="Wingdings" panose="05000000000000000000" pitchFamily="2" charset="2"/>
              <a:buChar char="§"/>
            </a:pPr>
            <a:r>
              <a:rPr lang="cs-CZ" sz="1600" dirty="0"/>
              <a:t>splátky půjček a úvěrů,</a:t>
            </a:r>
          </a:p>
          <a:p>
            <a:pPr lvl="0">
              <a:spcAft>
                <a:spcPts val="600"/>
              </a:spcAft>
              <a:buFont typeface="Wingdings" panose="05000000000000000000" pitchFamily="2" charset="2"/>
              <a:buChar char="§"/>
            </a:pPr>
            <a:r>
              <a:rPr lang="cs-CZ" sz="1600" dirty="0"/>
              <a:t>sankce a penále,</a:t>
            </a:r>
          </a:p>
          <a:p>
            <a:pPr lvl="0">
              <a:spcAft>
                <a:spcPts val="600"/>
              </a:spcAft>
              <a:buFont typeface="Wingdings" panose="05000000000000000000" pitchFamily="2" charset="2"/>
              <a:buChar char="§"/>
            </a:pPr>
            <a:r>
              <a:rPr lang="cs-CZ" sz="1600" dirty="0"/>
              <a:t>výdaje na záruky, pojištění, úroky, bankovní poplatky, kursové ztráty, celní a správní </a:t>
            </a:r>
            <a:r>
              <a:rPr lang="cs-CZ" sz="1600" dirty="0" smtClean="0"/>
              <a:t>poplatky. </a:t>
            </a:r>
            <a:endParaRPr lang="cs-CZ" sz="1600" dirty="0"/>
          </a:p>
          <a:p>
            <a:pPr marL="400050" lvl="1" indent="0">
              <a:spcBef>
                <a:spcPts val="600"/>
              </a:spcBef>
              <a:spcAft>
                <a:spcPts val="600"/>
              </a:spcAft>
              <a:buNone/>
              <a:defRP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prstClr val="white">
                  <a:lumMod val="50000"/>
                </a:prstClr>
              </a:solidFill>
              <a:latin typeface="Arial Black"/>
            </a:endParaRPr>
          </a:p>
        </p:txBody>
      </p:sp>
      <p:pic>
        <p:nvPicPr>
          <p:cNvPr id="6"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6531" y="58522"/>
            <a:ext cx="9137469" cy="11558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dirty="0" smtClean="0">
                <a:solidFill>
                  <a:prstClr val="black"/>
                </a:solidFill>
              </a:rPr>
              <a:t/>
            </a:r>
            <a:br>
              <a:rPr lang="cs-CZ" dirty="0" smtClean="0">
                <a:solidFill>
                  <a:prstClr val="black"/>
                </a:solidFill>
              </a:rPr>
            </a:br>
            <a:r>
              <a:rPr lang="cs-CZ" sz="2800" dirty="0">
                <a:solidFill>
                  <a:srgbClr val="0070C0"/>
                </a:solidFill>
              </a:rPr>
              <a:t>34./35. výzva IROP – Sociální bydlení</a:t>
            </a:r>
            <a:r>
              <a:rPr lang="en-US" dirty="0" smtClean="0">
                <a:solidFill>
                  <a:prstClr val="black"/>
                </a:solidFill>
              </a:rPr>
              <a:t/>
            </a:r>
            <a:br>
              <a:rPr lang="en-US" dirty="0" smtClean="0">
                <a:solidFill>
                  <a:prstClr val="black"/>
                </a:solidFill>
              </a:rPr>
            </a:br>
            <a:endParaRPr lang="en-US" dirty="0">
              <a:solidFill>
                <a:prstClr val="black"/>
              </a:solidFill>
            </a:endParaRPr>
          </a:p>
        </p:txBody>
      </p:sp>
      <p:sp>
        <p:nvSpPr>
          <p:cNvPr id="3" name="Zástupný symbol pro číslo snímku 2"/>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33</a:t>
            </a:fld>
            <a:endParaRPr lang="cs-CZ">
              <a:solidFill>
                <a:prstClr val="black">
                  <a:tint val="75000"/>
                </a:prstClr>
              </a:solidFill>
            </a:endParaRPr>
          </a:p>
        </p:txBody>
      </p:sp>
    </p:spTree>
    <p:extLst>
      <p:ext uri="{BB962C8B-B14F-4D97-AF65-F5344CB8AC3E}">
        <p14:creationId xmlns:p14="http://schemas.microsoft.com/office/powerpoint/2010/main" val="2790568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pic>
        <p:nvPicPr>
          <p:cNvPr id="6"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472058" y="1382713"/>
            <a:ext cx="8780462" cy="4861595"/>
          </a:xfrm>
        </p:spPr>
        <p:txBody>
          <a:bodyPr rtlCol="0">
            <a:noAutofit/>
          </a:bodyPr>
          <a:lstStyle/>
          <a:p>
            <a:pPr marL="0" indent="0">
              <a:buNone/>
            </a:pPr>
            <a:r>
              <a:rPr lang="cs-CZ" sz="1800" b="1" dirty="0"/>
              <a:t>Nezpůsobilé výdaje</a:t>
            </a:r>
            <a:r>
              <a:rPr lang="cs-CZ" sz="1800" b="1" dirty="0" smtClean="0"/>
              <a:t>:</a:t>
            </a:r>
            <a:endParaRPr lang="cs-CZ" sz="1800" b="1" dirty="0"/>
          </a:p>
          <a:p>
            <a:pPr>
              <a:spcAft>
                <a:spcPts val="600"/>
              </a:spcAft>
              <a:buFont typeface="Wingdings" panose="05000000000000000000" pitchFamily="2" charset="2"/>
              <a:buChar char="§"/>
            </a:pPr>
            <a:r>
              <a:rPr lang="cs-CZ" sz="1600" dirty="0"/>
              <a:t>náklady na spotřebu energií a ostatní provozní náklady</a:t>
            </a:r>
            <a:r>
              <a:rPr lang="cs-CZ" sz="1600" dirty="0" smtClean="0"/>
              <a:t>,</a:t>
            </a:r>
          </a:p>
          <a:p>
            <a:pPr>
              <a:spcAft>
                <a:spcPts val="600"/>
              </a:spcAft>
              <a:buFont typeface="Wingdings" panose="05000000000000000000" pitchFamily="2" charset="2"/>
              <a:buChar char="§"/>
            </a:pPr>
            <a:r>
              <a:rPr lang="cs-CZ" sz="1600" dirty="0"/>
              <a:t>c</a:t>
            </a:r>
            <a:r>
              <a:rPr lang="cs-CZ" sz="1600" dirty="0" smtClean="0"/>
              <a:t>estovné,</a:t>
            </a:r>
            <a:endParaRPr lang="cs-CZ" sz="1600" dirty="0"/>
          </a:p>
          <a:p>
            <a:pPr>
              <a:spcAft>
                <a:spcPts val="600"/>
              </a:spcAft>
              <a:buFont typeface="Wingdings" panose="05000000000000000000" pitchFamily="2" charset="2"/>
              <a:buChar char="§"/>
            </a:pPr>
            <a:r>
              <a:rPr lang="cs-CZ" sz="1600" dirty="0"/>
              <a:t>výdaje na nákup služeb bezprostředně nesouvisejících s realizací projektu, </a:t>
            </a:r>
          </a:p>
          <a:p>
            <a:pPr>
              <a:spcAft>
                <a:spcPts val="600"/>
              </a:spcAft>
              <a:buFont typeface="Wingdings" panose="05000000000000000000" pitchFamily="2" charset="2"/>
              <a:buChar char="§"/>
            </a:pPr>
            <a:r>
              <a:rPr lang="cs-CZ" sz="1600" dirty="0"/>
              <a:t>odpisy, </a:t>
            </a:r>
          </a:p>
          <a:p>
            <a:pPr>
              <a:spcAft>
                <a:spcPts val="600"/>
              </a:spcAft>
              <a:buFont typeface="Wingdings" panose="05000000000000000000" pitchFamily="2" charset="2"/>
              <a:buChar char="§"/>
            </a:pPr>
            <a:r>
              <a:rPr lang="cs-CZ" sz="1600" dirty="0"/>
              <a:t>vzdělávání zaměstnanců, </a:t>
            </a:r>
          </a:p>
          <a:p>
            <a:pPr>
              <a:spcAft>
                <a:spcPts val="600"/>
              </a:spcAft>
              <a:buFont typeface="Wingdings" panose="05000000000000000000" pitchFamily="2" charset="2"/>
              <a:buChar char="§"/>
            </a:pPr>
            <a:r>
              <a:rPr lang="cs-CZ" sz="1600" dirty="0"/>
              <a:t>vady díla, které je dodavatel povinen odstranit bez další náhrady,</a:t>
            </a:r>
          </a:p>
          <a:p>
            <a:pPr>
              <a:spcAft>
                <a:spcPts val="600"/>
              </a:spcAft>
              <a:buFont typeface="Wingdings" panose="05000000000000000000" pitchFamily="2" charset="2"/>
              <a:buChar char="§"/>
            </a:pPr>
            <a:r>
              <a:rPr lang="cs-CZ" sz="1600" dirty="0" smtClean="0"/>
              <a:t>vybavení kanceláří,</a:t>
            </a:r>
            <a:endParaRPr lang="cs-CZ" sz="1600" dirty="0"/>
          </a:p>
          <a:p>
            <a:pPr>
              <a:spcAft>
                <a:spcPts val="600"/>
              </a:spcAft>
              <a:buFont typeface="Wingdings" panose="05000000000000000000" pitchFamily="2" charset="2"/>
              <a:buChar char="§"/>
            </a:pPr>
            <a:r>
              <a:rPr lang="cs-CZ" sz="1600" dirty="0"/>
              <a:t>výdaje na vedlejší aktivity projektu nad 15 % celkových způsobilých výdajů,</a:t>
            </a:r>
          </a:p>
          <a:p>
            <a:pPr>
              <a:spcAft>
                <a:spcPts val="600"/>
              </a:spcAft>
              <a:buFont typeface="Wingdings" panose="05000000000000000000" pitchFamily="2" charset="2"/>
              <a:buChar char="§"/>
            </a:pPr>
            <a:r>
              <a:rPr lang="cs-CZ" sz="1600" dirty="0"/>
              <a:t>výdaje na pořízení pozemků nad 10 % celkových způsobilých výdajů.</a:t>
            </a:r>
          </a:p>
          <a:p>
            <a:pPr marL="400050" lvl="1" indent="0">
              <a:spcBef>
                <a:spcPts val="600"/>
              </a:spcBef>
              <a:spcAft>
                <a:spcPts val="600"/>
              </a:spcAft>
              <a:buNone/>
              <a:defRPr/>
            </a:pPr>
            <a:endParaRPr lang="cs-CZ" altLang="cs-CZ" sz="16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prstClr val="white">
                  <a:lumMod val="50000"/>
                </a:prstClr>
              </a:solidFill>
              <a:latin typeface="Arial Black"/>
            </a:endParaRPr>
          </a:p>
        </p:txBody>
      </p:sp>
      <p:sp>
        <p:nvSpPr>
          <p:cNvPr id="7" name="Title 1"/>
          <p:cNvSpPr txBox="1">
            <a:spLocks/>
          </p:cNvSpPr>
          <p:nvPr/>
        </p:nvSpPr>
        <p:spPr>
          <a:xfrm>
            <a:off x="6531" y="58522"/>
            <a:ext cx="9137469" cy="11558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dirty="0" smtClean="0">
                <a:solidFill>
                  <a:prstClr val="black"/>
                </a:solidFill>
              </a:rPr>
              <a:t/>
            </a:r>
            <a:br>
              <a:rPr lang="cs-CZ" dirty="0" smtClean="0">
                <a:solidFill>
                  <a:prstClr val="black"/>
                </a:solidFill>
              </a:rPr>
            </a:br>
            <a:r>
              <a:rPr lang="cs-CZ" sz="2800" dirty="0">
                <a:solidFill>
                  <a:srgbClr val="0070C0"/>
                </a:solidFill>
              </a:rPr>
              <a:t>34./35. výzva IROP – Sociální bydlení</a:t>
            </a:r>
            <a:r>
              <a:rPr lang="en-US" dirty="0" smtClean="0">
                <a:solidFill>
                  <a:prstClr val="black"/>
                </a:solidFill>
              </a:rPr>
              <a:t/>
            </a:r>
            <a:br>
              <a:rPr lang="en-US" dirty="0" smtClean="0">
                <a:solidFill>
                  <a:prstClr val="black"/>
                </a:solidFill>
              </a:rPr>
            </a:br>
            <a:endParaRPr lang="en-US" dirty="0">
              <a:solidFill>
                <a:prstClr val="black"/>
              </a:solidFill>
            </a:endParaRPr>
          </a:p>
        </p:txBody>
      </p:sp>
      <p:sp>
        <p:nvSpPr>
          <p:cNvPr id="3" name="Zástupný symbol pro číslo snímku 2"/>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34</a:t>
            </a:fld>
            <a:endParaRPr lang="cs-CZ">
              <a:solidFill>
                <a:prstClr val="black">
                  <a:tint val="75000"/>
                </a:prstClr>
              </a:solidFill>
            </a:endParaRPr>
          </a:p>
        </p:txBody>
      </p:sp>
    </p:spTree>
    <p:extLst>
      <p:ext uri="{BB962C8B-B14F-4D97-AF65-F5344CB8AC3E}">
        <p14:creationId xmlns:p14="http://schemas.microsoft.com/office/powerpoint/2010/main" val="3534058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340768"/>
            <a:ext cx="8229600" cy="4525963"/>
          </a:xfrm>
        </p:spPr>
        <p:txBody>
          <a:bodyPr>
            <a:normAutofit/>
          </a:bodyPr>
          <a:lstStyle/>
          <a:p>
            <a:pPr marL="0" lvl="0" indent="0">
              <a:buNone/>
            </a:pPr>
            <a:r>
              <a:rPr lang="cs-CZ" sz="1800" b="1" dirty="0">
                <a:solidFill>
                  <a:prstClr val="black"/>
                </a:solidFill>
              </a:rPr>
              <a:t>Specifická kritéria přijatelnosti:</a:t>
            </a:r>
          </a:p>
          <a:p>
            <a:pPr>
              <a:buFont typeface="Wingdings" panose="05000000000000000000" pitchFamily="2" charset="2"/>
              <a:buChar char="§"/>
            </a:pPr>
            <a:r>
              <a:rPr lang="cs-CZ" sz="1800" dirty="0"/>
              <a:t>Projekt je v souladu se Strategií sociálního začleňování 2014-2020</a:t>
            </a:r>
            <a:r>
              <a:rPr lang="cs-CZ" sz="1800" dirty="0" smtClean="0"/>
              <a:t>.</a:t>
            </a:r>
          </a:p>
          <a:p>
            <a:pPr marL="0" indent="0">
              <a:buNone/>
            </a:pPr>
            <a:r>
              <a:rPr lang="cs-CZ" sz="1800" dirty="0" smtClean="0"/>
              <a:t> </a:t>
            </a:r>
          </a:p>
          <a:p>
            <a:pPr>
              <a:buFont typeface="Wingdings" panose="05000000000000000000" pitchFamily="2" charset="2"/>
              <a:buChar char="§"/>
            </a:pPr>
            <a:r>
              <a:rPr lang="cs-CZ" sz="1800" dirty="0"/>
              <a:t>Sociální bydlení splňuje stavebně technické parametry dané stavebními předpisy určenými pro výstavbu budov pro bydlení</a:t>
            </a:r>
            <a:r>
              <a:rPr lang="cs-CZ" sz="1800" dirty="0" smtClean="0"/>
              <a:t>.</a:t>
            </a:r>
          </a:p>
          <a:p>
            <a:pPr marL="0" indent="0">
              <a:buNone/>
            </a:pPr>
            <a:endParaRPr lang="cs-CZ" sz="1800" dirty="0" smtClean="0"/>
          </a:p>
          <a:p>
            <a:pPr>
              <a:buFont typeface="Wingdings" panose="05000000000000000000" pitchFamily="2" charset="2"/>
              <a:buChar char="§"/>
            </a:pPr>
            <a:r>
              <a:rPr lang="cs-CZ" sz="1800" dirty="0"/>
              <a:t>Sociální byt splňuje požadavky standardní bytové jednotky se základním vybavením bez dalšího zařízení </a:t>
            </a:r>
            <a:r>
              <a:rPr lang="cs-CZ" sz="1800" dirty="0" smtClean="0"/>
              <a:t>nábytkem.</a:t>
            </a:r>
          </a:p>
          <a:p>
            <a:pPr marL="0" indent="0">
              <a:buNone/>
            </a:pPr>
            <a:endParaRPr lang="cs-CZ" sz="1800" dirty="0" smtClean="0"/>
          </a:p>
          <a:p>
            <a:pPr>
              <a:buFont typeface="Wingdings" panose="05000000000000000000" pitchFamily="2" charset="2"/>
              <a:buChar char="§"/>
            </a:pPr>
            <a:r>
              <a:rPr lang="cs-CZ" sz="1800" dirty="0" smtClean="0"/>
              <a:t>Sociální </a:t>
            </a:r>
            <a:r>
              <a:rPr lang="cs-CZ" sz="1800" dirty="0"/>
              <a:t>byt je umístěný v lokalitě s dostupným občanským vybavením pro vzdělávání a výchovu, sociální služby a péči o rodinu, zdravotní služby, kulturu, veřejnou správu a ochranu obyvatelstva</a:t>
            </a:r>
            <a:r>
              <a:rPr lang="cs-CZ" sz="1800" dirty="0" smtClean="0"/>
              <a:t>.</a:t>
            </a:r>
          </a:p>
          <a:p>
            <a:pPr marL="0" indent="0">
              <a:buNone/>
            </a:pPr>
            <a:endParaRPr lang="cs-CZ" sz="1800" dirty="0" smtClean="0"/>
          </a:p>
          <a:p>
            <a:pPr>
              <a:buFont typeface="Wingdings" panose="05000000000000000000" pitchFamily="2" charset="2"/>
              <a:buChar char="§"/>
            </a:pPr>
            <a:r>
              <a:rPr lang="cs-CZ" sz="1800" dirty="0"/>
              <a:t>Realizace projektu nevede k segregaci osob z cílových skupin.</a:t>
            </a:r>
            <a:endParaRPr lang="cs-CZ" sz="1800" dirty="0" smtClean="0"/>
          </a:p>
          <a:p>
            <a:endParaRPr lang="cs-CZ" dirty="0"/>
          </a:p>
          <a:p>
            <a:endParaRPr lang="cs-CZ"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35</a:t>
            </a:fld>
            <a:endParaRPr lang="cs-CZ">
              <a:solidFill>
                <a:prstClr val="black">
                  <a:tint val="75000"/>
                </a:prstClr>
              </a:solidFill>
            </a:endParaRPr>
          </a:p>
        </p:txBody>
      </p:sp>
      <p:sp>
        <p:nvSpPr>
          <p:cNvPr id="7" name="Title 1"/>
          <p:cNvSpPr>
            <a:spLocks noGrp="1"/>
          </p:cNvSpPr>
          <p:nvPr>
            <p:ph type="title"/>
          </p:nvPr>
        </p:nvSpPr>
        <p:spPr>
          <a:xfrm>
            <a:off x="6531" y="58522"/>
            <a:ext cx="9137469" cy="1155801"/>
          </a:xfrm>
        </p:spPr>
        <p:txBody>
          <a:bodyPr>
            <a:noAutofit/>
          </a:bodyPr>
          <a:lstStyle/>
          <a:p>
            <a:r>
              <a:rPr lang="cs-CZ" dirty="0" smtClean="0"/>
              <a:t/>
            </a:r>
            <a:br>
              <a:rPr lang="cs-CZ" dirty="0" smtClean="0"/>
            </a:br>
            <a:r>
              <a:rPr lang="cs-CZ" sz="2800" dirty="0">
                <a:solidFill>
                  <a:srgbClr val="0070C0"/>
                </a:solidFill>
              </a:rPr>
              <a:t>34./35. výzva IROP – Sociální bydlení</a:t>
            </a:r>
            <a:r>
              <a:rPr lang="en-US" dirty="0"/>
              <a:t/>
            </a:r>
            <a:br>
              <a:rPr lang="en-US" dirty="0"/>
            </a:br>
            <a:endParaRPr lang="en-US" dirty="0"/>
          </a:p>
        </p:txBody>
      </p:sp>
    </p:spTree>
    <p:extLst>
      <p:ext uri="{BB962C8B-B14F-4D97-AF65-F5344CB8AC3E}">
        <p14:creationId xmlns:p14="http://schemas.microsoft.com/office/powerpoint/2010/main" val="36365469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4"/>
          <p:cNvGraphicFramePr>
            <a:graphicFrameLocks noGrp="1"/>
          </p:cNvGraphicFramePr>
          <p:nvPr>
            <p:ph idx="1"/>
            <p:extLst>
              <p:ext uri="{D42A27DB-BD31-4B8C-83A1-F6EECF244321}">
                <p14:modId xmlns:p14="http://schemas.microsoft.com/office/powerpoint/2010/main" val="4250692818"/>
              </p:ext>
            </p:extLst>
          </p:nvPr>
        </p:nvGraphicFramePr>
        <p:xfrm>
          <a:off x="251520" y="1148778"/>
          <a:ext cx="8784976" cy="5160542"/>
        </p:xfrm>
        <a:graphic>
          <a:graphicData uri="http://schemas.openxmlformats.org/drawingml/2006/table">
            <a:tbl>
              <a:tblPr firstRow="1" firstCol="1" bandRow="1"/>
              <a:tblGrid>
                <a:gridCol w="3528392"/>
                <a:gridCol w="5256584"/>
              </a:tblGrid>
              <a:tr h="376597">
                <a:tc>
                  <a:txBody>
                    <a:bodyPr/>
                    <a:lstStyle/>
                    <a:p>
                      <a:pPr algn="ctr">
                        <a:lnSpc>
                          <a:spcPct val="115000"/>
                        </a:lnSpc>
                        <a:spcBef>
                          <a:spcPts val="300"/>
                        </a:spcBef>
                        <a:spcAft>
                          <a:spcPts val="0"/>
                        </a:spcAft>
                      </a:pPr>
                      <a:r>
                        <a:rPr lang="cs-CZ" sz="1050" b="1" dirty="0">
                          <a:effectLst/>
                          <a:latin typeface="Myriad Pro"/>
                          <a:ea typeface="Times New Roman"/>
                          <a:cs typeface="Arial"/>
                        </a:rPr>
                        <a:t>Název kritéria</a:t>
                      </a:r>
                      <a:endParaRPr lang="cs-CZ" sz="1050" dirty="0">
                        <a:effectLst/>
                        <a:latin typeface="Myriad Pro"/>
                        <a:ea typeface="MS Mincho"/>
                        <a:cs typeface="Times New Roman"/>
                      </a:endParaRPr>
                    </a:p>
                  </a:txBody>
                  <a:tcPr marL="37117" marR="37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Bef>
                          <a:spcPts val="300"/>
                        </a:spcBef>
                        <a:spcAft>
                          <a:spcPts val="0"/>
                        </a:spcAft>
                      </a:pPr>
                      <a:r>
                        <a:rPr lang="cs-CZ" sz="1050" b="1" dirty="0">
                          <a:effectLst/>
                          <a:latin typeface="Myriad Pro"/>
                          <a:ea typeface="Times New Roman"/>
                          <a:cs typeface="Arial"/>
                        </a:rPr>
                        <a:t>Hodnocení (bodovací škála</a:t>
                      </a:r>
                      <a:r>
                        <a:rPr lang="cs-CZ" sz="1050" b="1" dirty="0" smtClean="0">
                          <a:effectLst/>
                          <a:latin typeface="Myriad Pro"/>
                          <a:ea typeface="Times New Roman"/>
                          <a:cs typeface="Arial"/>
                        </a:rPr>
                        <a:t>)</a:t>
                      </a:r>
                      <a:r>
                        <a:rPr lang="cs-CZ" sz="1050" b="1" dirty="0">
                          <a:effectLst/>
                          <a:latin typeface="Myriad Pro"/>
                          <a:ea typeface="Times New Roman"/>
                          <a:cs typeface="Arial"/>
                        </a:rPr>
                        <a:t> </a:t>
                      </a:r>
                      <a:endParaRPr lang="cs-CZ" sz="1050" dirty="0">
                        <a:effectLst/>
                        <a:latin typeface="Myriad Pro"/>
                        <a:ea typeface="MS Mincho"/>
                        <a:cs typeface="Times New Roman"/>
                      </a:endParaRPr>
                    </a:p>
                  </a:txBody>
                  <a:tcPr marL="37117" marR="37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593562">
                <a:tc>
                  <a:txBody>
                    <a:bodyPr/>
                    <a:lstStyle/>
                    <a:p>
                      <a:pPr>
                        <a:lnSpc>
                          <a:spcPct val="115000"/>
                        </a:lnSpc>
                        <a:spcBef>
                          <a:spcPts val="300"/>
                        </a:spcBef>
                        <a:spcAft>
                          <a:spcPts val="0"/>
                        </a:spcAft>
                      </a:pPr>
                      <a:r>
                        <a:rPr lang="cs-CZ" sz="1050" b="1">
                          <a:effectLst/>
                          <a:latin typeface="Myriad Pro"/>
                          <a:ea typeface="Times New Roman"/>
                          <a:cs typeface="Arial"/>
                        </a:rPr>
                        <a:t>Harmonogram realizace projektu je reálný a proveditelný.</a:t>
                      </a:r>
                      <a:endParaRPr lang="cs-CZ" sz="1050">
                        <a:effectLst/>
                        <a:latin typeface="Myriad Pro"/>
                        <a:ea typeface="MS Mincho"/>
                        <a:cs typeface="Times New Roman"/>
                      </a:endParaRPr>
                    </a:p>
                  </a:txBody>
                  <a:tcPr marL="37117" marR="37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0"/>
                        </a:spcAft>
                      </a:pPr>
                      <a:r>
                        <a:rPr lang="cs-CZ" sz="1050" dirty="0">
                          <a:effectLst/>
                          <a:latin typeface="Myriad Pro"/>
                          <a:ea typeface="Times New Roman"/>
                          <a:cs typeface="Arial"/>
                        </a:rPr>
                        <a:t>5 bodů - Harmonogram realizace je reálný a proveditelný.</a:t>
                      </a:r>
                      <a:endParaRPr lang="cs-CZ" sz="1050" dirty="0">
                        <a:effectLst/>
                        <a:latin typeface="Myriad Pro"/>
                        <a:ea typeface="MS Mincho"/>
                        <a:cs typeface="Times New Roman"/>
                      </a:endParaRPr>
                    </a:p>
                    <a:p>
                      <a:pPr>
                        <a:lnSpc>
                          <a:spcPct val="115000"/>
                        </a:lnSpc>
                        <a:spcBef>
                          <a:spcPts val="300"/>
                        </a:spcBef>
                        <a:spcAft>
                          <a:spcPts val="0"/>
                        </a:spcAft>
                      </a:pPr>
                      <a:r>
                        <a:rPr lang="cs-CZ" sz="1050" dirty="0">
                          <a:effectLst/>
                          <a:latin typeface="Myriad Pro"/>
                          <a:ea typeface="Times New Roman"/>
                          <a:cs typeface="Arial"/>
                        </a:rPr>
                        <a:t> </a:t>
                      </a:r>
                      <a:endParaRPr lang="cs-CZ" sz="1050" dirty="0">
                        <a:effectLst/>
                        <a:latin typeface="Myriad Pro"/>
                        <a:ea typeface="MS Mincho"/>
                        <a:cs typeface="Times New Roman"/>
                      </a:endParaRPr>
                    </a:p>
                    <a:p>
                      <a:pPr>
                        <a:lnSpc>
                          <a:spcPct val="115000"/>
                        </a:lnSpc>
                        <a:spcBef>
                          <a:spcPts val="300"/>
                        </a:spcBef>
                        <a:spcAft>
                          <a:spcPts val="0"/>
                        </a:spcAft>
                      </a:pPr>
                      <a:r>
                        <a:rPr lang="cs-CZ" sz="1050" dirty="0">
                          <a:effectLst/>
                          <a:latin typeface="Myriad Pro"/>
                          <a:ea typeface="Times New Roman"/>
                          <a:cs typeface="Arial"/>
                        </a:rPr>
                        <a:t>0 bodů – Harmonogram realizace projektu není reálný a proveditelný.</a:t>
                      </a:r>
                      <a:endParaRPr lang="cs-CZ" sz="1050" dirty="0">
                        <a:effectLst/>
                        <a:latin typeface="Myriad Pro"/>
                        <a:ea typeface="MS Mincho"/>
                        <a:cs typeface="Times New Roman"/>
                      </a:endParaRPr>
                    </a:p>
                  </a:txBody>
                  <a:tcPr marL="37117" marR="37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9308">
                <a:tc>
                  <a:txBody>
                    <a:bodyPr/>
                    <a:lstStyle/>
                    <a:p>
                      <a:pPr>
                        <a:lnSpc>
                          <a:spcPct val="115000"/>
                        </a:lnSpc>
                        <a:spcBef>
                          <a:spcPts val="300"/>
                        </a:spcBef>
                        <a:spcAft>
                          <a:spcPts val="0"/>
                        </a:spcAft>
                      </a:pPr>
                      <a:r>
                        <a:rPr lang="cs-CZ" sz="1050" b="1" dirty="0">
                          <a:effectLst/>
                          <a:latin typeface="Myriad Pro"/>
                          <a:ea typeface="Times New Roman"/>
                          <a:cs typeface="Arial"/>
                        </a:rPr>
                        <a:t>V projektu jsou uvedena hlavní rizika v realizační fázi i ve fázi udržitelnosti a způsoby jejich eliminace.</a:t>
                      </a:r>
                      <a:endParaRPr lang="cs-CZ" sz="1050" dirty="0">
                        <a:effectLst/>
                        <a:latin typeface="Myriad Pro"/>
                        <a:ea typeface="MS Mincho"/>
                        <a:cs typeface="Times New Roman"/>
                      </a:endParaRPr>
                    </a:p>
                  </a:txBody>
                  <a:tcPr marL="37117" marR="37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0"/>
                        </a:spcAft>
                      </a:pPr>
                      <a:r>
                        <a:rPr lang="cs-CZ" sz="1050">
                          <a:effectLst/>
                          <a:latin typeface="Myriad Pro"/>
                          <a:ea typeface="Times New Roman"/>
                          <a:cs typeface="Arial"/>
                        </a:rPr>
                        <a:t>10 bodů - V projektu jsou uvedena hlavní rizika v realizační fázi i ve fázi udržitelnosti a jsou uvedeny způsoby jejich eliminace.</a:t>
                      </a:r>
                      <a:endParaRPr lang="cs-CZ" sz="1050">
                        <a:effectLst/>
                        <a:latin typeface="Myriad Pro"/>
                        <a:ea typeface="MS Mincho"/>
                        <a:cs typeface="Times New Roman"/>
                      </a:endParaRPr>
                    </a:p>
                    <a:p>
                      <a:pPr>
                        <a:lnSpc>
                          <a:spcPct val="115000"/>
                        </a:lnSpc>
                        <a:spcBef>
                          <a:spcPts val="300"/>
                        </a:spcBef>
                        <a:spcAft>
                          <a:spcPts val="0"/>
                        </a:spcAft>
                      </a:pPr>
                      <a:r>
                        <a:rPr lang="cs-CZ" sz="1050">
                          <a:effectLst/>
                          <a:latin typeface="Myriad Pro"/>
                          <a:ea typeface="Times New Roman"/>
                          <a:cs typeface="Arial"/>
                        </a:rPr>
                        <a:t> </a:t>
                      </a:r>
                      <a:endParaRPr lang="cs-CZ" sz="1050">
                        <a:effectLst/>
                        <a:latin typeface="Myriad Pro"/>
                        <a:ea typeface="MS Mincho"/>
                        <a:cs typeface="Times New Roman"/>
                      </a:endParaRPr>
                    </a:p>
                    <a:p>
                      <a:pPr>
                        <a:lnSpc>
                          <a:spcPct val="115000"/>
                        </a:lnSpc>
                        <a:spcBef>
                          <a:spcPts val="300"/>
                        </a:spcBef>
                        <a:spcAft>
                          <a:spcPts val="0"/>
                        </a:spcAft>
                      </a:pPr>
                      <a:r>
                        <a:rPr lang="cs-CZ" sz="1050">
                          <a:effectLst/>
                          <a:latin typeface="Myriad Pro"/>
                          <a:ea typeface="Times New Roman"/>
                          <a:cs typeface="Arial"/>
                        </a:rPr>
                        <a:t>5 bodů - V projektu jsou hlavní rizika v realizační fázi i ve fázi udržitelnosti, ale nejsou uvedeny způsoby jejich eliminace.</a:t>
                      </a:r>
                      <a:endParaRPr lang="cs-CZ" sz="1050">
                        <a:effectLst/>
                        <a:latin typeface="Myriad Pro"/>
                        <a:ea typeface="MS Mincho"/>
                        <a:cs typeface="Times New Roman"/>
                      </a:endParaRPr>
                    </a:p>
                    <a:p>
                      <a:pPr>
                        <a:lnSpc>
                          <a:spcPct val="115000"/>
                        </a:lnSpc>
                        <a:spcBef>
                          <a:spcPts val="300"/>
                        </a:spcBef>
                        <a:spcAft>
                          <a:spcPts val="0"/>
                        </a:spcAft>
                      </a:pPr>
                      <a:r>
                        <a:rPr lang="cs-CZ" sz="1050">
                          <a:effectLst/>
                          <a:latin typeface="Myriad Pro"/>
                          <a:ea typeface="Times New Roman"/>
                          <a:cs typeface="Arial"/>
                        </a:rPr>
                        <a:t> </a:t>
                      </a:r>
                      <a:endParaRPr lang="cs-CZ" sz="1050">
                        <a:effectLst/>
                        <a:latin typeface="Myriad Pro"/>
                        <a:ea typeface="MS Mincho"/>
                        <a:cs typeface="Times New Roman"/>
                      </a:endParaRPr>
                    </a:p>
                    <a:p>
                      <a:pPr>
                        <a:lnSpc>
                          <a:spcPct val="115000"/>
                        </a:lnSpc>
                        <a:spcBef>
                          <a:spcPts val="300"/>
                        </a:spcBef>
                        <a:spcAft>
                          <a:spcPts val="0"/>
                        </a:spcAft>
                      </a:pPr>
                      <a:r>
                        <a:rPr lang="cs-CZ" sz="1050">
                          <a:effectLst/>
                          <a:latin typeface="Myriad Pro"/>
                          <a:ea typeface="Times New Roman"/>
                          <a:cs typeface="Arial"/>
                        </a:rPr>
                        <a:t>0 bodů - V projektu nejsou uvedena hlavní rizika v realizační fázi i ve fázi udržitelnosti a nejsou uvedeny způsoby jejich eliminace.</a:t>
                      </a:r>
                      <a:endParaRPr lang="cs-CZ" sz="1050">
                        <a:effectLst/>
                        <a:latin typeface="Myriad Pro"/>
                        <a:ea typeface="MS Mincho"/>
                        <a:cs typeface="Times New Roman"/>
                      </a:endParaRPr>
                    </a:p>
                  </a:txBody>
                  <a:tcPr marL="37117" marR="37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9868">
                <a:tc>
                  <a:txBody>
                    <a:bodyPr/>
                    <a:lstStyle/>
                    <a:p>
                      <a:pPr>
                        <a:lnSpc>
                          <a:spcPct val="115000"/>
                        </a:lnSpc>
                        <a:spcBef>
                          <a:spcPts val="300"/>
                        </a:spcBef>
                        <a:spcAft>
                          <a:spcPts val="0"/>
                        </a:spcAft>
                      </a:pPr>
                      <a:r>
                        <a:rPr lang="cs-CZ" sz="1050" b="1">
                          <a:effectLst/>
                          <a:latin typeface="Myriad Pro"/>
                          <a:ea typeface="Times New Roman"/>
                          <a:cs typeface="Arial"/>
                        </a:rPr>
                        <a:t>Žadatel doložil souhlas obce s realizací projektu sociálního bydlení.</a:t>
                      </a:r>
                      <a:endParaRPr lang="cs-CZ" sz="1050">
                        <a:effectLst/>
                        <a:latin typeface="Myriad Pro"/>
                        <a:ea typeface="MS Mincho"/>
                        <a:cs typeface="Times New Roman"/>
                      </a:endParaRPr>
                    </a:p>
                  </a:txBody>
                  <a:tcPr marL="37117" marR="37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0"/>
                        </a:spcAft>
                      </a:pPr>
                      <a:r>
                        <a:rPr lang="cs-CZ" sz="1050" dirty="0">
                          <a:effectLst/>
                          <a:latin typeface="Myriad Pro"/>
                          <a:ea typeface="Times New Roman"/>
                          <a:cs typeface="Arial"/>
                        </a:rPr>
                        <a:t>5 bodů – Žadatel doložil souhlas obce s realizací projektu sociálního bydlení nebo je žadatelem obec samotná, která nemusí souhlas dokládat.</a:t>
                      </a:r>
                      <a:endParaRPr lang="cs-CZ" sz="1050" dirty="0">
                        <a:effectLst/>
                        <a:latin typeface="Myriad Pro"/>
                        <a:ea typeface="MS Mincho"/>
                        <a:cs typeface="Times New Roman"/>
                      </a:endParaRPr>
                    </a:p>
                    <a:p>
                      <a:pPr>
                        <a:lnSpc>
                          <a:spcPct val="115000"/>
                        </a:lnSpc>
                        <a:spcBef>
                          <a:spcPts val="300"/>
                        </a:spcBef>
                        <a:spcAft>
                          <a:spcPts val="0"/>
                        </a:spcAft>
                      </a:pPr>
                      <a:r>
                        <a:rPr lang="cs-CZ" sz="1050" dirty="0">
                          <a:effectLst/>
                          <a:latin typeface="Myriad Pro"/>
                          <a:ea typeface="Times New Roman"/>
                          <a:cs typeface="Arial"/>
                        </a:rPr>
                        <a:t> </a:t>
                      </a:r>
                      <a:endParaRPr lang="cs-CZ" sz="1050" dirty="0">
                        <a:effectLst/>
                        <a:latin typeface="Myriad Pro"/>
                        <a:ea typeface="MS Mincho"/>
                        <a:cs typeface="Times New Roman"/>
                      </a:endParaRPr>
                    </a:p>
                    <a:p>
                      <a:pPr>
                        <a:lnSpc>
                          <a:spcPct val="115000"/>
                        </a:lnSpc>
                        <a:spcBef>
                          <a:spcPts val="300"/>
                        </a:spcBef>
                        <a:spcAft>
                          <a:spcPts val="0"/>
                        </a:spcAft>
                      </a:pPr>
                      <a:r>
                        <a:rPr lang="cs-CZ" sz="1050" dirty="0">
                          <a:effectLst/>
                          <a:latin typeface="Myriad Pro"/>
                          <a:ea typeface="Times New Roman"/>
                          <a:cs typeface="Arial"/>
                        </a:rPr>
                        <a:t>0 bodů – Žadatel nedoložil souhlas obce s realizací projektu sociálního bydlení.</a:t>
                      </a:r>
                      <a:endParaRPr lang="cs-CZ" sz="1050" dirty="0">
                        <a:effectLst/>
                        <a:latin typeface="Myriad Pro"/>
                        <a:ea typeface="MS Mincho"/>
                        <a:cs typeface="Times New Roman"/>
                      </a:endParaRPr>
                    </a:p>
                  </a:txBody>
                  <a:tcPr marL="37117" marR="37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1224">
                <a:tc>
                  <a:txBody>
                    <a:bodyPr/>
                    <a:lstStyle/>
                    <a:p>
                      <a:pPr>
                        <a:lnSpc>
                          <a:spcPct val="115000"/>
                        </a:lnSpc>
                        <a:spcBef>
                          <a:spcPts val="300"/>
                        </a:spcBef>
                        <a:spcAft>
                          <a:spcPts val="0"/>
                        </a:spcAft>
                      </a:pPr>
                      <a:r>
                        <a:rPr lang="cs-CZ" sz="1050" b="1" dirty="0">
                          <a:effectLst/>
                          <a:latin typeface="Myriad Pro"/>
                          <a:ea typeface="Times New Roman"/>
                          <a:cs typeface="Arial"/>
                        </a:rPr>
                        <a:t>Žadatel doložil historii v oblasti poskytování sociální práce. </a:t>
                      </a:r>
                      <a:endParaRPr lang="cs-CZ" sz="1050" dirty="0">
                        <a:effectLst/>
                        <a:latin typeface="Myriad Pro"/>
                        <a:ea typeface="MS Mincho"/>
                        <a:cs typeface="Times New Roman"/>
                      </a:endParaRPr>
                    </a:p>
                  </a:txBody>
                  <a:tcPr marL="37117" marR="37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0"/>
                        </a:spcAft>
                      </a:pPr>
                      <a:r>
                        <a:rPr lang="cs-CZ" sz="1050" dirty="0">
                          <a:effectLst/>
                          <a:latin typeface="Myriad Pro"/>
                          <a:ea typeface="Times New Roman"/>
                          <a:cs typeface="Arial"/>
                        </a:rPr>
                        <a:t>5 bodů – Žadatel doložil minimálně pětiletou historii poskytování sociální práce, nebo je žadatelem o podporu obec.</a:t>
                      </a:r>
                      <a:endParaRPr lang="cs-CZ" sz="1050" dirty="0">
                        <a:effectLst/>
                        <a:latin typeface="Myriad Pro"/>
                        <a:ea typeface="MS Mincho"/>
                        <a:cs typeface="Times New Roman"/>
                      </a:endParaRPr>
                    </a:p>
                    <a:p>
                      <a:pPr>
                        <a:lnSpc>
                          <a:spcPct val="115000"/>
                        </a:lnSpc>
                        <a:spcBef>
                          <a:spcPts val="300"/>
                        </a:spcBef>
                        <a:spcAft>
                          <a:spcPts val="0"/>
                        </a:spcAft>
                      </a:pPr>
                      <a:r>
                        <a:rPr lang="cs-CZ" sz="1050" dirty="0">
                          <a:effectLst/>
                          <a:latin typeface="Myriad Pro"/>
                          <a:ea typeface="Times New Roman"/>
                          <a:cs typeface="Arial"/>
                        </a:rPr>
                        <a:t> </a:t>
                      </a:r>
                      <a:endParaRPr lang="cs-CZ" sz="1050" dirty="0">
                        <a:effectLst/>
                        <a:latin typeface="Myriad Pro"/>
                        <a:ea typeface="MS Mincho"/>
                        <a:cs typeface="Times New Roman"/>
                      </a:endParaRPr>
                    </a:p>
                    <a:p>
                      <a:pPr>
                        <a:lnSpc>
                          <a:spcPct val="115000"/>
                        </a:lnSpc>
                        <a:spcBef>
                          <a:spcPts val="300"/>
                        </a:spcBef>
                        <a:spcAft>
                          <a:spcPts val="0"/>
                        </a:spcAft>
                      </a:pPr>
                      <a:r>
                        <a:rPr lang="cs-CZ" sz="1050" dirty="0">
                          <a:effectLst/>
                          <a:latin typeface="Myriad Pro"/>
                          <a:ea typeface="Times New Roman"/>
                          <a:cs typeface="Arial"/>
                        </a:rPr>
                        <a:t>3 body -  Žadatel doložil minimálně dvouletou historii poskytování sociální práce.</a:t>
                      </a:r>
                      <a:endParaRPr lang="cs-CZ" sz="1050" dirty="0">
                        <a:effectLst/>
                        <a:latin typeface="Myriad Pro"/>
                        <a:ea typeface="MS Mincho"/>
                        <a:cs typeface="Times New Roman"/>
                      </a:endParaRPr>
                    </a:p>
                    <a:p>
                      <a:pPr>
                        <a:lnSpc>
                          <a:spcPct val="115000"/>
                        </a:lnSpc>
                        <a:spcBef>
                          <a:spcPts val="300"/>
                        </a:spcBef>
                        <a:spcAft>
                          <a:spcPts val="0"/>
                        </a:spcAft>
                      </a:pPr>
                      <a:r>
                        <a:rPr lang="cs-CZ" sz="1050" dirty="0">
                          <a:effectLst/>
                          <a:latin typeface="Myriad Pro"/>
                          <a:ea typeface="Times New Roman"/>
                          <a:cs typeface="Arial"/>
                        </a:rPr>
                        <a:t> </a:t>
                      </a:r>
                      <a:endParaRPr lang="cs-CZ" sz="1050" dirty="0">
                        <a:effectLst/>
                        <a:latin typeface="Myriad Pro"/>
                        <a:ea typeface="MS Mincho"/>
                        <a:cs typeface="Times New Roman"/>
                      </a:endParaRPr>
                    </a:p>
                    <a:p>
                      <a:pPr>
                        <a:lnSpc>
                          <a:spcPct val="115000"/>
                        </a:lnSpc>
                        <a:spcBef>
                          <a:spcPts val="300"/>
                        </a:spcBef>
                        <a:spcAft>
                          <a:spcPts val="0"/>
                        </a:spcAft>
                      </a:pPr>
                      <a:r>
                        <a:rPr lang="cs-CZ" sz="1050" dirty="0">
                          <a:effectLst/>
                          <a:latin typeface="Myriad Pro"/>
                          <a:ea typeface="Times New Roman"/>
                          <a:cs typeface="Arial"/>
                        </a:rPr>
                        <a:t>0 bodů -  Žadatel nedoložil historii poskytování sociální práce delší než dva roky.</a:t>
                      </a:r>
                      <a:endParaRPr lang="cs-CZ" sz="1050" dirty="0">
                        <a:effectLst/>
                        <a:latin typeface="Myriad Pro"/>
                        <a:ea typeface="MS Mincho"/>
                        <a:cs typeface="Times New Roman"/>
                      </a:endParaRPr>
                    </a:p>
                  </a:txBody>
                  <a:tcPr marL="37117" marR="371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1"/>
          <p:cNvSpPr>
            <a:spLocks noGrp="1"/>
          </p:cNvSpPr>
          <p:nvPr>
            <p:ph type="title"/>
          </p:nvPr>
        </p:nvSpPr>
        <p:spPr>
          <a:xfrm>
            <a:off x="6531" y="58522"/>
            <a:ext cx="9137469" cy="1155801"/>
          </a:xfrm>
        </p:spPr>
        <p:txBody>
          <a:bodyPr>
            <a:noAutofit/>
          </a:bodyPr>
          <a:lstStyle/>
          <a:p>
            <a:r>
              <a:rPr lang="cs-CZ" dirty="0" smtClean="0"/>
              <a:t/>
            </a:r>
            <a:br>
              <a:rPr lang="cs-CZ" dirty="0" smtClean="0"/>
            </a:br>
            <a:r>
              <a:rPr lang="cs-CZ" sz="2800" dirty="0">
                <a:solidFill>
                  <a:srgbClr val="0070C0"/>
                </a:solidFill>
              </a:rPr>
              <a:t>34./35. výzva IROP – Sociální bydlení</a:t>
            </a:r>
            <a:r>
              <a:rPr lang="en-US" dirty="0"/>
              <a:t/>
            </a:r>
            <a:br>
              <a:rPr lang="en-US" dirty="0"/>
            </a:br>
            <a:endParaRPr lang="en-US" dirty="0"/>
          </a:p>
        </p:txBody>
      </p:sp>
      <p:sp>
        <p:nvSpPr>
          <p:cNvPr id="8" name="Zástupný symbol pro číslo snímku 1"/>
          <p:cNvSpPr>
            <a:spLocks noGrp="1"/>
          </p:cNvSpPr>
          <p:nvPr>
            <p:ph type="sldNum" sz="quarter" idx="12"/>
          </p:nvPr>
        </p:nvSpPr>
        <p:spPr>
          <a:xfrm>
            <a:off x="6553200" y="6356350"/>
            <a:ext cx="2133600" cy="365125"/>
          </a:xfrm>
        </p:spPr>
        <p:txBody>
          <a:bodyPr/>
          <a:lstStyle/>
          <a:p>
            <a:pPr>
              <a:defRPr/>
            </a:pPr>
            <a:fld id="{10FE9B23-02B4-4957-8BE2-0931FEC70F97}" type="slidenum">
              <a:rPr lang="cs-CZ" smtClean="0">
                <a:solidFill>
                  <a:prstClr val="black">
                    <a:tint val="75000"/>
                  </a:prstClr>
                </a:solidFill>
              </a:rPr>
              <a:pPr>
                <a:defRPr/>
              </a:pPr>
              <a:t>36</a:t>
            </a:fld>
            <a:endParaRPr lang="cs-CZ" dirty="0">
              <a:solidFill>
                <a:prstClr val="black">
                  <a:tint val="75000"/>
                </a:prstClr>
              </a:solidFill>
            </a:endParaRPr>
          </a:p>
        </p:txBody>
      </p:sp>
    </p:spTree>
    <p:extLst>
      <p:ext uri="{BB962C8B-B14F-4D97-AF65-F5344CB8AC3E}">
        <p14:creationId xmlns:p14="http://schemas.microsoft.com/office/powerpoint/2010/main" val="14145149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467544" y="1340768"/>
            <a:ext cx="8229600" cy="5429200"/>
          </a:xfrm>
        </p:spPr>
        <p:txBody>
          <a:bodyPr>
            <a:normAutofit fontScale="25000" lnSpcReduction="20000"/>
          </a:bodyPr>
          <a:lstStyle/>
          <a:p>
            <a:pPr marL="0" indent="0" algn="just">
              <a:spcAft>
                <a:spcPts val="1000"/>
              </a:spcAft>
              <a:buNone/>
            </a:pPr>
            <a:r>
              <a:rPr lang="cs-CZ" sz="7200" b="1" u="sng" dirty="0" smtClean="0">
                <a:ea typeface="MS Mincho"/>
                <a:cs typeface="Times New Roman"/>
              </a:rPr>
              <a:t>Přílohy žádosti: </a:t>
            </a:r>
          </a:p>
          <a:p>
            <a:pPr marL="0" indent="0" algn="just">
              <a:spcAft>
                <a:spcPts val="1000"/>
              </a:spcAft>
              <a:buNone/>
            </a:pPr>
            <a:r>
              <a:rPr lang="cs-CZ" sz="6400" b="1" dirty="0" smtClean="0">
                <a:ea typeface="MS Mincho"/>
                <a:cs typeface="Times New Roman"/>
              </a:rPr>
              <a:t>1. Plná </a:t>
            </a:r>
            <a:r>
              <a:rPr lang="cs-CZ" sz="6400" b="1" dirty="0">
                <a:ea typeface="MS Mincho"/>
                <a:cs typeface="Times New Roman"/>
              </a:rPr>
              <a:t>moc</a:t>
            </a:r>
            <a:endParaRPr lang="cs-CZ" sz="6400" dirty="0">
              <a:ea typeface="MS Mincho"/>
              <a:cs typeface="Times New Roman"/>
            </a:endParaRPr>
          </a:p>
          <a:p>
            <a:pPr marL="0" indent="0" algn="just">
              <a:spcAft>
                <a:spcPts val="1000"/>
              </a:spcAft>
              <a:buNone/>
            </a:pPr>
            <a:r>
              <a:rPr lang="cs-CZ" sz="6400" dirty="0">
                <a:ea typeface="MS Mincho"/>
                <a:cs typeface="Times New Roman"/>
              </a:rPr>
              <a:t>Dokládá se v případě přenesení pravomocí na jinou osobu, např. při podpisu žádosti elektronickým podpisem. Plné moci jsou uloženy v elektronické podobě v MS2014+.  Doporučený vzor Plné moci je přílohou č. 11 Obecných pravidel. K náležitostem plné moci viz kapitola 2.5 Obecných pravidel</a:t>
            </a:r>
            <a:r>
              <a:rPr lang="cs-CZ" sz="4400" dirty="0">
                <a:ea typeface="MS Mincho"/>
                <a:cs typeface="Times New Roman"/>
              </a:rPr>
              <a:t>.</a:t>
            </a:r>
          </a:p>
          <a:p>
            <a:pPr marL="0" indent="0" algn="just">
              <a:spcAft>
                <a:spcPts val="1000"/>
              </a:spcAft>
              <a:buNone/>
            </a:pPr>
            <a:r>
              <a:rPr lang="cs-CZ" sz="6400" b="1" dirty="0" smtClean="0">
                <a:ea typeface="MS Mincho"/>
                <a:cs typeface="Times New Roman"/>
              </a:rPr>
              <a:t>2. Doklady </a:t>
            </a:r>
            <a:r>
              <a:rPr lang="cs-CZ" sz="6400" b="1" dirty="0">
                <a:ea typeface="MS Mincho"/>
                <a:cs typeface="Times New Roman"/>
              </a:rPr>
              <a:t>o právní subjektivitě žadatele</a:t>
            </a:r>
            <a:endParaRPr lang="cs-CZ" sz="6400" dirty="0">
              <a:ea typeface="MS Mincho"/>
              <a:cs typeface="Times New Roman"/>
            </a:endParaRPr>
          </a:p>
          <a:p>
            <a:pPr marL="0" indent="0" algn="just">
              <a:spcAft>
                <a:spcPts val="1000"/>
              </a:spcAft>
              <a:buNone/>
            </a:pPr>
            <a:r>
              <a:rPr lang="cs-CZ" sz="6400" dirty="0">
                <a:ea typeface="MS Mincho"/>
                <a:cs typeface="Times New Roman"/>
              </a:rPr>
              <a:t>Právní subjektivitu nemusí </a:t>
            </a:r>
            <a:r>
              <a:rPr lang="cs-CZ" sz="6400" dirty="0" smtClean="0">
                <a:ea typeface="MS Mincho"/>
                <a:cs typeface="Times New Roman"/>
              </a:rPr>
              <a:t>dokládat obce </a:t>
            </a:r>
          </a:p>
          <a:p>
            <a:pPr marL="0" lvl="0" indent="0" algn="just">
              <a:buNone/>
            </a:pPr>
            <a:endParaRPr lang="cs-CZ" sz="6400" b="1" dirty="0">
              <a:ea typeface="MS Mincho"/>
              <a:cs typeface="Times New Roman"/>
            </a:endParaRPr>
          </a:p>
          <a:p>
            <a:pPr marL="0" lvl="0" indent="0" algn="just">
              <a:buNone/>
            </a:pPr>
            <a:r>
              <a:rPr lang="cs-CZ" sz="6400" b="1" dirty="0" smtClean="0">
                <a:ea typeface="MS Mincho"/>
                <a:cs typeface="Times New Roman"/>
              </a:rPr>
              <a:t>Nestátní </a:t>
            </a:r>
            <a:r>
              <a:rPr lang="cs-CZ" sz="6400" b="1" dirty="0">
                <a:ea typeface="MS Mincho"/>
                <a:cs typeface="Times New Roman"/>
              </a:rPr>
              <a:t>neziskové organizace doloží:</a:t>
            </a:r>
          </a:p>
          <a:p>
            <a:pPr lvl="0" algn="just">
              <a:buFont typeface="Wingdings" panose="05000000000000000000" pitchFamily="2" charset="2"/>
              <a:buChar char="§"/>
            </a:pPr>
            <a:r>
              <a:rPr lang="cs-CZ" sz="6400" dirty="0">
                <a:ea typeface="MS Mincho"/>
                <a:cs typeface="Times New Roman"/>
              </a:rPr>
              <a:t>zakladatelskou smlouvu, zakládací či zřizovací listinu nebo jiný dokument o založení, který zároveň doloží veřejně prospěšnou činnost v jedné z oblastí: podpora nebo ochrana osob se zdravotním postižením a znevýhodněných osob, sociální služby, či aktivity sociálního začleňování, a prokáže, že účelem hlavní činnosti není vytváření zisku;</a:t>
            </a:r>
          </a:p>
          <a:p>
            <a:pPr lvl="0" algn="just">
              <a:spcAft>
                <a:spcPts val="1000"/>
              </a:spcAft>
              <a:buFont typeface="Wingdings" panose="05000000000000000000" pitchFamily="2" charset="2"/>
              <a:buChar char="§"/>
            </a:pPr>
            <a:r>
              <a:rPr lang="cs-CZ" sz="6400" dirty="0">
                <a:ea typeface="MS Mincho"/>
                <a:cs typeface="Times New Roman"/>
              </a:rPr>
              <a:t>stanovy, ve kterých musí být ustanovení o vypořádání majetku při zániku organizace, jestliže to nevyplývá ze zákona</a:t>
            </a:r>
            <a:r>
              <a:rPr lang="cs-CZ" sz="4400" dirty="0">
                <a:ea typeface="MS Mincho"/>
                <a:cs typeface="Times New Roman"/>
              </a:rPr>
              <a:t>. </a:t>
            </a:r>
          </a:p>
        </p:txBody>
      </p:sp>
      <p:sp>
        <p:nvSpPr>
          <p:cNvPr id="5" name="Title 1"/>
          <p:cNvSpPr>
            <a:spLocks noGrp="1"/>
          </p:cNvSpPr>
          <p:nvPr>
            <p:ph type="title"/>
          </p:nvPr>
        </p:nvSpPr>
        <p:spPr>
          <a:xfrm>
            <a:off x="6531" y="58522"/>
            <a:ext cx="9137469" cy="1155801"/>
          </a:xfrm>
        </p:spPr>
        <p:txBody>
          <a:bodyPr>
            <a:noAutofit/>
          </a:bodyPr>
          <a:lstStyle/>
          <a:p>
            <a:r>
              <a:rPr lang="cs-CZ" dirty="0" smtClean="0"/>
              <a:t/>
            </a:r>
            <a:br>
              <a:rPr lang="cs-CZ" dirty="0" smtClean="0"/>
            </a:br>
            <a:r>
              <a:rPr lang="cs-CZ" sz="2800" dirty="0">
                <a:solidFill>
                  <a:srgbClr val="0070C0"/>
                </a:solidFill>
              </a:rPr>
              <a:t>34./35. výzva IROP – Sociální bydlení</a:t>
            </a:r>
            <a:r>
              <a:rPr lang="en-US" dirty="0"/>
              <a:t/>
            </a:r>
            <a:br>
              <a:rPr lang="en-US" dirty="0"/>
            </a:br>
            <a:endParaRPr lang="en-US" dirty="0"/>
          </a:p>
        </p:txBody>
      </p:sp>
      <p:sp>
        <p:nvSpPr>
          <p:cNvPr id="2" name="Zástupný symbol pro číslo snímku 1"/>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37</a:t>
            </a:fld>
            <a:endParaRPr lang="cs-CZ" dirty="0">
              <a:solidFill>
                <a:prstClr val="black">
                  <a:tint val="75000"/>
                </a:prstClr>
              </a:solidFill>
            </a:endParaRPr>
          </a:p>
        </p:txBody>
      </p:sp>
    </p:spTree>
    <p:extLst>
      <p:ext uri="{BB962C8B-B14F-4D97-AF65-F5344CB8AC3E}">
        <p14:creationId xmlns:p14="http://schemas.microsoft.com/office/powerpoint/2010/main" val="42320065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68760"/>
            <a:ext cx="8229600" cy="4680520"/>
          </a:xfrm>
        </p:spPr>
        <p:txBody>
          <a:bodyPr>
            <a:noAutofit/>
          </a:bodyPr>
          <a:lstStyle/>
          <a:p>
            <a:pPr marL="0" indent="0" algn="just">
              <a:spcAft>
                <a:spcPts val="1000"/>
              </a:spcAft>
              <a:buNone/>
            </a:pPr>
            <a:r>
              <a:rPr lang="cs-CZ" sz="1600" b="1" dirty="0">
                <a:ea typeface="MS Mincho"/>
                <a:cs typeface="Times New Roman"/>
              </a:rPr>
              <a:t>Církve doloží:</a:t>
            </a:r>
          </a:p>
          <a:p>
            <a:pPr lvl="0" algn="just">
              <a:spcAft>
                <a:spcPts val="1000"/>
              </a:spcAft>
              <a:buFont typeface="Wingdings" panose="05000000000000000000" pitchFamily="2" charset="2"/>
              <a:buChar char="§"/>
            </a:pPr>
            <a:r>
              <a:rPr lang="cs-CZ" sz="1600" dirty="0" smtClean="0">
                <a:ea typeface="MS Mincho"/>
                <a:cs typeface="Times New Roman"/>
              </a:rPr>
              <a:t>výpis </a:t>
            </a:r>
            <a:r>
              <a:rPr lang="cs-CZ" sz="1600" dirty="0">
                <a:ea typeface="MS Mincho"/>
                <a:cs typeface="Times New Roman"/>
              </a:rPr>
              <a:t>z Rejstříku církví a náboženských společností a čestné prohlášení, že daný subjekt vykonává veřejně prospěšnou činnost v jedné z oblastí: podpora nebo ochrana osob se </a:t>
            </a:r>
            <a:r>
              <a:rPr lang="cs-CZ" sz="1600" b="1" dirty="0">
                <a:ea typeface="MS Mincho"/>
                <a:cs typeface="Times New Roman"/>
              </a:rPr>
              <a:t>zdravotním postižením a znevýhodněných osob, sociální služby, či aktivity sociálního začleňování. Výpis z rejstříku v době podání žádosti nesmí být starší 3 měsíců.</a:t>
            </a:r>
          </a:p>
          <a:p>
            <a:pPr marL="0" indent="0" algn="just">
              <a:spcAft>
                <a:spcPts val="1000"/>
              </a:spcAft>
              <a:buNone/>
            </a:pPr>
            <a:r>
              <a:rPr lang="cs-CZ" sz="1600" b="1" dirty="0">
                <a:ea typeface="MS Mincho"/>
                <a:cs typeface="Times New Roman"/>
              </a:rPr>
              <a:t>Církevní organizace doloží:</a:t>
            </a:r>
          </a:p>
          <a:p>
            <a:pPr lvl="0" algn="just">
              <a:spcAft>
                <a:spcPts val="1000"/>
              </a:spcAft>
              <a:buFont typeface="Wingdings" panose="05000000000000000000" pitchFamily="2" charset="2"/>
              <a:buChar char="§"/>
            </a:pPr>
            <a:r>
              <a:rPr lang="cs-CZ" sz="1600" dirty="0">
                <a:ea typeface="MS Mincho"/>
                <a:cs typeface="Times New Roman"/>
              </a:rPr>
              <a:t>zakladatelskou smlouvu, zakládací či zřizovací listinu nebo jiný dokument o založení a dokument, který doloží veřejně prospěšnou činnost organizace v jedné z oblastí: podpora nebo ochrana osob se zdravotním postižením a znevýhodněných osob, sociální služby, či aktivity sociálního začleňování, a prokáže, že účelem hlavní činnosti není vytváření zisku</a:t>
            </a:r>
            <a:r>
              <a:rPr lang="cs-CZ" sz="1600" dirty="0" smtClean="0">
                <a:ea typeface="MS Mincho"/>
                <a:cs typeface="Times New Roman"/>
              </a:rPr>
              <a:t>.</a:t>
            </a:r>
            <a:endParaRPr lang="cs-CZ" sz="1600" dirty="0"/>
          </a:p>
          <a:p>
            <a:pPr marL="0" indent="0">
              <a:buNone/>
            </a:pPr>
            <a:r>
              <a:rPr lang="pl-PL" sz="1600" b="1" dirty="0"/>
              <a:t>3. Výpis z rejstříku trestů </a:t>
            </a:r>
            <a:endParaRPr lang="pl-PL" sz="1600" dirty="0"/>
          </a:p>
          <a:p>
            <a:pPr marL="0" indent="0">
              <a:buNone/>
            </a:pPr>
            <a:r>
              <a:rPr lang="cs-CZ" sz="1600" dirty="0"/>
              <a:t>Dokládají všichni statutární zástupci nestátních neziskových organizací, církví a církevních organizací. Výpis z rejstříku trestů v době podání žádosti nesmí být starší 3 měsíců. </a:t>
            </a:r>
            <a:endParaRPr lang="cs-CZ" sz="1600" dirty="0" smtClean="0">
              <a:ea typeface="MS Mincho"/>
              <a:cs typeface="Times New Roman"/>
            </a:endParaRPr>
          </a:p>
          <a:p>
            <a:pPr marL="0" lvl="0" indent="0" algn="just">
              <a:spcAft>
                <a:spcPts val="1000"/>
              </a:spcAft>
              <a:buNone/>
            </a:pPr>
            <a:endParaRPr lang="cs-CZ" sz="1600" dirty="0" smtClean="0">
              <a:ea typeface="MS Mincho"/>
              <a:cs typeface="Times New Roman"/>
            </a:endParaRPr>
          </a:p>
          <a:p>
            <a:pPr marL="0" lvl="0" indent="0" algn="just">
              <a:spcAft>
                <a:spcPts val="1000"/>
              </a:spcAft>
              <a:buNone/>
            </a:pPr>
            <a:endParaRPr lang="cs-CZ" sz="1600" dirty="0">
              <a:ea typeface="MS Mincho"/>
              <a:cs typeface="Times New Roman"/>
            </a:endParaRPr>
          </a:p>
          <a:p>
            <a:pPr marL="0" indent="0">
              <a:buNone/>
            </a:pPr>
            <a:endParaRPr lang="cs-CZ" dirty="0"/>
          </a:p>
          <a:p>
            <a:endParaRPr lang="cs-CZ" dirty="0"/>
          </a:p>
        </p:txBody>
      </p:sp>
      <p:sp>
        <p:nvSpPr>
          <p:cNvPr id="4" name="Title 1"/>
          <p:cNvSpPr>
            <a:spLocks noGrp="1"/>
          </p:cNvSpPr>
          <p:nvPr>
            <p:ph type="title"/>
          </p:nvPr>
        </p:nvSpPr>
        <p:spPr>
          <a:xfrm>
            <a:off x="6531" y="58522"/>
            <a:ext cx="9137469" cy="1155801"/>
          </a:xfrm>
        </p:spPr>
        <p:txBody>
          <a:bodyPr>
            <a:noAutofit/>
          </a:bodyPr>
          <a:lstStyle/>
          <a:p>
            <a:r>
              <a:rPr lang="cs-CZ" dirty="0" smtClean="0"/>
              <a:t/>
            </a:r>
            <a:br>
              <a:rPr lang="cs-CZ" dirty="0" smtClean="0"/>
            </a:br>
            <a:r>
              <a:rPr lang="cs-CZ" sz="2800" dirty="0">
                <a:solidFill>
                  <a:srgbClr val="0070C0"/>
                </a:solidFill>
              </a:rPr>
              <a:t>34./35. výzva IROP – Sociální bydlení</a:t>
            </a:r>
            <a:r>
              <a:rPr lang="en-US" dirty="0"/>
              <a:t/>
            </a:r>
            <a:br>
              <a:rPr lang="en-US" dirty="0"/>
            </a:br>
            <a:endParaRPr lang="en-US" dirty="0"/>
          </a:p>
        </p:txBody>
      </p:sp>
      <p:pic>
        <p:nvPicPr>
          <p:cNvPr id="5"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38</a:t>
            </a:fld>
            <a:endParaRPr lang="cs-CZ">
              <a:solidFill>
                <a:prstClr val="black">
                  <a:tint val="75000"/>
                </a:prstClr>
              </a:solidFill>
            </a:endParaRPr>
          </a:p>
        </p:txBody>
      </p:sp>
    </p:spTree>
    <p:extLst>
      <p:ext uri="{BB962C8B-B14F-4D97-AF65-F5344CB8AC3E}">
        <p14:creationId xmlns:p14="http://schemas.microsoft.com/office/powerpoint/2010/main" val="8849317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340768"/>
            <a:ext cx="8229600" cy="4525963"/>
          </a:xfrm>
        </p:spPr>
        <p:txBody>
          <a:bodyPr>
            <a:normAutofit fontScale="92500" lnSpcReduction="20000"/>
          </a:bodyPr>
          <a:lstStyle/>
          <a:p>
            <a:pPr marL="0" indent="0" algn="just">
              <a:lnSpc>
                <a:spcPct val="80000"/>
              </a:lnSpc>
              <a:spcAft>
                <a:spcPts val="1000"/>
              </a:spcAft>
              <a:buNone/>
            </a:pPr>
            <a:r>
              <a:rPr lang="cs-CZ" sz="1600" b="1" i="1" dirty="0">
                <a:ea typeface="MS Mincho"/>
                <a:cs typeface="Arial"/>
              </a:rPr>
              <a:t>Záložka </a:t>
            </a:r>
            <a:r>
              <a:rPr lang="cs-CZ" sz="1600" b="1" i="1" dirty="0" smtClean="0">
                <a:ea typeface="MS Mincho"/>
                <a:cs typeface="Arial"/>
              </a:rPr>
              <a:t>Veřejné zakázky</a:t>
            </a:r>
            <a:endParaRPr lang="cs-CZ" sz="1600" b="1" i="1" dirty="0">
              <a:ea typeface="MS Mincho"/>
              <a:cs typeface="Arial"/>
            </a:endParaRPr>
          </a:p>
          <a:p>
            <a:pPr marL="0" lvl="0" indent="0" algn="just">
              <a:spcAft>
                <a:spcPts val="1000"/>
              </a:spcAft>
              <a:buNone/>
            </a:pPr>
            <a:r>
              <a:rPr lang="cs-CZ" sz="1600" b="1" dirty="0">
                <a:ea typeface="MS Mincho"/>
                <a:cs typeface="Times New Roman"/>
              </a:rPr>
              <a:t>4. Dokumentace k zadávacím a výběrovým řízením </a:t>
            </a:r>
          </a:p>
          <a:p>
            <a:pPr marL="0" lvl="0" indent="0" algn="just">
              <a:spcAft>
                <a:spcPts val="1000"/>
              </a:spcAft>
              <a:buNone/>
            </a:pPr>
            <a:r>
              <a:rPr lang="cs-CZ" sz="1600" dirty="0">
                <a:ea typeface="MS Mincho"/>
                <a:cs typeface="Times New Roman"/>
              </a:rPr>
              <a:t>Dokumentace k zadávacím a výběrovým řízením je předkládána v souladu s kapitolou 5 Obecných pravidel (nově revize Obecných pravidel vydání 1.4</a:t>
            </a:r>
            <a:r>
              <a:rPr lang="cs-CZ" sz="1600" dirty="0" smtClean="0">
                <a:ea typeface="MS Mincho"/>
                <a:cs typeface="Times New Roman"/>
              </a:rPr>
              <a:t>).</a:t>
            </a:r>
          </a:p>
          <a:p>
            <a:pPr marL="0" indent="0" algn="just">
              <a:spcAft>
                <a:spcPts val="1000"/>
              </a:spcAft>
              <a:buNone/>
            </a:pPr>
            <a:r>
              <a:rPr lang="cs-CZ" sz="1600" b="1" i="1" dirty="0">
                <a:ea typeface="MS Mincho"/>
                <a:cs typeface="Arial"/>
              </a:rPr>
              <a:t>Záložka Přiložené </a:t>
            </a:r>
            <a:r>
              <a:rPr lang="cs-CZ" sz="1600" b="1" i="1" dirty="0" smtClean="0">
                <a:ea typeface="MS Mincho"/>
                <a:cs typeface="Arial"/>
              </a:rPr>
              <a:t>dokumenty</a:t>
            </a:r>
            <a:endParaRPr lang="cs-CZ" sz="1600" b="1" dirty="0" smtClean="0">
              <a:ea typeface="MS Mincho"/>
              <a:cs typeface="Times New Roman"/>
            </a:endParaRPr>
          </a:p>
          <a:p>
            <a:pPr marL="0" indent="0" algn="just">
              <a:lnSpc>
                <a:spcPct val="80000"/>
              </a:lnSpc>
              <a:spcAft>
                <a:spcPts val="1000"/>
              </a:spcAft>
              <a:buNone/>
            </a:pPr>
            <a:r>
              <a:rPr lang="cs-CZ" sz="1600" b="1" dirty="0" smtClean="0">
                <a:ea typeface="MS Mincho"/>
                <a:cs typeface="Times New Roman"/>
              </a:rPr>
              <a:t>5</a:t>
            </a:r>
            <a:r>
              <a:rPr lang="cs-CZ" sz="1600" b="1" dirty="0">
                <a:ea typeface="MS Mincho"/>
                <a:cs typeface="Times New Roman"/>
              </a:rPr>
              <a:t>. Studie proveditelnosti </a:t>
            </a:r>
          </a:p>
          <a:p>
            <a:pPr marL="0" indent="0" algn="just">
              <a:lnSpc>
                <a:spcPct val="80000"/>
              </a:lnSpc>
              <a:spcAft>
                <a:spcPts val="1000"/>
              </a:spcAft>
              <a:buNone/>
            </a:pPr>
            <a:r>
              <a:rPr lang="cs-CZ" sz="1600" dirty="0">
                <a:ea typeface="MS Mincho"/>
                <a:cs typeface="Times New Roman"/>
              </a:rPr>
              <a:t>Studie proveditelnosti slouží k posouzení realizovatelnosti a potřebnosti projektu. </a:t>
            </a:r>
            <a:endParaRPr lang="cs-CZ" sz="1600" dirty="0" smtClean="0">
              <a:ea typeface="MS Mincho"/>
              <a:cs typeface="Times New Roman"/>
            </a:endParaRPr>
          </a:p>
          <a:p>
            <a:pPr marL="0" lvl="0" indent="0" algn="just">
              <a:spcAft>
                <a:spcPts val="1000"/>
              </a:spcAft>
              <a:buNone/>
            </a:pPr>
            <a:r>
              <a:rPr lang="cs-CZ" sz="1600" b="1" dirty="0">
                <a:ea typeface="MS Mincho"/>
                <a:cs typeface="Times New Roman"/>
              </a:rPr>
              <a:t>6. Doklad o prokázání právních vztahů k majetku, který je předmětem projektu</a:t>
            </a:r>
            <a:endParaRPr lang="cs-CZ" sz="1600" dirty="0">
              <a:ea typeface="MS Mincho"/>
              <a:cs typeface="Times New Roman"/>
            </a:endParaRPr>
          </a:p>
          <a:p>
            <a:pPr marL="0" indent="0" algn="just">
              <a:spcAft>
                <a:spcPts val="1000"/>
              </a:spcAft>
              <a:buNone/>
            </a:pPr>
            <a:r>
              <a:rPr lang="cs-CZ" sz="1600" dirty="0">
                <a:ea typeface="MS Mincho"/>
                <a:cs typeface="Times New Roman"/>
              </a:rPr>
              <a:t>Žadatel dokládá výpisy z katastru nemovitostí, týkající se projektu. Výpis z katastru nemovitostí nesmí být k datu podání žádosti starší než 3 měsíce.  Pokud žadatel není zapsán v katastru nemovitostí jako vlastník nebo subjekt s právem hospodaření, dokládá listiny, které osvědčují jiné právo k uvedenému majetku, např. nájemní smlouvu, smlouvu o výpůjčce, nebo smlouvu o smlouvě budoucí či jiný právní úkon nebo právní akt opravňující žadatele k užívání nemovitosti, který bude předmětem projektu. V případě doložení smlouvy o smlouvě budoucí musí žadatel doložit nejpozději do vydání Rozhodnutí/Stanovení výdajů (formou Žádosti o změnu </a:t>
            </a:r>
            <a:r>
              <a:rPr lang="cs-CZ" sz="1600" dirty="0" smtClean="0">
                <a:ea typeface="MS Mincho"/>
                <a:cs typeface="Times New Roman"/>
              </a:rPr>
              <a:t>projektu) výpis </a:t>
            </a:r>
            <a:r>
              <a:rPr lang="cs-CZ" sz="1600" dirty="0">
                <a:ea typeface="MS Mincho"/>
                <a:cs typeface="Times New Roman"/>
              </a:rPr>
              <a:t>z katastru nemovitostí, kde je zapsán jako vlastník nebo jako subjekt s právem hospodaření.</a:t>
            </a:r>
          </a:p>
          <a:p>
            <a:pPr marL="0" indent="0" algn="just">
              <a:lnSpc>
                <a:spcPct val="80000"/>
              </a:lnSpc>
              <a:spcAft>
                <a:spcPts val="1000"/>
              </a:spcAft>
              <a:buNone/>
            </a:pPr>
            <a:endParaRPr lang="cs-CZ" sz="1600" dirty="0">
              <a:ea typeface="MS Mincho"/>
              <a:cs typeface="Times New Roman"/>
            </a:endParaRPr>
          </a:p>
          <a:p>
            <a:endParaRPr lang="cs-CZ" dirty="0" smtClean="0"/>
          </a:p>
          <a:p>
            <a:endParaRPr lang="cs-CZ" dirty="0"/>
          </a:p>
        </p:txBody>
      </p:sp>
      <p:sp>
        <p:nvSpPr>
          <p:cNvPr id="4" name="Title 1"/>
          <p:cNvSpPr>
            <a:spLocks noGrp="1"/>
          </p:cNvSpPr>
          <p:nvPr>
            <p:ph type="title"/>
          </p:nvPr>
        </p:nvSpPr>
        <p:spPr>
          <a:xfrm>
            <a:off x="6531" y="58522"/>
            <a:ext cx="9137469" cy="1155801"/>
          </a:xfrm>
        </p:spPr>
        <p:txBody>
          <a:bodyPr>
            <a:noAutofit/>
          </a:bodyPr>
          <a:lstStyle/>
          <a:p>
            <a:r>
              <a:rPr lang="cs-CZ" sz="2800" dirty="0">
                <a:solidFill>
                  <a:srgbClr val="0070C0"/>
                </a:solidFill>
              </a:rPr>
              <a:t>34./35. výzva IROP – Sociální bydlení</a:t>
            </a:r>
            <a:endParaRPr lang="en-US" sz="3600" dirty="0"/>
          </a:p>
        </p:txBody>
      </p:sp>
      <p:pic>
        <p:nvPicPr>
          <p:cNvPr id="5"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39</a:t>
            </a:fld>
            <a:endParaRPr lang="cs-CZ">
              <a:solidFill>
                <a:prstClr val="black">
                  <a:tint val="75000"/>
                </a:prstClr>
              </a:solidFill>
            </a:endParaRPr>
          </a:p>
        </p:txBody>
      </p:sp>
    </p:spTree>
    <p:extLst>
      <p:ext uri="{BB962C8B-B14F-4D97-AF65-F5344CB8AC3E}">
        <p14:creationId xmlns:p14="http://schemas.microsoft.com/office/powerpoint/2010/main" val="2313383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endParaRPr lang="cs-CZ" sz="3200" dirty="0">
              <a:solidFill>
                <a:srgbClr val="0070C0"/>
              </a:solidFill>
            </a:endParaRPr>
          </a:p>
        </p:txBody>
      </p:sp>
      <p:sp>
        <p:nvSpPr>
          <p:cNvPr id="10" name="Zástupný symbol pro obsah 2"/>
          <p:cNvSpPr txBox="1">
            <a:spLocks/>
          </p:cNvSpPr>
          <p:nvPr/>
        </p:nvSpPr>
        <p:spPr>
          <a:xfrm>
            <a:off x="107504" y="1268760"/>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Aft>
                <a:spcPts val="600"/>
              </a:spcAft>
              <a:buFont typeface="Arial"/>
              <a:buNone/>
              <a:defRPr/>
            </a:pPr>
            <a:r>
              <a:rPr lang="cs-CZ" sz="2400" b="1" dirty="0" smtClean="0">
                <a:cs typeface="Arial" charset="0"/>
              </a:rPr>
              <a:t>Obecná pravidla</a:t>
            </a:r>
          </a:p>
          <a:p>
            <a:pPr marL="400050" lvl="1" indent="0">
              <a:spcAft>
                <a:spcPts val="600"/>
              </a:spcAft>
              <a:buFont typeface="Arial"/>
              <a:buNone/>
              <a:defRPr/>
            </a:pPr>
            <a:r>
              <a:rPr lang="cs-CZ" sz="2400" i="1" dirty="0" smtClean="0">
                <a:cs typeface="Arial" charset="0"/>
              </a:rPr>
              <a:t>(závazná pro všechny specifické cíle a výzvy)</a:t>
            </a:r>
            <a:endParaRPr lang="cs-CZ" sz="2400" i="1" u="sng" dirty="0" smtClean="0">
              <a:cs typeface="Arial" charset="0"/>
            </a:endParaRPr>
          </a:p>
          <a:p>
            <a:pPr marL="457200" lvl="1" indent="0">
              <a:buFont typeface="Arial"/>
              <a:buNone/>
              <a:defRPr/>
            </a:pPr>
            <a:r>
              <a:rPr lang="cs-CZ" sz="2400" dirty="0" smtClean="0">
                <a:hlinkClick r:id="rId4"/>
              </a:rPr>
              <a:t>www.dotaceEU.cz/IROP</a:t>
            </a:r>
            <a:endParaRPr lang="cs-CZ" sz="2400" dirty="0" smtClean="0"/>
          </a:p>
          <a:p>
            <a:pPr marL="457200" lvl="1" indent="0">
              <a:buFont typeface="Arial"/>
              <a:buNone/>
              <a:defRPr/>
            </a:pPr>
            <a:endParaRPr lang="cs-CZ" sz="2400" dirty="0" smtClean="0"/>
          </a:p>
          <a:p>
            <a:pPr marL="400050" lvl="1" indent="0">
              <a:spcAft>
                <a:spcPts val="600"/>
              </a:spcAft>
              <a:buFont typeface="Arial"/>
              <a:buNone/>
              <a:defRPr/>
            </a:pPr>
            <a:r>
              <a:rPr lang="cs-CZ" sz="2400" b="1" dirty="0" smtClean="0">
                <a:cs typeface="Arial" charset="0"/>
              </a:rPr>
              <a:t>Specifická pravidla</a:t>
            </a:r>
          </a:p>
          <a:p>
            <a:pPr marL="400050" lvl="1" indent="0">
              <a:spcAft>
                <a:spcPts val="600"/>
              </a:spcAft>
              <a:buFont typeface="Arial"/>
              <a:buNone/>
              <a:defRPr/>
            </a:pPr>
            <a:r>
              <a:rPr lang="cs-CZ" sz="2400" i="1" dirty="0" smtClean="0">
                <a:cs typeface="Arial" charset="0"/>
              </a:rPr>
              <a:t>(pro každou výzvu samostatný dokument)</a:t>
            </a:r>
            <a:r>
              <a:rPr lang="cs-CZ" sz="2400" i="1" u="sng" dirty="0" smtClean="0">
                <a:cs typeface="Arial" charset="0"/>
              </a:rPr>
              <a:t> </a:t>
            </a:r>
          </a:p>
          <a:p>
            <a:pPr marL="400050" lvl="1" indent="0">
              <a:spcAft>
                <a:spcPts val="600"/>
              </a:spcAft>
              <a:buFont typeface="Arial"/>
              <a:buNone/>
              <a:defRPr/>
            </a:pPr>
            <a:r>
              <a:rPr lang="cs-CZ" sz="2400" dirty="0" smtClean="0">
                <a:cs typeface="Arial" charset="0"/>
                <a:hlinkClick r:id="rId4"/>
              </a:rPr>
              <a:t>www.dotaceEU.cz/IROP</a:t>
            </a:r>
            <a:endParaRPr lang="cs-CZ" sz="2400" dirty="0" smtClean="0">
              <a:cs typeface="Arial" charset="0"/>
            </a:endParaRPr>
          </a:p>
          <a:p>
            <a:pPr lvl="1" indent="-342900">
              <a:spcAft>
                <a:spcPts val="600"/>
              </a:spcAft>
              <a:buFont typeface="Wingdings" panose="05000000000000000000" pitchFamily="2" charset="2"/>
              <a:buChar char="§"/>
              <a:defRPr/>
            </a:pPr>
            <a:r>
              <a:rPr lang="cs-CZ" sz="2400" dirty="0" smtClean="0">
                <a:cs typeface="Arial" charset="0"/>
              </a:rPr>
              <a:t>podporované aktivity, způsobilé výdaje, hodnoticí kritéria, povinné přílohy</a:t>
            </a:r>
          </a:p>
          <a:p>
            <a:endParaRPr lang="cs-CZ" dirty="0"/>
          </a:p>
        </p:txBody>
      </p:sp>
      <p:sp>
        <p:nvSpPr>
          <p:cNvPr id="7"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it-IT" sz="3200" dirty="0">
                <a:solidFill>
                  <a:srgbClr val="0070C0"/>
                </a:solidFill>
              </a:rPr>
              <a:t>Pravidla pro žadatele a příjemce</a:t>
            </a:r>
            <a:endParaRPr lang="cs-CZ" sz="3200" dirty="0">
              <a:solidFill>
                <a:srgbClr val="0070C0"/>
              </a:solidFill>
            </a:endParaRPr>
          </a:p>
        </p:txBody>
      </p:sp>
      <p:sp>
        <p:nvSpPr>
          <p:cNvPr id="2" name="Zástupný symbol pro číslo snímku 1"/>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4</a:t>
            </a:fld>
            <a:endParaRPr lang="cs-CZ">
              <a:solidFill>
                <a:prstClr val="black">
                  <a:tint val="75000"/>
                </a:prstClr>
              </a:solidFill>
            </a:endParaRPr>
          </a:p>
        </p:txBody>
      </p:sp>
    </p:spTree>
    <p:extLst>
      <p:ext uri="{BB962C8B-B14F-4D97-AF65-F5344CB8AC3E}">
        <p14:creationId xmlns:p14="http://schemas.microsoft.com/office/powerpoint/2010/main" val="3244469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68760"/>
            <a:ext cx="8229600" cy="4525963"/>
          </a:xfrm>
        </p:spPr>
        <p:txBody>
          <a:bodyPr>
            <a:normAutofit/>
          </a:bodyPr>
          <a:lstStyle/>
          <a:p>
            <a:pPr marL="0" indent="0" algn="just">
              <a:spcAft>
                <a:spcPts val="1000"/>
              </a:spcAft>
              <a:buNone/>
            </a:pPr>
            <a:r>
              <a:rPr lang="cs-CZ" sz="1600" b="1" dirty="0" smtClean="0">
                <a:ea typeface="MS Mincho"/>
                <a:cs typeface="Times New Roman"/>
              </a:rPr>
              <a:t>7. Žádost </a:t>
            </a:r>
            <a:r>
              <a:rPr lang="cs-CZ" sz="1600" b="1" dirty="0">
                <a:ea typeface="MS Mincho"/>
                <a:cs typeface="Times New Roman"/>
              </a:rPr>
              <a:t>o stavební povolení nebo ohlášení, případně stavební povolení nebo souhlas s provedením ohlášeného stavebního záměru nebo veřejnoprávní smlouva nahrazující stavební povolení</a:t>
            </a:r>
            <a:endParaRPr lang="cs-CZ" sz="1600" dirty="0">
              <a:ea typeface="MS Mincho"/>
              <a:cs typeface="Times New Roman"/>
            </a:endParaRPr>
          </a:p>
          <a:p>
            <a:pPr marL="0" indent="0" algn="just">
              <a:spcAft>
                <a:spcPts val="1000"/>
              </a:spcAft>
              <a:buNone/>
            </a:pPr>
            <a:r>
              <a:rPr lang="cs-CZ" sz="1600" dirty="0">
                <a:ea typeface="MS Mincho"/>
                <a:cs typeface="Times New Roman"/>
              </a:rPr>
              <a:t>Pokud žadatel nebude mít k dispozici stavební povolení </a:t>
            </a:r>
            <a:r>
              <a:rPr lang="cs-CZ" sz="1600" dirty="0">
                <a:ea typeface="MS Mincho"/>
                <a:cs typeface="Arial"/>
              </a:rPr>
              <a:t>nebo souhlas s provedením ohlášeného stavebního záměru či veřejnoprávní smlouvu nahrazující stavební povolení</a:t>
            </a:r>
            <a:r>
              <a:rPr lang="cs-CZ" sz="1600" dirty="0">
                <a:ea typeface="MS Mincho"/>
                <a:cs typeface="Times New Roman"/>
              </a:rPr>
              <a:t>, dokládá žádost o stavební povolení nebo ohlášení, potvrzené stavebním úřadem, a přílohy, nejsou-li doloženy v jiné příloze žádosti o podporu. Samotné stavební povolení, pak musí být doloženo nejpozději do dne, kdy je vydáno Rozhodnutí /Stanovení výdajů, a to formou Žádosti o změnu projektu (viz kap. 16 Obecných pravidel). </a:t>
            </a:r>
          </a:p>
          <a:p>
            <a:pPr marL="0" indent="0" algn="just">
              <a:buNone/>
            </a:pPr>
            <a:endParaRPr lang="cs-CZ" dirty="0"/>
          </a:p>
        </p:txBody>
      </p:sp>
      <p:sp>
        <p:nvSpPr>
          <p:cNvPr id="5" name="Title 1"/>
          <p:cNvSpPr>
            <a:spLocks noGrp="1"/>
          </p:cNvSpPr>
          <p:nvPr>
            <p:ph type="title"/>
          </p:nvPr>
        </p:nvSpPr>
        <p:spPr>
          <a:xfrm>
            <a:off x="6531" y="58522"/>
            <a:ext cx="9137469" cy="1155801"/>
          </a:xfrm>
        </p:spPr>
        <p:txBody>
          <a:bodyPr>
            <a:noAutofit/>
          </a:bodyPr>
          <a:lstStyle/>
          <a:p>
            <a:r>
              <a:rPr lang="cs-CZ" dirty="0" smtClean="0"/>
              <a:t/>
            </a:r>
            <a:br>
              <a:rPr lang="cs-CZ" dirty="0" smtClean="0"/>
            </a:br>
            <a:r>
              <a:rPr lang="cs-CZ" sz="2800" dirty="0">
                <a:solidFill>
                  <a:srgbClr val="0070C0"/>
                </a:solidFill>
              </a:rPr>
              <a:t>34./35. výzva IROP – Sociální bydlení</a:t>
            </a:r>
            <a:r>
              <a:rPr lang="en-US" dirty="0"/>
              <a:t/>
            </a:r>
            <a:br>
              <a:rPr lang="en-US" dirty="0"/>
            </a:br>
            <a:endParaRPr lang="en-US"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40</a:t>
            </a:fld>
            <a:endParaRPr lang="cs-CZ">
              <a:solidFill>
                <a:prstClr val="black">
                  <a:tint val="75000"/>
                </a:prstClr>
              </a:solidFill>
            </a:endParaRPr>
          </a:p>
        </p:txBody>
      </p:sp>
    </p:spTree>
    <p:extLst>
      <p:ext uri="{BB962C8B-B14F-4D97-AF65-F5344CB8AC3E}">
        <p14:creationId xmlns:p14="http://schemas.microsoft.com/office/powerpoint/2010/main" val="23800015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96752"/>
            <a:ext cx="8229600" cy="4525963"/>
          </a:xfrm>
        </p:spPr>
        <p:txBody>
          <a:bodyPr>
            <a:noAutofit/>
          </a:bodyPr>
          <a:lstStyle/>
          <a:p>
            <a:pPr marL="0" lvl="0" indent="0" algn="just">
              <a:spcAft>
                <a:spcPts val="1000"/>
              </a:spcAft>
              <a:buNone/>
            </a:pPr>
            <a:r>
              <a:rPr lang="cs-CZ" sz="1600" b="1" dirty="0" smtClean="0">
                <a:ea typeface="MS Mincho"/>
                <a:cs typeface="Times New Roman"/>
              </a:rPr>
              <a:t>8. Projektová </a:t>
            </a:r>
            <a:r>
              <a:rPr lang="cs-CZ" sz="1600" b="1" dirty="0">
                <a:ea typeface="MS Mincho"/>
                <a:cs typeface="Times New Roman"/>
              </a:rPr>
              <a:t>dokumentace pro vydání stavebního povolení nebo pro ohlášení stavby</a:t>
            </a:r>
            <a:endParaRPr lang="cs-CZ" sz="1600" dirty="0">
              <a:ea typeface="MS Mincho"/>
              <a:cs typeface="Times New Roman"/>
            </a:endParaRPr>
          </a:p>
          <a:p>
            <a:pPr marL="0" indent="0" algn="just">
              <a:spcAft>
                <a:spcPts val="1000"/>
              </a:spcAft>
              <a:buNone/>
            </a:pPr>
            <a:r>
              <a:rPr lang="cs-CZ" sz="1600" dirty="0">
                <a:ea typeface="MS Mincho"/>
                <a:cs typeface="Times New Roman"/>
              </a:rPr>
              <a:t>Žadatel dokládá projektovou dokumentaci v podrobnosti pro vydání stavebního povolení, jež je součástí žádosti o stavební povolení, nebo je ověřená stavebním úřadem ve stavebním řízení. Pokud stavba nevyžaduje stavební povolení, dokládá žadatel projektovou dokumentaci pro ohlášení stavby. V případě, že již byla zpracována projektová dokumentace pro provádění stavby, žadatel ji také přikládá k žádosti o podporu.</a:t>
            </a:r>
          </a:p>
          <a:p>
            <a:pPr marL="0" indent="0" algn="just">
              <a:spcAft>
                <a:spcPts val="1000"/>
              </a:spcAft>
              <a:buNone/>
            </a:pPr>
            <a:r>
              <a:rPr lang="cs-CZ" sz="1600" dirty="0">
                <a:ea typeface="MS Mincho"/>
                <a:cs typeface="Times New Roman"/>
              </a:rPr>
              <a:t>Projektové dokumentace jsou zpracovány podle zákona č. 183/2006 Sb., o územním plánování a stavebním řádu, ve znění pozdějších předpisů, bližší specifikace je ve vyhlášce č. 499/2006 Sb., o dokumentaci staveb, ve znění pozdějších předpisů. </a:t>
            </a:r>
            <a:endParaRPr lang="cs-CZ" sz="1600" dirty="0" smtClean="0">
              <a:ea typeface="MS Mincho"/>
              <a:cs typeface="Times New Roman"/>
            </a:endParaRPr>
          </a:p>
          <a:p>
            <a:pPr marL="0" indent="0" algn="just">
              <a:spcAft>
                <a:spcPts val="1000"/>
              </a:spcAft>
              <a:buNone/>
            </a:pPr>
            <a:r>
              <a:rPr lang="cs-CZ" sz="1600" b="1" dirty="0">
                <a:ea typeface="MS Mincho"/>
                <a:cs typeface="Times New Roman"/>
              </a:rPr>
              <a:t>9</a:t>
            </a:r>
            <a:r>
              <a:rPr lang="cs-CZ" sz="1600" b="1" dirty="0" smtClean="0">
                <a:ea typeface="MS Mincho"/>
                <a:cs typeface="Times New Roman"/>
              </a:rPr>
              <a:t>. Položkový </a:t>
            </a:r>
            <a:r>
              <a:rPr lang="cs-CZ" sz="1600" b="1" dirty="0">
                <a:ea typeface="MS Mincho"/>
                <a:cs typeface="Times New Roman"/>
              </a:rPr>
              <a:t>rozpočet stavby</a:t>
            </a:r>
            <a:endParaRPr lang="cs-CZ" sz="1600" dirty="0">
              <a:ea typeface="MS Mincho"/>
              <a:cs typeface="Times New Roman"/>
            </a:endParaRPr>
          </a:p>
          <a:p>
            <a:pPr marL="0" indent="0">
              <a:buNone/>
            </a:pPr>
            <a:r>
              <a:rPr lang="cs-CZ" sz="1600" dirty="0">
                <a:ea typeface="MS Mincho"/>
                <a:cs typeface="Times New Roman"/>
              </a:rPr>
              <a:t>Žadatel dokládá položkový rozpočet stavby podepsaný autorizovaným projektantem členěný podle jednotného ceníku stavebních prací v cenové úrovni ne starší než k r. 2014 ve formě oceněného soupisu prací (r</a:t>
            </a:r>
            <a:r>
              <a:rPr lang="cs-CZ" sz="1600" i="1" dirty="0">
                <a:ea typeface="Times New Roman"/>
                <a:cs typeface="Times New Roman"/>
              </a:rPr>
              <a:t>ozpočet musí vždy obsahovat sloupec, ve kterém je uveden odkaz na typ použité cenové soustavy ve tvaru "</a:t>
            </a:r>
            <a:r>
              <a:rPr lang="cs-CZ" sz="1600" i="1" dirty="0" err="1">
                <a:ea typeface="Times New Roman"/>
                <a:cs typeface="Times New Roman"/>
              </a:rPr>
              <a:t>rok_typ</a:t>
            </a:r>
            <a:r>
              <a:rPr lang="cs-CZ" sz="1600" i="1" dirty="0">
                <a:ea typeface="Times New Roman"/>
                <a:cs typeface="Times New Roman"/>
              </a:rPr>
              <a:t> cenové soustavy" (např. "2015_OTSKP" nebo "CS ÚRS 2015 O1" nebo „</a:t>
            </a:r>
            <a:r>
              <a:rPr lang="cs-CZ" sz="1600" i="1" dirty="0">
                <a:ea typeface="MS Mincho"/>
                <a:cs typeface="Times New Roman"/>
              </a:rPr>
              <a:t>RTS DATA 2016/I</a:t>
            </a:r>
            <a:r>
              <a:rPr lang="cs-CZ" sz="1600" i="1" dirty="0">
                <a:ea typeface="Times New Roman"/>
                <a:cs typeface="Times New Roman"/>
              </a:rPr>
              <a:t>“). </a:t>
            </a:r>
            <a:endParaRPr lang="cs-CZ" sz="1600" dirty="0"/>
          </a:p>
        </p:txBody>
      </p:sp>
      <p:sp>
        <p:nvSpPr>
          <p:cNvPr id="5" name="Title 1"/>
          <p:cNvSpPr txBox="1">
            <a:spLocks/>
          </p:cNvSpPr>
          <p:nvPr/>
        </p:nvSpPr>
        <p:spPr>
          <a:xfrm>
            <a:off x="6531" y="58522"/>
            <a:ext cx="9137469" cy="11558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2800" dirty="0">
                <a:solidFill>
                  <a:srgbClr val="0070C0"/>
                </a:solidFill>
              </a:rPr>
              <a:t>34./35. výzva IROP – Sociální bydlení</a:t>
            </a:r>
            <a:endParaRPr lang="en-US" sz="3600"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41</a:t>
            </a:fld>
            <a:endParaRPr lang="cs-CZ">
              <a:solidFill>
                <a:prstClr val="black">
                  <a:tint val="75000"/>
                </a:prstClr>
              </a:solidFill>
            </a:endParaRPr>
          </a:p>
        </p:txBody>
      </p:sp>
    </p:spTree>
    <p:extLst>
      <p:ext uri="{BB962C8B-B14F-4D97-AF65-F5344CB8AC3E}">
        <p14:creationId xmlns:p14="http://schemas.microsoft.com/office/powerpoint/2010/main" val="33981346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68760"/>
            <a:ext cx="8229600" cy="4904096"/>
          </a:xfrm>
        </p:spPr>
        <p:txBody>
          <a:bodyPr>
            <a:normAutofit fontScale="92500" lnSpcReduction="20000"/>
          </a:bodyPr>
          <a:lstStyle/>
          <a:p>
            <a:pPr marL="0" lvl="0" indent="0" algn="just">
              <a:buNone/>
            </a:pPr>
            <a:r>
              <a:rPr lang="cs-CZ" sz="1700" b="1" dirty="0" smtClean="0"/>
              <a:t>10. Dokumentace </a:t>
            </a:r>
            <a:r>
              <a:rPr lang="cs-CZ" sz="1700" b="1" dirty="0"/>
              <a:t>ke stanovení cen do rozpočtu</a:t>
            </a:r>
            <a:endParaRPr lang="cs-CZ" sz="1700" dirty="0"/>
          </a:p>
          <a:p>
            <a:pPr algn="just">
              <a:spcAft>
                <a:spcPts val="1000"/>
              </a:spcAft>
              <a:buFont typeface="Wingdings" panose="05000000000000000000" pitchFamily="2" charset="2"/>
              <a:buChar char="§"/>
            </a:pPr>
            <a:r>
              <a:rPr lang="cs-CZ" sz="1700" dirty="0">
                <a:ea typeface="MS Mincho"/>
                <a:cs typeface="Times New Roman"/>
              </a:rPr>
              <a:t>Žadatel dokládá dokumentaci ke stanovení cen do rozpočtu pro výdaje na hlavní aktivity projektu, které v době podání žádosti nejsou součástí některé zahájené nebo ukončené veřejné zakázky.  Dokumenty zároveň žadatel nedokládá pro výdaje, které jsou oceněny pomocí ceníku stavebních prací a které jsou zahrnuty v položkovém rozpočtu stavby (příloha č. 9 žádosti o podporu).</a:t>
            </a:r>
          </a:p>
          <a:p>
            <a:pPr algn="just">
              <a:spcAft>
                <a:spcPts val="1000"/>
              </a:spcAft>
              <a:buFont typeface="Wingdings" panose="05000000000000000000" pitchFamily="2" charset="2"/>
              <a:buChar char="§"/>
            </a:pPr>
            <a:r>
              <a:rPr lang="cs-CZ" sz="1700" dirty="0">
                <a:ea typeface="MS Mincho"/>
                <a:cs typeface="Times New Roman"/>
              </a:rPr>
              <a:t>Bližší informace o požadované dokumentaci jsou uvedeny v kapitole č. 15 Osnovy studie proveditelnosti (Způsob stanovení cen do rozpočtu projektu), která je přílohou č. 4 těchto Pravidel. </a:t>
            </a:r>
          </a:p>
          <a:p>
            <a:pPr marL="0" lvl="0" indent="0" algn="just">
              <a:lnSpc>
                <a:spcPct val="115000"/>
              </a:lnSpc>
              <a:spcAft>
                <a:spcPts val="600"/>
              </a:spcAft>
              <a:buNone/>
            </a:pPr>
            <a:r>
              <a:rPr lang="cs-CZ" sz="1700" b="1" dirty="0" smtClean="0">
                <a:cs typeface="Arial"/>
              </a:rPr>
              <a:t>11.	Potvrzení </a:t>
            </a:r>
            <a:r>
              <a:rPr lang="cs-CZ" sz="1700" b="1" dirty="0">
                <a:cs typeface="Arial"/>
              </a:rPr>
              <a:t>o podání žádosti o pověření zajištění služby obecného </a:t>
            </a:r>
            <a:r>
              <a:rPr lang="cs-CZ" sz="1700" b="1" dirty="0" smtClean="0">
                <a:cs typeface="Arial"/>
              </a:rPr>
              <a:t>	hospodářského </a:t>
            </a:r>
            <a:r>
              <a:rPr lang="cs-CZ" sz="1700" b="1" dirty="0">
                <a:cs typeface="Arial"/>
              </a:rPr>
              <a:t>zájmu</a:t>
            </a:r>
            <a:endParaRPr lang="cs-CZ" sz="1700" dirty="0"/>
          </a:p>
          <a:p>
            <a:pPr algn="just">
              <a:spcAft>
                <a:spcPts val="1000"/>
              </a:spcAft>
              <a:buFont typeface="Wingdings" panose="05000000000000000000" pitchFamily="2" charset="2"/>
              <a:buChar char="§"/>
            </a:pPr>
            <a:r>
              <a:rPr lang="cs-CZ" sz="1700" dirty="0">
                <a:ea typeface="MS Mincho"/>
                <a:cs typeface="Arial"/>
              </a:rPr>
              <a:t>Žadatel doloží Potvrzení o podání žádosti o pověření zajištění služby obecného hospodářského zájmu vydané Odborem politiky bydlení MMR (příloha č. 8 těchto Pravidel). Žadatel musí být pověřen k výkonu služby obecného hospodářského zájmu sociální bydlení, k jejímuž kvalitnějšímu poskytování čerpá podporu v rámci výzvy nejpozději ke dni vydání Rozhodnutí o poskytnutí dotace. Více informací v kap. 2.15 těchto Pravidel. </a:t>
            </a:r>
            <a:endParaRPr lang="cs-CZ" sz="1700" dirty="0">
              <a:ea typeface="MS Mincho"/>
              <a:cs typeface="Times New Roman"/>
            </a:endParaRPr>
          </a:p>
          <a:p>
            <a:pPr algn="just">
              <a:spcAft>
                <a:spcPts val="1000"/>
              </a:spcAft>
              <a:buFont typeface="Wingdings" panose="05000000000000000000" pitchFamily="2" charset="2"/>
              <a:buChar char="§"/>
            </a:pPr>
            <a:r>
              <a:rPr lang="cs-CZ" sz="1700" dirty="0">
                <a:ea typeface="MS Mincho"/>
                <a:cs typeface="Times New Roman"/>
              </a:rPr>
              <a:t>V případě, že žadatel bude čerpat podporu v režimu de </a:t>
            </a:r>
            <a:r>
              <a:rPr lang="cs-CZ" sz="1700" dirty="0" err="1">
                <a:ea typeface="MS Mincho"/>
                <a:cs typeface="Times New Roman"/>
              </a:rPr>
              <a:t>minimis</a:t>
            </a:r>
            <a:r>
              <a:rPr lang="cs-CZ" sz="1700" dirty="0">
                <a:ea typeface="MS Mincho"/>
                <a:cs typeface="Times New Roman"/>
              </a:rPr>
              <a:t> SOHZ, není nutné dokládat potvrzení a žadateli nebude vystaven Pověřovací akt.</a:t>
            </a:r>
          </a:p>
          <a:p>
            <a:endParaRPr lang="cs-CZ" dirty="0"/>
          </a:p>
        </p:txBody>
      </p:sp>
      <p:sp>
        <p:nvSpPr>
          <p:cNvPr id="5" name="Title 1"/>
          <p:cNvSpPr txBox="1">
            <a:spLocks/>
          </p:cNvSpPr>
          <p:nvPr/>
        </p:nvSpPr>
        <p:spPr>
          <a:xfrm>
            <a:off x="6531" y="58522"/>
            <a:ext cx="9137469" cy="11558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b="0" dirty="0" smtClean="0"/>
              <a:t/>
            </a:r>
            <a:br>
              <a:rPr lang="cs-CZ" b="0" dirty="0" smtClean="0"/>
            </a:br>
            <a:r>
              <a:rPr lang="cs-CZ" sz="2800" dirty="0">
                <a:solidFill>
                  <a:srgbClr val="0070C0"/>
                </a:solidFill>
              </a:rPr>
              <a:t>34./35. výzva IROP – Sociální bydlení</a:t>
            </a:r>
            <a:r>
              <a:rPr lang="en-US" b="0" dirty="0" smtClean="0"/>
              <a:t/>
            </a:r>
            <a:br>
              <a:rPr lang="en-US" b="0" dirty="0" smtClean="0"/>
            </a:br>
            <a:endParaRPr lang="en-US" b="0"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42</a:t>
            </a:fld>
            <a:endParaRPr lang="cs-CZ">
              <a:solidFill>
                <a:prstClr val="black">
                  <a:tint val="75000"/>
                </a:prstClr>
              </a:solidFill>
            </a:endParaRPr>
          </a:p>
        </p:txBody>
      </p:sp>
    </p:spTree>
    <p:extLst>
      <p:ext uri="{BB962C8B-B14F-4D97-AF65-F5344CB8AC3E}">
        <p14:creationId xmlns:p14="http://schemas.microsoft.com/office/powerpoint/2010/main" val="37340261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567333"/>
            <a:ext cx="8229600" cy="4525963"/>
          </a:xfrm>
        </p:spPr>
        <p:txBody>
          <a:bodyPr>
            <a:normAutofit/>
          </a:bodyPr>
          <a:lstStyle/>
          <a:p>
            <a:pPr marL="0" indent="0">
              <a:buNone/>
            </a:pPr>
            <a:r>
              <a:rPr lang="cs-CZ" sz="2400" b="1" dirty="0" smtClean="0"/>
              <a:t>UPOZORNĚNÍ</a:t>
            </a:r>
            <a:endParaRPr lang="cs-CZ" sz="2400" b="1" dirty="0"/>
          </a:p>
          <a:p>
            <a:endParaRPr lang="cs-CZ" dirty="0"/>
          </a:p>
          <a:p>
            <a:pPr marL="0" indent="0" algn="just">
              <a:buNone/>
            </a:pPr>
            <a:r>
              <a:rPr lang="cs-CZ" sz="1800" b="1" dirty="0"/>
              <a:t>ŘO IROP upozorňuje, že před podáním žádosti o podporu při výběru režimu podpory „Rozhodnutí Komise o SOHZ (2012/21/EU)“ na záložce „Veřejná podpora“ v MS 2014+, žadatel musí požádat o pověření k zajištění služeb obecného hospodářského zájmu. Žádost podle vzoru (viz příloha č. 7 těchto Pravidel) předloží Ministerstvu pro místní rozvoj, odboru politiky bydlení. </a:t>
            </a:r>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43</a:t>
            </a:fld>
            <a:endParaRPr lang="cs-CZ">
              <a:solidFill>
                <a:prstClr val="black">
                  <a:tint val="75000"/>
                </a:prstClr>
              </a:solidFill>
            </a:endParaRPr>
          </a:p>
        </p:txBody>
      </p:sp>
      <p:sp>
        <p:nvSpPr>
          <p:cNvPr id="7" name="Title 1"/>
          <p:cNvSpPr>
            <a:spLocks noGrp="1"/>
          </p:cNvSpPr>
          <p:nvPr>
            <p:ph type="title"/>
          </p:nvPr>
        </p:nvSpPr>
        <p:spPr>
          <a:xfrm>
            <a:off x="6531" y="58522"/>
            <a:ext cx="9137469" cy="1155801"/>
          </a:xfrm>
        </p:spPr>
        <p:txBody>
          <a:bodyPr>
            <a:noAutofit/>
          </a:bodyPr>
          <a:lstStyle/>
          <a:p>
            <a:r>
              <a:rPr lang="cs-CZ" dirty="0" smtClean="0"/>
              <a:t/>
            </a:r>
            <a:br>
              <a:rPr lang="cs-CZ" dirty="0" smtClean="0"/>
            </a:br>
            <a:r>
              <a:rPr lang="cs-CZ" sz="2800" dirty="0">
                <a:solidFill>
                  <a:srgbClr val="0070C0"/>
                </a:solidFill>
              </a:rPr>
              <a:t>34./35. výzva IROP – Sociální bydlení</a:t>
            </a:r>
            <a:r>
              <a:rPr lang="en-US" dirty="0"/>
              <a:t/>
            </a:r>
            <a:br>
              <a:rPr lang="en-US" dirty="0"/>
            </a:br>
            <a:endParaRPr lang="en-US" dirty="0"/>
          </a:p>
        </p:txBody>
      </p:sp>
    </p:spTree>
    <p:extLst>
      <p:ext uri="{BB962C8B-B14F-4D97-AF65-F5344CB8AC3E}">
        <p14:creationId xmlns:p14="http://schemas.microsoft.com/office/powerpoint/2010/main" val="14139098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340768"/>
            <a:ext cx="8229600" cy="4525963"/>
          </a:xfrm>
        </p:spPr>
        <p:txBody>
          <a:bodyPr>
            <a:normAutofit/>
          </a:bodyPr>
          <a:lstStyle/>
          <a:p>
            <a:pPr marL="0" lvl="0" indent="0" algn="just">
              <a:buNone/>
            </a:pPr>
            <a:r>
              <a:rPr lang="cs-CZ" sz="1600" b="1" dirty="0" smtClean="0">
                <a:cs typeface="Arial"/>
              </a:rPr>
              <a:t>12.  </a:t>
            </a:r>
            <a:r>
              <a:rPr lang="cs-CZ" sz="1600" b="1" dirty="0">
                <a:cs typeface="Arial"/>
              </a:rPr>
              <a:t>Seznam objednávek – přímých nákupů</a:t>
            </a:r>
            <a:endParaRPr lang="cs-CZ" sz="1600" dirty="0"/>
          </a:p>
          <a:p>
            <a:pPr algn="just">
              <a:spcAft>
                <a:spcPts val="1000"/>
              </a:spcAft>
              <a:buFont typeface="Wingdings" panose="05000000000000000000" pitchFamily="2" charset="2"/>
              <a:buChar char="§"/>
            </a:pPr>
            <a:r>
              <a:rPr lang="cs-CZ" sz="1600" dirty="0">
                <a:ea typeface="MS Mincho"/>
                <a:cs typeface="Arial"/>
              </a:rPr>
              <a:t>Žadatel do formuláře (viz příloha č. 10 Obecných pravidel) vypíše všechny uskutečněné objednávky – přímé nákupy ve výši od 100 tis. Kč bez DPH, které se vztahují k projektu, a provedl je před podáním žádosti o podporu.</a:t>
            </a:r>
            <a:endParaRPr lang="cs-CZ" sz="1600" dirty="0">
              <a:ea typeface="MS Mincho"/>
              <a:cs typeface="Times New Roman"/>
            </a:endParaRPr>
          </a:p>
          <a:p>
            <a:pPr marL="114300" indent="0" algn="just">
              <a:buNone/>
            </a:pPr>
            <a:r>
              <a:rPr lang="cs-CZ" sz="1600" dirty="0"/>
              <a:t> </a:t>
            </a:r>
          </a:p>
          <a:p>
            <a:pPr marL="0" lvl="0" indent="0" algn="just">
              <a:buNone/>
            </a:pPr>
            <a:r>
              <a:rPr lang="cs-CZ" sz="1600" b="1" dirty="0" smtClean="0">
                <a:cs typeface="Arial"/>
              </a:rPr>
              <a:t>13. Souhlasné </a:t>
            </a:r>
            <a:r>
              <a:rPr lang="cs-CZ" sz="1600" b="1" dirty="0">
                <a:cs typeface="Arial"/>
              </a:rPr>
              <a:t>stanovisko obce </a:t>
            </a:r>
            <a:endParaRPr lang="cs-CZ" sz="1600" dirty="0"/>
          </a:p>
          <a:p>
            <a:pPr algn="just">
              <a:buFont typeface="Wingdings" panose="05000000000000000000" pitchFamily="2" charset="2"/>
              <a:buChar char="§"/>
            </a:pPr>
            <a:r>
              <a:rPr lang="cs-CZ" sz="1600" dirty="0">
                <a:cs typeface="Arial"/>
              </a:rPr>
              <a:t>Žadatel dokládá souhlas obce s realizací projektu. Jedná se o nepovinnou přílohu. </a:t>
            </a:r>
            <a:endParaRPr lang="cs-CZ" sz="1600" dirty="0"/>
          </a:p>
          <a:p>
            <a:pPr algn="just">
              <a:buFont typeface="Wingdings" panose="05000000000000000000" pitchFamily="2" charset="2"/>
              <a:buChar char="§"/>
            </a:pPr>
            <a:r>
              <a:rPr lang="cs-CZ" sz="1600" dirty="0">
                <a:cs typeface="Arial"/>
              </a:rPr>
              <a:t>V případě, že je žadatelem obec, nemusí toto potvrzení předkládat.</a:t>
            </a:r>
            <a:endParaRPr lang="cs-CZ" sz="1600" dirty="0">
              <a:effectLst/>
            </a:endParaRPr>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44</a:t>
            </a:fld>
            <a:endParaRPr lang="cs-CZ">
              <a:solidFill>
                <a:prstClr val="black">
                  <a:tint val="75000"/>
                </a:prstClr>
              </a:solidFill>
            </a:endParaRPr>
          </a:p>
        </p:txBody>
      </p:sp>
      <p:sp>
        <p:nvSpPr>
          <p:cNvPr id="7" name="Title 1"/>
          <p:cNvSpPr>
            <a:spLocks noGrp="1"/>
          </p:cNvSpPr>
          <p:nvPr>
            <p:ph type="title"/>
          </p:nvPr>
        </p:nvSpPr>
        <p:spPr>
          <a:xfrm>
            <a:off x="6531" y="44624"/>
            <a:ext cx="9137469" cy="1155801"/>
          </a:xfrm>
        </p:spPr>
        <p:txBody>
          <a:bodyPr>
            <a:noAutofit/>
          </a:bodyPr>
          <a:lstStyle/>
          <a:p>
            <a:r>
              <a:rPr lang="cs-CZ" dirty="0" smtClean="0"/>
              <a:t/>
            </a:r>
            <a:br>
              <a:rPr lang="cs-CZ" dirty="0" smtClean="0"/>
            </a:br>
            <a:r>
              <a:rPr lang="cs-CZ" sz="2800" dirty="0">
                <a:solidFill>
                  <a:srgbClr val="0070C0"/>
                </a:solidFill>
              </a:rPr>
              <a:t>34./35. výzva IROP – Sociální bydlení</a:t>
            </a:r>
            <a:r>
              <a:rPr lang="en-US" sz="2800" dirty="0"/>
              <a:t/>
            </a:r>
            <a:br>
              <a:rPr lang="en-US" sz="2800" dirty="0"/>
            </a:br>
            <a:endParaRPr lang="en-US" sz="2800" dirty="0"/>
          </a:p>
        </p:txBody>
      </p:sp>
    </p:spTree>
    <p:extLst>
      <p:ext uri="{BB962C8B-B14F-4D97-AF65-F5344CB8AC3E}">
        <p14:creationId xmlns:p14="http://schemas.microsoft.com/office/powerpoint/2010/main" val="32670873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340768"/>
            <a:ext cx="8229600" cy="4525963"/>
          </a:xfrm>
        </p:spPr>
        <p:txBody>
          <a:bodyPr>
            <a:normAutofit/>
          </a:bodyPr>
          <a:lstStyle/>
          <a:p>
            <a:pPr marL="0" indent="0" algn="just">
              <a:spcAft>
                <a:spcPts val="1000"/>
              </a:spcAft>
              <a:buNone/>
            </a:pPr>
            <a:r>
              <a:rPr lang="cs-CZ" sz="2400" b="1" dirty="0" smtClean="0">
                <a:ea typeface="MS Mincho"/>
                <a:cs typeface="Times New Roman"/>
              </a:rPr>
              <a:t>Indikátor výsledku</a:t>
            </a:r>
          </a:p>
          <a:p>
            <a:pPr marL="0" indent="0" algn="just">
              <a:spcAft>
                <a:spcPts val="1000"/>
              </a:spcAft>
              <a:buNone/>
            </a:pPr>
            <a:r>
              <a:rPr lang="cs-CZ" sz="1900" b="1" dirty="0" smtClean="0">
                <a:ea typeface="MS Mincho"/>
                <a:cs typeface="Times New Roman"/>
              </a:rPr>
              <a:t/>
            </a:r>
            <a:br>
              <a:rPr lang="cs-CZ" sz="1900" b="1" dirty="0" smtClean="0">
                <a:ea typeface="MS Mincho"/>
                <a:cs typeface="Times New Roman"/>
              </a:rPr>
            </a:br>
            <a:r>
              <a:rPr lang="cs-CZ" sz="1900" b="1" dirty="0" smtClean="0">
                <a:ea typeface="MS Mincho"/>
                <a:cs typeface="Times New Roman"/>
              </a:rPr>
              <a:t>5 </a:t>
            </a:r>
            <a:r>
              <a:rPr lang="cs-CZ" sz="1900" b="1" dirty="0">
                <a:ea typeface="MS Mincho"/>
                <a:cs typeface="Times New Roman"/>
              </a:rPr>
              <a:t>53 20 - Průměrný počet osob využívající sociální bydlení</a:t>
            </a:r>
          </a:p>
          <a:p>
            <a:pPr marL="0" indent="0" algn="just">
              <a:spcAft>
                <a:spcPts val="1000"/>
              </a:spcAft>
              <a:buNone/>
            </a:pPr>
            <a:r>
              <a:rPr lang="cs-CZ" sz="1900" dirty="0">
                <a:ea typeface="MS Mincho"/>
                <a:cs typeface="Times New Roman"/>
              </a:rPr>
              <a:t>Povinný pro všechny projekty.</a:t>
            </a:r>
          </a:p>
          <a:p>
            <a:pPr marL="0" indent="0" algn="just">
              <a:spcAft>
                <a:spcPts val="1000"/>
              </a:spcAft>
              <a:buNone/>
            </a:pPr>
            <a:r>
              <a:rPr lang="cs-CZ" sz="1900" b="1" dirty="0">
                <a:ea typeface="MS Mincho"/>
                <a:cs typeface="Times New Roman"/>
              </a:rPr>
              <a:t>5 53 10 – Nárůst kapacity sociálních bytů</a:t>
            </a:r>
          </a:p>
          <a:p>
            <a:pPr marL="0" indent="0" algn="just">
              <a:spcAft>
                <a:spcPts val="1000"/>
              </a:spcAft>
              <a:buNone/>
            </a:pPr>
            <a:r>
              <a:rPr lang="cs-CZ" sz="1900" dirty="0">
                <a:ea typeface="MS Mincho"/>
                <a:cs typeface="Times New Roman"/>
              </a:rPr>
              <a:t>Povinný k výběru a naplnění pro všechny projekty. </a:t>
            </a:r>
          </a:p>
          <a:p>
            <a:pPr marL="0" indent="0" algn="just">
              <a:spcAft>
                <a:spcPts val="1000"/>
              </a:spcAft>
              <a:buNone/>
            </a:pPr>
            <a:r>
              <a:rPr lang="cs-CZ" sz="1900" dirty="0">
                <a:ea typeface="MS Mincho"/>
                <a:cs typeface="Times New Roman"/>
              </a:rPr>
              <a:t>Indikátory výstupu</a:t>
            </a:r>
          </a:p>
          <a:p>
            <a:pPr marL="0" indent="0" algn="just">
              <a:spcAft>
                <a:spcPts val="1000"/>
              </a:spcAft>
              <a:buNone/>
            </a:pPr>
            <a:r>
              <a:rPr lang="cs-CZ" sz="1900" b="1" dirty="0">
                <a:ea typeface="MS Mincho"/>
                <a:cs typeface="Times New Roman"/>
              </a:rPr>
              <a:t>5 53 01 Počet podpořených bytů pro sociální bydlení </a:t>
            </a:r>
          </a:p>
          <a:p>
            <a:pPr marL="0" indent="0" algn="just">
              <a:spcAft>
                <a:spcPts val="1000"/>
              </a:spcAft>
              <a:buNone/>
            </a:pPr>
            <a:r>
              <a:rPr lang="cs-CZ" sz="1900" dirty="0">
                <a:ea typeface="MS Mincho"/>
                <a:cs typeface="Times New Roman"/>
              </a:rPr>
              <a:t>Povinný pro všechny projekty. </a:t>
            </a:r>
          </a:p>
          <a:p>
            <a:pPr marL="0" indent="0" algn="just">
              <a:spcAft>
                <a:spcPts val="1000"/>
              </a:spcAft>
              <a:buNone/>
            </a:pPr>
            <a:endParaRPr lang="cs-CZ" dirty="0">
              <a:ea typeface="MS Mincho"/>
              <a:cs typeface="Times New Roman"/>
            </a:endParaRPr>
          </a:p>
        </p:txBody>
      </p:sp>
      <p:sp>
        <p:nvSpPr>
          <p:cNvPr id="5" name="Title 1"/>
          <p:cNvSpPr>
            <a:spLocks noGrp="1"/>
          </p:cNvSpPr>
          <p:nvPr>
            <p:ph type="title"/>
          </p:nvPr>
        </p:nvSpPr>
        <p:spPr>
          <a:xfrm>
            <a:off x="6531" y="44624"/>
            <a:ext cx="9137469" cy="1155801"/>
          </a:xfrm>
        </p:spPr>
        <p:txBody>
          <a:bodyPr>
            <a:noAutofit/>
          </a:bodyPr>
          <a:lstStyle/>
          <a:p>
            <a:r>
              <a:rPr lang="cs-CZ" dirty="0" smtClean="0"/>
              <a:t/>
            </a:r>
            <a:br>
              <a:rPr lang="cs-CZ" dirty="0" smtClean="0"/>
            </a:br>
            <a:r>
              <a:rPr lang="cs-CZ" sz="2800" dirty="0">
                <a:solidFill>
                  <a:srgbClr val="0070C0"/>
                </a:solidFill>
              </a:rPr>
              <a:t>34./35. výzva IROP – Sociální bydlení</a:t>
            </a:r>
            <a:r>
              <a:rPr lang="en-US" sz="2800" dirty="0"/>
              <a:t/>
            </a:r>
            <a:br>
              <a:rPr lang="en-US" sz="2800" dirty="0"/>
            </a:br>
            <a:endParaRPr lang="en-US" sz="2800"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45</a:t>
            </a:fld>
            <a:endParaRPr lang="cs-CZ">
              <a:solidFill>
                <a:prstClr val="black">
                  <a:tint val="75000"/>
                </a:prstClr>
              </a:solidFill>
            </a:endParaRPr>
          </a:p>
        </p:txBody>
      </p:sp>
    </p:spTree>
    <p:extLst>
      <p:ext uri="{BB962C8B-B14F-4D97-AF65-F5344CB8AC3E}">
        <p14:creationId xmlns:p14="http://schemas.microsoft.com/office/powerpoint/2010/main" val="19963930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052736"/>
            <a:ext cx="8229600" cy="5256584"/>
          </a:xfrm>
        </p:spPr>
        <p:txBody>
          <a:bodyPr>
            <a:normAutofit/>
          </a:bodyPr>
          <a:lstStyle/>
          <a:p>
            <a:pPr marL="0" lvl="0" indent="0" algn="just">
              <a:spcBef>
                <a:spcPts val="2400"/>
              </a:spcBef>
              <a:buNone/>
            </a:pPr>
            <a:r>
              <a:rPr lang="cs-CZ" sz="1800" b="1" dirty="0">
                <a:solidFill>
                  <a:srgbClr val="000000"/>
                </a:solidFill>
                <a:ea typeface="Times New Roman"/>
                <a:cs typeface="Arial"/>
              </a:rPr>
              <a:t>Podklady pro výpočet ukazatelů </a:t>
            </a:r>
            <a:r>
              <a:rPr lang="cs-CZ" sz="1800" b="1" dirty="0" err="1">
                <a:solidFill>
                  <a:srgbClr val="000000"/>
                </a:solidFill>
                <a:ea typeface="Times New Roman"/>
                <a:cs typeface="Arial"/>
              </a:rPr>
              <a:t>eCBA</a:t>
            </a:r>
            <a:endParaRPr lang="cs-CZ" sz="1800" b="1" dirty="0">
              <a:solidFill>
                <a:srgbClr val="000000"/>
              </a:solidFill>
              <a:ea typeface="Times New Roman"/>
              <a:cs typeface="Arial"/>
            </a:endParaRPr>
          </a:p>
          <a:p>
            <a:pPr marL="0" indent="0" algn="just">
              <a:spcAft>
                <a:spcPts val="1000"/>
              </a:spcAft>
              <a:buNone/>
            </a:pPr>
            <a:r>
              <a:rPr lang="cs-CZ" sz="1600" dirty="0">
                <a:ea typeface="MS Mincho"/>
                <a:cs typeface="Arial"/>
              </a:rPr>
              <a:t>Pro projekty s </a:t>
            </a:r>
            <a:r>
              <a:rPr lang="cs-CZ" sz="1600" b="1" dirty="0">
                <a:ea typeface="MS Mincho"/>
                <a:cs typeface="Arial"/>
              </a:rPr>
              <a:t>celkovými způsobilými výdaji</a:t>
            </a:r>
            <a:r>
              <a:rPr lang="cs-CZ" sz="1600" dirty="0">
                <a:ea typeface="MS Mincho"/>
                <a:cs typeface="Arial"/>
              </a:rPr>
              <a:t> </a:t>
            </a:r>
            <a:r>
              <a:rPr lang="cs-CZ" sz="1600" b="1" dirty="0">
                <a:ea typeface="MS Mincho"/>
                <a:cs typeface="Arial"/>
              </a:rPr>
              <a:t>vyššími než 5 mil. </a:t>
            </a:r>
            <a:r>
              <a:rPr lang="cs-CZ" sz="1600" dirty="0">
                <a:ea typeface="MS Mincho"/>
                <a:cs typeface="Arial"/>
              </a:rPr>
              <a:t>žadatel zpracovává Studii proveditelnosti ve struktuře uvedené v osnově studie proveditelnosti, v modulu CBA v MS2014+ finanční analýzu a jelikož se jedná o </a:t>
            </a:r>
            <a:r>
              <a:rPr lang="cs-CZ" sz="1600" b="1" dirty="0">
                <a:ea typeface="MS Mincho"/>
                <a:cs typeface="Arial"/>
              </a:rPr>
              <a:t>Podporu v souladu s Rozhodnutím 2012/21/EU, tak musí vyplnit i CBA VP</a:t>
            </a:r>
            <a:r>
              <a:rPr lang="cs-CZ" sz="1600" dirty="0">
                <a:ea typeface="MS Mincho"/>
                <a:cs typeface="Arial"/>
              </a:rPr>
              <a:t>. Z dostupných výsledků CBA je sledována čistá současná hodnota v rámci Návratnosti investice pro FA (FNPV). Kritérium přijatelnosti „v hodnocení </a:t>
            </a:r>
            <a:r>
              <a:rPr lang="cs-CZ" sz="1600" dirty="0" err="1">
                <a:ea typeface="MS Mincho"/>
                <a:cs typeface="Arial"/>
              </a:rPr>
              <a:t>eCBA</a:t>
            </a:r>
            <a:r>
              <a:rPr lang="cs-CZ" sz="1600" dirty="0">
                <a:ea typeface="MS Mincho"/>
                <a:cs typeface="Arial"/>
              </a:rPr>
              <a:t> projekt dosáhne minimálně hodnoty ukazatelů, stanovené ve výzvě“ je splněno, když FNPV je nižší než 0. </a:t>
            </a:r>
            <a:endParaRPr lang="cs-CZ" sz="1600" dirty="0">
              <a:ea typeface="MS Mincho"/>
              <a:cs typeface="Times New Roman"/>
            </a:endParaRPr>
          </a:p>
          <a:p>
            <a:pPr marL="0" indent="0" algn="just">
              <a:spcAft>
                <a:spcPts val="0"/>
              </a:spcAft>
              <a:buNone/>
            </a:pPr>
            <a:r>
              <a:rPr lang="cs-CZ" sz="1800" dirty="0">
                <a:ea typeface="MS Mincho"/>
                <a:cs typeface="Times New Roman"/>
              </a:rPr>
              <a:t>Žadatel v modulu CBA zakládá:</a:t>
            </a:r>
          </a:p>
          <a:p>
            <a:pPr marL="0" lvl="0" indent="0" algn="just">
              <a:buNone/>
            </a:pPr>
            <a:r>
              <a:rPr lang="cs-CZ" sz="1600" dirty="0">
                <a:ea typeface="MS Mincho"/>
                <a:cs typeface="Times New Roman"/>
              </a:rPr>
              <a:t>1 samostatný výpočet CBA s veřejnou podporou v případě, že se jedná o projekt s </a:t>
            </a:r>
            <a:r>
              <a:rPr lang="cs-CZ" sz="1600" b="1" dirty="0">
                <a:ea typeface="MS Mincho"/>
                <a:cs typeface="Times New Roman"/>
              </a:rPr>
              <a:t>celkovými způsobilými výdaji nižšími než 5 mil. Kč</a:t>
            </a:r>
            <a:endParaRPr lang="cs-CZ" sz="1600" dirty="0">
              <a:ea typeface="MS Mincho"/>
              <a:cs typeface="Times New Roman"/>
            </a:endParaRPr>
          </a:p>
          <a:p>
            <a:pPr marL="0" lvl="0" indent="0" algn="just">
              <a:spcAft>
                <a:spcPts val="1000"/>
              </a:spcAft>
              <a:buNone/>
            </a:pPr>
            <a:r>
              <a:rPr lang="cs-CZ" sz="1600" dirty="0">
                <a:ea typeface="MS Mincho"/>
                <a:cs typeface="Times New Roman"/>
              </a:rPr>
              <a:t>2 samostatné výpočty CBA – CBA s veřejnou podporou (zaškrtávací pole) a standardní CBA v případě, že se jedná o </a:t>
            </a:r>
            <a:r>
              <a:rPr lang="cs-CZ" sz="1600" b="1" dirty="0">
                <a:ea typeface="MS Mincho"/>
                <a:cs typeface="Times New Roman"/>
              </a:rPr>
              <a:t>projekt s celkovými způsobilými výdaji vyššími než 5 mil. Kč</a:t>
            </a:r>
            <a:endParaRPr lang="cs-CZ" sz="1600" dirty="0">
              <a:ea typeface="MS Mincho"/>
              <a:cs typeface="Times New Roman"/>
            </a:endParaRPr>
          </a:p>
          <a:p>
            <a:pPr marL="0" indent="0">
              <a:buNone/>
            </a:pPr>
            <a:r>
              <a:rPr lang="cs-CZ" sz="1600" b="1" dirty="0"/>
              <a:t>Vstupní data, pravidla hodnocení CBA: </a:t>
            </a:r>
          </a:p>
          <a:p>
            <a:pPr marL="0" indent="0">
              <a:buNone/>
            </a:pPr>
            <a:r>
              <a:rPr lang="cs-CZ" sz="1600" b="1" dirty="0"/>
              <a:t>– viz příloha č. 17 Obecných pravidel „Postup pro zpracování finanční                                	  a ekonomické analýzy v MS2014+“</a:t>
            </a:r>
          </a:p>
          <a:p>
            <a:pPr marL="0" indent="0">
              <a:buNone/>
            </a:pPr>
            <a:r>
              <a:rPr lang="cs-CZ" sz="1600" b="1" dirty="0"/>
              <a:t>– viz příloha č. 2 Specifických pravidel „Osnova studie proveditelnosti</a:t>
            </a:r>
            <a:r>
              <a:rPr lang="cs-CZ" sz="1600" b="1" dirty="0" smtClean="0"/>
              <a:t>“</a:t>
            </a:r>
            <a:endParaRPr lang="cs-CZ" sz="1600" b="1" dirty="0"/>
          </a:p>
        </p:txBody>
      </p:sp>
      <p:pic>
        <p:nvPicPr>
          <p:cNvPr id="5"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531" y="58522"/>
            <a:ext cx="9137469" cy="1155801"/>
          </a:xfrm>
        </p:spPr>
        <p:txBody>
          <a:bodyPr>
            <a:noAutofit/>
          </a:bodyPr>
          <a:lstStyle/>
          <a:p>
            <a:r>
              <a:rPr lang="cs-CZ" dirty="0" smtClean="0"/>
              <a:t/>
            </a:r>
            <a:br>
              <a:rPr lang="cs-CZ" dirty="0" smtClean="0"/>
            </a:br>
            <a:r>
              <a:rPr lang="cs-CZ" sz="2800" dirty="0">
                <a:solidFill>
                  <a:srgbClr val="0070C0"/>
                </a:solidFill>
              </a:rPr>
              <a:t>34./35. výzva IROP – Sociální bydlení</a:t>
            </a:r>
            <a:r>
              <a:rPr lang="en-US" dirty="0"/>
              <a:t/>
            </a:r>
            <a:br>
              <a:rPr lang="en-US" dirty="0"/>
            </a:br>
            <a:endParaRPr lang="en-US" dirty="0"/>
          </a:p>
        </p:txBody>
      </p:sp>
      <p:sp>
        <p:nvSpPr>
          <p:cNvPr id="2" name="Zástupný symbol pro číslo snímku 1"/>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46</a:t>
            </a:fld>
            <a:endParaRPr lang="cs-CZ">
              <a:solidFill>
                <a:prstClr val="black">
                  <a:tint val="75000"/>
                </a:prstClr>
              </a:solidFill>
            </a:endParaRPr>
          </a:p>
        </p:txBody>
      </p:sp>
    </p:spTree>
    <p:extLst>
      <p:ext uri="{BB962C8B-B14F-4D97-AF65-F5344CB8AC3E}">
        <p14:creationId xmlns:p14="http://schemas.microsoft.com/office/powerpoint/2010/main" val="32576609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68760"/>
            <a:ext cx="8229600" cy="4525963"/>
          </a:xfrm>
        </p:spPr>
        <p:txBody>
          <a:bodyPr>
            <a:normAutofit/>
          </a:bodyPr>
          <a:lstStyle/>
          <a:p>
            <a:pPr marL="0" indent="0" algn="just">
              <a:buNone/>
            </a:pPr>
            <a:r>
              <a:rPr lang="cs-CZ" sz="1600" b="1" dirty="0" smtClean="0"/>
              <a:t>Ukončené výzvy SC 2.1 - Individuální projekty:</a:t>
            </a:r>
          </a:p>
          <a:p>
            <a:pPr algn="just">
              <a:buFont typeface="Wingdings" panose="05000000000000000000" pitchFamily="2" charset="2"/>
              <a:buChar char="Ø"/>
            </a:pPr>
            <a:r>
              <a:rPr lang="cs-CZ" sz="1600" dirty="0" smtClean="0"/>
              <a:t>Výzva č. 7 – Deinstitucionalizace ústavních zařízení </a:t>
            </a:r>
          </a:p>
          <a:p>
            <a:pPr lvl="1" algn="just"/>
            <a:r>
              <a:rPr lang="cs-CZ" sz="1600" dirty="0" smtClean="0"/>
              <a:t>Příjem projektů ukončen, předložené projekty celkem cca 232 mil. Kč</a:t>
            </a:r>
          </a:p>
          <a:p>
            <a:pPr marL="0" lvl="1" indent="0" algn="just">
              <a:buNone/>
            </a:pPr>
            <a:endParaRPr lang="cs-CZ" sz="1600" b="1" dirty="0" smtClean="0"/>
          </a:p>
          <a:p>
            <a:pPr marL="0" lvl="1" indent="0" algn="just">
              <a:buNone/>
            </a:pPr>
            <a:r>
              <a:rPr lang="cs-CZ" sz="1600" b="1" dirty="0" smtClean="0"/>
              <a:t>Plánované výzvy SC 2.1 v roce 2016 - Individuální projekty:</a:t>
            </a:r>
          </a:p>
          <a:p>
            <a:pPr marL="285750" lvl="1" algn="just">
              <a:buFont typeface="Wingdings" panose="05000000000000000000" pitchFamily="2" charset="2"/>
              <a:buChar char="Ø"/>
            </a:pPr>
            <a:r>
              <a:rPr lang="cs-CZ" sz="1600" dirty="0" smtClean="0"/>
              <a:t>Sociální bydlení, výzvy č. 33/34, datum vyhlášení – 5/2016</a:t>
            </a:r>
          </a:p>
          <a:p>
            <a:pPr marL="285750" lvl="1" algn="just">
              <a:buFont typeface="Wingdings" panose="05000000000000000000" pitchFamily="2" charset="2"/>
              <a:buChar char="Ø"/>
            </a:pPr>
            <a:r>
              <a:rPr lang="cs-CZ" sz="1600" dirty="0" smtClean="0"/>
              <a:t>Komunitní centra, výzvy č. 45/46, datum vyhlášení – 6/2016</a:t>
            </a:r>
          </a:p>
          <a:p>
            <a:pPr marL="285750" lvl="1" algn="just">
              <a:buFont typeface="Wingdings" panose="05000000000000000000" pitchFamily="2" charset="2"/>
              <a:buChar char="Ø"/>
            </a:pPr>
            <a:r>
              <a:rPr lang="cs-CZ" sz="1600" dirty="0"/>
              <a:t>Deinstitucionalizace ústavních </a:t>
            </a:r>
            <a:r>
              <a:rPr lang="cs-CZ" sz="1600" dirty="0" smtClean="0"/>
              <a:t>zařízení, výzva č. 49, datum vyhlášení 7/2016</a:t>
            </a:r>
          </a:p>
          <a:p>
            <a:pPr marL="0" lvl="1" indent="0" algn="just">
              <a:buNone/>
            </a:pPr>
            <a:endParaRPr lang="cs-CZ" sz="1600" b="1" dirty="0" smtClean="0">
              <a:solidFill>
                <a:prstClr val="black"/>
              </a:solidFill>
            </a:endParaRPr>
          </a:p>
          <a:p>
            <a:pPr marL="0" lvl="1" indent="0" algn="just">
              <a:buNone/>
            </a:pPr>
            <a:r>
              <a:rPr lang="cs-CZ" sz="1600" b="1" dirty="0" smtClean="0">
                <a:solidFill>
                  <a:prstClr val="black"/>
                </a:solidFill>
              </a:rPr>
              <a:t>Plánované </a:t>
            </a:r>
            <a:r>
              <a:rPr lang="cs-CZ" sz="1600" b="1" dirty="0">
                <a:solidFill>
                  <a:prstClr val="black"/>
                </a:solidFill>
              </a:rPr>
              <a:t>výzvy SC 2.1 v roce </a:t>
            </a:r>
            <a:r>
              <a:rPr lang="cs-CZ" sz="1600" b="1" dirty="0" smtClean="0">
                <a:solidFill>
                  <a:prstClr val="black"/>
                </a:solidFill>
              </a:rPr>
              <a:t>2017 - Individuální </a:t>
            </a:r>
            <a:r>
              <a:rPr lang="cs-CZ" sz="1600" b="1" dirty="0">
                <a:solidFill>
                  <a:prstClr val="black"/>
                </a:solidFill>
              </a:rPr>
              <a:t>projekty</a:t>
            </a:r>
            <a:r>
              <a:rPr lang="cs-CZ" sz="1600" b="1" dirty="0" smtClean="0">
                <a:solidFill>
                  <a:prstClr val="black"/>
                </a:solidFill>
              </a:rPr>
              <a:t>:</a:t>
            </a:r>
          </a:p>
          <a:p>
            <a:pPr marL="285750" lvl="1" algn="just">
              <a:buFont typeface="Wingdings" panose="05000000000000000000" pitchFamily="2" charset="2"/>
              <a:buChar char="Ø"/>
            </a:pPr>
            <a:r>
              <a:rPr lang="cs-CZ" sz="1600" dirty="0" smtClean="0">
                <a:solidFill>
                  <a:prstClr val="black"/>
                </a:solidFill>
              </a:rPr>
              <a:t>Komunitní centra</a:t>
            </a:r>
            <a:r>
              <a:rPr lang="cs-CZ" sz="1600" dirty="0">
                <a:solidFill>
                  <a:prstClr val="black"/>
                </a:solidFill>
              </a:rPr>
              <a:t>, výzvy č. </a:t>
            </a:r>
            <a:r>
              <a:rPr lang="cs-CZ" sz="1600" dirty="0" smtClean="0">
                <a:solidFill>
                  <a:prstClr val="black"/>
                </a:solidFill>
              </a:rPr>
              <a:t>74/75, </a:t>
            </a:r>
            <a:r>
              <a:rPr lang="cs-CZ" sz="1600" dirty="0">
                <a:solidFill>
                  <a:prstClr val="black"/>
                </a:solidFill>
              </a:rPr>
              <a:t>datum vyhlášení </a:t>
            </a:r>
            <a:r>
              <a:rPr lang="cs-CZ" sz="1600" dirty="0" smtClean="0">
                <a:solidFill>
                  <a:prstClr val="black"/>
                </a:solidFill>
              </a:rPr>
              <a:t>2/2017</a:t>
            </a:r>
          </a:p>
          <a:p>
            <a:pPr marL="285750" lvl="1" algn="just">
              <a:buFont typeface="Wingdings" panose="05000000000000000000" pitchFamily="2" charset="2"/>
              <a:buChar char="Ø"/>
            </a:pPr>
            <a:r>
              <a:rPr lang="cs-CZ" sz="1600" dirty="0" smtClean="0">
                <a:solidFill>
                  <a:prstClr val="black"/>
                </a:solidFill>
              </a:rPr>
              <a:t>Rozvoj </a:t>
            </a:r>
            <a:r>
              <a:rPr lang="cs-CZ" sz="1600" dirty="0">
                <a:solidFill>
                  <a:prstClr val="black"/>
                </a:solidFill>
              </a:rPr>
              <a:t>sociálních služeb, výzvy č. </a:t>
            </a:r>
            <a:r>
              <a:rPr lang="cs-CZ" sz="1600" dirty="0" smtClean="0">
                <a:solidFill>
                  <a:prstClr val="black"/>
                </a:solidFill>
              </a:rPr>
              <a:t>77/78, </a:t>
            </a:r>
            <a:r>
              <a:rPr lang="cs-CZ" sz="1600" dirty="0">
                <a:solidFill>
                  <a:prstClr val="black"/>
                </a:solidFill>
              </a:rPr>
              <a:t>datum vyhlášení </a:t>
            </a:r>
            <a:r>
              <a:rPr lang="cs-CZ" sz="1600" dirty="0" smtClean="0">
                <a:solidFill>
                  <a:prstClr val="black"/>
                </a:solidFill>
              </a:rPr>
              <a:t>3/2017</a:t>
            </a:r>
          </a:p>
          <a:p>
            <a:pPr marL="285750" lvl="1" algn="just">
              <a:buFont typeface="Wingdings" panose="05000000000000000000" pitchFamily="2" charset="2"/>
              <a:buChar char="Ø"/>
            </a:pPr>
            <a:r>
              <a:rPr lang="cs-CZ" sz="1600" dirty="0">
                <a:solidFill>
                  <a:prstClr val="black"/>
                </a:solidFill>
              </a:rPr>
              <a:t>Sociální bydlení, výzvy č. </a:t>
            </a:r>
            <a:r>
              <a:rPr lang="cs-CZ" sz="1600" dirty="0" smtClean="0">
                <a:solidFill>
                  <a:prstClr val="black"/>
                </a:solidFill>
              </a:rPr>
              <a:t>80/81, </a:t>
            </a:r>
            <a:r>
              <a:rPr lang="cs-CZ" sz="1600" dirty="0">
                <a:solidFill>
                  <a:prstClr val="black"/>
                </a:solidFill>
              </a:rPr>
              <a:t>datum vyhlášení </a:t>
            </a:r>
            <a:r>
              <a:rPr lang="cs-CZ" sz="1600" dirty="0" smtClean="0">
                <a:solidFill>
                  <a:prstClr val="black"/>
                </a:solidFill>
              </a:rPr>
              <a:t>4/2017</a:t>
            </a:r>
          </a:p>
          <a:p>
            <a:pPr marL="285750" lvl="1" algn="just">
              <a:buFont typeface="Wingdings" panose="05000000000000000000" pitchFamily="2" charset="2"/>
              <a:buChar char="Ø"/>
            </a:pPr>
            <a:r>
              <a:rPr lang="cs-CZ" sz="1600" dirty="0">
                <a:solidFill>
                  <a:prstClr val="black"/>
                </a:solidFill>
              </a:rPr>
              <a:t>Polyfunkční komunitní centra, </a:t>
            </a:r>
            <a:r>
              <a:rPr lang="cs-CZ" sz="1600" dirty="0" smtClean="0">
                <a:solidFill>
                  <a:prstClr val="black"/>
                </a:solidFill>
              </a:rPr>
              <a:t>výzva č. 82, </a:t>
            </a:r>
            <a:r>
              <a:rPr lang="cs-CZ" sz="1600" dirty="0">
                <a:solidFill>
                  <a:prstClr val="black"/>
                </a:solidFill>
              </a:rPr>
              <a:t>datum vyhlášení </a:t>
            </a:r>
            <a:r>
              <a:rPr lang="cs-CZ" sz="1600" dirty="0" smtClean="0">
                <a:solidFill>
                  <a:prstClr val="black"/>
                </a:solidFill>
              </a:rPr>
              <a:t>4/2017</a:t>
            </a:r>
            <a:endParaRPr lang="cs-CZ" sz="1600" dirty="0">
              <a:solidFill>
                <a:prstClr val="black"/>
              </a:solidFill>
            </a:endParaRPr>
          </a:p>
          <a:p>
            <a:pPr marL="0" lvl="1" indent="0" algn="just">
              <a:buNone/>
            </a:pPr>
            <a:endParaRPr lang="cs-CZ" sz="1800" dirty="0">
              <a:solidFill>
                <a:prstClr val="black"/>
              </a:solidFill>
            </a:endParaRPr>
          </a:p>
          <a:p>
            <a:pPr marL="285750" lvl="1" algn="just">
              <a:buFont typeface="Wingdings" panose="05000000000000000000" pitchFamily="2" charset="2"/>
              <a:buChar char="Ø"/>
            </a:pPr>
            <a:endParaRPr lang="cs-CZ" sz="1800" dirty="0">
              <a:solidFill>
                <a:prstClr val="black"/>
              </a:solidFill>
            </a:endParaRPr>
          </a:p>
          <a:p>
            <a:pPr marL="285750" lvl="1" algn="just">
              <a:buFont typeface="Wingdings" panose="05000000000000000000" pitchFamily="2" charset="2"/>
              <a:buChar char="Ø"/>
            </a:pPr>
            <a:endParaRPr lang="cs-CZ" sz="1800" dirty="0">
              <a:solidFill>
                <a:prstClr val="black"/>
              </a:solidFill>
            </a:endParaRPr>
          </a:p>
          <a:p>
            <a:pPr marL="0" lvl="1" indent="0" algn="just">
              <a:buNone/>
            </a:pPr>
            <a:endParaRPr lang="cs-CZ" sz="1800" dirty="0"/>
          </a:p>
          <a:p>
            <a:pPr marL="0" lvl="1" indent="0" algn="just">
              <a:buNone/>
            </a:pPr>
            <a:endParaRPr lang="cs-CZ" sz="1800" dirty="0" smtClean="0"/>
          </a:p>
          <a:p>
            <a:pPr marL="285750" lvl="1" algn="just">
              <a:buFont typeface="Wingdings" panose="05000000000000000000" pitchFamily="2" charset="2"/>
              <a:buChar char="Ø"/>
            </a:pPr>
            <a:endParaRPr lang="cs-CZ" sz="1800" dirty="0"/>
          </a:p>
          <a:p>
            <a:pPr marL="457200" lvl="1" indent="0">
              <a:buNone/>
            </a:pPr>
            <a:endParaRPr lang="cs-CZ" sz="1200" dirty="0"/>
          </a:p>
          <a:p>
            <a:pPr marL="457200" lvl="1" indent="0" algn="just">
              <a:buNone/>
            </a:pPr>
            <a:endParaRPr lang="cs-CZ" sz="1800"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číslo snímku 4"/>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47</a:t>
            </a:fld>
            <a:endParaRPr lang="cs-CZ">
              <a:solidFill>
                <a:prstClr val="black">
                  <a:tint val="75000"/>
                </a:prstClr>
              </a:solidFill>
            </a:endParaRPr>
          </a:p>
        </p:txBody>
      </p:sp>
      <p:sp>
        <p:nvSpPr>
          <p:cNvPr id="7" name="Nadpis 3"/>
          <p:cNvSpPr>
            <a:spLocks noGrp="1"/>
          </p:cNvSpPr>
          <p:nvPr>
            <p:ph type="title"/>
          </p:nvPr>
        </p:nvSpPr>
        <p:spPr>
          <a:xfrm>
            <a:off x="457200" y="274638"/>
            <a:ext cx="8229600" cy="1143000"/>
          </a:xfrm>
        </p:spPr>
        <p:txBody>
          <a:bodyPr/>
          <a:lstStyle/>
          <a:p>
            <a:r>
              <a:rPr lang="cs-CZ" sz="2400" dirty="0" smtClean="0">
                <a:solidFill>
                  <a:srgbClr val="4F81BD"/>
                </a:solidFill>
              </a:rPr>
              <a:t/>
            </a:r>
            <a:br>
              <a:rPr lang="cs-CZ" sz="2400" dirty="0" smtClean="0">
                <a:solidFill>
                  <a:srgbClr val="4F81BD"/>
                </a:solidFill>
              </a:rPr>
            </a:br>
            <a:r>
              <a:rPr lang="cs-CZ" sz="2400" dirty="0" smtClean="0">
                <a:solidFill>
                  <a:srgbClr val="0070C0"/>
                </a:solidFill>
              </a:rPr>
              <a:t>Výzvy </a:t>
            </a:r>
            <a:r>
              <a:rPr lang="cs-CZ" sz="2400" dirty="0">
                <a:solidFill>
                  <a:srgbClr val="0070C0"/>
                </a:solidFill>
              </a:rPr>
              <a:t>IROP SC </a:t>
            </a:r>
            <a:r>
              <a:rPr lang="cs-CZ" sz="2400" dirty="0" smtClean="0">
                <a:solidFill>
                  <a:srgbClr val="0070C0"/>
                </a:solidFill>
              </a:rPr>
              <a:t>2.1</a:t>
            </a:r>
            <a:br>
              <a:rPr lang="cs-CZ" sz="2400" dirty="0" smtClean="0">
                <a:solidFill>
                  <a:srgbClr val="0070C0"/>
                </a:solidFill>
              </a:rPr>
            </a:br>
            <a:r>
              <a:rPr lang="cs-CZ" sz="2400" dirty="0" smtClean="0">
                <a:solidFill>
                  <a:srgbClr val="0070C0"/>
                </a:solidFill>
              </a:rPr>
              <a:t>Integrované nástroje</a:t>
            </a:r>
            <a:r>
              <a:rPr lang="cs-CZ" sz="2400" dirty="0" smtClean="0">
                <a:solidFill>
                  <a:srgbClr val="4F81BD"/>
                </a:solidFill>
              </a:rPr>
              <a:t/>
            </a:r>
            <a:br>
              <a:rPr lang="cs-CZ" sz="2400" dirty="0" smtClean="0">
                <a:solidFill>
                  <a:srgbClr val="4F81BD"/>
                </a:solidFill>
              </a:rPr>
            </a:br>
            <a:endParaRPr lang="cs-CZ" dirty="0"/>
          </a:p>
        </p:txBody>
      </p:sp>
    </p:spTree>
    <p:extLst>
      <p:ext uri="{BB962C8B-B14F-4D97-AF65-F5344CB8AC3E}">
        <p14:creationId xmlns:p14="http://schemas.microsoft.com/office/powerpoint/2010/main" val="19210801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sz="2400" dirty="0" smtClean="0">
                <a:solidFill>
                  <a:srgbClr val="4F81BD"/>
                </a:solidFill>
              </a:rPr>
              <a:t/>
            </a:r>
            <a:br>
              <a:rPr lang="cs-CZ" sz="2400" dirty="0" smtClean="0">
                <a:solidFill>
                  <a:srgbClr val="4F81BD"/>
                </a:solidFill>
              </a:rPr>
            </a:br>
            <a:r>
              <a:rPr lang="cs-CZ" sz="2400" dirty="0" smtClean="0">
                <a:solidFill>
                  <a:srgbClr val="0070C0"/>
                </a:solidFill>
              </a:rPr>
              <a:t>Výzvy </a:t>
            </a:r>
            <a:r>
              <a:rPr lang="cs-CZ" sz="2400" dirty="0">
                <a:solidFill>
                  <a:srgbClr val="0070C0"/>
                </a:solidFill>
              </a:rPr>
              <a:t>IROP SC </a:t>
            </a:r>
            <a:r>
              <a:rPr lang="cs-CZ" sz="2400" dirty="0" smtClean="0">
                <a:solidFill>
                  <a:srgbClr val="0070C0"/>
                </a:solidFill>
              </a:rPr>
              <a:t>2.1</a:t>
            </a:r>
            <a:br>
              <a:rPr lang="cs-CZ" sz="2400" dirty="0" smtClean="0">
                <a:solidFill>
                  <a:srgbClr val="0070C0"/>
                </a:solidFill>
              </a:rPr>
            </a:br>
            <a:r>
              <a:rPr lang="cs-CZ" sz="2400" dirty="0" smtClean="0">
                <a:solidFill>
                  <a:srgbClr val="0070C0"/>
                </a:solidFill>
              </a:rPr>
              <a:t>Integrované nástroje</a:t>
            </a:r>
            <a:r>
              <a:rPr lang="cs-CZ" sz="2400" dirty="0" smtClean="0">
                <a:solidFill>
                  <a:srgbClr val="4F81BD"/>
                </a:solidFill>
              </a:rPr>
              <a:t/>
            </a:r>
            <a:br>
              <a:rPr lang="cs-CZ" sz="2400" dirty="0" smtClean="0">
                <a:solidFill>
                  <a:srgbClr val="4F81BD"/>
                </a:solidFill>
              </a:rPr>
            </a:br>
            <a:endParaRPr lang="cs-CZ" dirty="0"/>
          </a:p>
        </p:txBody>
      </p:sp>
      <p:sp>
        <p:nvSpPr>
          <p:cNvPr id="5" name="Zástupný symbol pro obsah 4"/>
          <p:cNvSpPr>
            <a:spLocks noGrp="1"/>
          </p:cNvSpPr>
          <p:nvPr>
            <p:ph idx="1"/>
          </p:nvPr>
        </p:nvSpPr>
        <p:spPr>
          <a:xfrm>
            <a:off x="457200" y="1268760"/>
            <a:ext cx="8229600" cy="4525963"/>
          </a:xfrm>
        </p:spPr>
        <p:txBody>
          <a:bodyPr>
            <a:normAutofit/>
          </a:bodyPr>
          <a:lstStyle/>
          <a:p>
            <a:pPr marL="0" indent="0" algn="just">
              <a:buNone/>
            </a:pPr>
            <a:r>
              <a:rPr lang="cs-CZ" sz="1800" b="1" dirty="0" smtClean="0"/>
              <a:t>Harmonogram výzev pro aktivity SC 2.1 v CLLD</a:t>
            </a:r>
          </a:p>
          <a:p>
            <a:pPr algn="just">
              <a:buFont typeface="Wingdings" panose="05000000000000000000" pitchFamily="2" charset="2"/>
              <a:buChar char="Ø"/>
            </a:pPr>
            <a:r>
              <a:rPr lang="cs-CZ" sz="1800" dirty="0" smtClean="0"/>
              <a:t>Výzva č. 53 Komunitně </a:t>
            </a:r>
            <a:r>
              <a:rPr lang="cs-CZ" sz="1800" dirty="0"/>
              <a:t>vedený místní rozvoj - sociální </a:t>
            </a:r>
            <a:r>
              <a:rPr lang="cs-CZ" sz="1800" dirty="0" smtClean="0"/>
              <a:t>infrastruktura</a:t>
            </a:r>
          </a:p>
          <a:p>
            <a:pPr marL="0" indent="0" algn="just">
              <a:buNone/>
            </a:pPr>
            <a:r>
              <a:rPr lang="cs-CZ" sz="1800" dirty="0" smtClean="0"/>
              <a:t>Datum vyhlášení: 7/2016, průběžná výzva</a:t>
            </a:r>
          </a:p>
          <a:p>
            <a:pPr marL="0" indent="0" algn="just">
              <a:buNone/>
            </a:pPr>
            <a:endParaRPr lang="cs-CZ" sz="1800" dirty="0"/>
          </a:p>
          <a:p>
            <a:pPr marL="0" lvl="0" indent="0" algn="just">
              <a:buNone/>
            </a:pPr>
            <a:r>
              <a:rPr lang="cs-CZ" sz="1800" b="1" dirty="0">
                <a:solidFill>
                  <a:prstClr val="black"/>
                </a:solidFill>
              </a:rPr>
              <a:t>Harmonogram výzev pro aktivity SC 2.1 v </a:t>
            </a:r>
            <a:r>
              <a:rPr lang="cs-CZ" sz="1800" b="1" dirty="0" smtClean="0">
                <a:solidFill>
                  <a:prstClr val="black"/>
                </a:solidFill>
              </a:rPr>
              <a:t>ITI a IPRÚ</a:t>
            </a:r>
          </a:p>
          <a:p>
            <a:pPr lvl="0" algn="just">
              <a:buFont typeface="Wingdings" panose="05000000000000000000" pitchFamily="2" charset="2"/>
              <a:buChar char="Ø"/>
            </a:pPr>
            <a:r>
              <a:rPr lang="cs-CZ" sz="1800" dirty="0" smtClean="0">
                <a:solidFill>
                  <a:prstClr val="black"/>
                </a:solidFill>
              </a:rPr>
              <a:t>Výzva č. </a:t>
            </a:r>
            <a:r>
              <a:rPr lang="cs-CZ" sz="1800" dirty="0">
                <a:solidFill>
                  <a:prstClr val="black"/>
                </a:solidFill>
              </a:rPr>
              <a:t>50 Sociální infrastruktura (</a:t>
            </a:r>
            <a:r>
              <a:rPr lang="cs-CZ" sz="1800" dirty="0" smtClean="0">
                <a:solidFill>
                  <a:prstClr val="black"/>
                </a:solidFill>
              </a:rPr>
              <a:t>ITI), 7/2016, průběžná výzva</a:t>
            </a:r>
          </a:p>
          <a:p>
            <a:pPr lvl="0" algn="just">
              <a:buFont typeface="Wingdings" panose="05000000000000000000" pitchFamily="2" charset="2"/>
              <a:buChar char="Ø"/>
            </a:pPr>
            <a:r>
              <a:rPr lang="cs-CZ" sz="1800" dirty="0" smtClean="0">
                <a:solidFill>
                  <a:prstClr val="black"/>
                </a:solidFill>
              </a:rPr>
              <a:t>Výzva č. 51  </a:t>
            </a:r>
            <a:r>
              <a:rPr lang="cs-CZ" sz="1800" dirty="0">
                <a:solidFill>
                  <a:prstClr val="black"/>
                </a:solidFill>
              </a:rPr>
              <a:t>Sociální infrastruktura (IPRÚ</a:t>
            </a:r>
            <a:r>
              <a:rPr lang="cs-CZ" sz="1800" dirty="0" smtClean="0">
                <a:solidFill>
                  <a:prstClr val="black"/>
                </a:solidFill>
              </a:rPr>
              <a:t>), 7/2016, průběžná výzva</a:t>
            </a:r>
            <a:endParaRPr lang="cs-CZ" sz="1800" dirty="0">
              <a:solidFill>
                <a:prstClr val="black"/>
              </a:solidFill>
            </a:endParaRPr>
          </a:p>
          <a:p>
            <a:pPr marL="0" lvl="0" indent="0" algn="just">
              <a:buNone/>
            </a:pPr>
            <a:endParaRPr lang="cs-CZ" sz="1800" dirty="0">
              <a:solidFill>
                <a:prstClr val="black"/>
              </a:solidFill>
            </a:endParaRPr>
          </a:p>
          <a:p>
            <a:pPr marL="0" indent="0" algn="just">
              <a:buNone/>
            </a:pPr>
            <a:endParaRPr lang="cs-CZ" sz="1800" dirty="0" smtClean="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48</a:t>
            </a:fld>
            <a:endParaRPr lang="cs-CZ">
              <a:solidFill>
                <a:prstClr val="black">
                  <a:tint val="75000"/>
                </a:prstClr>
              </a:solidFill>
            </a:endParaRPr>
          </a:p>
        </p:txBody>
      </p:sp>
    </p:spTree>
    <p:extLst>
      <p:ext uri="{BB962C8B-B14F-4D97-AF65-F5344CB8AC3E}">
        <p14:creationId xmlns:p14="http://schemas.microsoft.com/office/powerpoint/2010/main" val="1273098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64705"/>
            <a:ext cx="8229600" cy="5760640"/>
          </a:xfrm>
        </p:spPr>
        <p:txBody>
          <a:bodyPr>
            <a:normAutofit fontScale="85000" lnSpcReduction="20000"/>
          </a:bodyPr>
          <a:lstStyle/>
          <a:p>
            <a:pPr marL="0" indent="0" algn="ctr">
              <a:buNone/>
            </a:pPr>
            <a:r>
              <a:rPr lang="cs-CZ" sz="4400" dirty="0" smtClean="0">
                <a:solidFill>
                  <a:srgbClr val="000000"/>
                </a:solidFill>
                <a:latin typeface="Myriad Pro Black"/>
                <a:cs typeface="Myriad Pro Black"/>
              </a:rPr>
              <a:t>DĚKUJEME </a:t>
            </a:r>
            <a:r>
              <a:rPr lang="cs-CZ" sz="4400" dirty="0">
                <a:solidFill>
                  <a:srgbClr val="000000"/>
                </a:solidFill>
                <a:latin typeface="Myriad Pro Black"/>
                <a:cs typeface="Myriad Pro Black"/>
              </a:rPr>
              <a:t>VÁM ZA POZORNOST</a:t>
            </a:r>
            <a:r>
              <a:rPr lang="cs-CZ" sz="4400" b="1" dirty="0">
                <a:solidFill>
                  <a:srgbClr val="000000"/>
                </a:solidFill>
                <a:cs typeface="Myriad Pro"/>
              </a:rPr>
              <a:t/>
            </a:r>
            <a:br>
              <a:rPr lang="cs-CZ" sz="4400" b="1" dirty="0">
                <a:solidFill>
                  <a:srgbClr val="000000"/>
                </a:solidFill>
                <a:cs typeface="Myriad Pro"/>
              </a:rPr>
            </a:br>
            <a:endParaRPr lang="cs-CZ" sz="4400" b="1" dirty="0" smtClean="0">
              <a:solidFill>
                <a:srgbClr val="000000"/>
              </a:solidFill>
              <a:cs typeface="Myriad Pro"/>
            </a:endParaRPr>
          </a:p>
          <a:p>
            <a:pPr marL="0" indent="0" algn="ctr">
              <a:buNone/>
            </a:pPr>
            <a:r>
              <a:rPr lang="cs-CZ" b="1" dirty="0" smtClean="0">
                <a:solidFill>
                  <a:srgbClr val="000000"/>
                </a:solidFill>
                <a:cs typeface="Myriad Pro"/>
              </a:rPr>
              <a:t>Mgr. Jakub Horáček</a:t>
            </a:r>
          </a:p>
          <a:p>
            <a:pPr marL="0" indent="0" algn="ctr">
              <a:buNone/>
            </a:pPr>
            <a:r>
              <a:rPr lang="cs-CZ" sz="2600" dirty="0">
                <a:solidFill>
                  <a:srgbClr val="000000"/>
                </a:solidFill>
                <a:cs typeface="Myriad Pro"/>
              </a:rPr>
              <a:t/>
            </a:r>
            <a:br>
              <a:rPr lang="cs-CZ" sz="2600" dirty="0">
                <a:solidFill>
                  <a:srgbClr val="000000"/>
                </a:solidFill>
                <a:cs typeface="Myriad Pro"/>
              </a:rPr>
            </a:br>
            <a:r>
              <a:rPr lang="cs-CZ" sz="2600" dirty="0" smtClean="0">
                <a:solidFill>
                  <a:srgbClr val="000000"/>
                </a:solidFill>
                <a:cs typeface="Myriad Pro"/>
              </a:rPr>
              <a:t>Ministerstvo pro místní rozvoj ČR</a:t>
            </a:r>
          </a:p>
          <a:p>
            <a:pPr marL="0" indent="0" algn="ctr">
              <a:buNone/>
            </a:pPr>
            <a:r>
              <a:rPr lang="cs-CZ" sz="2600" dirty="0" smtClean="0">
                <a:solidFill>
                  <a:srgbClr val="000000"/>
                </a:solidFill>
                <a:cs typeface="Myriad Pro"/>
              </a:rPr>
              <a:t>Odbor řízení operačních programů</a:t>
            </a:r>
            <a:br>
              <a:rPr lang="cs-CZ" sz="2600" dirty="0" smtClean="0">
                <a:solidFill>
                  <a:srgbClr val="000000"/>
                </a:solidFill>
                <a:cs typeface="Myriad Pro"/>
              </a:rPr>
            </a:br>
            <a:r>
              <a:rPr lang="cs-CZ" sz="2600" dirty="0" smtClean="0">
                <a:solidFill>
                  <a:srgbClr val="000000"/>
                </a:solidFill>
                <a:cs typeface="Myriad Pro"/>
              </a:rPr>
              <a:t>E-mail: </a:t>
            </a:r>
            <a:r>
              <a:rPr lang="cs-CZ" sz="2600" u="sng" dirty="0" smtClean="0">
                <a:hlinkClick r:id="rId2"/>
              </a:rPr>
              <a:t>Jakub.Horacek@mmr.cz</a:t>
            </a:r>
            <a:r>
              <a:rPr lang="cs-CZ" sz="2600" dirty="0" smtClean="0">
                <a:solidFill>
                  <a:srgbClr val="000000"/>
                </a:solidFill>
                <a:cs typeface="Myriad Pro"/>
              </a:rPr>
              <a:t/>
            </a:r>
            <a:br>
              <a:rPr lang="cs-CZ" sz="2600" dirty="0" smtClean="0">
                <a:solidFill>
                  <a:srgbClr val="000000"/>
                </a:solidFill>
                <a:cs typeface="Myriad Pro"/>
              </a:rPr>
            </a:br>
            <a:endParaRPr lang="cs-CZ" sz="2600" dirty="0" smtClean="0">
              <a:solidFill>
                <a:srgbClr val="000000"/>
              </a:solidFill>
              <a:cs typeface="Myriad Pro"/>
            </a:endParaRPr>
          </a:p>
          <a:p>
            <a:pPr marL="0" indent="0" algn="ctr">
              <a:buNone/>
            </a:pPr>
            <a:r>
              <a:rPr lang="pl-PL" sz="2600" b="1" dirty="0" smtClean="0">
                <a:solidFill>
                  <a:srgbClr val="000000"/>
                </a:solidFill>
                <a:cs typeface="Myriad Pro"/>
              </a:rPr>
              <a:t>Konzultační </a:t>
            </a:r>
            <a:r>
              <a:rPr lang="pl-PL" sz="2600" b="1" dirty="0">
                <a:solidFill>
                  <a:srgbClr val="000000"/>
                </a:solidFill>
                <a:cs typeface="Myriad Pro"/>
              </a:rPr>
              <a:t>servis</a:t>
            </a:r>
          </a:p>
          <a:p>
            <a:pPr marL="0" indent="0" algn="ctr">
              <a:buNone/>
            </a:pPr>
            <a:r>
              <a:rPr lang="cs-CZ" sz="2600" dirty="0"/>
              <a:t>Centrum pro regionální rozvoj České republiky </a:t>
            </a:r>
            <a:endParaRPr lang="cs-CZ" sz="2600" dirty="0" smtClean="0"/>
          </a:p>
          <a:p>
            <a:pPr marL="0" indent="0" algn="ctr">
              <a:buNone/>
            </a:pPr>
            <a:r>
              <a:rPr lang="cs-CZ" sz="2600" dirty="0" smtClean="0"/>
              <a:t>– </a:t>
            </a:r>
            <a:r>
              <a:rPr lang="cs-CZ" sz="2600" dirty="0"/>
              <a:t>krajská oddělení:</a:t>
            </a:r>
            <a:br>
              <a:rPr lang="cs-CZ" sz="2600" dirty="0"/>
            </a:br>
            <a:r>
              <a:rPr lang="cs-CZ" sz="2600" u="sng" dirty="0">
                <a:hlinkClick r:id="rId3"/>
              </a:rPr>
              <a:t>http://www.crr.cz/cs/crr/kontakty-irop</a:t>
            </a:r>
            <a:endParaRPr lang="cs-CZ" sz="2600" u="sng" dirty="0"/>
          </a:p>
          <a:p>
            <a:pPr marL="0" indent="0" algn="ctr">
              <a:spcBef>
                <a:spcPts val="1080"/>
              </a:spcBef>
              <a:buNone/>
            </a:pPr>
            <a:r>
              <a:rPr lang="cs-CZ" sz="2600" b="1" u="sng" dirty="0" smtClean="0">
                <a:hlinkClick r:id="rId4"/>
              </a:rPr>
              <a:t>http</a:t>
            </a:r>
            <a:r>
              <a:rPr lang="cs-CZ" sz="2600" b="1" u="sng" dirty="0">
                <a:hlinkClick r:id="rId4"/>
              </a:rPr>
              <a:t>://www.dotaceEu.cz/irop</a:t>
            </a:r>
            <a:endParaRPr lang="pl-PL" sz="2600" b="1" dirty="0">
              <a:solidFill>
                <a:srgbClr val="000000"/>
              </a:solidFill>
              <a:cs typeface="Myriad Pro"/>
            </a:endParaRPr>
          </a:p>
          <a:p>
            <a:pPr marL="0" indent="0" algn="ctr">
              <a:buNone/>
            </a:pPr>
            <a:r>
              <a:rPr lang="cs-CZ" dirty="0">
                <a:solidFill>
                  <a:srgbClr val="000000"/>
                </a:solidFill>
                <a:cs typeface="Myriad Pro"/>
              </a:rPr>
              <a:t/>
            </a:r>
            <a:br>
              <a:rPr lang="cs-CZ" dirty="0">
                <a:solidFill>
                  <a:srgbClr val="000000"/>
                </a:solidFill>
                <a:cs typeface="Myriad Pro"/>
              </a:rPr>
            </a:br>
            <a:endParaRPr lang="cs-CZ" dirty="0"/>
          </a:p>
        </p:txBody>
      </p:sp>
      <p:sp>
        <p:nvSpPr>
          <p:cNvPr id="2" name="Zástupný symbol pro číslo snímku 1"/>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49</a:t>
            </a:fld>
            <a:endParaRPr lang="cs-CZ">
              <a:solidFill>
                <a:prstClr val="black">
                  <a:tint val="75000"/>
                </a:prstClr>
              </a:solidFill>
            </a:endParaRPr>
          </a:p>
        </p:txBody>
      </p:sp>
      <p:pic>
        <p:nvPicPr>
          <p:cNvPr id="5" name="Picture 2" descr="\\nt1\O\Loga 2014_2020\IROP\Logolinky\RGB\JPG\IROP_CZ_RO_B_C RGB_malý.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432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Nadpis 1"/>
          <p:cNvSpPr txBox="1">
            <a:spLocks/>
          </p:cNvSpPr>
          <p:nvPr/>
        </p:nvSpPr>
        <p:spPr>
          <a:xfrm>
            <a:off x="457200" y="284163"/>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endParaRPr lang="cs-CZ" dirty="0">
              <a:solidFill>
                <a:srgbClr val="0070C0"/>
              </a:solidFill>
            </a:endParaRPr>
          </a:p>
        </p:txBody>
      </p:sp>
      <p:graphicFrame>
        <p:nvGraphicFramePr>
          <p:cNvPr id="11" name="Zástupný symbol pro obsah 4"/>
          <p:cNvGraphicFramePr>
            <a:graphicFrameLocks/>
          </p:cNvGraphicFramePr>
          <p:nvPr>
            <p:extLst>
              <p:ext uri="{D42A27DB-BD31-4B8C-83A1-F6EECF244321}">
                <p14:modId xmlns:p14="http://schemas.microsoft.com/office/powerpoint/2010/main" val="3062435021"/>
              </p:ext>
            </p:extLst>
          </p:nvPr>
        </p:nvGraphicFramePr>
        <p:xfrm>
          <a:off x="457200" y="1061048"/>
          <a:ext cx="8229600" cy="5032248"/>
        </p:xfrm>
        <a:graphic>
          <a:graphicData uri="http://schemas.openxmlformats.org/drawingml/2006/table">
            <a:tbl>
              <a:tblPr firstRow="1" bandRow="1">
                <a:tableStyleId>{5C22544A-7EE6-4342-B048-85BDC9FD1C3A}</a:tableStyleId>
              </a:tblPr>
              <a:tblGrid>
                <a:gridCol w="4114800"/>
                <a:gridCol w="4114800"/>
              </a:tblGrid>
              <a:tr h="0">
                <a:tc gridSpan="2">
                  <a:txBody>
                    <a:bodyPr/>
                    <a:lstStyle/>
                    <a:p>
                      <a:pPr algn="ctr"/>
                      <a:r>
                        <a:rPr lang="cs-CZ" dirty="0" smtClean="0"/>
                        <a:t>Kapitoly</a:t>
                      </a:r>
                      <a:r>
                        <a:rPr lang="cs-CZ" baseline="0" dirty="0" smtClean="0"/>
                        <a:t> Obecných pravidel</a:t>
                      </a:r>
                      <a:endParaRPr lang="cs-CZ" dirty="0"/>
                    </a:p>
                  </a:txBody>
                  <a:tcPr/>
                </a:tc>
                <a:tc hMerge="1">
                  <a:txBody>
                    <a:bodyPr/>
                    <a:lstStyle/>
                    <a:p>
                      <a:endParaRPr lang="cs-CZ" dirty="0"/>
                    </a:p>
                  </a:txBody>
                  <a:tcPr/>
                </a:tc>
              </a:tr>
              <a:tr h="356049">
                <a:tc>
                  <a:txBody>
                    <a:bodyPr/>
                    <a:lstStyle/>
                    <a:p>
                      <a:r>
                        <a:rPr lang="cs-CZ" dirty="0" smtClean="0"/>
                        <a:t>Vyhlášení výzvy a předkládání žádostí</a:t>
                      </a:r>
                      <a:endParaRPr lang="cs-CZ" dirty="0"/>
                    </a:p>
                  </a:txBody>
                  <a:tcPr/>
                </a:tc>
                <a:tc>
                  <a:txBody>
                    <a:bodyPr/>
                    <a:lstStyle/>
                    <a:p>
                      <a:r>
                        <a:rPr lang="cs-CZ" dirty="0" smtClean="0"/>
                        <a:t>Publicita</a:t>
                      </a:r>
                      <a:endParaRPr lang="cs-CZ" dirty="0"/>
                    </a:p>
                  </a:txBody>
                  <a:tcPr/>
                </a:tc>
              </a:tr>
              <a:tr h="356049">
                <a:tc>
                  <a:txBody>
                    <a:bodyPr/>
                    <a:lstStyle/>
                    <a:p>
                      <a:r>
                        <a:rPr lang="cs-CZ" dirty="0" smtClean="0"/>
                        <a:t>Hodnocení a výběr projektů</a:t>
                      </a:r>
                      <a:endParaRPr lang="cs-CZ" dirty="0"/>
                    </a:p>
                  </a:txBody>
                  <a:tcPr/>
                </a:tc>
                <a:tc>
                  <a:txBody>
                    <a:bodyPr/>
                    <a:lstStyle/>
                    <a:p>
                      <a:r>
                        <a:rPr lang="cs-CZ" dirty="0" smtClean="0"/>
                        <a:t>Sankce</a:t>
                      </a:r>
                      <a:endParaRPr lang="cs-CZ" dirty="0"/>
                    </a:p>
                  </a:txBody>
                  <a:tcPr/>
                </a:tc>
              </a:tr>
              <a:tr h="356049">
                <a:tc>
                  <a:txBody>
                    <a:bodyPr/>
                    <a:lstStyle/>
                    <a:p>
                      <a:r>
                        <a:rPr lang="cs-CZ" dirty="0" smtClean="0"/>
                        <a:t>Příprava</a:t>
                      </a:r>
                      <a:r>
                        <a:rPr lang="cs-CZ" baseline="0" dirty="0" smtClean="0"/>
                        <a:t> a realizace projektu</a:t>
                      </a:r>
                      <a:endParaRPr lang="cs-CZ" dirty="0"/>
                    </a:p>
                  </a:txBody>
                  <a:tcPr/>
                </a:tc>
                <a:tc>
                  <a:txBody>
                    <a:bodyPr/>
                    <a:lstStyle/>
                    <a:p>
                      <a:r>
                        <a:rPr lang="cs-CZ" dirty="0" smtClean="0"/>
                        <a:t>Monitorování projektů</a:t>
                      </a:r>
                      <a:endParaRPr lang="cs-CZ" dirty="0"/>
                    </a:p>
                  </a:txBody>
                  <a:tcPr/>
                </a:tc>
              </a:tr>
              <a:tr h="356049">
                <a:tc>
                  <a:txBody>
                    <a:bodyPr/>
                    <a:lstStyle/>
                    <a:p>
                      <a:r>
                        <a:rPr lang="cs-CZ" dirty="0" smtClean="0"/>
                        <a:t>Investiční</a:t>
                      </a:r>
                      <a:r>
                        <a:rPr lang="cs-CZ" baseline="0" dirty="0" smtClean="0"/>
                        <a:t> plánování  </a:t>
                      </a:r>
                      <a:endParaRPr lang="cs-CZ" dirty="0"/>
                    </a:p>
                  </a:txBody>
                  <a:tcPr/>
                </a:tc>
                <a:tc>
                  <a:txBody>
                    <a:bodyPr/>
                    <a:lstStyle/>
                    <a:p>
                      <a:r>
                        <a:rPr lang="cs-CZ" dirty="0" smtClean="0"/>
                        <a:t>Indikátory</a:t>
                      </a:r>
                      <a:endParaRPr lang="cs-CZ" dirty="0"/>
                    </a:p>
                  </a:txBody>
                  <a:tcPr/>
                </a:tc>
              </a:tr>
              <a:tr h="356049">
                <a:tc>
                  <a:txBody>
                    <a:bodyPr/>
                    <a:lstStyle/>
                    <a:p>
                      <a:r>
                        <a:rPr lang="cs-CZ" dirty="0" smtClean="0"/>
                        <a:t>Dodatečné stavební práce</a:t>
                      </a:r>
                      <a:endParaRPr lang="cs-CZ" dirty="0"/>
                    </a:p>
                  </a:txBody>
                  <a:tcPr/>
                </a:tc>
                <a:tc>
                  <a:txBody>
                    <a:bodyPr/>
                    <a:lstStyle/>
                    <a:p>
                      <a:r>
                        <a:rPr lang="cs-CZ" dirty="0" smtClean="0"/>
                        <a:t>Změny v projektu</a:t>
                      </a:r>
                      <a:endParaRPr lang="cs-CZ" dirty="0"/>
                    </a:p>
                  </a:txBody>
                  <a:tcPr/>
                </a:tc>
              </a:tr>
              <a:tr h="6431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cs-CZ" dirty="0" smtClean="0"/>
                        <a:t>Odstoupení, ukončení realizace projektu</a:t>
                      </a:r>
                    </a:p>
                  </a:txBody>
                  <a:tcPr/>
                </a:tc>
                <a:tc>
                  <a:txBody>
                    <a:bodyPr/>
                    <a:lstStyle/>
                    <a:p>
                      <a:r>
                        <a:rPr lang="cs-CZ" dirty="0" smtClean="0"/>
                        <a:t>Nesrovnalosti,</a:t>
                      </a:r>
                      <a:r>
                        <a:rPr lang="cs-CZ" baseline="0" dirty="0" smtClean="0"/>
                        <a:t> porušení rozpočtové kázně, porušení právního aktu</a:t>
                      </a:r>
                      <a:endParaRPr lang="cs-CZ" dirty="0"/>
                    </a:p>
                  </a:txBody>
                  <a:tcPr/>
                </a:tc>
              </a:tr>
              <a:tr h="356049">
                <a:tc>
                  <a:txBody>
                    <a:bodyPr/>
                    <a:lstStyle/>
                    <a:p>
                      <a:r>
                        <a:rPr lang="cs-CZ" dirty="0" smtClean="0"/>
                        <a:t>Veřejná podpora</a:t>
                      </a:r>
                      <a:endParaRPr lang="cs-CZ" dirty="0"/>
                    </a:p>
                  </a:txBody>
                  <a:tcPr/>
                </a:tc>
                <a:tc>
                  <a:txBody>
                    <a:bodyPr/>
                    <a:lstStyle/>
                    <a:p>
                      <a:r>
                        <a:rPr lang="cs-CZ" dirty="0" smtClean="0"/>
                        <a:t>Financování</a:t>
                      </a:r>
                      <a:endParaRPr lang="cs-CZ" dirty="0"/>
                    </a:p>
                  </a:txBody>
                  <a:tcPr/>
                </a:tc>
              </a:tr>
              <a:tr h="356049">
                <a:tc>
                  <a:txBody>
                    <a:bodyPr/>
                    <a:lstStyle/>
                    <a:p>
                      <a:r>
                        <a:rPr lang="cs-CZ" dirty="0" smtClean="0"/>
                        <a:t>Účetnictví</a:t>
                      </a:r>
                      <a:endParaRPr lang="cs-CZ" dirty="0"/>
                    </a:p>
                  </a:txBody>
                  <a:tcPr/>
                </a:tc>
                <a:tc>
                  <a:txBody>
                    <a:bodyPr/>
                    <a:lstStyle/>
                    <a:p>
                      <a:r>
                        <a:rPr lang="cs-CZ" dirty="0" smtClean="0"/>
                        <a:t>Příjmy</a:t>
                      </a:r>
                      <a:endParaRPr lang="cs-CZ" dirty="0"/>
                    </a:p>
                  </a:txBody>
                  <a:tcPr/>
                </a:tc>
              </a:tr>
              <a:tr h="356049">
                <a:tc>
                  <a:txBody>
                    <a:bodyPr/>
                    <a:lstStyle/>
                    <a:p>
                      <a:r>
                        <a:rPr lang="cs-CZ" dirty="0" smtClean="0"/>
                        <a:t>Způsobilé výdaje</a:t>
                      </a:r>
                      <a:endParaRPr lang="cs-CZ" dirty="0"/>
                    </a:p>
                  </a:txBody>
                  <a:tcPr/>
                </a:tc>
                <a:tc>
                  <a:txBody>
                    <a:bodyPr/>
                    <a:lstStyle/>
                    <a:p>
                      <a:r>
                        <a:rPr lang="cs-CZ" dirty="0" smtClean="0"/>
                        <a:t>Udržitelnost</a:t>
                      </a:r>
                      <a:endParaRPr lang="cs-CZ" dirty="0"/>
                    </a:p>
                  </a:txBody>
                  <a:tcPr/>
                </a:tc>
              </a:tr>
              <a:tr h="356049">
                <a:tc>
                  <a:txBody>
                    <a:bodyPr/>
                    <a:lstStyle/>
                    <a:p>
                      <a:r>
                        <a:rPr lang="cs-CZ" dirty="0" smtClean="0"/>
                        <a:t>Přenesená daňová povinnost</a:t>
                      </a:r>
                      <a:endParaRPr lang="cs-CZ" dirty="0"/>
                    </a:p>
                  </a:txBody>
                  <a:tcPr/>
                </a:tc>
                <a:tc>
                  <a:txBody>
                    <a:bodyPr/>
                    <a:lstStyle/>
                    <a:p>
                      <a:r>
                        <a:rPr lang="cs-CZ" dirty="0" smtClean="0"/>
                        <a:t>Námitky a stížnosti</a:t>
                      </a:r>
                      <a:endParaRPr lang="cs-CZ" dirty="0"/>
                    </a:p>
                  </a:txBody>
                  <a:tcPr/>
                </a:tc>
              </a:tr>
              <a:tr h="356049">
                <a:tc>
                  <a:txBody>
                    <a:bodyPr/>
                    <a:lstStyle/>
                    <a:p>
                      <a:r>
                        <a:rPr lang="cs-CZ" dirty="0" smtClean="0"/>
                        <a:t>Archivace</a:t>
                      </a:r>
                      <a:endParaRPr lang="cs-CZ" dirty="0"/>
                    </a:p>
                  </a:txBody>
                  <a:tcPr/>
                </a:tc>
                <a:tc>
                  <a:txBody>
                    <a:bodyPr/>
                    <a:lstStyle/>
                    <a:p>
                      <a:r>
                        <a:rPr lang="cs-CZ" dirty="0" smtClean="0"/>
                        <a:t>Kontroly a audity</a:t>
                      </a:r>
                      <a:endParaRPr lang="cs-CZ" dirty="0"/>
                    </a:p>
                  </a:txBody>
                  <a:tcPr/>
                </a:tc>
              </a:tr>
              <a:tr h="356049">
                <a:tc>
                  <a:txBody>
                    <a:bodyPr/>
                    <a:lstStyle/>
                    <a:p>
                      <a:r>
                        <a:rPr lang="cs-CZ" dirty="0" smtClean="0"/>
                        <a:t>Vazba</a:t>
                      </a:r>
                      <a:r>
                        <a:rPr lang="cs-CZ" baseline="0" dirty="0" smtClean="0"/>
                        <a:t> na integrované nástroje</a:t>
                      </a:r>
                      <a:endParaRPr lang="cs-CZ" dirty="0"/>
                    </a:p>
                  </a:txBody>
                  <a:tcPr/>
                </a:tc>
                <a:tc>
                  <a:txBody>
                    <a:bodyPr/>
                    <a:lstStyle/>
                    <a:p>
                      <a:r>
                        <a:rPr lang="cs-CZ" dirty="0" smtClean="0"/>
                        <a:t>Právní a metodický rámec</a:t>
                      </a:r>
                      <a:endParaRPr lang="cs-CZ" dirty="0"/>
                    </a:p>
                  </a:txBody>
                  <a:tcPr/>
                </a:tc>
              </a:tr>
            </a:tbl>
          </a:graphicData>
        </a:graphic>
      </p:graphicFrame>
      <p:sp>
        <p:nvSpPr>
          <p:cNvPr id="6"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it-IT" sz="3200" dirty="0">
                <a:solidFill>
                  <a:srgbClr val="0070C0"/>
                </a:solidFill>
              </a:rPr>
              <a:t>Pravidla pro žadatele a příjemce</a:t>
            </a:r>
            <a:endParaRPr lang="cs-CZ" sz="3200" dirty="0">
              <a:solidFill>
                <a:srgbClr val="0070C0"/>
              </a:solidFill>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5</a:t>
            </a:fld>
            <a:endParaRPr lang="cs-CZ">
              <a:solidFill>
                <a:prstClr val="black">
                  <a:tint val="75000"/>
                </a:prstClr>
              </a:solidFill>
            </a:endParaRPr>
          </a:p>
        </p:txBody>
      </p:sp>
    </p:spTree>
    <p:extLst>
      <p:ext uri="{BB962C8B-B14F-4D97-AF65-F5344CB8AC3E}">
        <p14:creationId xmlns:p14="http://schemas.microsoft.com/office/powerpoint/2010/main" val="43414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obsah 2"/>
          <p:cNvSpPr txBox="1">
            <a:spLocks/>
          </p:cNvSpPr>
          <p:nvPr/>
        </p:nvSpPr>
        <p:spPr>
          <a:xfrm>
            <a:off x="457200" y="1241426"/>
            <a:ext cx="8229600" cy="4525963"/>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cs-CZ" sz="2500" b="1" dirty="0" smtClean="0">
                <a:solidFill>
                  <a:prstClr val="black"/>
                </a:solidFill>
              </a:rPr>
              <a:t>Výzvy v roce 2015</a:t>
            </a:r>
          </a:p>
          <a:p>
            <a:pPr>
              <a:lnSpc>
                <a:spcPct val="150000"/>
              </a:lnSpc>
              <a:buFont typeface="Wingdings" panose="05000000000000000000" pitchFamily="2" charset="2"/>
              <a:buChar char="§"/>
            </a:pPr>
            <a:r>
              <a:rPr lang="cs-CZ" sz="2200" dirty="0" smtClean="0">
                <a:solidFill>
                  <a:prstClr val="black"/>
                </a:solidFill>
              </a:rPr>
              <a:t>celkem vyhlášeno </a:t>
            </a:r>
            <a:r>
              <a:rPr lang="cs-CZ" sz="2200" b="1" dirty="0" smtClean="0">
                <a:solidFill>
                  <a:prstClr val="black"/>
                </a:solidFill>
              </a:rPr>
              <a:t>19 výzev</a:t>
            </a:r>
            <a:r>
              <a:rPr lang="cs-CZ" sz="2200" dirty="0" smtClean="0">
                <a:solidFill>
                  <a:prstClr val="black"/>
                </a:solidFill>
              </a:rPr>
              <a:t> za </a:t>
            </a:r>
            <a:r>
              <a:rPr lang="cs-CZ" sz="2200" b="1" dirty="0" smtClean="0">
                <a:solidFill>
                  <a:prstClr val="black"/>
                </a:solidFill>
              </a:rPr>
              <a:t>40 mld. Kč</a:t>
            </a:r>
          </a:p>
          <a:p>
            <a:pPr marL="0" indent="0">
              <a:lnSpc>
                <a:spcPct val="150000"/>
              </a:lnSpc>
              <a:buNone/>
            </a:pPr>
            <a:endParaRPr lang="cs-CZ" sz="1400" dirty="0" smtClean="0">
              <a:solidFill>
                <a:prstClr val="black"/>
              </a:solidFill>
            </a:endParaRPr>
          </a:p>
          <a:p>
            <a:pPr marL="0" indent="0" algn="just" eaLnBrk="0" fontAlgn="base" hangingPunct="0">
              <a:lnSpc>
                <a:spcPct val="150000"/>
              </a:lnSpc>
              <a:spcAft>
                <a:spcPct val="0"/>
              </a:spcAft>
              <a:buFont typeface="Arial"/>
              <a:buNone/>
            </a:pPr>
            <a:r>
              <a:rPr lang="cs-CZ" sz="2500" b="1" dirty="0" smtClean="0">
                <a:solidFill>
                  <a:prstClr val="black"/>
                </a:solidFill>
              </a:rPr>
              <a:t>Plán výzev v roce 2016</a:t>
            </a:r>
          </a:p>
          <a:p>
            <a:pPr algn="just" eaLnBrk="0" fontAlgn="base" hangingPunct="0">
              <a:lnSpc>
                <a:spcPct val="150000"/>
              </a:lnSpc>
              <a:spcAft>
                <a:spcPct val="0"/>
              </a:spcAft>
              <a:buFont typeface="Wingdings" panose="05000000000000000000" pitchFamily="2" charset="2"/>
              <a:buChar char="§"/>
            </a:pPr>
            <a:r>
              <a:rPr lang="cs-CZ" sz="2200" dirty="0" smtClean="0">
                <a:solidFill>
                  <a:prstClr val="black"/>
                </a:solidFill>
              </a:rPr>
              <a:t>celkem plánováno </a:t>
            </a:r>
            <a:r>
              <a:rPr lang="cs-CZ" sz="2200" b="1" dirty="0" smtClean="0">
                <a:solidFill>
                  <a:prstClr val="black"/>
                </a:solidFill>
              </a:rPr>
              <a:t>45 výzev</a:t>
            </a:r>
            <a:r>
              <a:rPr lang="cs-CZ" sz="2200" dirty="0" smtClean="0">
                <a:solidFill>
                  <a:prstClr val="black"/>
                </a:solidFill>
              </a:rPr>
              <a:t> za </a:t>
            </a:r>
            <a:r>
              <a:rPr lang="cs-CZ" sz="2200" b="1" dirty="0" smtClean="0">
                <a:solidFill>
                  <a:prstClr val="black"/>
                </a:solidFill>
              </a:rPr>
              <a:t>83 mld. Kč</a:t>
            </a:r>
          </a:p>
          <a:p>
            <a:pPr algn="just" eaLnBrk="0" fontAlgn="base" hangingPunct="0">
              <a:lnSpc>
                <a:spcPct val="150000"/>
              </a:lnSpc>
              <a:spcAft>
                <a:spcPct val="0"/>
              </a:spcAft>
              <a:buFont typeface="Wingdings" panose="05000000000000000000" pitchFamily="2" charset="2"/>
              <a:buChar char="§"/>
            </a:pPr>
            <a:r>
              <a:rPr lang="cs-CZ" sz="2200" b="1" dirty="0" smtClean="0">
                <a:solidFill>
                  <a:prstClr val="black"/>
                </a:solidFill>
              </a:rPr>
              <a:t>14 výzev v r. 2016 již vyhlášeno</a:t>
            </a:r>
            <a:r>
              <a:rPr lang="cs-CZ" sz="2200" dirty="0" smtClean="0">
                <a:solidFill>
                  <a:prstClr val="black"/>
                </a:solidFill>
              </a:rPr>
              <a:t> (Nízkoemisní vozidla; Muzea; Telematika pro veřejnou </a:t>
            </a:r>
            <a:r>
              <a:rPr lang="cs-CZ" sz="2200" dirty="0">
                <a:solidFill>
                  <a:prstClr val="black"/>
                </a:solidFill>
              </a:rPr>
              <a:t>dopravu, Specifické informační a komunikační systémy a infrastruktura I., Výstavba a modernizace přestupních </a:t>
            </a:r>
            <a:r>
              <a:rPr lang="cs-CZ" sz="2200" dirty="0" smtClean="0">
                <a:solidFill>
                  <a:prstClr val="black"/>
                </a:solidFill>
              </a:rPr>
              <a:t>terminálů, Knihovny, eGovernment I., Vzdělávací a výcviková střediska IZS, SIKSI II, Rozvoj sociálních služeb, Rozvoj sociálních služeb - SVL, Zvýšení kvality návazné péče, Střední školy, Střední školy - SVL )</a:t>
            </a:r>
          </a:p>
          <a:p>
            <a:pPr marL="0" indent="0" algn="just" eaLnBrk="0" fontAlgn="base" hangingPunct="0">
              <a:lnSpc>
                <a:spcPct val="150000"/>
              </a:lnSpc>
              <a:spcAft>
                <a:spcPct val="0"/>
              </a:spcAft>
              <a:buNone/>
            </a:pPr>
            <a:endParaRPr lang="cs-CZ" sz="1400" dirty="0" smtClean="0">
              <a:solidFill>
                <a:prstClr val="black"/>
              </a:solidFill>
            </a:endParaRPr>
          </a:p>
          <a:p>
            <a:pPr marL="0" indent="0" algn="just" eaLnBrk="0" fontAlgn="base" hangingPunct="0">
              <a:lnSpc>
                <a:spcPct val="150000"/>
              </a:lnSpc>
              <a:spcAft>
                <a:spcPct val="0"/>
              </a:spcAft>
              <a:buNone/>
            </a:pPr>
            <a:r>
              <a:rPr lang="cs-CZ" sz="2600" b="1" dirty="0" smtClean="0">
                <a:solidFill>
                  <a:prstClr val="black"/>
                </a:solidFill>
              </a:rPr>
              <a:t>Plán výzev v roce 2017</a:t>
            </a:r>
          </a:p>
          <a:p>
            <a:pPr marL="0" indent="0" eaLnBrk="0" fontAlgn="base" hangingPunct="0">
              <a:lnSpc>
                <a:spcPct val="150000"/>
              </a:lnSpc>
              <a:spcAft>
                <a:spcPct val="0"/>
              </a:spcAft>
              <a:buNone/>
            </a:pPr>
            <a:r>
              <a:rPr lang="cs-CZ" sz="2200" dirty="0" smtClean="0">
                <a:solidFill>
                  <a:prstClr val="black"/>
                </a:solidFill>
                <a:hlinkClick r:id="rId4"/>
              </a:rPr>
              <a:t>http</a:t>
            </a:r>
            <a:r>
              <a:rPr lang="cs-CZ" sz="2200" dirty="0">
                <a:solidFill>
                  <a:prstClr val="black"/>
                </a:solidFill>
                <a:hlinkClick r:id="rId4"/>
              </a:rPr>
              <a:t>://www.dotaceeu.cz/cs/Microsites/IROP/Dokumenty</a:t>
            </a:r>
            <a:endParaRPr lang="cs-CZ" sz="2200" dirty="0" smtClean="0">
              <a:solidFill>
                <a:prstClr val="black"/>
              </a:solidFill>
            </a:endParaRPr>
          </a:p>
          <a:p>
            <a:endParaRPr lang="cs-CZ" dirty="0"/>
          </a:p>
        </p:txBody>
      </p:sp>
      <p:sp>
        <p:nvSpPr>
          <p:cNvPr id="11" name="Nadpis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endParaRPr lang="cs-CZ" sz="3200" dirty="0">
              <a:solidFill>
                <a:srgbClr val="0070C0"/>
              </a:solidFill>
            </a:endParaRPr>
          </a:p>
        </p:txBody>
      </p:sp>
      <p:sp>
        <p:nvSpPr>
          <p:cNvPr id="8"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a:solidFill>
                  <a:srgbClr val="0070C0"/>
                </a:solidFill>
              </a:rPr>
              <a:t>VÝZVY IROP 2015 A 2016</a:t>
            </a:r>
          </a:p>
        </p:txBody>
      </p:sp>
      <p:sp>
        <p:nvSpPr>
          <p:cNvPr id="2" name="Zástupný symbol pro číslo snímku 1"/>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6</a:t>
            </a:fld>
            <a:endParaRPr lang="cs-CZ">
              <a:solidFill>
                <a:prstClr val="black">
                  <a:tint val="75000"/>
                </a:prstClr>
              </a:solidFill>
            </a:endParaRPr>
          </a:p>
        </p:txBody>
      </p:sp>
    </p:spTree>
    <p:extLst>
      <p:ext uri="{BB962C8B-B14F-4D97-AF65-F5344CB8AC3E}">
        <p14:creationId xmlns:p14="http://schemas.microsoft.com/office/powerpoint/2010/main" val="3647178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58522"/>
            <a:ext cx="8229600" cy="1155801"/>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
            </a:r>
            <a:br>
              <a:rPr lang="cs-CZ" sz="3200" dirty="0" smtClean="0">
                <a:solidFill>
                  <a:srgbClr val="0070C0"/>
                </a:solidFill>
              </a:rPr>
            </a:br>
            <a:endParaRPr lang="en-US" sz="3200" dirty="0">
              <a:solidFill>
                <a:srgbClr val="0070C0"/>
              </a:solidFill>
            </a:endParaRPr>
          </a:p>
        </p:txBody>
      </p:sp>
      <p:sp>
        <p:nvSpPr>
          <p:cNvPr id="10"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graphicFrame>
        <p:nvGraphicFramePr>
          <p:cNvPr id="12" name="Zástupný symbol pro obsah 3"/>
          <p:cNvGraphicFramePr>
            <a:graphicFrameLocks/>
          </p:cNvGraphicFramePr>
          <p:nvPr>
            <p:extLst>
              <p:ext uri="{D42A27DB-BD31-4B8C-83A1-F6EECF244321}">
                <p14:modId xmlns:p14="http://schemas.microsoft.com/office/powerpoint/2010/main" val="3348355149"/>
              </p:ext>
            </p:extLst>
          </p:nvPr>
        </p:nvGraphicFramePr>
        <p:xfrm>
          <a:off x="467544" y="1196752"/>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en-US" sz="3200" dirty="0">
                <a:solidFill>
                  <a:srgbClr val="0070C0"/>
                </a:solidFill>
              </a:rPr>
              <a:t>Strukt</a:t>
            </a:r>
            <a:r>
              <a:rPr lang="cs-CZ" sz="3200" dirty="0">
                <a:solidFill>
                  <a:srgbClr val="0070C0"/>
                </a:solidFill>
              </a:rPr>
              <a:t>U</a:t>
            </a:r>
            <a:r>
              <a:rPr lang="en-US" sz="3200" dirty="0">
                <a:solidFill>
                  <a:srgbClr val="0070C0"/>
                </a:solidFill>
              </a:rPr>
              <a:t>ra IROP</a:t>
            </a:r>
            <a:br>
              <a:rPr lang="en-US" sz="3200" dirty="0">
                <a:solidFill>
                  <a:srgbClr val="0070C0"/>
                </a:solidFill>
              </a:rPr>
            </a:br>
            <a:endParaRPr lang="en-US" sz="3200" dirty="0">
              <a:solidFill>
                <a:srgbClr val="0070C0"/>
              </a:solidFill>
            </a:endParaRPr>
          </a:p>
        </p:txBody>
      </p:sp>
      <p:sp>
        <p:nvSpPr>
          <p:cNvPr id="2" name="Zástupný symbol pro číslo snímku 1"/>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7</a:t>
            </a:fld>
            <a:endParaRPr lang="cs-CZ">
              <a:solidFill>
                <a:prstClr val="black">
                  <a:tint val="75000"/>
                </a:prstClr>
              </a:solidFill>
            </a:endParaRPr>
          </a:p>
        </p:txBody>
      </p:sp>
    </p:spTree>
    <p:extLst>
      <p:ext uri="{BB962C8B-B14F-4D97-AF65-F5344CB8AC3E}">
        <p14:creationId xmlns:p14="http://schemas.microsoft.com/office/powerpoint/2010/main" val="1337442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13" name="TextovéPole 12"/>
          <p:cNvSpPr txBox="1"/>
          <p:nvPr/>
        </p:nvSpPr>
        <p:spPr>
          <a:xfrm>
            <a:off x="447676" y="1196752"/>
            <a:ext cx="8382000" cy="3600986"/>
          </a:xfrm>
          <a:prstGeom prst="rect">
            <a:avLst/>
          </a:prstGeom>
          <a:noFill/>
        </p:spPr>
        <p:txBody>
          <a:bodyPr wrap="square" rtlCol="0">
            <a:spAutoFit/>
          </a:bodyPr>
          <a:lstStyle/>
          <a:p>
            <a:pPr lvl="0">
              <a:lnSpc>
                <a:spcPct val="150000"/>
              </a:lnSpc>
            </a:pPr>
            <a:r>
              <a:rPr lang="cs-CZ" sz="2200" b="1" dirty="0" smtClean="0">
                <a:solidFill>
                  <a:srgbClr val="0070C0"/>
                </a:solidFill>
                <a:latin typeface="Myriad Pro"/>
              </a:rPr>
              <a:t>Prioritní osa 1 – Infrastruktura</a:t>
            </a:r>
          </a:p>
          <a:p>
            <a:pPr lvl="0">
              <a:lnSpc>
                <a:spcPct val="150000"/>
              </a:lnSpc>
            </a:pPr>
            <a:endParaRPr lang="cs-CZ" sz="2200" dirty="0" smtClean="0">
              <a:solidFill>
                <a:srgbClr val="0070C0"/>
              </a:solidFill>
              <a:latin typeface="Myriad Pro"/>
            </a:endParaRPr>
          </a:p>
          <a:p>
            <a:pPr>
              <a:spcBef>
                <a:spcPts val="1200"/>
              </a:spcBef>
            </a:pPr>
            <a:r>
              <a:rPr lang="cs-CZ" sz="2000" b="1" dirty="0" smtClean="0">
                <a:latin typeface="Myriad Pro"/>
              </a:rPr>
              <a:t>SC </a:t>
            </a:r>
            <a:r>
              <a:rPr lang="cs-CZ" sz="2000" b="1" dirty="0">
                <a:latin typeface="Myriad Pro"/>
              </a:rPr>
              <a:t>1.1 </a:t>
            </a:r>
            <a:r>
              <a:rPr lang="cs-CZ" sz="2000" dirty="0" smtClean="0">
                <a:latin typeface="Myriad Pro"/>
              </a:rPr>
              <a:t>Zvýšení </a:t>
            </a:r>
            <a:r>
              <a:rPr lang="cs-CZ" sz="2000" dirty="0">
                <a:latin typeface="Myriad Pro"/>
              </a:rPr>
              <a:t>regionální mobility prostřednictvím modernizace </a:t>
            </a:r>
            <a:endParaRPr lang="cs-CZ" sz="2000" dirty="0" smtClean="0">
              <a:latin typeface="Myriad Pro"/>
            </a:endParaRPr>
          </a:p>
          <a:p>
            <a:r>
              <a:rPr lang="cs-CZ" sz="2000" dirty="0">
                <a:latin typeface="Myriad Pro"/>
              </a:rPr>
              <a:t> </a:t>
            </a:r>
            <a:r>
              <a:rPr lang="cs-CZ" sz="2000" dirty="0" smtClean="0">
                <a:latin typeface="Myriad Pro"/>
              </a:rPr>
              <a:t>            a rozvoje sítí </a:t>
            </a:r>
            <a:r>
              <a:rPr lang="cs-CZ" sz="2000" dirty="0">
                <a:latin typeface="Myriad Pro"/>
              </a:rPr>
              <a:t>regionální silniční infrastruktury navazující </a:t>
            </a:r>
            <a:r>
              <a:rPr lang="cs-CZ" sz="2000" dirty="0" smtClean="0">
                <a:latin typeface="Myriad Pro"/>
              </a:rPr>
              <a:t> </a:t>
            </a:r>
          </a:p>
          <a:p>
            <a:r>
              <a:rPr lang="cs-CZ" sz="2000" dirty="0">
                <a:latin typeface="Myriad Pro"/>
              </a:rPr>
              <a:t> </a:t>
            </a:r>
            <a:r>
              <a:rPr lang="cs-CZ" sz="2000" dirty="0" smtClean="0">
                <a:latin typeface="Myriad Pro"/>
              </a:rPr>
              <a:t>            na síť </a:t>
            </a:r>
            <a:r>
              <a:rPr lang="cs-CZ" sz="2000" dirty="0">
                <a:latin typeface="Myriad Pro"/>
              </a:rPr>
              <a:t>TEN-T</a:t>
            </a:r>
          </a:p>
          <a:p>
            <a:pPr>
              <a:spcBef>
                <a:spcPts val="1800"/>
              </a:spcBef>
            </a:pPr>
            <a:r>
              <a:rPr lang="cs-CZ" sz="2000" b="1" dirty="0">
                <a:latin typeface="Myriad Pro"/>
              </a:rPr>
              <a:t>SC 1.2 </a:t>
            </a:r>
            <a:r>
              <a:rPr lang="cs-CZ" sz="2000" dirty="0">
                <a:latin typeface="Myriad Pro"/>
              </a:rPr>
              <a:t>Zvýšení podílu udržitelných forem dopravy</a:t>
            </a:r>
          </a:p>
          <a:p>
            <a:pPr>
              <a:spcBef>
                <a:spcPts val="1800"/>
              </a:spcBef>
            </a:pPr>
            <a:r>
              <a:rPr lang="cs-CZ" sz="2000" b="1" dirty="0">
                <a:latin typeface="Myriad Pro"/>
              </a:rPr>
              <a:t>SC 1.3 </a:t>
            </a:r>
            <a:r>
              <a:rPr lang="cs-CZ" sz="2000" dirty="0">
                <a:latin typeface="Myriad Pro"/>
              </a:rPr>
              <a:t>Zvýšení připravenosti k řešení a řízení rizik a </a:t>
            </a:r>
            <a:r>
              <a:rPr lang="cs-CZ" sz="2000" dirty="0" smtClean="0">
                <a:latin typeface="Myriad Pro"/>
              </a:rPr>
              <a:t>katastrof</a:t>
            </a:r>
          </a:p>
          <a:p>
            <a:endParaRPr lang="cs-CZ" sz="2200" dirty="0"/>
          </a:p>
        </p:txBody>
      </p:sp>
      <p:sp>
        <p:nvSpPr>
          <p:cNvPr id="11"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Prioritní osa 1</a:t>
            </a:r>
            <a:r>
              <a:rPr lang="en-US" sz="3200" dirty="0">
                <a:solidFill>
                  <a:srgbClr val="0070C0"/>
                </a:solidFill>
              </a:rPr>
              <a:t/>
            </a:r>
            <a:br>
              <a:rPr lang="en-US" sz="3200" dirty="0">
                <a:solidFill>
                  <a:srgbClr val="0070C0"/>
                </a:solidFill>
              </a:rPr>
            </a:br>
            <a:endParaRPr lang="en-US" sz="3200" dirty="0">
              <a:solidFill>
                <a:srgbClr val="0070C0"/>
              </a:solidFill>
            </a:endParaRPr>
          </a:p>
        </p:txBody>
      </p:sp>
      <p:sp>
        <p:nvSpPr>
          <p:cNvPr id="2" name="Zástupný symbol pro číslo snímku 1"/>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8</a:t>
            </a:fld>
            <a:endParaRPr lang="cs-CZ">
              <a:solidFill>
                <a:prstClr val="black">
                  <a:tint val="75000"/>
                </a:prstClr>
              </a:solidFill>
            </a:endParaRPr>
          </a:p>
        </p:txBody>
      </p:sp>
    </p:spTree>
    <p:extLst>
      <p:ext uri="{BB962C8B-B14F-4D97-AF65-F5344CB8AC3E}">
        <p14:creationId xmlns:p14="http://schemas.microsoft.com/office/powerpoint/2010/main" val="101046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8" name="TextovéPole 7"/>
          <p:cNvSpPr txBox="1"/>
          <p:nvPr/>
        </p:nvSpPr>
        <p:spPr>
          <a:xfrm>
            <a:off x="447676" y="1224910"/>
            <a:ext cx="8382000" cy="4447371"/>
          </a:xfrm>
          <a:prstGeom prst="rect">
            <a:avLst/>
          </a:prstGeom>
          <a:noFill/>
        </p:spPr>
        <p:txBody>
          <a:bodyPr wrap="square" rtlCol="0">
            <a:spAutoFit/>
          </a:bodyPr>
          <a:lstStyle/>
          <a:p>
            <a:pPr>
              <a:lnSpc>
                <a:spcPct val="150000"/>
              </a:lnSpc>
            </a:pPr>
            <a:r>
              <a:rPr lang="cs-CZ" sz="2200" b="1" dirty="0">
                <a:solidFill>
                  <a:srgbClr val="0070C0"/>
                </a:solidFill>
                <a:latin typeface="Myriad Pro"/>
              </a:rPr>
              <a:t>Prioritní osa 2 - Lidé</a:t>
            </a:r>
          </a:p>
          <a:p>
            <a:pPr algn="just">
              <a:spcBef>
                <a:spcPts val="1200"/>
              </a:spcBef>
            </a:pPr>
            <a:r>
              <a:rPr lang="cs-CZ" sz="2000" b="1" dirty="0" smtClean="0">
                <a:latin typeface="Myriad Pro"/>
              </a:rPr>
              <a:t>SC 2.1	Zvýšení kvality a dostupnosti služeb vedoucí k sociální </a:t>
            </a:r>
            <a:r>
              <a:rPr lang="cs-CZ" sz="2000" b="1" dirty="0">
                <a:latin typeface="Myriad Pro"/>
              </a:rPr>
              <a:t>	</a:t>
            </a:r>
            <a:r>
              <a:rPr lang="cs-CZ" sz="2000" b="1" dirty="0" smtClean="0">
                <a:latin typeface="Myriad Pro"/>
              </a:rPr>
              <a:t>inkluzi</a:t>
            </a:r>
          </a:p>
          <a:p>
            <a:pPr algn="just">
              <a:spcBef>
                <a:spcPts val="1800"/>
              </a:spcBef>
            </a:pPr>
            <a:r>
              <a:rPr lang="cs-CZ" sz="2000" b="1" dirty="0" smtClean="0">
                <a:latin typeface="Myriad Pro"/>
              </a:rPr>
              <a:t>SC 2.2</a:t>
            </a:r>
            <a:r>
              <a:rPr lang="cs-CZ" sz="2000" b="1" dirty="0">
                <a:latin typeface="Myriad Pro"/>
              </a:rPr>
              <a:t>	</a:t>
            </a:r>
            <a:r>
              <a:rPr lang="cs-CZ" sz="2000" dirty="0" smtClean="0">
                <a:latin typeface="Myriad Pro"/>
              </a:rPr>
              <a:t>Vznik nových a rozvoj existujících podnikatelských aktivit</a:t>
            </a:r>
          </a:p>
          <a:p>
            <a:pPr algn="just"/>
            <a:r>
              <a:rPr lang="cs-CZ" sz="2000" dirty="0">
                <a:latin typeface="Myriad Pro"/>
              </a:rPr>
              <a:t>	</a:t>
            </a:r>
            <a:r>
              <a:rPr lang="cs-CZ" sz="2000" dirty="0" smtClean="0">
                <a:latin typeface="Myriad Pro"/>
              </a:rPr>
              <a:t>v oblasti sociálního podnikání</a:t>
            </a:r>
          </a:p>
          <a:p>
            <a:pPr algn="just">
              <a:spcBef>
                <a:spcPts val="1800"/>
              </a:spcBef>
            </a:pPr>
            <a:r>
              <a:rPr lang="cs-CZ" sz="2000" b="1" dirty="0" smtClean="0">
                <a:latin typeface="Myriad Pro"/>
              </a:rPr>
              <a:t>SC 2.3	</a:t>
            </a:r>
            <a:r>
              <a:rPr lang="cs-CZ" sz="2000" dirty="0" smtClean="0">
                <a:latin typeface="Myriad Pro"/>
              </a:rPr>
              <a:t>Rozvoj infrastruktury pro poskytování zdravotních služeb 	a péče 	o zdraví</a:t>
            </a:r>
          </a:p>
          <a:p>
            <a:pPr algn="just">
              <a:spcBef>
                <a:spcPts val="1800"/>
              </a:spcBef>
            </a:pPr>
            <a:r>
              <a:rPr lang="cs-CZ" sz="2000" b="1" dirty="0" smtClean="0">
                <a:latin typeface="Myriad Pro"/>
              </a:rPr>
              <a:t>SC 2.4	</a:t>
            </a:r>
            <a:r>
              <a:rPr lang="cs-CZ" sz="2000" dirty="0" smtClean="0">
                <a:latin typeface="Myriad Pro"/>
              </a:rPr>
              <a:t>Zvýšení kvality a dostupnosti infrastruktury pro vzdělávání 	a celoživotní učení</a:t>
            </a:r>
          </a:p>
          <a:p>
            <a:pPr algn="just">
              <a:spcBef>
                <a:spcPts val="1800"/>
              </a:spcBef>
            </a:pPr>
            <a:r>
              <a:rPr lang="cs-CZ" sz="2000" b="1" dirty="0" smtClean="0">
                <a:latin typeface="Myriad Pro"/>
              </a:rPr>
              <a:t>SC 2.5	</a:t>
            </a:r>
            <a:r>
              <a:rPr lang="cs-CZ" sz="2000" dirty="0" smtClean="0">
                <a:latin typeface="Myriad Pro"/>
              </a:rPr>
              <a:t>Snížení energetické náročnosti v sektoru bydlení</a:t>
            </a:r>
            <a:endParaRPr lang="cs-CZ" sz="2000" dirty="0">
              <a:latin typeface="Myriad Pro"/>
            </a:endParaRPr>
          </a:p>
        </p:txBody>
      </p:sp>
      <p:sp>
        <p:nvSpPr>
          <p:cNvPr id="11"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Prioritní osa 2</a:t>
            </a:r>
            <a:r>
              <a:rPr lang="en-US" sz="3200" dirty="0">
                <a:solidFill>
                  <a:srgbClr val="0070C0"/>
                </a:solidFill>
              </a:rPr>
              <a:t/>
            </a:r>
            <a:br>
              <a:rPr lang="en-US" sz="3200" dirty="0">
                <a:solidFill>
                  <a:srgbClr val="0070C0"/>
                </a:solidFill>
              </a:rPr>
            </a:br>
            <a:endParaRPr lang="en-US" sz="3200" dirty="0">
              <a:solidFill>
                <a:srgbClr val="0070C0"/>
              </a:solidFill>
            </a:endParaRPr>
          </a:p>
        </p:txBody>
      </p:sp>
      <p:sp>
        <p:nvSpPr>
          <p:cNvPr id="2" name="Zástupný symbol pro číslo snímku 1"/>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9</a:t>
            </a:fld>
            <a:endParaRPr lang="cs-CZ">
              <a:solidFill>
                <a:prstClr val="black">
                  <a:tint val="75000"/>
                </a:prstClr>
              </a:solidFill>
            </a:endParaRPr>
          </a:p>
        </p:txBody>
      </p:sp>
    </p:spTree>
    <p:extLst>
      <p:ext uri="{BB962C8B-B14F-4D97-AF65-F5344CB8AC3E}">
        <p14:creationId xmlns:p14="http://schemas.microsoft.com/office/powerpoint/2010/main" val="3719057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otivIROP">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MotivIROP">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MotivIROP">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MotivIROP">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11190</TotalTime>
  <Words>3264</Words>
  <Application>Microsoft Office PowerPoint</Application>
  <PresentationFormat>Předvádění na obrazovce (4:3)</PresentationFormat>
  <Paragraphs>540</Paragraphs>
  <Slides>49</Slides>
  <Notes>12</Notes>
  <HiddenSlides>0</HiddenSlides>
  <MMClips>0</MMClips>
  <ScaleCrop>false</ScaleCrop>
  <HeadingPairs>
    <vt:vector size="4" baseType="variant">
      <vt:variant>
        <vt:lpstr>Motiv</vt:lpstr>
      </vt:variant>
      <vt:variant>
        <vt:i4>5</vt:i4>
      </vt:variant>
      <vt:variant>
        <vt:lpstr>Nadpisy snímků</vt:lpstr>
      </vt:variant>
      <vt:variant>
        <vt:i4>49</vt:i4>
      </vt:variant>
    </vt:vector>
  </HeadingPairs>
  <TitlesOfParts>
    <vt:vector size="54" baseType="lpstr">
      <vt:lpstr>MotivIROP</vt:lpstr>
      <vt:lpstr>Office Theme</vt:lpstr>
      <vt:lpstr>1_MotivIROP</vt:lpstr>
      <vt:lpstr>2_MotivIROP</vt:lpstr>
      <vt:lpstr>3_MotivIROP</vt:lpstr>
      <vt:lpstr>    Seminář pro žadatele  výzvy č. 34 a č. 35 IROP „Sociální bydlení“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SPECIFICKÝ CÍL 2.1: Zvýšení kvality a dostupnosti služeb vedoucí k sociální inkluzi</vt:lpstr>
      <vt:lpstr>SPECIFICKÝ CÍL 2.1: Zvýšení kvality a dostupnosti služeb vedoucí k sociální inkluzi</vt:lpstr>
      <vt:lpstr>Kontakty a informace</vt:lpstr>
      <vt:lpstr>upozornění pro žadatele</vt:lpstr>
      <vt:lpstr>upozornění pro žadatele</vt:lpstr>
      <vt:lpstr>Prezentace aplikace PowerPoint</vt:lpstr>
      <vt:lpstr>34./35. výzva IROP – Sociální bydlení</vt:lpstr>
      <vt:lpstr>SPECIFICKÝ CÍL 2.1: Zvýšení kvality a dostupnosti služeb vedoucí k sociální inkluzi</vt:lpstr>
      <vt:lpstr>34./35. výzva IROP – Sociální bydlení</vt:lpstr>
      <vt:lpstr>34./35. výzva IROP – Sociální bydlení</vt:lpstr>
      <vt:lpstr>34./35. výzva IROP – Sociální bydlení</vt:lpstr>
      <vt:lpstr>34./35. výzva IROP – Sociální bydlení</vt:lpstr>
      <vt:lpstr>34./35. výzva IROP – Sociální bydlení Parametry sociálního bydlení</vt:lpstr>
      <vt:lpstr>34./35. výzva IROP – Sociální bydlení Parametry sociálního bydlení</vt:lpstr>
      <vt:lpstr>34./35. výzva IROP – Sociální bydlení Parametry sociálního bydlení</vt:lpstr>
      <vt:lpstr>34./35. výzva IROP – Sociální bydlení Parametry sociálního bydlení</vt:lpstr>
      <vt:lpstr>34./35. výzva IROP – Sociální bydlení Parametry sociálního bydlení</vt:lpstr>
      <vt:lpstr> 34./35. výzva IROP – Sociální bydlení </vt:lpstr>
      <vt:lpstr> 34./35. výzva IROP – Sociální bydlení </vt:lpstr>
      <vt:lpstr>Prezentace aplikace PowerPoint</vt:lpstr>
      <vt:lpstr> 34./35. výzva IROP – Sociální bydlení </vt:lpstr>
      <vt:lpstr>Prezentace aplikace PowerPoint</vt:lpstr>
      <vt:lpstr>Prezentace aplikace PowerPoint</vt:lpstr>
      <vt:lpstr> 34./35. výzva IROP – Sociální bydlení </vt:lpstr>
      <vt:lpstr> 34./35. výzva IROP – Sociální bydlení </vt:lpstr>
      <vt:lpstr> 34./35. výzva IROP – Sociální bydlení </vt:lpstr>
      <vt:lpstr> 34./35. výzva IROP – Sociální bydlení </vt:lpstr>
      <vt:lpstr>34./35. výzva IROP – Sociální bydlení</vt:lpstr>
      <vt:lpstr> 34./35. výzva IROP – Sociální bydlení </vt:lpstr>
      <vt:lpstr>Prezentace aplikace PowerPoint</vt:lpstr>
      <vt:lpstr>Prezentace aplikace PowerPoint</vt:lpstr>
      <vt:lpstr> 34./35. výzva IROP – Sociální bydlení </vt:lpstr>
      <vt:lpstr> 34./35. výzva IROP – Sociální bydlení </vt:lpstr>
      <vt:lpstr> 34./35. výzva IROP – Sociální bydlení </vt:lpstr>
      <vt:lpstr> 34./35. výzva IROP – Sociální bydlení </vt:lpstr>
      <vt:lpstr> Výzvy IROP SC 2.1 Integrované nástroje </vt:lpstr>
      <vt:lpstr> Výzvy IROP SC 2.1 Integrované nástroje </vt:lpstr>
      <vt:lpstr>Prezentace aplikace PowerPoint</vt:lpstr>
    </vt:vector>
  </TitlesOfParts>
  <Company>MMR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Příprava programového období 2014-2020</dc:title>
  <dc:creator>*</dc:creator>
  <cp:lastModifiedBy>Tomáš Kraus</cp:lastModifiedBy>
  <cp:revision>311</cp:revision>
  <cp:lastPrinted>2015-01-29T12:55:59Z</cp:lastPrinted>
  <dcterms:created xsi:type="dcterms:W3CDTF">2014-10-03T06:20:14Z</dcterms:created>
  <dcterms:modified xsi:type="dcterms:W3CDTF">2016-06-13T12:25:33Z</dcterms:modified>
</cp:coreProperties>
</file>