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handoutMasterIdLst>
    <p:handoutMasterId r:id="rId20"/>
  </p:handoutMasterIdLst>
  <p:sldIdLst>
    <p:sldId id="323" r:id="rId2"/>
    <p:sldId id="330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10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BCA"/>
    <a:srgbClr val="261BBB"/>
    <a:srgbClr val="204C82"/>
    <a:srgbClr val="FCCCE5"/>
    <a:srgbClr val="DEE9C9"/>
    <a:srgbClr val="FAB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0" autoAdjust="0"/>
    <p:restoredTop sz="87922" autoAdjust="0"/>
  </p:normalViewPr>
  <p:slideViewPr>
    <p:cSldViewPr>
      <p:cViewPr>
        <p:scale>
          <a:sx n="91" d="100"/>
          <a:sy n="91" d="100"/>
        </p:scale>
        <p:origin x="-166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14.6.2016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14.6.2016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file:///F:\SGEI\P9_A_Model_doba_pov&#283;&#345;en&#237;_35.v&#253;zva%20SC%202.1%20v.1.0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file:///F:\SGEI\P10_B_Model_mira_dotace_35.%20v&#253;zva%20SC%202.1%20v.1.0.xls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ohs.cz/cs/verejna-podpora/podpora-de-minimi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P8_Potvrzen&#237;%20o%20pod&#225;n&#237;%20&#382;&#225;dosti%20-%2035.%20v&#253;zva%20SC%202.1,%20v.1.0.docx" TargetMode="External"/><Relationship Id="rId4" Type="http://schemas.openxmlformats.org/officeDocument/2006/relationships/hyperlink" Target="P7_&#381;&#225;dost%20o%20pov&#283;&#345;en&#237;%20-%2035.%20v&#253;zva%20SC%202.1,%20v.1.0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Ve</a:t>
            </a:r>
            <a:r>
              <a:rPr lang="cs-CZ" altLang="cs-CZ" sz="4200" b="1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řejná podpora v režimu pravidel podpory na služby obecného hospodářského zájmu </a:t>
            </a:r>
            <a:r>
              <a:rPr lang="cs-CZ" altLang="cs-CZ" sz="40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40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Datum 14. 6.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Místo Praha 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810419"/>
            <a:ext cx="8353623" cy="5642917"/>
          </a:xfrm>
        </p:spPr>
        <p:txBody>
          <a:bodyPr rtlCol="0">
            <a:noAutofit/>
          </a:bodyPr>
          <a:lstStyle/>
          <a:p>
            <a:pPr lvl="0"/>
            <a:r>
              <a:rPr lang="cs-CZ" sz="2000" dirty="0" smtClean="0"/>
              <a:t>Poskytovatel </a:t>
            </a:r>
            <a:r>
              <a:rPr lang="cs-CZ" sz="2000" dirty="0"/>
              <a:t>se zavazuje, že bude poskytovat SOHZ sociálního bydlení formou pronájmu </a:t>
            </a:r>
            <a:r>
              <a:rPr lang="cs-CZ" sz="2000" dirty="0" smtClean="0"/>
              <a:t>bytu. </a:t>
            </a:r>
            <a:endParaRPr lang="cs-CZ" sz="2000" dirty="0"/>
          </a:p>
          <a:p>
            <a:pPr lvl="0"/>
            <a:r>
              <a:rPr lang="cs-CZ" sz="2000" dirty="0" smtClean="0"/>
              <a:t>SOHZ </a:t>
            </a:r>
            <a:r>
              <a:rPr lang="cs-CZ" sz="2000" dirty="0"/>
              <a:t>sociálního bydlení představuje pronájem bytové jednotky za stanovené nájemné a podmínek vymezených v SPŽP. </a:t>
            </a:r>
            <a:endParaRPr lang="cs-CZ" sz="2000" dirty="0" smtClean="0"/>
          </a:p>
          <a:p>
            <a:pPr lvl="0"/>
            <a:r>
              <a:rPr lang="cs-CZ" sz="2000" dirty="0" smtClean="0"/>
              <a:t>Vyrovnávací </a:t>
            </a:r>
            <a:r>
              <a:rPr lang="cs-CZ" sz="2000" dirty="0"/>
              <a:t>platba představuje rozdíl mezi vyčíslenou hodnotou tržního nájemného a stanoveným nájemným. </a:t>
            </a:r>
          </a:p>
          <a:p>
            <a:pPr lvl="0"/>
            <a:r>
              <a:rPr lang="cs-CZ" sz="2000" dirty="0" smtClean="0"/>
              <a:t>Výše </a:t>
            </a:r>
            <a:r>
              <a:rPr lang="cs-CZ" sz="2000" dirty="0"/>
              <a:t>poskytnuté vyrovnávací platby je stanovena jako čistá současná hodnota čistých ušetřených nákladů v daném období, a to na základě plánovaných nákladů a výnosů v době schvalování žádosti o podporu.</a:t>
            </a:r>
            <a:endParaRPr lang="cs-CZ" sz="2000" dirty="0" smtClean="0"/>
          </a:p>
          <a:p>
            <a:pPr lvl="0"/>
            <a:r>
              <a:rPr lang="cs-CZ" sz="2000" dirty="0" smtClean="0"/>
              <a:t>Pověřovací </a:t>
            </a:r>
            <a:r>
              <a:rPr lang="cs-CZ" sz="2000" dirty="0"/>
              <a:t>akt se uzavírá před vydáním Rozhodnutí o poskytnutí dotace. Platný je okamžikem podpisu oběma stranami. Účinný je okamžikem vydání Rozhodnutí o poskytnutí dotace poskytovateli.</a:t>
            </a:r>
          </a:p>
          <a:p>
            <a:pPr lvl="0"/>
            <a:r>
              <a:rPr lang="cs-CZ" sz="2000" dirty="0"/>
              <a:t>Stanovené nájemné, je nájemné určené poskytovatelem, které nepřevýší maximální limit nájemného, určený v SPŽP a za podmínek v SPŽP vyjmenovaných</a:t>
            </a:r>
            <a:r>
              <a:rPr lang="cs-CZ" sz="2000" dirty="0" smtClean="0"/>
              <a:t>.</a:t>
            </a:r>
          </a:p>
          <a:p>
            <a:pPr lvl="0"/>
            <a:endParaRPr lang="cs-CZ" sz="20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Pověřovací akt 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747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810419"/>
            <a:ext cx="8353623" cy="5642917"/>
          </a:xfrm>
        </p:spPr>
        <p:txBody>
          <a:bodyPr rtlCol="0">
            <a:noAutofit/>
          </a:bodyPr>
          <a:lstStyle/>
          <a:p>
            <a:pPr lvl="0"/>
            <a:endParaRPr lang="cs-CZ" sz="1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18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18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18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Model A – doba pověření</a:t>
            </a:r>
          </a:p>
          <a:p>
            <a:pPr>
              <a:defRPr/>
            </a:pPr>
            <a:r>
              <a:rPr lang="cs-CZ" sz="1200" b="1" dirty="0" smtClean="0">
                <a:solidFill>
                  <a:srgbClr val="0070C0"/>
                </a:solidFill>
                <a:latin typeface="Myriad Pro"/>
                <a:hlinkClick r:id="rId4" action="ppaction://hlinkfile"/>
              </a:rPr>
              <a:t>Model A </a:t>
            </a:r>
            <a:endParaRPr lang="cs-CZ" sz="1200" b="1" dirty="0" smtClean="0">
              <a:solidFill>
                <a:srgbClr val="0070C0"/>
              </a:solidFill>
              <a:latin typeface="Myriad Pro"/>
            </a:endParaRPr>
          </a:p>
          <a:p>
            <a:pPr>
              <a:defRPr/>
            </a:pPr>
            <a:endParaRPr lang="cs-CZ" sz="2800" b="1" dirty="0" smtClean="0">
              <a:solidFill>
                <a:srgbClr val="0070C0"/>
              </a:solidFill>
              <a:latin typeface="Myriad Pro"/>
            </a:endParaRPr>
          </a:p>
          <a:p>
            <a:pPr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06" y="1214438"/>
            <a:ext cx="5976664" cy="553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rafovaná šipka doprava 2"/>
          <p:cNvSpPr/>
          <p:nvPr/>
        </p:nvSpPr>
        <p:spPr>
          <a:xfrm rot="7508276">
            <a:off x="7128743" y="3694636"/>
            <a:ext cx="827459" cy="342553"/>
          </a:xfrm>
          <a:prstGeom prst="stripedRightArrow">
            <a:avLst>
              <a:gd name="adj1" fmla="val 50000"/>
              <a:gd name="adj2" fmla="val 5560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5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810419"/>
            <a:ext cx="8353623" cy="5642917"/>
          </a:xfrm>
        </p:spPr>
        <p:txBody>
          <a:bodyPr rtlCol="0">
            <a:noAutofit/>
          </a:bodyPr>
          <a:lstStyle/>
          <a:p>
            <a:pPr lvl="0"/>
            <a:endParaRPr lang="cs-CZ" sz="1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18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18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18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Model B – výše dotace</a:t>
            </a:r>
          </a:p>
          <a:p>
            <a:pPr>
              <a:defRPr/>
            </a:pPr>
            <a:r>
              <a:rPr lang="cs-CZ" sz="1200" b="1" dirty="0" smtClean="0">
                <a:solidFill>
                  <a:srgbClr val="0070C0"/>
                </a:solidFill>
                <a:latin typeface="Myriad Pro"/>
                <a:hlinkClick r:id="rId4" action="ppaction://hlinkfile"/>
              </a:rPr>
              <a:t>Model B</a:t>
            </a:r>
            <a:endParaRPr lang="cs-CZ" sz="1200" b="1" dirty="0" smtClean="0">
              <a:solidFill>
                <a:srgbClr val="0070C0"/>
              </a:solidFill>
              <a:latin typeface="Myriad Pro"/>
            </a:endParaRPr>
          </a:p>
          <a:p>
            <a:pPr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44591"/>
            <a:ext cx="5730577" cy="56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rafovaná šipka doprava 7"/>
          <p:cNvSpPr/>
          <p:nvPr/>
        </p:nvSpPr>
        <p:spPr>
          <a:xfrm rot="8861076">
            <a:off x="7053029" y="3695623"/>
            <a:ext cx="827354" cy="342553"/>
          </a:xfrm>
          <a:prstGeom prst="stripedRightArrow">
            <a:avLst>
              <a:gd name="adj1" fmla="val 50000"/>
              <a:gd name="adj2" fmla="val 5560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0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1556792"/>
            <a:ext cx="8053587" cy="4176464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b="1" dirty="0" smtClean="0"/>
              <a:t>Po ukončení realizace</a:t>
            </a:r>
            <a:endParaRPr lang="cs-CZ" sz="2000" b="1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Proplacení </a:t>
            </a:r>
            <a:r>
              <a:rPr lang="cs-CZ" sz="2000" b="1" dirty="0" smtClean="0"/>
              <a:t>nižších CZV </a:t>
            </a:r>
            <a:r>
              <a:rPr lang="cs-CZ" sz="2000" dirty="0" smtClean="0"/>
              <a:t>než stanovených v Rozhodnutí o poskytnutí dotace</a:t>
            </a:r>
          </a:p>
          <a:p>
            <a:pPr marL="0" lvl="0" indent="0">
              <a:buNone/>
            </a:pPr>
            <a:endParaRPr lang="cs-CZ" sz="20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Pověřovací akt č. III. odst. 3</a:t>
            </a: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Výsledná </a:t>
            </a:r>
            <a:r>
              <a:rPr lang="cs-CZ" sz="2000" dirty="0">
                <a:cs typeface="Arial" charset="0"/>
              </a:rPr>
              <a:t>doba účinnosti pověření může být upravena </a:t>
            </a:r>
            <a:r>
              <a:rPr lang="cs-CZ" sz="2000" b="1" dirty="0">
                <a:cs typeface="Arial" charset="0"/>
              </a:rPr>
              <a:t>na základě žádosti podle skutečné výše proplacené dotace. </a:t>
            </a:r>
            <a:endParaRPr lang="cs-CZ" sz="2000" b="1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=&gt; Zkrácená doba pověření SOHZ </a:t>
            </a: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Úprava pověřovacího aktu 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6628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03" y="38731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1214438"/>
            <a:ext cx="8053587" cy="460851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dirty="0" smtClean="0"/>
              <a:t>Pověřovací akt </a:t>
            </a:r>
          </a:p>
          <a:p>
            <a:pPr marL="0" lvl="0" indent="0">
              <a:buNone/>
            </a:pPr>
            <a:r>
              <a:rPr lang="cs-CZ" sz="2000" dirty="0" smtClean="0"/>
              <a:t>Povinnost poskytovatele  předkládat  </a:t>
            </a:r>
            <a:r>
              <a:rPr lang="cs-CZ" sz="2000" dirty="0"/>
              <a:t>pověřovateli podklady pro kontrolu výše veřejné podpory ve 12 měsíčním cyklu.</a:t>
            </a:r>
          </a:p>
          <a:p>
            <a:pPr marL="0" lvl="0" indent="0">
              <a:buNone/>
            </a:pPr>
            <a:r>
              <a:rPr lang="cs-CZ" sz="2000" dirty="0"/>
              <a:t>Vrátit zjištěnou nadměrně vyplacenou vyrovnávací </a:t>
            </a:r>
            <a:r>
              <a:rPr lang="cs-CZ" sz="2000" dirty="0" smtClean="0"/>
              <a:t>platbu.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Bude </a:t>
            </a:r>
            <a:r>
              <a:rPr lang="cs-CZ" sz="2000" dirty="0"/>
              <a:t>porovnávána </a:t>
            </a:r>
            <a:r>
              <a:rPr lang="cs-CZ" sz="2000" dirty="0" smtClean="0"/>
              <a:t>poměrná část čisté </a:t>
            </a:r>
            <a:r>
              <a:rPr lang="cs-CZ" sz="2000" dirty="0"/>
              <a:t>současné hodnoty poskytnutých vyrovnávacích </a:t>
            </a:r>
            <a:r>
              <a:rPr lang="cs-CZ" sz="2000" dirty="0" smtClean="0"/>
              <a:t>plateb (dotace) a skutečné příjmy tzn. vybrané nájemné + nájemné za prázdné byty. </a:t>
            </a:r>
          </a:p>
          <a:p>
            <a:r>
              <a:rPr lang="cs-CZ" sz="2000" dirty="0" smtClean="0"/>
              <a:t>Do 3 měsíců se z pohledu příjmu  prázdný byt považuje za obsazený.</a:t>
            </a:r>
          </a:p>
          <a:p>
            <a:r>
              <a:rPr lang="cs-CZ" sz="2000" dirty="0" smtClean="0"/>
              <a:t>Nad 3 měsíce se prodlužuje doba pověření.    </a:t>
            </a:r>
            <a:endParaRPr lang="cs-CZ" sz="2000" dirty="0"/>
          </a:p>
          <a:p>
            <a:pPr marL="0" lvl="0" indent="0">
              <a:buNone/>
            </a:pP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VYHODNOCOVÁNÍ VYROVNÁVACÍ PLATBY </a:t>
            </a:r>
          </a:p>
        </p:txBody>
      </p:sp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7" y="2924944"/>
            <a:ext cx="7272807" cy="642615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8625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03" y="38731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1268760"/>
            <a:ext cx="8053587" cy="4554190"/>
          </a:xfrm>
        </p:spPr>
        <p:txBody>
          <a:bodyPr rtlCol="0">
            <a:noAutofit/>
          </a:bodyPr>
          <a:lstStyle/>
          <a:p>
            <a:r>
              <a:rPr lang="cs-CZ" sz="2000" dirty="0" smtClean="0"/>
              <a:t>Vyrovnávací </a:t>
            </a:r>
            <a:r>
              <a:rPr lang="cs-CZ" sz="2000" dirty="0"/>
              <a:t>platba přesahuje 110 % vyrovnávací platby, </a:t>
            </a:r>
            <a:r>
              <a:rPr lang="cs-CZ" sz="2000" dirty="0" smtClean="0"/>
              <a:t>=&gt; poskytovatel </a:t>
            </a:r>
            <a:r>
              <a:rPr lang="cs-CZ" sz="2000" dirty="0"/>
              <a:t>vrací neprodleně pověřovateli celou částku přesahující 100 % vyrovnávací </a:t>
            </a:r>
            <a:r>
              <a:rPr lang="cs-CZ" sz="2000" dirty="0" smtClean="0"/>
              <a:t>platby;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nadměrně </a:t>
            </a:r>
            <a:r>
              <a:rPr lang="cs-CZ" sz="2000" dirty="0"/>
              <a:t>vyplacená vyrovnávací platba nepřesahuje 10 % průměrné roční vyrovnávací platby, bude přesah převeden do dalšího </a:t>
            </a:r>
            <a:r>
              <a:rPr lang="cs-CZ" sz="2000" dirty="0" smtClean="0"/>
              <a:t>období;</a:t>
            </a:r>
          </a:p>
          <a:p>
            <a:endParaRPr lang="cs-CZ" sz="2000" dirty="0"/>
          </a:p>
          <a:p>
            <a:r>
              <a:rPr lang="cs-CZ" sz="2000" dirty="0" smtClean="0"/>
              <a:t>vyrovnávací </a:t>
            </a:r>
            <a:r>
              <a:rPr lang="cs-CZ" sz="2000" dirty="0"/>
              <a:t>platba nedosahuje předpokládaných 100 % veřejné podpory, nemá poskytovatel nárok na dodatečnou kompenzaci.</a:t>
            </a:r>
          </a:p>
          <a:p>
            <a:pPr marL="0" lvl="0" indent="0">
              <a:buNone/>
            </a:pP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VYHODNOCOVÁNÍ VYROVNÁVACÍ PLATBY </a:t>
            </a:r>
          </a:p>
        </p:txBody>
      </p:sp>
    </p:spTree>
    <p:extLst>
      <p:ext uri="{BB962C8B-B14F-4D97-AF65-F5344CB8AC3E}">
        <p14:creationId xmlns:p14="http://schemas.microsoft.com/office/powerpoint/2010/main" val="405850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5092" y="2132856"/>
            <a:ext cx="8053587" cy="4122142"/>
          </a:xfrm>
        </p:spPr>
        <p:txBody>
          <a:bodyPr rtlCol="0">
            <a:noAutofit/>
          </a:bodyPr>
          <a:lstStyle/>
          <a:p>
            <a:pPr lvl="0"/>
            <a:r>
              <a:rPr lang="cs-CZ" sz="2000" dirty="0"/>
              <a:t>P</a:t>
            </a:r>
            <a:r>
              <a:rPr lang="cs-CZ" sz="2000" dirty="0" smtClean="0"/>
              <a:t>řevedení bytu na </a:t>
            </a:r>
            <a:r>
              <a:rPr lang="cs-CZ" sz="2000" dirty="0"/>
              <a:t>jinou </a:t>
            </a:r>
            <a:r>
              <a:rPr lang="cs-CZ" sz="2000" dirty="0" smtClean="0"/>
              <a:t>osobu a nevyužívání bytu pro </a:t>
            </a:r>
            <a:r>
              <a:rPr lang="cs-CZ" sz="2000" dirty="0"/>
              <a:t>účely SOHZ sociálního </a:t>
            </a:r>
            <a:r>
              <a:rPr lang="cs-CZ" sz="2000" dirty="0" smtClean="0"/>
              <a:t>bydlení -  vrácení </a:t>
            </a:r>
            <a:r>
              <a:rPr lang="cs-CZ" sz="2000" dirty="0"/>
              <a:t>poměrnou část vyrovnávací platby ve výši neumořené  hodnoty poskytnuté </a:t>
            </a:r>
            <a:r>
              <a:rPr lang="cs-CZ" sz="2000" dirty="0" smtClean="0"/>
              <a:t>dotace;</a:t>
            </a:r>
          </a:p>
          <a:p>
            <a:pPr lvl="0"/>
            <a:endParaRPr lang="cs-CZ" sz="2000" dirty="0"/>
          </a:p>
          <a:p>
            <a:r>
              <a:rPr lang="cs-CZ" sz="2000" dirty="0" smtClean="0"/>
              <a:t>Uzavření </a:t>
            </a:r>
            <a:r>
              <a:rPr lang="cs-CZ" sz="2000" dirty="0"/>
              <a:t>nájemní </a:t>
            </a:r>
            <a:r>
              <a:rPr lang="cs-CZ" sz="2000" dirty="0" smtClean="0"/>
              <a:t>smlouvy </a:t>
            </a:r>
            <a:r>
              <a:rPr lang="cs-CZ" sz="2000" dirty="0"/>
              <a:t>s osobou, která není z cílové skupiny podle SPŽP </a:t>
            </a:r>
            <a:r>
              <a:rPr lang="cs-CZ" sz="2000" dirty="0" smtClean="0"/>
              <a:t> - finanční sankce, </a:t>
            </a:r>
            <a:r>
              <a:rPr lang="cs-CZ" sz="2000" dirty="0"/>
              <a:t>ve výši poměrné části vyrovnávací platby odpovídající délce doby po kterou není byt obsazen osobou z cílové skupiny.  </a:t>
            </a:r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Povinnosti poskytovatele 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5429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Hana </a:t>
            </a:r>
            <a:r>
              <a:rPr lang="cs-CZ" b="1" dirty="0" err="1" smtClean="0">
                <a:solidFill>
                  <a:srgbClr val="000000"/>
                </a:solidFill>
                <a:cs typeface="Myriad Pro"/>
              </a:rPr>
              <a:t>Pejpalová</a:t>
            </a:r>
            <a:r>
              <a:rPr lang="cs-CZ" b="1" dirty="0" smtClean="0">
                <a:solidFill>
                  <a:srgbClr val="000000"/>
                </a:solidFill>
                <a:cs typeface="Myriad Pro"/>
              </a:rPr>
              <a:t>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politiky bydlení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>E-mail</a:t>
            </a:r>
            <a:r>
              <a:rPr lang="cs-CZ" dirty="0" smtClean="0">
                <a:solidFill>
                  <a:srgbClr val="000000"/>
                </a:solidFill>
                <a:cs typeface="Myriad Pro"/>
              </a:rPr>
              <a:t>: Hana.Pejpalova@mmr.cz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17613"/>
            <a:ext cx="7704856" cy="4984750"/>
          </a:xfrm>
        </p:spPr>
        <p:txBody>
          <a:bodyPr rtlCol="0">
            <a:noAutofit/>
          </a:bodyPr>
          <a:lstStyle/>
          <a:p>
            <a:pPr marL="400050" lvl="1" indent="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altLang="cs-CZ" sz="1200" dirty="0" smtClean="0"/>
              <a:t>                                        </a:t>
            </a:r>
            <a:endParaRPr lang="cs-CZ" sz="1200" dirty="0" smtClean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200" dirty="0">
              <a:cs typeface="Arial" charset="0"/>
            </a:endParaRPr>
          </a:p>
          <a:p>
            <a:pPr marL="942975" lvl="1" indent="-54292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Pronájem bytu </a:t>
            </a:r>
            <a:r>
              <a:rPr lang="cs-CZ" sz="2000" dirty="0" smtClean="0">
                <a:cs typeface="Arial" charset="0"/>
              </a:rPr>
              <a:t>(bez </a:t>
            </a:r>
            <a:r>
              <a:rPr lang="cs-CZ" sz="2000" dirty="0">
                <a:cs typeface="Arial" charset="0"/>
              </a:rPr>
              <a:t>ohledu na výši </a:t>
            </a:r>
            <a:r>
              <a:rPr lang="cs-CZ" sz="2000" dirty="0" smtClean="0">
                <a:cs typeface="Arial" charset="0"/>
              </a:rPr>
              <a:t>nájemného) </a:t>
            </a:r>
            <a:r>
              <a:rPr lang="cs-CZ" sz="2000" dirty="0" smtClean="0">
                <a:cs typeface="Arial" charset="0"/>
              </a:rPr>
              <a:t>je považováno za  hospodářskou </a:t>
            </a:r>
            <a:r>
              <a:rPr lang="cs-CZ" sz="2000" dirty="0">
                <a:cs typeface="Arial" charset="0"/>
              </a:rPr>
              <a:t>činnost ve smyslu pravidel veřejné </a:t>
            </a:r>
            <a:r>
              <a:rPr lang="cs-CZ" sz="2000" dirty="0" smtClean="0">
                <a:cs typeface="Arial" charset="0"/>
              </a:rPr>
              <a:t>podpory;</a:t>
            </a:r>
            <a:endParaRPr lang="cs-CZ" sz="2000" dirty="0" smtClean="0">
              <a:cs typeface="Arial" charset="0"/>
            </a:endParaRPr>
          </a:p>
          <a:p>
            <a:pPr marL="942975" lvl="1" indent="-54292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subjekt </a:t>
            </a:r>
            <a:r>
              <a:rPr lang="cs-CZ" sz="2000" dirty="0">
                <a:cs typeface="Arial" charset="0"/>
              </a:rPr>
              <a:t>pronajímající </a:t>
            </a:r>
            <a:r>
              <a:rPr lang="cs-CZ" sz="2000" dirty="0" smtClean="0">
                <a:cs typeface="Arial" charset="0"/>
              </a:rPr>
              <a:t>byty (soukromá, </a:t>
            </a:r>
            <a:r>
              <a:rPr lang="cs-CZ" sz="2000" dirty="0">
                <a:cs typeface="Arial" charset="0"/>
              </a:rPr>
              <a:t>právnickou nebo </a:t>
            </a:r>
            <a:r>
              <a:rPr lang="cs-CZ" sz="2000" dirty="0" smtClean="0">
                <a:cs typeface="Arial" charset="0"/>
              </a:rPr>
              <a:t>fyzická osoba, obce, NNO, charitativní organizace) </a:t>
            </a:r>
            <a:r>
              <a:rPr lang="cs-CZ" sz="2000" dirty="0" smtClean="0">
                <a:cs typeface="Arial" charset="0"/>
              </a:rPr>
              <a:t>je subjektem provozujícím </a:t>
            </a:r>
            <a:r>
              <a:rPr lang="cs-CZ" sz="2000" dirty="0">
                <a:cs typeface="Arial" charset="0"/>
              </a:rPr>
              <a:t>hospodářskou činnost </a:t>
            </a:r>
            <a:r>
              <a:rPr lang="cs-CZ" sz="2000" dirty="0" smtClean="0">
                <a:cs typeface="Arial" charset="0"/>
              </a:rPr>
              <a:t>tzn</a:t>
            </a:r>
            <a:r>
              <a:rPr lang="cs-CZ" sz="2000" dirty="0" smtClean="0">
                <a:cs typeface="Arial" charset="0"/>
              </a:rPr>
              <a:t>. podle ustálené judikatury </a:t>
            </a:r>
            <a:r>
              <a:rPr lang="cs-CZ" sz="2000" dirty="0">
                <a:cs typeface="Arial" charset="0"/>
              </a:rPr>
              <a:t>Soudního dvora </a:t>
            </a:r>
            <a:r>
              <a:rPr lang="cs-CZ" sz="2000" dirty="0" smtClean="0">
                <a:cs typeface="Arial" charset="0"/>
              </a:rPr>
              <a:t>EU – </a:t>
            </a:r>
            <a:r>
              <a:rPr lang="cs-CZ" sz="2000" dirty="0" smtClean="0">
                <a:cs typeface="Arial" charset="0"/>
              </a:rPr>
              <a:t>každý; </a:t>
            </a:r>
            <a:endParaRPr lang="cs-CZ" sz="2000" dirty="0" smtClean="0">
              <a:cs typeface="Arial" charset="0"/>
            </a:endParaRPr>
          </a:p>
          <a:p>
            <a:pPr marL="942975" lvl="1" indent="-54292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poskytnutá </a:t>
            </a:r>
            <a:r>
              <a:rPr lang="cs-CZ" sz="2000" dirty="0" smtClean="0">
                <a:cs typeface="Arial" charset="0"/>
              </a:rPr>
              <a:t>podpora hospodářským subjektům </a:t>
            </a:r>
            <a:r>
              <a:rPr lang="cs-CZ" sz="2000" dirty="0" smtClean="0">
                <a:cs typeface="Arial" charset="0"/>
              </a:rPr>
              <a:t>na </a:t>
            </a:r>
            <a:r>
              <a:rPr lang="cs-CZ" sz="2000" dirty="0" smtClean="0">
                <a:cs typeface="Arial" charset="0"/>
              </a:rPr>
              <a:t>tuto činnost </a:t>
            </a:r>
            <a:r>
              <a:rPr lang="cs-CZ" sz="2000" dirty="0">
                <a:cs typeface="Arial" charset="0"/>
              </a:rPr>
              <a:t>z veřejných zdrojů je třeba vnímat jako podporu pronájmu bytů, tj. podporu hospodářské činnosti. </a:t>
            </a:r>
            <a:endParaRPr lang="cs-CZ" sz="2000" dirty="0" smtClean="0">
              <a:cs typeface="Arial" charset="0"/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2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VEŘEJNÁ PODPORA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V OBLASTI BYDLENÍ </a:t>
            </a:r>
          </a:p>
          <a:p>
            <a:pPr fontAlgn="auto">
              <a:spcAft>
                <a:spcPts val="0"/>
              </a:spcAft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381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17613"/>
            <a:ext cx="7704856" cy="4984750"/>
          </a:xfrm>
        </p:spPr>
        <p:txBody>
          <a:bodyPr rtlCol="0">
            <a:noAutofit/>
          </a:bodyPr>
          <a:lstStyle/>
          <a:p>
            <a:pPr marL="400050" lvl="1" indent="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altLang="cs-CZ" sz="1200" dirty="0" smtClean="0"/>
              <a:t>                                        </a:t>
            </a:r>
            <a:endParaRPr lang="cs-CZ" sz="1200" dirty="0" smtClean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b="1" dirty="0" smtClean="0">
                <a:cs typeface="Arial" charset="0"/>
              </a:rPr>
              <a:t>INTEGROVANÝ REGIONÁLNÍ OPERAČNÍ PROGRAM (IROP)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u="sng" dirty="0" smtClean="0">
                <a:cs typeface="Arial" charset="0"/>
              </a:rPr>
              <a:t>PRIORITNÍ </a:t>
            </a:r>
            <a:r>
              <a:rPr lang="cs-CZ" sz="1800" u="sng" dirty="0">
                <a:cs typeface="Arial" charset="0"/>
              </a:rPr>
              <a:t>OSA </a:t>
            </a:r>
            <a:endParaRPr lang="cs-CZ" sz="1800" u="sng" dirty="0" smtClean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dirty="0" smtClean="0">
                <a:cs typeface="Arial" charset="0"/>
              </a:rPr>
              <a:t>Zkvalitnění veřejných služeb a podmínek života pro obyvatele regionů</a:t>
            </a:r>
            <a:endParaRPr lang="cs-CZ" sz="1800" dirty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u="sng" dirty="0" smtClean="0">
                <a:cs typeface="Arial" charset="0"/>
              </a:rPr>
              <a:t>SPECIFICKÝ </a:t>
            </a:r>
            <a:r>
              <a:rPr lang="cs-CZ" sz="1800" u="sng" dirty="0">
                <a:cs typeface="Arial" charset="0"/>
              </a:rPr>
              <a:t>CÍL 2.1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dirty="0" smtClean="0">
                <a:cs typeface="Arial" charset="0"/>
              </a:rPr>
              <a:t>Zvýšení kvality a dostupnosti služeb vedoucí k sociální inkluzi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800" dirty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800" dirty="0" smtClean="0">
                <a:cs typeface="Arial" charset="0"/>
              </a:rPr>
              <a:t>SOCIÁLNÍ BYDLENÍ – poskytování služeb obecného hospodářského zájmu (SOHZ) =&gt; žadatel musí být pověřen k výkonu služby obecného hospodářského zájmu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800" dirty="0" smtClean="0">
              <a:cs typeface="Arial" charset="0"/>
            </a:endParaRPr>
          </a:p>
          <a:p>
            <a:pPr marL="400050" lvl="1" indent="0" algn="ctr">
              <a:spcAft>
                <a:spcPts val="600"/>
              </a:spcAft>
              <a:buNone/>
              <a:defRPr/>
            </a:pPr>
            <a:r>
              <a:rPr lang="cs-CZ" sz="1800" b="1" dirty="0" smtClean="0">
                <a:cs typeface="Arial" charset="0"/>
              </a:rPr>
              <a:t>DVA TYPY REŽIMŮ VEŘEJNÉ PODPORY 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800" dirty="0">
              <a:cs typeface="Arial" charset="0"/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2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Sociální bydlení v IROP 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9282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14438"/>
            <a:ext cx="7776864" cy="5327104"/>
          </a:xfrm>
        </p:spPr>
        <p:txBody>
          <a:bodyPr rtlCol="0">
            <a:noAutofit/>
          </a:bodyPr>
          <a:lstStyle/>
          <a:p>
            <a:pPr marL="0" lvl="1" indent="0">
              <a:spcAft>
                <a:spcPts val="600"/>
              </a:spcAft>
              <a:buNone/>
              <a:defRPr/>
            </a:pPr>
            <a:r>
              <a:rPr lang="cs-CZ" altLang="cs-CZ" sz="2200" b="1" dirty="0" smtClean="0"/>
              <a:t>Žadatel sám rozhoduje o výběru režimu veřejné podpory                                         </a:t>
            </a:r>
            <a:endParaRPr lang="cs-CZ" sz="2200" b="1" dirty="0" smtClean="0">
              <a:cs typeface="Arial" charset="0"/>
            </a:endParaRP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800" b="1" dirty="0" smtClean="0"/>
              <a:t>Podpora </a:t>
            </a:r>
            <a:r>
              <a:rPr lang="cs-CZ" sz="1800" b="1" dirty="0"/>
              <a:t>de </a:t>
            </a:r>
            <a:r>
              <a:rPr lang="cs-CZ" sz="1800" b="1" dirty="0" err="1"/>
              <a:t>minimis</a:t>
            </a:r>
            <a:r>
              <a:rPr lang="cs-CZ" sz="1800" b="1" dirty="0"/>
              <a:t> SOHZ </a:t>
            </a:r>
            <a:endParaRPr lang="cs-CZ" sz="1800" dirty="0"/>
          </a:p>
          <a:p>
            <a:pPr algn="just"/>
            <a:r>
              <a:rPr lang="cs-CZ" sz="1800" dirty="0" smtClean="0"/>
              <a:t>Podpora </a:t>
            </a:r>
            <a:r>
              <a:rPr lang="cs-CZ" sz="1800" dirty="0"/>
              <a:t>dle </a:t>
            </a:r>
            <a:r>
              <a:rPr lang="cs-CZ" sz="1800" b="1" dirty="0"/>
              <a:t>Nařízení Komise č. 360/2012 </a:t>
            </a:r>
            <a:r>
              <a:rPr lang="cs-CZ" sz="1800" dirty="0"/>
              <a:t>ze dne 25. dubna 2012 </a:t>
            </a:r>
            <a:r>
              <a:rPr lang="cs-CZ" sz="1800" dirty="0" smtClean="0"/>
              <a:t>     o </a:t>
            </a:r>
            <a:r>
              <a:rPr lang="cs-CZ" sz="1800" dirty="0"/>
              <a:t>použití článků 107 a 108 SFEU na podporu de </a:t>
            </a:r>
            <a:r>
              <a:rPr lang="cs-CZ" sz="1800" dirty="0" err="1"/>
              <a:t>minimis</a:t>
            </a:r>
            <a:r>
              <a:rPr lang="cs-CZ" sz="1800" dirty="0"/>
              <a:t> udílenou podnikům poskytujícím služby obecného hospodářského zájmu, </a:t>
            </a:r>
            <a:r>
              <a:rPr lang="cs-CZ" sz="1800" dirty="0" smtClean="0"/>
              <a:t>(</a:t>
            </a:r>
            <a:r>
              <a:rPr lang="cs-CZ" sz="1800" dirty="0"/>
              <a:t>Nařízení Komise (EU) č. 360/2012</a:t>
            </a:r>
            <a:r>
              <a:rPr lang="cs-CZ" sz="1800" dirty="0" smtClean="0"/>
              <a:t>)“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/>
              <a:t>Rozhodnutí Komise </a:t>
            </a:r>
            <a:endParaRPr lang="cs-CZ" sz="1800" b="1" dirty="0" smtClean="0"/>
          </a:p>
          <a:p>
            <a:pPr algn="just"/>
            <a:r>
              <a:rPr lang="cs-CZ" sz="1800" dirty="0" smtClean="0"/>
              <a:t>Podpora </a:t>
            </a:r>
            <a:r>
              <a:rPr lang="cs-CZ" sz="1800" dirty="0"/>
              <a:t>dle </a:t>
            </a:r>
            <a:r>
              <a:rPr lang="cs-CZ" sz="1800" b="1" dirty="0"/>
              <a:t>Rozhodnutí Komise </a:t>
            </a:r>
            <a:r>
              <a:rPr lang="cs-CZ" sz="1800" dirty="0"/>
              <a:t>ze dne 20. prosince 2011 o použití čl. 106 odst. 2 SFEU na státní podporu ve formě vyrovnávací platby </a:t>
            </a:r>
            <a:r>
              <a:rPr lang="cs-CZ" sz="1800" dirty="0" smtClean="0"/>
              <a:t>  za </a:t>
            </a:r>
            <a:r>
              <a:rPr lang="cs-CZ" sz="1800" dirty="0"/>
              <a:t>závazek veřejné služby udělené určitým podnikům pověřeným poskytování služeb obecného hospodářského zájmu </a:t>
            </a:r>
            <a:r>
              <a:rPr lang="cs-CZ" sz="1800" dirty="0" smtClean="0"/>
              <a:t>(Rozhodnutí </a:t>
            </a:r>
            <a:r>
              <a:rPr lang="cs-CZ" sz="1800" dirty="0"/>
              <a:t>Komise o SOHZ </a:t>
            </a:r>
            <a:r>
              <a:rPr lang="cs-CZ" sz="1800" dirty="0" smtClean="0"/>
              <a:t>2012/21/EU) </a:t>
            </a:r>
            <a:endParaRPr lang="cs-CZ" sz="1800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6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Režimy veřejné podpory 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153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14438"/>
            <a:ext cx="8208912" cy="5238898"/>
          </a:xfrm>
        </p:spPr>
        <p:txBody>
          <a:bodyPr rtlCol="0">
            <a:noAutofit/>
          </a:bodyPr>
          <a:lstStyle/>
          <a:p>
            <a:pPr marL="0" indent="0" algn="just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u="sng" dirty="0" smtClean="0">
                <a:cs typeface="Arial" charset="0"/>
              </a:rPr>
              <a:t>Maximální výše podpory</a:t>
            </a:r>
            <a:r>
              <a:rPr lang="cs-CZ" sz="2000" dirty="0" smtClean="0">
                <a:cs typeface="Arial" charset="0"/>
              </a:rPr>
              <a:t> 500 tis. € v přepočtu kurzem ke dni podepsání rozhodnutí </a:t>
            </a:r>
          </a:p>
          <a:p>
            <a:pPr marL="0" indent="0" algn="just">
              <a:buClr>
                <a:schemeClr val="tx2"/>
              </a:buClr>
              <a:buNone/>
              <a:defRPr/>
            </a:pPr>
            <a:r>
              <a:rPr lang="cs-CZ" sz="2000" u="sng" dirty="0" smtClean="0">
                <a:cs typeface="Arial" charset="0"/>
              </a:rPr>
              <a:t>Maximální </a:t>
            </a:r>
            <a:r>
              <a:rPr lang="cs-CZ" sz="2000" u="sng" dirty="0">
                <a:cs typeface="Arial" charset="0"/>
              </a:rPr>
              <a:t>výše celkových způsobilých výdajů </a:t>
            </a:r>
            <a:r>
              <a:rPr lang="cs-CZ" sz="2000" dirty="0">
                <a:cs typeface="Arial" charset="0"/>
              </a:rPr>
              <a:t>na jeden projekt</a:t>
            </a:r>
            <a:r>
              <a:rPr lang="cs-CZ" sz="2000" dirty="0" smtClean="0">
                <a:cs typeface="Arial" charset="0"/>
              </a:rPr>
              <a:t>:</a:t>
            </a:r>
            <a:endParaRPr lang="pl-PL" sz="2000" dirty="0" smtClean="0">
              <a:cs typeface="Arial" charset="0"/>
            </a:endParaRPr>
          </a:p>
          <a:p>
            <a:pPr marL="700088" algn="just" defTabSz="357188">
              <a:buClr>
                <a:schemeClr val="tx2"/>
              </a:buClr>
              <a:defRPr/>
            </a:pPr>
            <a:r>
              <a:rPr lang="pl-PL" sz="2000" b="1" dirty="0" smtClean="0">
                <a:cs typeface="Arial" charset="0"/>
              </a:rPr>
              <a:t>obce</a:t>
            </a:r>
            <a:r>
              <a:rPr lang="pl-PL" sz="2000" b="1" dirty="0">
                <a:cs typeface="Arial" charset="0"/>
              </a:rPr>
              <a:t>:</a:t>
            </a:r>
            <a:r>
              <a:rPr lang="pl-PL" sz="2000" dirty="0">
                <a:cs typeface="Arial" charset="0"/>
              </a:rPr>
              <a:t> </a:t>
            </a:r>
            <a:endParaRPr lang="pl-PL" sz="2000" dirty="0" smtClean="0">
              <a:cs typeface="Arial" charset="0"/>
            </a:endParaRPr>
          </a:p>
          <a:p>
            <a:pPr marL="357188" indent="0" algn="just" defTabSz="357188">
              <a:buClr>
                <a:schemeClr val="tx2"/>
              </a:buClr>
              <a:buNone/>
              <a:defRPr/>
            </a:pPr>
            <a:r>
              <a:rPr lang="pl-PL" sz="2000" dirty="0" smtClean="0">
                <a:cs typeface="Arial" charset="0"/>
              </a:rPr>
              <a:t>CZV 15 </a:t>
            </a:r>
            <a:r>
              <a:rPr lang="pl-PL" sz="2000" dirty="0">
                <a:cs typeface="Arial" charset="0"/>
              </a:rPr>
              <a:t>000 000 </a:t>
            </a:r>
            <a:r>
              <a:rPr lang="pl-PL" sz="2000" dirty="0" smtClean="0">
                <a:cs typeface="Arial" charset="0"/>
              </a:rPr>
              <a:t>Kč =&gt;  dotace 90% = 13 500 000 Kč (kurz 27,--)</a:t>
            </a:r>
            <a:endParaRPr lang="cs-CZ" sz="2000" b="1" dirty="0" smtClean="0">
              <a:cs typeface="Arial" charset="0"/>
            </a:endParaRPr>
          </a:p>
          <a:p>
            <a:pPr marL="700088" algn="just" defTabSz="357188">
              <a:buClr>
                <a:schemeClr val="tx2"/>
              </a:buClr>
              <a:defRPr/>
            </a:pPr>
            <a:r>
              <a:rPr lang="cs-CZ" sz="2000" b="1" dirty="0" smtClean="0">
                <a:cs typeface="Arial" charset="0"/>
              </a:rPr>
              <a:t>NNO, </a:t>
            </a:r>
            <a:r>
              <a:rPr lang="cs-CZ" sz="2000" b="1" dirty="0">
                <a:cs typeface="Arial" charset="0"/>
              </a:rPr>
              <a:t>církve a církevní organizace</a:t>
            </a:r>
            <a:r>
              <a:rPr lang="cs-CZ" sz="2000" dirty="0">
                <a:cs typeface="Arial" charset="0"/>
              </a:rPr>
              <a:t>: </a:t>
            </a:r>
            <a:endParaRPr lang="cs-CZ" sz="2000" dirty="0" smtClean="0">
              <a:cs typeface="Arial" charset="0"/>
            </a:endParaRPr>
          </a:p>
          <a:p>
            <a:pPr marL="357188" indent="0" algn="just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CZV 14 </a:t>
            </a:r>
            <a:r>
              <a:rPr lang="cs-CZ" sz="2000" dirty="0">
                <a:cs typeface="Arial" charset="0"/>
              </a:rPr>
              <a:t>210 000 </a:t>
            </a:r>
            <a:r>
              <a:rPr lang="cs-CZ" sz="2000" dirty="0" smtClean="0">
                <a:cs typeface="Arial" charset="0"/>
              </a:rPr>
              <a:t>Kč =&gt; dotace 95% = 13 500 000 Kč</a:t>
            </a:r>
          </a:p>
          <a:p>
            <a:pPr marL="357188" indent="0" algn="just" defTabSz="357188"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 algn="just" defTabSz="357188">
              <a:buClr>
                <a:schemeClr val="tx2"/>
              </a:buClr>
              <a:buNone/>
              <a:defRPr/>
            </a:pPr>
            <a:r>
              <a:rPr lang="cs-CZ" sz="2000" u="sng" dirty="0" smtClean="0">
                <a:cs typeface="Arial" charset="0"/>
              </a:rPr>
              <a:t>Pověření výkonem </a:t>
            </a:r>
            <a:r>
              <a:rPr lang="cs-CZ" sz="2000" u="sng" dirty="0">
                <a:cs typeface="Arial" charset="0"/>
              </a:rPr>
              <a:t>služby obecného hospodářského zájmu </a:t>
            </a:r>
            <a:r>
              <a:rPr lang="cs-CZ" sz="2000" dirty="0" smtClean="0">
                <a:cs typeface="Arial" charset="0"/>
              </a:rPr>
              <a:t> bude součástí Rozhodnutí o poskytnutí dotace: </a:t>
            </a:r>
          </a:p>
          <a:p>
            <a:pPr marL="0" lvl="0" indent="0" algn="just" defTabSz="357188">
              <a:buClr>
                <a:schemeClr val="tx2"/>
              </a:buClr>
              <a:buNone/>
              <a:defRPr/>
            </a:pPr>
            <a:r>
              <a:rPr lang="cs-CZ" sz="2000" i="1" dirty="0"/>
              <a:t>Pověřovatel pověřuje příjemce dotace poskytovat službu obecného hospodářského zájmu. Služnou obecného hospodářského zájmu je  </a:t>
            </a:r>
            <a:r>
              <a:rPr lang="cs-CZ" sz="2000" i="1" dirty="0" smtClean="0"/>
              <a:t>        v </a:t>
            </a:r>
            <a:r>
              <a:rPr lang="cs-CZ" sz="2000" i="1" dirty="0"/>
              <a:t>tomto případě poskytování bydlení pro vymezenou cílovou skupinu </a:t>
            </a:r>
            <a:r>
              <a:rPr lang="cs-CZ" sz="2000" i="1" dirty="0" smtClean="0"/>
              <a:t>      a </a:t>
            </a:r>
            <a:r>
              <a:rPr lang="cs-CZ" sz="2000" i="1" dirty="0"/>
              <a:t>za podmínek stanovených ve znění podprogramu</a:t>
            </a:r>
            <a:r>
              <a:rPr lang="cs-CZ" sz="2000" i="1" dirty="0" smtClean="0"/>
              <a:t>.  </a:t>
            </a:r>
          </a:p>
          <a:p>
            <a:pPr marL="0" lvl="0" indent="0" algn="just" defTabSz="357188">
              <a:buClr>
                <a:schemeClr val="tx2"/>
              </a:buClr>
              <a:buNone/>
              <a:defRPr/>
            </a:pPr>
            <a:r>
              <a:rPr lang="cs-CZ" sz="2000" b="1" dirty="0" smtClean="0"/>
              <a:t>SHOZ budou vykonávány po dobu udržitelnosti. </a:t>
            </a:r>
            <a:endParaRPr lang="cs-CZ" sz="2000" b="1" dirty="0"/>
          </a:p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 </a:t>
            </a: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Podpora de 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minimis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sohz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306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17612"/>
            <a:ext cx="7920880" cy="5307731"/>
          </a:xfrm>
        </p:spPr>
        <p:txBody>
          <a:bodyPr rtlCol="0">
            <a:noAutofit/>
          </a:bodyPr>
          <a:lstStyle/>
          <a:p>
            <a:pPr marL="400050" lvl="1" indent="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Celkový </a:t>
            </a:r>
            <a:r>
              <a:rPr lang="cs-CZ" sz="1800" dirty="0"/>
              <a:t>součet podpor de </a:t>
            </a:r>
            <a:r>
              <a:rPr lang="cs-CZ" sz="1800" dirty="0" err="1"/>
              <a:t>minimis</a:t>
            </a:r>
            <a:r>
              <a:rPr lang="cs-CZ" sz="1800" dirty="0"/>
              <a:t>, poskytnutých jednomu příjemci, nesmí za předchozí dvě rozhodná období (účetní období nepřetržitě </a:t>
            </a:r>
            <a:r>
              <a:rPr lang="cs-CZ" sz="1800" dirty="0" smtClean="0"/>
              <a:t>   po </a:t>
            </a:r>
            <a:r>
              <a:rPr lang="cs-CZ" sz="1800" dirty="0"/>
              <a:t>sobě jdoucích dvanáct měsíců) a běžném fiskálním roce přesáhnout 500 000 EUR. </a:t>
            </a:r>
            <a:endParaRPr lang="cs-CZ" sz="1800" dirty="0" smtClean="0"/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cs-CZ" sz="1800" b="1" dirty="0" smtClean="0">
                <a:cs typeface="Arial" charset="0"/>
              </a:rPr>
              <a:t>Sčítají se </a:t>
            </a:r>
            <a:r>
              <a:rPr lang="cs-CZ" sz="1800" dirty="0" smtClean="0">
                <a:cs typeface="Arial" charset="0"/>
              </a:rPr>
              <a:t>i podpory v </a:t>
            </a:r>
            <a:r>
              <a:rPr lang="cs-CZ" sz="1800" dirty="0">
                <a:cs typeface="Arial" charset="0"/>
              </a:rPr>
              <a:t>režimu </a:t>
            </a:r>
            <a:r>
              <a:rPr lang="cs-CZ" sz="1800" dirty="0" smtClean="0">
                <a:cs typeface="Arial" charset="0"/>
              </a:rPr>
              <a:t>dle </a:t>
            </a:r>
            <a:r>
              <a:rPr lang="cs-CZ" sz="1800" b="1" dirty="0" smtClean="0">
                <a:cs typeface="Arial" charset="0"/>
              </a:rPr>
              <a:t>nařízení </a:t>
            </a:r>
            <a:r>
              <a:rPr lang="cs-CZ" sz="1800" b="1" dirty="0">
                <a:cs typeface="Arial" charset="0"/>
              </a:rPr>
              <a:t>Komise EU č. 1407/2013 </a:t>
            </a:r>
            <a:r>
              <a:rPr lang="cs-CZ" sz="1800" b="1" dirty="0" smtClean="0">
                <a:cs typeface="Arial" charset="0"/>
              </a:rPr>
              <a:t>   </a:t>
            </a:r>
            <a:r>
              <a:rPr lang="cs-CZ" sz="1800" dirty="0" smtClean="0">
                <a:cs typeface="Arial" charset="0"/>
              </a:rPr>
              <a:t>na </a:t>
            </a:r>
            <a:r>
              <a:rPr lang="cs-CZ" sz="1800" dirty="0">
                <a:cs typeface="Arial" charset="0"/>
              </a:rPr>
              <a:t>podporu de </a:t>
            </a:r>
            <a:r>
              <a:rPr lang="cs-CZ" sz="1800" dirty="0" err="1">
                <a:cs typeface="Arial" charset="0"/>
              </a:rPr>
              <a:t>minimis</a:t>
            </a:r>
            <a:r>
              <a:rPr lang="cs-CZ" sz="1800" dirty="0">
                <a:cs typeface="Arial" charset="0"/>
              </a:rPr>
              <a:t> </a:t>
            </a:r>
            <a:r>
              <a:rPr lang="cs-CZ" sz="1800" dirty="0" smtClean="0">
                <a:cs typeface="Arial" charset="0"/>
              </a:rPr>
              <a:t>a </a:t>
            </a:r>
            <a:r>
              <a:rPr lang="cs-CZ" sz="1800" b="1" dirty="0" smtClean="0">
                <a:cs typeface="Arial" charset="0"/>
              </a:rPr>
              <a:t>nařízení </a:t>
            </a:r>
            <a:r>
              <a:rPr lang="cs-CZ" sz="1800" b="1" dirty="0">
                <a:cs typeface="Arial" charset="0"/>
              </a:rPr>
              <a:t>Komise EU č. 360/2012 </a:t>
            </a:r>
            <a:r>
              <a:rPr lang="cs-CZ" sz="1800" dirty="0" smtClean="0">
                <a:cs typeface="Arial" charset="0"/>
              </a:rPr>
              <a:t>na </a:t>
            </a:r>
            <a:r>
              <a:rPr lang="cs-CZ" sz="1800" dirty="0">
                <a:cs typeface="Arial" charset="0"/>
              </a:rPr>
              <a:t>podporu </a:t>
            </a:r>
            <a:r>
              <a:rPr lang="cs-CZ" sz="1800" dirty="0" smtClean="0">
                <a:cs typeface="Arial" charset="0"/>
              </a:rPr>
              <a:t>   de </a:t>
            </a:r>
            <a:r>
              <a:rPr lang="cs-CZ" sz="1800" dirty="0" err="1">
                <a:cs typeface="Arial" charset="0"/>
              </a:rPr>
              <a:t>minimis</a:t>
            </a:r>
            <a:r>
              <a:rPr lang="cs-CZ" sz="1800" dirty="0">
                <a:cs typeface="Arial" charset="0"/>
              </a:rPr>
              <a:t> udílenou podnikům poskytujícím služby obecného </a:t>
            </a:r>
            <a:r>
              <a:rPr lang="cs-CZ" sz="1800" dirty="0" smtClean="0">
                <a:cs typeface="Arial" charset="0"/>
              </a:rPr>
              <a:t>hospodářského zájmu.</a:t>
            </a:r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cs-CZ" sz="1800" b="1" dirty="0" smtClean="0">
                <a:cs typeface="Arial" charset="0"/>
              </a:rPr>
              <a:t>Informace o poskytnutých podporách </a:t>
            </a:r>
            <a:r>
              <a:rPr lang="cs-CZ" sz="1800" dirty="0" smtClean="0">
                <a:cs typeface="Arial" charset="0"/>
              </a:rPr>
              <a:t>v těchto režimech uvede žadatel </a:t>
            </a:r>
            <a:r>
              <a:rPr lang="cs-CZ" sz="1800" dirty="0">
                <a:cs typeface="Arial" charset="0"/>
              </a:rPr>
              <a:t>do žádosti. Hodnotitelé </a:t>
            </a:r>
            <a:r>
              <a:rPr lang="cs-CZ" sz="1800" dirty="0" smtClean="0">
                <a:cs typeface="Arial" charset="0"/>
              </a:rPr>
              <a:t>provedou kontrolu </a:t>
            </a:r>
            <a:r>
              <a:rPr lang="cs-CZ" sz="1800" dirty="0">
                <a:cs typeface="Arial" charset="0"/>
              </a:rPr>
              <a:t>čerpání v Registru </a:t>
            </a:r>
            <a:r>
              <a:rPr lang="cs-CZ" sz="1800" dirty="0" smtClean="0">
                <a:cs typeface="Arial" charset="0"/>
              </a:rPr>
              <a:t>  de </a:t>
            </a:r>
            <a:r>
              <a:rPr lang="cs-CZ" sz="1800" dirty="0" err="1" smtClean="0">
                <a:cs typeface="Arial" charset="0"/>
              </a:rPr>
              <a:t>minimis</a:t>
            </a:r>
            <a:r>
              <a:rPr lang="cs-CZ" sz="1800" dirty="0" smtClean="0">
                <a:cs typeface="Arial" charset="0"/>
              </a:rPr>
              <a:t> před vydáním rozhodnutí. </a:t>
            </a:r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cs-CZ" sz="1800" dirty="0" smtClean="0">
                <a:cs typeface="Arial" charset="0"/>
              </a:rPr>
              <a:t>Žadatel do žádosti uveden informace o propojeném podniku -  veškeré </a:t>
            </a:r>
            <a:r>
              <a:rPr lang="cs-CZ" sz="1800" dirty="0">
                <a:cs typeface="Arial" charset="0"/>
              </a:rPr>
              <a:t>subjekty, které mezi sebou mají alespoň </a:t>
            </a:r>
            <a:r>
              <a:rPr lang="cs-CZ" sz="1800" dirty="0" smtClean="0">
                <a:cs typeface="Arial" charset="0"/>
              </a:rPr>
              <a:t>jeden ze vztahů definovaných  v SPŽP. </a:t>
            </a:r>
            <a:r>
              <a:rPr lang="cs-CZ" sz="1800" b="1" dirty="0" smtClean="0">
                <a:cs typeface="Arial" charset="0"/>
              </a:rPr>
              <a:t>Dotace za propojené podniky se sčítají</a:t>
            </a:r>
            <a:r>
              <a:rPr lang="cs-CZ" sz="1800" dirty="0" smtClean="0">
                <a:cs typeface="Arial" charset="0"/>
              </a:rPr>
              <a:t>.</a:t>
            </a:r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cs-CZ" sz="1800" dirty="0" smtClean="0">
                <a:cs typeface="Arial" charset="0"/>
              </a:rPr>
              <a:t>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Podpora de </a:t>
            </a:r>
            <a:r>
              <a:rPr lang="cs-CZ" sz="2800" b="1" dirty="0" err="1">
                <a:solidFill>
                  <a:srgbClr val="0070C0"/>
                </a:solidFill>
                <a:latin typeface="Myriad Pro"/>
              </a:rPr>
              <a:t>minimis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 </a:t>
            </a:r>
            <a:r>
              <a:rPr lang="cs-CZ" sz="2800" b="1" dirty="0" err="1">
                <a:solidFill>
                  <a:srgbClr val="0070C0"/>
                </a:solidFill>
                <a:latin typeface="Myriad Pro"/>
              </a:rPr>
              <a:t>sohz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08851"/>
              </p:ext>
            </p:extLst>
          </p:nvPr>
        </p:nvGraphicFramePr>
        <p:xfrm>
          <a:off x="827584" y="5733256"/>
          <a:ext cx="7654502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450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Bližší informace v Metodické příručce „Jeden podnik“ </a:t>
                      </a:r>
                    </a:p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https://www.uohs.cz/cs/verejna-podpora/podpora-de-minimis.html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4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1" y="1214438"/>
            <a:ext cx="8353623" cy="5238898"/>
          </a:xfrm>
        </p:spPr>
        <p:txBody>
          <a:bodyPr rtlCol="0">
            <a:noAutofit/>
          </a:bodyPr>
          <a:lstStyle/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b="1" dirty="0" smtClean="0">
                <a:cs typeface="Arial" charset="0"/>
              </a:rPr>
              <a:t>Výše </a:t>
            </a:r>
            <a:r>
              <a:rPr lang="cs-CZ" sz="2000" b="1" dirty="0">
                <a:cs typeface="Arial" charset="0"/>
              </a:rPr>
              <a:t>podpory </a:t>
            </a:r>
            <a:r>
              <a:rPr lang="cs-CZ" sz="2000" b="1" dirty="0" smtClean="0">
                <a:cs typeface="Arial" charset="0"/>
              </a:rPr>
              <a:t>je </a:t>
            </a:r>
            <a:r>
              <a:rPr lang="cs-CZ" sz="2000" b="1" dirty="0">
                <a:cs typeface="Arial" charset="0"/>
              </a:rPr>
              <a:t>vyrovnávací </a:t>
            </a:r>
            <a:r>
              <a:rPr lang="cs-CZ" sz="2000" b="1" dirty="0" smtClean="0">
                <a:cs typeface="Arial" charset="0"/>
              </a:rPr>
              <a:t>platba</a:t>
            </a:r>
            <a:r>
              <a:rPr lang="cs-CZ" sz="2000" dirty="0" smtClean="0">
                <a:cs typeface="Arial" charset="0"/>
              </a:rPr>
              <a:t>, stanovená </a:t>
            </a:r>
            <a:r>
              <a:rPr lang="cs-CZ" sz="2000" dirty="0">
                <a:cs typeface="Arial" charset="0"/>
              </a:rPr>
              <a:t>na základě metody čistých ušetřených nákladů jako rozdíl mezi nájemným v sociálních bytech, poskytovaných v rámci SOHZ, a nájemným v místě a čase obvyklým, které je poskytováno bez závazku veřejné služby</a:t>
            </a:r>
            <a:r>
              <a:rPr lang="cs-CZ" sz="2000" dirty="0" smtClean="0">
                <a:cs typeface="Arial" charset="0"/>
              </a:rPr>
              <a:t>.</a:t>
            </a:r>
          </a:p>
          <a:p>
            <a:pPr marL="0" indent="0" defTabSz="357188"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Před podáním žádosti je nutné namodelovat reálnou výši podpory v modelech (příloha SPŽP).</a:t>
            </a:r>
          </a:p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Model A – žadatel vybere délku pověření – výše dotace se dopočítá</a:t>
            </a:r>
          </a:p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Model B – žadatel vybere míru dotace v % - délka pověření se dopočítá</a:t>
            </a:r>
          </a:p>
          <a:p>
            <a:pPr marL="0" indent="0" defTabSz="357188"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 defTabSz="357188"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K výpočtům je nutné </a:t>
            </a:r>
            <a:r>
              <a:rPr lang="cs-CZ" sz="2000" dirty="0">
                <a:cs typeface="Arial" charset="0"/>
              </a:rPr>
              <a:t>mít </a:t>
            </a:r>
            <a:r>
              <a:rPr lang="cs-CZ" sz="2000" dirty="0" smtClean="0">
                <a:cs typeface="Arial" charset="0"/>
              </a:rPr>
              <a:t>znalecký posudek o </a:t>
            </a:r>
            <a:r>
              <a:rPr lang="cs-CZ" sz="2000" dirty="0">
                <a:cs typeface="Arial" charset="0"/>
              </a:rPr>
              <a:t>výši obvyklého nájemného</a:t>
            </a:r>
            <a:endParaRPr lang="cs-CZ" sz="2000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Dle nařízením </a:t>
            </a:r>
            <a:r>
              <a:rPr lang="cs-CZ" sz="2000" dirty="0">
                <a:cs typeface="Arial" charset="0"/>
              </a:rPr>
              <a:t>vlády č. 453/2013 Sb., o stanovení podrobností a postupu pro zjištění srovnatelného nájemného obvyklého v daném místě dle § 3 odst. 1 písm. a).</a:t>
            </a:r>
            <a:endParaRPr lang="cs-CZ" sz="2000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Podpora dle Rozhodnutí 2012/21/EU</a:t>
            </a:r>
          </a:p>
        </p:txBody>
      </p:sp>
    </p:spTree>
    <p:extLst>
      <p:ext uri="{BB962C8B-B14F-4D97-AF65-F5344CB8AC3E}">
        <p14:creationId xmlns:p14="http://schemas.microsoft.com/office/powerpoint/2010/main" val="3378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980728"/>
            <a:ext cx="8353623" cy="5238898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>
                <a:cs typeface="Arial" charset="0"/>
              </a:rPr>
              <a:t>Pověření k zajištění SOHZ vydá MMR na základě </a:t>
            </a:r>
            <a:r>
              <a:rPr lang="cs-CZ" sz="2000" b="1" dirty="0">
                <a:cs typeface="Arial" charset="0"/>
              </a:rPr>
              <a:t>žádosti o pověření zajištění </a:t>
            </a:r>
            <a:r>
              <a:rPr lang="cs-CZ" sz="2000" b="1" dirty="0" smtClean="0">
                <a:cs typeface="Arial" charset="0"/>
              </a:rPr>
              <a:t>SOHZ (SPŽP </a:t>
            </a:r>
            <a:r>
              <a:rPr lang="cs-CZ" sz="2000" b="1" dirty="0" smtClean="0">
                <a:cs typeface="Arial" charset="0"/>
                <a:hlinkClick r:id="rId4" action="ppaction://hlinkfile"/>
              </a:rPr>
              <a:t>Příloha č. 7 </a:t>
            </a:r>
            <a:r>
              <a:rPr lang="cs-CZ" sz="2000" b="1" dirty="0" smtClean="0">
                <a:cs typeface="Arial" charset="0"/>
              </a:rPr>
              <a:t>)</a:t>
            </a:r>
            <a:r>
              <a:rPr lang="cs-CZ" sz="2000" dirty="0" smtClean="0">
                <a:cs typeface="Arial" charset="0"/>
              </a:rPr>
              <a:t> 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Pověření </a:t>
            </a:r>
            <a:r>
              <a:rPr lang="cs-CZ" sz="2000" dirty="0">
                <a:cs typeface="Arial" charset="0"/>
              </a:rPr>
              <a:t>je oboustranná smlouva </a:t>
            </a:r>
            <a:r>
              <a:rPr lang="cs-CZ" sz="2000" dirty="0" smtClean="0">
                <a:cs typeface="Arial" charset="0"/>
              </a:rPr>
              <a:t>- Pověřovací akt 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>
                <a:cs typeface="Arial" charset="0"/>
              </a:rPr>
              <a:t>Pověřovací akt – vydá odbor politiky bydlení (OPB) 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Poskytovatel SOHZ sociálního bydlení dle podmínek SPŽP  - příjemce dotace.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O </a:t>
            </a:r>
            <a:r>
              <a:rPr lang="cs-CZ" sz="2000" dirty="0">
                <a:cs typeface="Arial" charset="0"/>
              </a:rPr>
              <a:t>pověřovací akt požádá žadatel před podáním žádosti na CRR -&gt; potvrzení o podání žádosti je povinnou </a:t>
            </a:r>
            <a:r>
              <a:rPr lang="cs-CZ" sz="2000" dirty="0" smtClean="0">
                <a:cs typeface="Arial" charset="0"/>
              </a:rPr>
              <a:t>přílohou, kterou vydá OPB (SPŽP </a:t>
            </a:r>
            <a:r>
              <a:rPr lang="cs-CZ" sz="2000" dirty="0" smtClean="0">
                <a:cs typeface="Arial" charset="0"/>
                <a:hlinkClick r:id="rId5" action="ppaction://hlinkfile"/>
              </a:rPr>
              <a:t>Příloha č. 8</a:t>
            </a:r>
            <a:r>
              <a:rPr lang="cs-CZ" sz="2000" dirty="0" smtClean="0">
                <a:cs typeface="Arial" charset="0"/>
              </a:rPr>
              <a:t> ) 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Přílohy z žádost i pověření: </a:t>
            </a:r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000" dirty="0">
                <a:cs typeface="Arial" charset="0"/>
              </a:rPr>
              <a:t>Originál nebo ověřenou kopii posudku znalce o výši obvyklého </a:t>
            </a:r>
            <a:r>
              <a:rPr lang="cs-CZ" sz="2000" dirty="0" smtClean="0">
                <a:cs typeface="Arial" charset="0"/>
              </a:rPr>
              <a:t>nájemného</a:t>
            </a:r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000" dirty="0">
                <a:cs typeface="Arial" charset="0"/>
              </a:rPr>
              <a:t>Pasporty k </a:t>
            </a:r>
            <a:r>
              <a:rPr lang="cs-CZ" sz="2000" dirty="0" smtClean="0">
                <a:cs typeface="Arial" charset="0"/>
              </a:rPr>
              <a:t>bytům – základní informace o bytech + předpokládaná doba pověření a výše dotace – dle výsledků z modelů A nebo B </a:t>
            </a: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 smtClean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Pověření SOHZ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2095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162" y="19441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6320" y="1052736"/>
            <a:ext cx="8353623" cy="5602878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>
                <a:cs typeface="Arial" charset="0"/>
              </a:rPr>
              <a:t> </a:t>
            </a:r>
            <a:r>
              <a:rPr lang="cs-CZ" sz="2000" b="1" dirty="0" smtClean="0">
                <a:cs typeface="Arial" charset="0"/>
              </a:rPr>
              <a:t>Postup  pověření SOHZ 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endParaRPr lang="cs-CZ" sz="2000" dirty="0">
              <a:cs typeface="Arial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Symbol"/>
              <a:buChar char="Þ"/>
              <a:defRPr/>
            </a:pP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prstClr val="white">
                  <a:lumMod val="50000"/>
                </a:prstClr>
              </a:solidFill>
              <a:latin typeface="Arial Black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Podpora dle Rozhodnutí 2012/21/EU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94970" y="1796192"/>
            <a:ext cx="18002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Žadatel požádá o pověření SOHZ </a:t>
            </a:r>
          </a:p>
        </p:txBody>
      </p:sp>
      <p:sp>
        <p:nvSpPr>
          <p:cNvPr id="7" name="Obdélník 6"/>
          <p:cNvSpPr/>
          <p:nvPr/>
        </p:nvSpPr>
        <p:spPr>
          <a:xfrm>
            <a:off x="699910" y="4990470"/>
            <a:ext cx="1872208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OPB vydá Pověřovací akt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7544" y="3270083"/>
            <a:ext cx="273788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OPB vypočítá přesně výši vyrovnávací platby  a délku pověření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62163" y="3183937"/>
            <a:ext cx="2133007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CRR provede kontrolu žádosti a potvrdí výši  CZV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17624" y="3183937"/>
            <a:ext cx="1825352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Žadatel zpracuje a podá žádost o dotaci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586974" y="1738456"/>
            <a:ext cx="1755986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OPB </a:t>
            </a:r>
            <a:r>
              <a:rPr lang="cs-CZ" dirty="0">
                <a:solidFill>
                  <a:schemeClr val="tx1"/>
                </a:solidFill>
              </a:rPr>
              <a:t>vydá </a:t>
            </a:r>
            <a:r>
              <a:rPr lang="cs-CZ" dirty="0" smtClean="0">
                <a:solidFill>
                  <a:schemeClr val="tx1"/>
                </a:solidFill>
              </a:rPr>
              <a:t>doklad o podání </a:t>
            </a:r>
            <a:r>
              <a:rPr lang="cs-CZ" dirty="0">
                <a:solidFill>
                  <a:schemeClr val="tx1"/>
                </a:solidFill>
              </a:rPr>
              <a:t>žádosti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354819" y="4990470"/>
            <a:ext cx="242104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Žadatel podepíše Pověřovací akt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304176" y="4978016"/>
            <a:ext cx="242104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ŘO IROP vydá Rozhodnutí o poskytnutí dotace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366847" y="2187376"/>
            <a:ext cx="728123" cy="216025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0800000">
            <a:off x="5895170" y="3537444"/>
            <a:ext cx="705728" cy="273643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5400000">
            <a:off x="7123488" y="2792729"/>
            <a:ext cx="575582" cy="206833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5887788" y="2195656"/>
            <a:ext cx="698260" cy="207745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 rot="10800000">
            <a:off x="3205424" y="3595060"/>
            <a:ext cx="556738" cy="216027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rot="5400000">
            <a:off x="1289077" y="4443066"/>
            <a:ext cx="805987" cy="288821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2585119" y="5391092"/>
            <a:ext cx="769700" cy="237182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63539" y="1556792"/>
            <a:ext cx="2991280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204C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dirty="0" smtClean="0">
                <a:solidFill>
                  <a:schemeClr val="tx1"/>
                </a:solidFill>
              </a:rPr>
              <a:t>Žadatel na základě modelových situací rozhodne o výši vyrovnávací platby     a délce pověření </a:t>
            </a:r>
          </a:p>
        </p:txBody>
      </p:sp>
      <p:sp>
        <p:nvSpPr>
          <p:cNvPr id="23" name="Šipka doprava 22"/>
          <p:cNvSpPr/>
          <p:nvPr/>
        </p:nvSpPr>
        <p:spPr>
          <a:xfrm>
            <a:off x="5743466" y="5357633"/>
            <a:ext cx="528866" cy="237182"/>
          </a:xfrm>
          <a:prstGeom prst="rightArrow">
            <a:avLst/>
          </a:prstGeom>
          <a:solidFill>
            <a:srgbClr val="749BC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6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1104</Words>
  <Application>Microsoft Office PowerPoint</Application>
  <PresentationFormat>Předvádění na obrazovce (4:3)</PresentationFormat>
  <Paragraphs>148</Paragraphs>
  <Slides>17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MotivIROP</vt:lpstr>
      <vt:lpstr>    Veřejná podpora v režimu pravidel podpory na služby obecného hospodářského zájmu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uzivatel</cp:lastModifiedBy>
  <cp:revision>247</cp:revision>
  <cp:lastPrinted>2016-06-14T07:04:27Z</cp:lastPrinted>
  <dcterms:created xsi:type="dcterms:W3CDTF">2014-10-03T06:20:14Z</dcterms:created>
  <dcterms:modified xsi:type="dcterms:W3CDTF">2016-06-14T07:04:30Z</dcterms:modified>
</cp:coreProperties>
</file>