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  <p:sldMasterId id="2147483721" r:id="rId2"/>
    <p:sldMasterId id="2147483733" r:id="rId3"/>
    <p:sldMasterId id="2147483745" r:id="rId4"/>
  </p:sldMasterIdLst>
  <p:notesMasterIdLst>
    <p:notesMasterId r:id="rId33"/>
  </p:notesMasterIdLst>
  <p:handoutMasterIdLst>
    <p:handoutMasterId r:id="rId34"/>
  </p:handoutMasterIdLst>
  <p:sldIdLst>
    <p:sldId id="323" r:id="rId5"/>
    <p:sldId id="330" r:id="rId6"/>
    <p:sldId id="412" r:id="rId7"/>
    <p:sldId id="413" r:id="rId8"/>
    <p:sldId id="414" r:id="rId9"/>
    <p:sldId id="464" r:id="rId10"/>
    <p:sldId id="465" r:id="rId11"/>
    <p:sldId id="416" r:id="rId12"/>
    <p:sldId id="418" r:id="rId13"/>
    <p:sldId id="411" r:id="rId14"/>
    <p:sldId id="421" r:id="rId15"/>
    <p:sldId id="466" r:id="rId16"/>
    <p:sldId id="467" r:id="rId17"/>
    <p:sldId id="468" r:id="rId18"/>
    <p:sldId id="469" r:id="rId19"/>
    <p:sldId id="470" r:id="rId20"/>
    <p:sldId id="422" r:id="rId21"/>
    <p:sldId id="423" r:id="rId22"/>
    <p:sldId id="446" r:id="rId23"/>
    <p:sldId id="455" r:id="rId24"/>
    <p:sldId id="456" r:id="rId25"/>
    <p:sldId id="457" r:id="rId26"/>
    <p:sldId id="458" r:id="rId27"/>
    <p:sldId id="459" r:id="rId28"/>
    <p:sldId id="436" r:id="rId29"/>
    <p:sldId id="437" r:id="rId30"/>
    <p:sldId id="463" r:id="rId31"/>
    <p:sldId id="410" r:id="rId32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ostislav Mazal" initials="RM" lastIdx="1" clrIdx="0"/>
  <p:cmAuthor id="1" name="Martina Fišerová" initials="M.F.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1B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00" autoAdjust="0"/>
    <p:restoredTop sz="87922" autoAdjust="0"/>
  </p:normalViewPr>
  <p:slideViewPr>
    <p:cSldViewPr>
      <p:cViewPr varScale="1">
        <p:scale>
          <a:sx n="83" d="100"/>
          <a:sy n="83" d="100"/>
        </p:scale>
        <p:origin x="25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commentAuthors" Target="commentAuthor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4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4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18AB0A-7BED-45CC-8968-54C5D48470FD}" type="doc">
      <dgm:prSet loTypeId="urn:microsoft.com/office/officeart/2005/8/layout/vList4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38804BD3-7704-44DB-93A2-A6FB8DF386BF}">
      <dgm:prSet phldrT="[Text]" custT="1"/>
      <dgm:spPr/>
      <dgm:t>
        <a:bodyPr/>
        <a:lstStyle/>
        <a:p>
          <a:r>
            <a:rPr lang="cs-CZ" sz="1600" b="1" dirty="0" smtClean="0"/>
            <a:t>Prioritní osa 1 - Infrastruktura</a:t>
          </a:r>
          <a:endParaRPr lang="cs-CZ" sz="1600" b="1" dirty="0"/>
        </a:p>
      </dgm:t>
    </dgm:pt>
    <dgm:pt modelId="{5AECA738-EC58-4AD8-B30B-720E0E369E9D}" type="parTrans" cxnId="{B64F7126-809B-46FA-8512-AB45C1CB52DD}">
      <dgm:prSet/>
      <dgm:spPr/>
      <dgm:t>
        <a:bodyPr/>
        <a:lstStyle/>
        <a:p>
          <a:endParaRPr lang="cs-CZ"/>
        </a:p>
      </dgm:t>
    </dgm:pt>
    <dgm:pt modelId="{97E853D5-3B2B-4DCE-BF44-F459F80E6EE5}" type="sibTrans" cxnId="{B64F7126-809B-46FA-8512-AB45C1CB52DD}">
      <dgm:prSet/>
      <dgm:spPr/>
      <dgm:t>
        <a:bodyPr/>
        <a:lstStyle/>
        <a:p>
          <a:endParaRPr lang="cs-CZ"/>
        </a:p>
      </dgm:t>
    </dgm:pt>
    <dgm:pt modelId="{C5C86733-1C4E-4ABE-BC8B-70E73BF8076C}">
      <dgm:prSet phldrT="[Text]" custT="1"/>
      <dgm:spPr/>
      <dgm:t>
        <a:bodyPr/>
        <a:lstStyle/>
        <a:p>
          <a:r>
            <a:rPr lang="cs-CZ" sz="1200" dirty="0" smtClean="0"/>
            <a:t>Konkurenceschopné, dostupné a bezpečné regiony</a:t>
          </a:r>
          <a:endParaRPr lang="cs-CZ" sz="1200" dirty="0"/>
        </a:p>
      </dgm:t>
    </dgm:pt>
    <dgm:pt modelId="{AEF1FBBF-C95F-45ED-A8E1-CE69CDF9D44F}" type="parTrans" cxnId="{15A7B2A0-6A73-413A-BB86-87F351908914}">
      <dgm:prSet/>
      <dgm:spPr/>
      <dgm:t>
        <a:bodyPr/>
        <a:lstStyle/>
        <a:p>
          <a:endParaRPr lang="cs-CZ"/>
        </a:p>
      </dgm:t>
    </dgm:pt>
    <dgm:pt modelId="{286C2363-6DA5-4FB5-8346-569610400F7C}" type="sibTrans" cxnId="{15A7B2A0-6A73-413A-BB86-87F351908914}">
      <dgm:prSet/>
      <dgm:spPr/>
      <dgm:t>
        <a:bodyPr/>
        <a:lstStyle/>
        <a:p>
          <a:endParaRPr lang="cs-CZ"/>
        </a:p>
      </dgm:t>
    </dgm:pt>
    <dgm:pt modelId="{A8C219C7-9F00-4E75-8B16-481975849224}">
      <dgm:prSet phldrT="[Text]" custT="1"/>
      <dgm:spPr/>
      <dgm:t>
        <a:bodyPr/>
        <a:lstStyle/>
        <a:p>
          <a:r>
            <a:rPr lang="cs-CZ" sz="1200" dirty="0" smtClean="0"/>
            <a:t>Alokace 1,6 mld. EUR</a:t>
          </a:r>
          <a:endParaRPr lang="cs-CZ" sz="1200" dirty="0"/>
        </a:p>
      </dgm:t>
    </dgm:pt>
    <dgm:pt modelId="{3D529C3B-331C-4A53-8447-64F92C02A4C9}" type="parTrans" cxnId="{DC478773-C6CC-4E8E-9071-ECCDF2C2EF2E}">
      <dgm:prSet/>
      <dgm:spPr/>
      <dgm:t>
        <a:bodyPr/>
        <a:lstStyle/>
        <a:p>
          <a:endParaRPr lang="cs-CZ"/>
        </a:p>
      </dgm:t>
    </dgm:pt>
    <dgm:pt modelId="{7EDC45D9-79A5-434A-AB8A-41008476D2F4}" type="sibTrans" cxnId="{DC478773-C6CC-4E8E-9071-ECCDF2C2EF2E}">
      <dgm:prSet/>
      <dgm:spPr/>
      <dgm:t>
        <a:bodyPr/>
        <a:lstStyle/>
        <a:p>
          <a:endParaRPr lang="cs-CZ"/>
        </a:p>
      </dgm:t>
    </dgm:pt>
    <dgm:pt modelId="{855CB492-B9C1-4831-9453-D02DC01556CB}">
      <dgm:prSet phldrT="[Text]" custT="1"/>
      <dgm:spPr/>
      <dgm:t>
        <a:bodyPr/>
        <a:lstStyle/>
        <a:p>
          <a:r>
            <a:rPr lang="cs-CZ" sz="1600" b="1" dirty="0" smtClean="0"/>
            <a:t>Prioritní osa 2 - Lidé</a:t>
          </a:r>
          <a:endParaRPr lang="cs-CZ" sz="1600" b="1" dirty="0"/>
        </a:p>
      </dgm:t>
    </dgm:pt>
    <dgm:pt modelId="{46A500E4-F521-4FED-80BC-55EF97D6434D}" type="parTrans" cxnId="{E1E70704-B184-417B-9262-1209773EB354}">
      <dgm:prSet/>
      <dgm:spPr/>
      <dgm:t>
        <a:bodyPr/>
        <a:lstStyle/>
        <a:p>
          <a:endParaRPr lang="cs-CZ"/>
        </a:p>
      </dgm:t>
    </dgm:pt>
    <dgm:pt modelId="{89B1A5F6-0C83-44AA-BDC4-F0486C8FEB1C}" type="sibTrans" cxnId="{E1E70704-B184-417B-9262-1209773EB354}">
      <dgm:prSet/>
      <dgm:spPr/>
      <dgm:t>
        <a:bodyPr/>
        <a:lstStyle/>
        <a:p>
          <a:endParaRPr lang="cs-CZ"/>
        </a:p>
      </dgm:t>
    </dgm:pt>
    <dgm:pt modelId="{098ADAF1-68DC-4019-95EC-CF9DEA0595F5}">
      <dgm:prSet phldrT="[Text]" custT="1"/>
      <dgm:spPr/>
      <dgm:t>
        <a:bodyPr/>
        <a:lstStyle/>
        <a:p>
          <a:r>
            <a:rPr lang="cs-CZ" sz="1200" dirty="0" smtClean="0"/>
            <a:t>Zkvalitnění veřejných služeb a podmínek života pro obyvatele regionů</a:t>
          </a:r>
          <a:endParaRPr lang="cs-CZ" sz="1200" dirty="0"/>
        </a:p>
      </dgm:t>
    </dgm:pt>
    <dgm:pt modelId="{BBC28CAB-1411-42FD-AE69-490F5FA47BCC}" type="parTrans" cxnId="{0D1EA085-623E-4D57-808B-B23AF2C24995}">
      <dgm:prSet/>
      <dgm:spPr/>
      <dgm:t>
        <a:bodyPr/>
        <a:lstStyle/>
        <a:p>
          <a:endParaRPr lang="cs-CZ"/>
        </a:p>
      </dgm:t>
    </dgm:pt>
    <dgm:pt modelId="{3601A7EA-3FDB-4E9C-A299-B4AF145636B4}" type="sibTrans" cxnId="{0D1EA085-623E-4D57-808B-B23AF2C24995}">
      <dgm:prSet/>
      <dgm:spPr/>
      <dgm:t>
        <a:bodyPr/>
        <a:lstStyle/>
        <a:p>
          <a:endParaRPr lang="cs-CZ"/>
        </a:p>
      </dgm:t>
    </dgm:pt>
    <dgm:pt modelId="{75152ED6-09D4-4CB2-B330-0EBA2A1F6BEE}">
      <dgm:prSet phldrT="[Text]" custT="1"/>
      <dgm:spPr/>
      <dgm:t>
        <a:bodyPr/>
        <a:lstStyle/>
        <a:p>
          <a:r>
            <a:rPr lang="cs-CZ" sz="1200" dirty="0" smtClean="0"/>
            <a:t>Alokace 1,7 mld. EUR</a:t>
          </a:r>
          <a:endParaRPr lang="cs-CZ" sz="1200" dirty="0"/>
        </a:p>
      </dgm:t>
    </dgm:pt>
    <dgm:pt modelId="{CC109D3F-9445-4552-9CA0-A9E9B002361B}" type="parTrans" cxnId="{7442FBE8-417F-4111-B6ED-AEAE7C9C435B}">
      <dgm:prSet/>
      <dgm:spPr/>
      <dgm:t>
        <a:bodyPr/>
        <a:lstStyle/>
        <a:p>
          <a:endParaRPr lang="cs-CZ"/>
        </a:p>
      </dgm:t>
    </dgm:pt>
    <dgm:pt modelId="{C930B535-36DD-47E2-9858-8F6E44F2C9EA}" type="sibTrans" cxnId="{7442FBE8-417F-4111-B6ED-AEAE7C9C435B}">
      <dgm:prSet/>
      <dgm:spPr/>
      <dgm:t>
        <a:bodyPr/>
        <a:lstStyle/>
        <a:p>
          <a:endParaRPr lang="cs-CZ"/>
        </a:p>
      </dgm:t>
    </dgm:pt>
    <dgm:pt modelId="{D74C87B0-8199-4D82-97CA-8716D0810C88}">
      <dgm:prSet phldrT="[Text]" custT="1"/>
      <dgm:spPr/>
      <dgm:t>
        <a:bodyPr/>
        <a:lstStyle/>
        <a:p>
          <a:r>
            <a:rPr lang="cs-CZ" sz="1600" b="1" dirty="0" smtClean="0"/>
            <a:t>Prioritní osa 3 - Instituce</a:t>
          </a:r>
          <a:endParaRPr lang="cs-CZ" sz="1600" b="1" dirty="0"/>
        </a:p>
      </dgm:t>
    </dgm:pt>
    <dgm:pt modelId="{BA6FD47A-7786-47D8-9381-A1E3D218F4E4}" type="parTrans" cxnId="{CC11735D-CD9A-491C-AEF0-7073EE76FB85}">
      <dgm:prSet/>
      <dgm:spPr/>
      <dgm:t>
        <a:bodyPr/>
        <a:lstStyle/>
        <a:p>
          <a:endParaRPr lang="cs-CZ"/>
        </a:p>
      </dgm:t>
    </dgm:pt>
    <dgm:pt modelId="{63D68963-997E-49B1-9594-476FD97AA95B}" type="sibTrans" cxnId="{CC11735D-CD9A-491C-AEF0-7073EE76FB85}">
      <dgm:prSet/>
      <dgm:spPr/>
      <dgm:t>
        <a:bodyPr/>
        <a:lstStyle/>
        <a:p>
          <a:endParaRPr lang="cs-CZ"/>
        </a:p>
      </dgm:t>
    </dgm:pt>
    <dgm:pt modelId="{34C60AC1-3BAF-4349-9B04-1EBEAA6874AE}">
      <dgm:prSet phldrT="[Text]" custT="1"/>
      <dgm:spPr/>
      <dgm:t>
        <a:bodyPr/>
        <a:lstStyle/>
        <a:p>
          <a:r>
            <a:rPr lang="cs-CZ" sz="1200" dirty="0" smtClean="0"/>
            <a:t>Dobrá správa území a zefektivnění veřejných institucí</a:t>
          </a:r>
          <a:endParaRPr lang="cs-CZ" sz="1200" dirty="0"/>
        </a:p>
      </dgm:t>
    </dgm:pt>
    <dgm:pt modelId="{B31C10BD-BE4E-4EEF-981F-25C40EBC00D4}" type="parTrans" cxnId="{3D52D5DF-88CF-4499-8222-584F5AB467B0}">
      <dgm:prSet/>
      <dgm:spPr/>
      <dgm:t>
        <a:bodyPr/>
        <a:lstStyle/>
        <a:p>
          <a:endParaRPr lang="cs-CZ"/>
        </a:p>
      </dgm:t>
    </dgm:pt>
    <dgm:pt modelId="{23EAEF30-F210-45C2-A3C7-7E5016B64A98}" type="sibTrans" cxnId="{3D52D5DF-88CF-4499-8222-584F5AB467B0}">
      <dgm:prSet/>
      <dgm:spPr/>
      <dgm:t>
        <a:bodyPr/>
        <a:lstStyle/>
        <a:p>
          <a:endParaRPr lang="cs-CZ"/>
        </a:p>
      </dgm:t>
    </dgm:pt>
    <dgm:pt modelId="{273BDC39-9757-4293-83AA-A9E9CC915DA0}">
      <dgm:prSet phldrT="[Text]" custT="1"/>
      <dgm:spPr/>
      <dgm:t>
        <a:bodyPr/>
        <a:lstStyle/>
        <a:p>
          <a:r>
            <a:rPr lang="cs-CZ" sz="1200" dirty="0" smtClean="0"/>
            <a:t>Alokace 0,8 mld. EUR</a:t>
          </a:r>
          <a:endParaRPr lang="cs-CZ" sz="1200" dirty="0"/>
        </a:p>
      </dgm:t>
    </dgm:pt>
    <dgm:pt modelId="{982DFF29-8236-4E99-97CE-FD76D273CBEC}" type="parTrans" cxnId="{CF6D3D8A-7289-43F1-82F2-5F5C4672169C}">
      <dgm:prSet/>
      <dgm:spPr/>
      <dgm:t>
        <a:bodyPr/>
        <a:lstStyle/>
        <a:p>
          <a:endParaRPr lang="cs-CZ"/>
        </a:p>
      </dgm:t>
    </dgm:pt>
    <dgm:pt modelId="{13EEE600-D28C-4CBF-9128-6CDA52976D52}" type="sibTrans" cxnId="{CF6D3D8A-7289-43F1-82F2-5F5C4672169C}">
      <dgm:prSet/>
      <dgm:spPr/>
      <dgm:t>
        <a:bodyPr/>
        <a:lstStyle/>
        <a:p>
          <a:endParaRPr lang="cs-CZ"/>
        </a:p>
      </dgm:t>
    </dgm:pt>
    <dgm:pt modelId="{D3784C62-6E03-4E88-AA8E-EC0DCEAD96BC}">
      <dgm:prSet custT="1"/>
      <dgm:spPr/>
      <dgm:t>
        <a:bodyPr/>
        <a:lstStyle/>
        <a:p>
          <a:endParaRPr lang="cs-CZ" sz="1900" b="1" dirty="0" smtClean="0"/>
        </a:p>
        <a:p>
          <a:r>
            <a:rPr lang="cs-CZ" sz="1600" b="1" dirty="0" smtClean="0"/>
            <a:t>Prioritní osa 4 - Komunitně vedený místní rozvoj</a:t>
          </a:r>
        </a:p>
        <a:p>
          <a:r>
            <a:rPr lang="cs-CZ" sz="1400" dirty="0" smtClean="0"/>
            <a:t> - </a:t>
          </a:r>
          <a:r>
            <a:rPr lang="cs-CZ" sz="1200" dirty="0" smtClean="0"/>
            <a:t>Alokace 390 mil. EUR</a:t>
          </a:r>
        </a:p>
        <a:p>
          <a:r>
            <a:rPr lang="cs-CZ" sz="1200" dirty="0" smtClean="0"/>
            <a:t>  - Posílení CLLD, provozní a animační náklady</a:t>
          </a:r>
        </a:p>
        <a:p>
          <a:endParaRPr lang="cs-CZ" sz="1500" dirty="0" smtClean="0"/>
        </a:p>
        <a:p>
          <a:r>
            <a:rPr lang="cs-CZ" sz="1800" dirty="0" smtClean="0"/>
            <a:t> </a:t>
          </a:r>
          <a:endParaRPr lang="cs-CZ" sz="1800" dirty="0"/>
        </a:p>
      </dgm:t>
    </dgm:pt>
    <dgm:pt modelId="{7AF4961A-ED0F-4EDC-8D12-D24EE5DE0A42}" type="sibTrans" cxnId="{B38F51DE-8E25-4857-B3F8-75840DF3F177}">
      <dgm:prSet/>
      <dgm:spPr/>
      <dgm:t>
        <a:bodyPr/>
        <a:lstStyle/>
        <a:p>
          <a:endParaRPr lang="cs-CZ"/>
        </a:p>
      </dgm:t>
    </dgm:pt>
    <dgm:pt modelId="{9D3428C1-5D9B-4B48-89F0-11E980CE6367}" type="parTrans" cxnId="{B38F51DE-8E25-4857-B3F8-75840DF3F177}">
      <dgm:prSet/>
      <dgm:spPr/>
      <dgm:t>
        <a:bodyPr/>
        <a:lstStyle/>
        <a:p>
          <a:endParaRPr lang="cs-CZ"/>
        </a:p>
      </dgm:t>
    </dgm:pt>
    <dgm:pt modelId="{9BEAB610-B179-412C-A911-0AE990A76040}">
      <dgm:prSet phldrT="[Text]" custT="1"/>
      <dgm:spPr/>
      <dgm:t>
        <a:bodyPr/>
        <a:lstStyle/>
        <a:p>
          <a:r>
            <a:rPr lang="cs-CZ" sz="1200" dirty="0" smtClean="0"/>
            <a:t>Doprava, integrované dopravní systémy, IZS</a:t>
          </a:r>
          <a:endParaRPr lang="cs-CZ" sz="1200" dirty="0"/>
        </a:p>
      </dgm:t>
    </dgm:pt>
    <dgm:pt modelId="{B058C57C-1932-4F82-B960-E9ABCE39DA10}" type="parTrans" cxnId="{4B201E5A-B514-43A8-9FF2-13EE75C6267D}">
      <dgm:prSet/>
      <dgm:spPr/>
      <dgm:t>
        <a:bodyPr/>
        <a:lstStyle/>
        <a:p>
          <a:endParaRPr lang="cs-CZ"/>
        </a:p>
      </dgm:t>
    </dgm:pt>
    <dgm:pt modelId="{3EB8B75A-1CCF-4180-9542-77B7289E93F6}" type="sibTrans" cxnId="{4B201E5A-B514-43A8-9FF2-13EE75C6267D}">
      <dgm:prSet/>
      <dgm:spPr/>
      <dgm:t>
        <a:bodyPr/>
        <a:lstStyle/>
        <a:p>
          <a:endParaRPr lang="cs-CZ"/>
        </a:p>
      </dgm:t>
    </dgm:pt>
    <dgm:pt modelId="{CE8BA2DC-6A07-4136-AE2C-02E787173318}">
      <dgm:prSet phldrT="[Text]" custT="1"/>
      <dgm:spPr/>
      <dgm:t>
        <a:bodyPr/>
        <a:lstStyle/>
        <a:p>
          <a:r>
            <a:rPr lang="cs-CZ" sz="1200" dirty="0" smtClean="0"/>
            <a:t>Sociální služby/bydlení, sociální podnikání, zdravotní péče, vzdělávání, zateplování</a:t>
          </a:r>
          <a:endParaRPr lang="cs-CZ" sz="1200" dirty="0"/>
        </a:p>
      </dgm:t>
    </dgm:pt>
    <dgm:pt modelId="{2364E369-AC98-4AC6-8070-77B5CDF58140}" type="parTrans" cxnId="{2BE8E23A-86C2-47E7-AB01-A3AC2D35367C}">
      <dgm:prSet/>
      <dgm:spPr/>
      <dgm:t>
        <a:bodyPr/>
        <a:lstStyle/>
        <a:p>
          <a:endParaRPr lang="cs-CZ"/>
        </a:p>
      </dgm:t>
    </dgm:pt>
    <dgm:pt modelId="{1EF5AC0F-9C89-46BA-931D-093812BF1C36}" type="sibTrans" cxnId="{2BE8E23A-86C2-47E7-AB01-A3AC2D35367C}">
      <dgm:prSet/>
      <dgm:spPr/>
      <dgm:t>
        <a:bodyPr/>
        <a:lstStyle/>
        <a:p>
          <a:endParaRPr lang="cs-CZ"/>
        </a:p>
      </dgm:t>
    </dgm:pt>
    <dgm:pt modelId="{011776CB-E079-448D-8CBF-0D6A1B0031D4}">
      <dgm:prSet phldrT="[Text]"/>
      <dgm:spPr/>
      <dgm:t>
        <a:bodyPr/>
        <a:lstStyle/>
        <a:p>
          <a:endParaRPr lang="cs-CZ" sz="1100" dirty="0"/>
        </a:p>
      </dgm:t>
    </dgm:pt>
    <dgm:pt modelId="{96EFE842-57A1-4857-AB91-F6EC5AF4C58A}" type="parTrans" cxnId="{A37C4BF5-B775-4ED6-85F3-E253392DFE69}">
      <dgm:prSet/>
      <dgm:spPr/>
      <dgm:t>
        <a:bodyPr/>
        <a:lstStyle/>
        <a:p>
          <a:endParaRPr lang="cs-CZ"/>
        </a:p>
      </dgm:t>
    </dgm:pt>
    <dgm:pt modelId="{6E105E89-4A89-4F46-9629-6926A46E3211}" type="sibTrans" cxnId="{A37C4BF5-B775-4ED6-85F3-E253392DFE69}">
      <dgm:prSet/>
      <dgm:spPr/>
      <dgm:t>
        <a:bodyPr/>
        <a:lstStyle/>
        <a:p>
          <a:endParaRPr lang="cs-CZ"/>
        </a:p>
      </dgm:t>
    </dgm:pt>
    <dgm:pt modelId="{F883D463-9FC1-405D-86B6-DFDB1BF4DFD4}">
      <dgm:prSet phldrT="[Text]" custT="1"/>
      <dgm:spPr/>
      <dgm:t>
        <a:bodyPr/>
        <a:lstStyle/>
        <a:p>
          <a:r>
            <a:rPr lang="cs-CZ" sz="1200" dirty="0" smtClean="0"/>
            <a:t>Kulturní dědictví, e-Government, dokumenty územního rozvoje</a:t>
          </a:r>
          <a:endParaRPr lang="cs-CZ" sz="1200" dirty="0"/>
        </a:p>
      </dgm:t>
    </dgm:pt>
    <dgm:pt modelId="{4089294D-1236-4D90-A4CA-5ABFB48B4A69}" type="parTrans" cxnId="{C682256E-1973-4AC7-954E-3675913CCEA0}">
      <dgm:prSet/>
      <dgm:spPr/>
      <dgm:t>
        <a:bodyPr/>
        <a:lstStyle/>
        <a:p>
          <a:endParaRPr lang="cs-CZ"/>
        </a:p>
      </dgm:t>
    </dgm:pt>
    <dgm:pt modelId="{C7B43A55-CB70-4631-995C-E69EA77BC0FA}" type="sibTrans" cxnId="{C682256E-1973-4AC7-954E-3675913CCEA0}">
      <dgm:prSet/>
      <dgm:spPr/>
      <dgm:t>
        <a:bodyPr/>
        <a:lstStyle/>
        <a:p>
          <a:endParaRPr lang="cs-CZ"/>
        </a:p>
      </dgm:t>
    </dgm:pt>
    <dgm:pt modelId="{8A587B36-857B-41ED-B7A7-D47113F79935}" type="pres">
      <dgm:prSet presAssocID="{A518AB0A-7BED-45CC-8968-54C5D48470F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64EB5DFD-492E-47C2-A4DD-BBD451AF4F4E}" type="pres">
      <dgm:prSet presAssocID="{38804BD3-7704-44DB-93A2-A6FB8DF386BF}" presName="comp" presStyleCnt="0"/>
      <dgm:spPr/>
    </dgm:pt>
    <dgm:pt modelId="{50CD8E78-60B6-449B-AD20-121950675E4A}" type="pres">
      <dgm:prSet presAssocID="{38804BD3-7704-44DB-93A2-A6FB8DF386BF}" presName="box" presStyleLbl="node1" presStyleIdx="0" presStyleCnt="4" custLinFactNeighborY="-6845"/>
      <dgm:spPr/>
      <dgm:t>
        <a:bodyPr/>
        <a:lstStyle/>
        <a:p>
          <a:endParaRPr lang="cs-CZ"/>
        </a:p>
      </dgm:t>
    </dgm:pt>
    <dgm:pt modelId="{C72FE72D-A4DA-4420-9D63-39C025359A7F}" type="pres">
      <dgm:prSet presAssocID="{38804BD3-7704-44DB-93A2-A6FB8DF386BF}" presName="img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</dgm:spPr>
      <dgm:t>
        <a:bodyPr/>
        <a:lstStyle/>
        <a:p>
          <a:endParaRPr lang="cs-CZ"/>
        </a:p>
      </dgm:t>
    </dgm:pt>
    <dgm:pt modelId="{66C8A01D-04C6-4396-8787-43DC36C8480A}" type="pres">
      <dgm:prSet presAssocID="{38804BD3-7704-44DB-93A2-A6FB8DF386BF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3AC31F7-E6D2-45E8-BD17-C2F01F80D57E}" type="pres">
      <dgm:prSet presAssocID="{97E853D5-3B2B-4DCE-BF44-F459F80E6EE5}" presName="spacer" presStyleCnt="0"/>
      <dgm:spPr/>
    </dgm:pt>
    <dgm:pt modelId="{B249F259-2691-44EA-A647-C688963D4FA1}" type="pres">
      <dgm:prSet presAssocID="{855CB492-B9C1-4831-9453-D02DC01556CB}" presName="comp" presStyleCnt="0"/>
      <dgm:spPr/>
    </dgm:pt>
    <dgm:pt modelId="{D220A56B-34B4-4DD0-B125-97D865139D92}" type="pres">
      <dgm:prSet presAssocID="{855CB492-B9C1-4831-9453-D02DC01556CB}" presName="box" presStyleLbl="node1" presStyleIdx="1" presStyleCnt="4"/>
      <dgm:spPr/>
      <dgm:t>
        <a:bodyPr/>
        <a:lstStyle/>
        <a:p>
          <a:endParaRPr lang="cs-CZ"/>
        </a:p>
      </dgm:t>
    </dgm:pt>
    <dgm:pt modelId="{AC85F51E-059B-4E4B-88C8-BEEAF6E6C8CB}" type="pres">
      <dgm:prSet presAssocID="{855CB492-B9C1-4831-9453-D02DC01556CB}" presName="img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  <dgm:t>
        <a:bodyPr/>
        <a:lstStyle/>
        <a:p>
          <a:endParaRPr lang="cs-CZ"/>
        </a:p>
      </dgm:t>
    </dgm:pt>
    <dgm:pt modelId="{6E62D4D7-9191-4501-B151-D627F722878F}" type="pres">
      <dgm:prSet presAssocID="{855CB492-B9C1-4831-9453-D02DC01556CB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21F83A2-5DE7-4DB3-AC2F-3437098DDD8C}" type="pres">
      <dgm:prSet presAssocID="{89B1A5F6-0C83-44AA-BDC4-F0486C8FEB1C}" presName="spacer" presStyleCnt="0"/>
      <dgm:spPr/>
    </dgm:pt>
    <dgm:pt modelId="{42D704DB-7DF6-440E-B7C9-644A864B0BFF}" type="pres">
      <dgm:prSet presAssocID="{D74C87B0-8199-4D82-97CA-8716D0810C88}" presName="comp" presStyleCnt="0"/>
      <dgm:spPr/>
    </dgm:pt>
    <dgm:pt modelId="{9A27448D-784B-4861-9334-121A223779B3}" type="pres">
      <dgm:prSet presAssocID="{D74C87B0-8199-4D82-97CA-8716D0810C88}" presName="box" presStyleLbl="node1" presStyleIdx="2" presStyleCnt="4"/>
      <dgm:spPr/>
      <dgm:t>
        <a:bodyPr/>
        <a:lstStyle/>
        <a:p>
          <a:endParaRPr lang="cs-CZ"/>
        </a:p>
      </dgm:t>
    </dgm:pt>
    <dgm:pt modelId="{CB3108F3-6AC6-46B9-815A-42013ADAA734}" type="pres">
      <dgm:prSet presAssocID="{D74C87B0-8199-4D82-97CA-8716D0810C88}" presName="img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  <dgm:t>
        <a:bodyPr/>
        <a:lstStyle/>
        <a:p>
          <a:endParaRPr lang="cs-CZ"/>
        </a:p>
      </dgm:t>
    </dgm:pt>
    <dgm:pt modelId="{614AE268-84D0-4EF9-B74B-195569128116}" type="pres">
      <dgm:prSet presAssocID="{D74C87B0-8199-4D82-97CA-8716D0810C88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40D9C1A-F7EF-4C42-8E40-E43DCD410462}" type="pres">
      <dgm:prSet presAssocID="{63D68963-997E-49B1-9594-476FD97AA95B}" presName="spacer" presStyleCnt="0"/>
      <dgm:spPr/>
    </dgm:pt>
    <dgm:pt modelId="{8E18C6B9-65AB-4143-ACFB-F77B95B74E4A}" type="pres">
      <dgm:prSet presAssocID="{D3784C62-6E03-4E88-AA8E-EC0DCEAD96BC}" presName="comp" presStyleCnt="0"/>
      <dgm:spPr/>
    </dgm:pt>
    <dgm:pt modelId="{9E808720-DA3C-4D88-83BC-C88B0AC710F3}" type="pres">
      <dgm:prSet presAssocID="{D3784C62-6E03-4E88-AA8E-EC0DCEAD96BC}" presName="box" presStyleLbl="node1" presStyleIdx="3" presStyleCnt="4" custLinFactNeighborX="-6703" custLinFactNeighborY="252"/>
      <dgm:spPr/>
      <dgm:t>
        <a:bodyPr/>
        <a:lstStyle/>
        <a:p>
          <a:endParaRPr lang="cs-CZ"/>
        </a:p>
      </dgm:t>
    </dgm:pt>
    <dgm:pt modelId="{5C5B56BD-76A1-46D2-95E9-D7A31171320F}" type="pres">
      <dgm:prSet presAssocID="{D3784C62-6E03-4E88-AA8E-EC0DCEAD96BC}" presName="img" presStyleLbl="f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  <dgm:t>
        <a:bodyPr/>
        <a:lstStyle/>
        <a:p>
          <a:endParaRPr lang="cs-CZ"/>
        </a:p>
      </dgm:t>
    </dgm:pt>
    <dgm:pt modelId="{C47FD7BB-128E-4643-98CA-3F319452AC98}" type="pres">
      <dgm:prSet presAssocID="{D3784C62-6E03-4E88-AA8E-EC0DCEAD96BC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CD922E6E-33AE-4825-8ED5-83FC67F9DA09}" type="presOf" srcId="{855CB492-B9C1-4831-9453-D02DC01556CB}" destId="{D220A56B-34B4-4DD0-B125-97D865139D92}" srcOrd="0" destOrd="0" presId="urn:microsoft.com/office/officeart/2005/8/layout/vList4#1"/>
    <dgm:cxn modelId="{4B201E5A-B514-43A8-9FF2-13EE75C6267D}" srcId="{38804BD3-7704-44DB-93A2-A6FB8DF386BF}" destId="{9BEAB610-B179-412C-A911-0AE990A76040}" srcOrd="2" destOrd="0" parTransId="{B058C57C-1932-4F82-B960-E9ABCE39DA10}" sibTransId="{3EB8B75A-1CCF-4180-9542-77B7289E93F6}"/>
    <dgm:cxn modelId="{8E5AE21D-B67D-48AB-B023-B199F912350D}" type="presOf" srcId="{A518AB0A-7BED-45CC-8968-54C5D48470FD}" destId="{8A587B36-857B-41ED-B7A7-D47113F79935}" srcOrd="0" destOrd="0" presId="urn:microsoft.com/office/officeart/2005/8/layout/vList4#1"/>
    <dgm:cxn modelId="{9E824CF8-0BFB-4AAC-8C2A-C1D249874B98}" type="presOf" srcId="{011776CB-E079-448D-8CBF-0D6A1B0031D4}" destId="{9A27448D-784B-4861-9334-121A223779B3}" srcOrd="0" destOrd="4" presId="urn:microsoft.com/office/officeart/2005/8/layout/vList4#1"/>
    <dgm:cxn modelId="{DC478773-C6CC-4E8E-9071-ECCDF2C2EF2E}" srcId="{38804BD3-7704-44DB-93A2-A6FB8DF386BF}" destId="{A8C219C7-9F00-4E75-8B16-481975849224}" srcOrd="1" destOrd="0" parTransId="{3D529C3B-331C-4A53-8447-64F92C02A4C9}" sibTransId="{7EDC45D9-79A5-434A-AB8A-41008476D2F4}"/>
    <dgm:cxn modelId="{E88CF74D-9A3E-4EA9-B698-B864787ED0FC}" type="presOf" srcId="{D74C87B0-8199-4D82-97CA-8716D0810C88}" destId="{614AE268-84D0-4EF9-B74B-195569128116}" srcOrd="1" destOrd="0" presId="urn:microsoft.com/office/officeart/2005/8/layout/vList4#1"/>
    <dgm:cxn modelId="{A1E6BE82-95E5-4959-99EF-DC6160918811}" type="presOf" srcId="{A8C219C7-9F00-4E75-8B16-481975849224}" destId="{50CD8E78-60B6-449B-AD20-121950675E4A}" srcOrd="0" destOrd="2" presId="urn:microsoft.com/office/officeart/2005/8/layout/vList4#1"/>
    <dgm:cxn modelId="{C682256E-1973-4AC7-954E-3675913CCEA0}" srcId="{D74C87B0-8199-4D82-97CA-8716D0810C88}" destId="{F883D463-9FC1-405D-86B6-DFDB1BF4DFD4}" srcOrd="2" destOrd="0" parTransId="{4089294D-1236-4D90-A4CA-5ABFB48B4A69}" sibTransId="{C7B43A55-CB70-4631-995C-E69EA77BC0FA}"/>
    <dgm:cxn modelId="{E264C006-7160-4094-A09A-0442ABF97076}" type="presOf" srcId="{CE8BA2DC-6A07-4136-AE2C-02E787173318}" destId="{6E62D4D7-9191-4501-B151-D627F722878F}" srcOrd="1" destOrd="3" presId="urn:microsoft.com/office/officeart/2005/8/layout/vList4#1"/>
    <dgm:cxn modelId="{51B71AFE-782A-4097-ABB9-7D7C45812699}" type="presOf" srcId="{C5C86733-1C4E-4ABE-BC8B-70E73BF8076C}" destId="{50CD8E78-60B6-449B-AD20-121950675E4A}" srcOrd="0" destOrd="1" presId="urn:microsoft.com/office/officeart/2005/8/layout/vList4#1"/>
    <dgm:cxn modelId="{5B010AC7-16FA-4622-A94D-1A590C1D38A3}" type="presOf" srcId="{098ADAF1-68DC-4019-95EC-CF9DEA0595F5}" destId="{6E62D4D7-9191-4501-B151-D627F722878F}" srcOrd="1" destOrd="1" presId="urn:microsoft.com/office/officeart/2005/8/layout/vList4#1"/>
    <dgm:cxn modelId="{B75832C4-E81E-4BA6-9B3F-92DB3B934722}" type="presOf" srcId="{34C60AC1-3BAF-4349-9B04-1EBEAA6874AE}" destId="{614AE268-84D0-4EF9-B74B-195569128116}" srcOrd="1" destOrd="1" presId="urn:microsoft.com/office/officeart/2005/8/layout/vList4#1"/>
    <dgm:cxn modelId="{15A7B2A0-6A73-413A-BB86-87F351908914}" srcId="{38804BD3-7704-44DB-93A2-A6FB8DF386BF}" destId="{C5C86733-1C4E-4ABE-BC8B-70E73BF8076C}" srcOrd="0" destOrd="0" parTransId="{AEF1FBBF-C95F-45ED-A8E1-CE69CDF9D44F}" sibTransId="{286C2363-6DA5-4FB5-8346-569610400F7C}"/>
    <dgm:cxn modelId="{E182E984-35A8-4B74-9B67-427CC297C82E}" type="presOf" srcId="{855CB492-B9C1-4831-9453-D02DC01556CB}" destId="{6E62D4D7-9191-4501-B151-D627F722878F}" srcOrd="1" destOrd="0" presId="urn:microsoft.com/office/officeart/2005/8/layout/vList4#1"/>
    <dgm:cxn modelId="{A37C4BF5-B775-4ED6-85F3-E253392DFE69}" srcId="{D74C87B0-8199-4D82-97CA-8716D0810C88}" destId="{011776CB-E079-448D-8CBF-0D6A1B0031D4}" srcOrd="3" destOrd="0" parTransId="{96EFE842-57A1-4857-AB91-F6EC5AF4C58A}" sibTransId="{6E105E89-4A89-4F46-9629-6926A46E3211}"/>
    <dgm:cxn modelId="{CC11735D-CD9A-491C-AEF0-7073EE76FB85}" srcId="{A518AB0A-7BED-45CC-8968-54C5D48470FD}" destId="{D74C87B0-8199-4D82-97CA-8716D0810C88}" srcOrd="2" destOrd="0" parTransId="{BA6FD47A-7786-47D8-9381-A1E3D218F4E4}" sibTransId="{63D68963-997E-49B1-9594-476FD97AA95B}"/>
    <dgm:cxn modelId="{7131CCAD-15A4-4A12-BEC0-DF0C32632830}" type="presOf" srcId="{F883D463-9FC1-405D-86B6-DFDB1BF4DFD4}" destId="{9A27448D-784B-4861-9334-121A223779B3}" srcOrd="0" destOrd="3" presId="urn:microsoft.com/office/officeart/2005/8/layout/vList4#1"/>
    <dgm:cxn modelId="{409C9A9F-6B6C-4049-80F0-EB9F32B1709C}" type="presOf" srcId="{A8C219C7-9F00-4E75-8B16-481975849224}" destId="{66C8A01D-04C6-4396-8787-43DC36C8480A}" srcOrd="1" destOrd="2" presId="urn:microsoft.com/office/officeart/2005/8/layout/vList4#1"/>
    <dgm:cxn modelId="{30F511B3-295D-4F59-9460-1DE454DC5E90}" type="presOf" srcId="{D3784C62-6E03-4E88-AA8E-EC0DCEAD96BC}" destId="{9E808720-DA3C-4D88-83BC-C88B0AC710F3}" srcOrd="0" destOrd="0" presId="urn:microsoft.com/office/officeart/2005/8/layout/vList4#1"/>
    <dgm:cxn modelId="{852A2951-0558-4BB1-A056-E6752E291E34}" type="presOf" srcId="{9BEAB610-B179-412C-A911-0AE990A76040}" destId="{66C8A01D-04C6-4396-8787-43DC36C8480A}" srcOrd="1" destOrd="3" presId="urn:microsoft.com/office/officeart/2005/8/layout/vList4#1"/>
    <dgm:cxn modelId="{0AD6D173-7A9B-4DB9-8779-59971CE5DD55}" type="presOf" srcId="{F883D463-9FC1-405D-86B6-DFDB1BF4DFD4}" destId="{614AE268-84D0-4EF9-B74B-195569128116}" srcOrd="1" destOrd="3" presId="urn:microsoft.com/office/officeart/2005/8/layout/vList4#1"/>
    <dgm:cxn modelId="{EB5D370E-28AF-407C-8B5D-F93DCA270422}" type="presOf" srcId="{D3784C62-6E03-4E88-AA8E-EC0DCEAD96BC}" destId="{C47FD7BB-128E-4643-98CA-3F319452AC98}" srcOrd="1" destOrd="0" presId="urn:microsoft.com/office/officeart/2005/8/layout/vList4#1"/>
    <dgm:cxn modelId="{3D52D5DF-88CF-4499-8222-584F5AB467B0}" srcId="{D74C87B0-8199-4D82-97CA-8716D0810C88}" destId="{34C60AC1-3BAF-4349-9B04-1EBEAA6874AE}" srcOrd="0" destOrd="0" parTransId="{B31C10BD-BE4E-4EEF-981F-25C40EBC00D4}" sibTransId="{23EAEF30-F210-45C2-A3C7-7E5016B64A98}"/>
    <dgm:cxn modelId="{9C24D494-E49A-4C86-BA4B-72BF3F4FFAE8}" type="presOf" srcId="{75152ED6-09D4-4CB2-B330-0EBA2A1F6BEE}" destId="{6E62D4D7-9191-4501-B151-D627F722878F}" srcOrd="1" destOrd="2" presId="urn:microsoft.com/office/officeart/2005/8/layout/vList4#1"/>
    <dgm:cxn modelId="{B38F51DE-8E25-4857-B3F8-75840DF3F177}" srcId="{A518AB0A-7BED-45CC-8968-54C5D48470FD}" destId="{D3784C62-6E03-4E88-AA8E-EC0DCEAD96BC}" srcOrd="3" destOrd="0" parTransId="{9D3428C1-5D9B-4B48-89F0-11E980CE6367}" sibTransId="{7AF4961A-ED0F-4EDC-8D12-D24EE5DE0A42}"/>
    <dgm:cxn modelId="{EC0ABEE2-4EC3-487E-A5BE-BFAF71E54375}" type="presOf" srcId="{273BDC39-9757-4293-83AA-A9E9CC915DA0}" destId="{614AE268-84D0-4EF9-B74B-195569128116}" srcOrd="1" destOrd="2" presId="urn:microsoft.com/office/officeart/2005/8/layout/vList4#1"/>
    <dgm:cxn modelId="{1F968820-041A-400D-8CE8-D481BC8DA548}" type="presOf" srcId="{75152ED6-09D4-4CB2-B330-0EBA2A1F6BEE}" destId="{D220A56B-34B4-4DD0-B125-97D865139D92}" srcOrd="0" destOrd="2" presId="urn:microsoft.com/office/officeart/2005/8/layout/vList4#1"/>
    <dgm:cxn modelId="{24D32E5C-4613-451B-98BA-6D76D0CA20D7}" type="presOf" srcId="{D74C87B0-8199-4D82-97CA-8716D0810C88}" destId="{9A27448D-784B-4861-9334-121A223779B3}" srcOrd="0" destOrd="0" presId="urn:microsoft.com/office/officeart/2005/8/layout/vList4#1"/>
    <dgm:cxn modelId="{02BE3609-0C14-4575-9D26-03234A82C80B}" type="presOf" srcId="{34C60AC1-3BAF-4349-9B04-1EBEAA6874AE}" destId="{9A27448D-784B-4861-9334-121A223779B3}" srcOrd="0" destOrd="1" presId="urn:microsoft.com/office/officeart/2005/8/layout/vList4#1"/>
    <dgm:cxn modelId="{5105A43C-A47E-4B30-9F59-F49FE3F6B03E}" type="presOf" srcId="{CE8BA2DC-6A07-4136-AE2C-02E787173318}" destId="{D220A56B-34B4-4DD0-B125-97D865139D92}" srcOrd="0" destOrd="3" presId="urn:microsoft.com/office/officeart/2005/8/layout/vList4#1"/>
    <dgm:cxn modelId="{7FA4E201-20CC-4231-BD4B-87EAE8CC3942}" type="presOf" srcId="{011776CB-E079-448D-8CBF-0D6A1B0031D4}" destId="{614AE268-84D0-4EF9-B74B-195569128116}" srcOrd="1" destOrd="4" presId="urn:microsoft.com/office/officeart/2005/8/layout/vList4#1"/>
    <dgm:cxn modelId="{76512A5D-6F05-4341-97B0-2878496FD495}" type="presOf" srcId="{273BDC39-9757-4293-83AA-A9E9CC915DA0}" destId="{9A27448D-784B-4861-9334-121A223779B3}" srcOrd="0" destOrd="2" presId="urn:microsoft.com/office/officeart/2005/8/layout/vList4#1"/>
    <dgm:cxn modelId="{CF6D3D8A-7289-43F1-82F2-5F5C4672169C}" srcId="{D74C87B0-8199-4D82-97CA-8716D0810C88}" destId="{273BDC39-9757-4293-83AA-A9E9CC915DA0}" srcOrd="1" destOrd="0" parTransId="{982DFF29-8236-4E99-97CE-FD76D273CBEC}" sibTransId="{13EEE600-D28C-4CBF-9128-6CDA52976D52}"/>
    <dgm:cxn modelId="{6E33682B-45BA-49CB-95AB-A11D0321E6E6}" type="presOf" srcId="{38804BD3-7704-44DB-93A2-A6FB8DF386BF}" destId="{50CD8E78-60B6-449B-AD20-121950675E4A}" srcOrd="0" destOrd="0" presId="urn:microsoft.com/office/officeart/2005/8/layout/vList4#1"/>
    <dgm:cxn modelId="{2BE8E23A-86C2-47E7-AB01-A3AC2D35367C}" srcId="{855CB492-B9C1-4831-9453-D02DC01556CB}" destId="{CE8BA2DC-6A07-4136-AE2C-02E787173318}" srcOrd="2" destOrd="0" parTransId="{2364E369-AC98-4AC6-8070-77B5CDF58140}" sibTransId="{1EF5AC0F-9C89-46BA-931D-093812BF1C36}"/>
    <dgm:cxn modelId="{EF83275A-0F79-4F99-9DE2-0BE2E61F22F1}" type="presOf" srcId="{38804BD3-7704-44DB-93A2-A6FB8DF386BF}" destId="{66C8A01D-04C6-4396-8787-43DC36C8480A}" srcOrd="1" destOrd="0" presId="urn:microsoft.com/office/officeart/2005/8/layout/vList4#1"/>
    <dgm:cxn modelId="{CA319C4E-7EE4-4EDB-934A-BC31801F6FD0}" type="presOf" srcId="{9BEAB610-B179-412C-A911-0AE990A76040}" destId="{50CD8E78-60B6-449B-AD20-121950675E4A}" srcOrd="0" destOrd="3" presId="urn:microsoft.com/office/officeart/2005/8/layout/vList4#1"/>
    <dgm:cxn modelId="{0D1EA085-623E-4D57-808B-B23AF2C24995}" srcId="{855CB492-B9C1-4831-9453-D02DC01556CB}" destId="{098ADAF1-68DC-4019-95EC-CF9DEA0595F5}" srcOrd="0" destOrd="0" parTransId="{BBC28CAB-1411-42FD-AE69-490F5FA47BCC}" sibTransId="{3601A7EA-3FDB-4E9C-A299-B4AF145636B4}"/>
    <dgm:cxn modelId="{7C5B9444-1500-49EF-AC04-7FC194C560F4}" type="presOf" srcId="{C5C86733-1C4E-4ABE-BC8B-70E73BF8076C}" destId="{66C8A01D-04C6-4396-8787-43DC36C8480A}" srcOrd="1" destOrd="1" presId="urn:microsoft.com/office/officeart/2005/8/layout/vList4#1"/>
    <dgm:cxn modelId="{7442FBE8-417F-4111-B6ED-AEAE7C9C435B}" srcId="{855CB492-B9C1-4831-9453-D02DC01556CB}" destId="{75152ED6-09D4-4CB2-B330-0EBA2A1F6BEE}" srcOrd="1" destOrd="0" parTransId="{CC109D3F-9445-4552-9CA0-A9E9B002361B}" sibTransId="{C930B535-36DD-47E2-9858-8F6E44F2C9EA}"/>
    <dgm:cxn modelId="{FE0F74AF-41AC-4F5D-A065-157622609BDE}" type="presOf" srcId="{098ADAF1-68DC-4019-95EC-CF9DEA0595F5}" destId="{D220A56B-34B4-4DD0-B125-97D865139D92}" srcOrd="0" destOrd="1" presId="urn:microsoft.com/office/officeart/2005/8/layout/vList4#1"/>
    <dgm:cxn modelId="{E1E70704-B184-417B-9262-1209773EB354}" srcId="{A518AB0A-7BED-45CC-8968-54C5D48470FD}" destId="{855CB492-B9C1-4831-9453-D02DC01556CB}" srcOrd="1" destOrd="0" parTransId="{46A500E4-F521-4FED-80BC-55EF97D6434D}" sibTransId="{89B1A5F6-0C83-44AA-BDC4-F0486C8FEB1C}"/>
    <dgm:cxn modelId="{B64F7126-809B-46FA-8512-AB45C1CB52DD}" srcId="{A518AB0A-7BED-45CC-8968-54C5D48470FD}" destId="{38804BD3-7704-44DB-93A2-A6FB8DF386BF}" srcOrd="0" destOrd="0" parTransId="{5AECA738-EC58-4AD8-B30B-720E0E369E9D}" sibTransId="{97E853D5-3B2B-4DCE-BF44-F459F80E6EE5}"/>
    <dgm:cxn modelId="{50272715-9923-49FC-9AB5-E129AB49F525}" type="presParOf" srcId="{8A587B36-857B-41ED-B7A7-D47113F79935}" destId="{64EB5DFD-492E-47C2-A4DD-BBD451AF4F4E}" srcOrd="0" destOrd="0" presId="urn:microsoft.com/office/officeart/2005/8/layout/vList4#1"/>
    <dgm:cxn modelId="{25AAC901-FF98-4F32-B616-F1B52FA87A8B}" type="presParOf" srcId="{64EB5DFD-492E-47C2-A4DD-BBD451AF4F4E}" destId="{50CD8E78-60B6-449B-AD20-121950675E4A}" srcOrd="0" destOrd="0" presId="urn:microsoft.com/office/officeart/2005/8/layout/vList4#1"/>
    <dgm:cxn modelId="{4EB765AA-87E9-4232-9D85-984EF00B8BA0}" type="presParOf" srcId="{64EB5DFD-492E-47C2-A4DD-BBD451AF4F4E}" destId="{C72FE72D-A4DA-4420-9D63-39C025359A7F}" srcOrd="1" destOrd="0" presId="urn:microsoft.com/office/officeart/2005/8/layout/vList4#1"/>
    <dgm:cxn modelId="{EDE40650-16E2-41B0-9FDE-A795CE201F7C}" type="presParOf" srcId="{64EB5DFD-492E-47C2-A4DD-BBD451AF4F4E}" destId="{66C8A01D-04C6-4396-8787-43DC36C8480A}" srcOrd="2" destOrd="0" presId="urn:microsoft.com/office/officeart/2005/8/layout/vList4#1"/>
    <dgm:cxn modelId="{0AD23137-34BC-4B0E-9FBF-8D741AFACF4B}" type="presParOf" srcId="{8A587B36-857B-41ED-B7A7-D47113F79935}" destId="{93AC31F7-E6D2-45E8-BD17-C2F01F80D57E}" srcOrd="1" destOrd="0" presId="urn:microsoft.com/office/officeart/2005/8/layout/vList4#1"/>
    <dgm:cxn modelId="{A90148A4-5889-49F7-9CDA-253191FABE38}" type="presParOf" srcId="{8A587B36-857B-41ED-B7A7-D47113F79935}" destId="{B249F259-2691-44EA-A647-C688963D4FA1}" srcOrd="2" destOrd="0" presId="urn:microsoft.com/office/officeart/2005/8/layout/vList4#1"/>
    <dgm:cxn modelId="{CD65D34F-0A74-4B0D-864F-90E6B84FAEED}" type="presParOf" srcId="{B249F259-2691-44EA-A647-C688963D4FA1}" destId="{D220A56B-34B4-4DD0-B125-97D865139D92}" srcOrd="0" destOrd="0" presId="urn:microsoft.com/office/officeart/2005/8/layout/vList4#1"/>
    <dgm:cxn modelId="{6EA93839-F346-4D39-8FE2-3FA7D9904406}" type="presParOf" srcId="{B249F259-2691-44EA-A647-C688963D4FA1}" destId="{AC85F51E-059B-4E4B-88C8-BEEAF6E6C8CB}" srcOrd="1" destOrd="0" presId="urn:microsoft.com/office/officeart/2005/8/layout/vList4#1"/>
    <dgm:cxn modelId="{ED2C3DAB-DADD-407B-9952-86CEB1DED798}" type="presParOf" srcId="{B249F259-2691-44EA-A647-C688963D4FA1}" destId="{6E62D4D7-9191-4501-B151-D627F722878F}" srcOrd="2" destOrd="0" presId="urn:microsoft.com/office/officeart/2005/8/layout/vList4#1"/>
    <dgm:cxn modelId="{65038EF9-6FFB-473D-A044-7BE0141837E6}" type="presParOf" srcId="{8A587B36-857B-41ED-B7A7-D47113F79935}" destId="{821F83A2-5DE7-4DB3-AC2F-3437098DDD8C}" srcOrd="3" destOrd="0" presId="urn:microsoft.com/office/officeart/2005/8/layout/vList4#1"/>
    <dgm:cxn modelId="{A47AFEED-3B75-4A76-A273-579AC3F36C10}" type="presParOf" srcId="{8A587B36-857B-41ED-B7A7-D47113F79935}" destId="{42D704DB-7DF6-440E-B7C9-644A864B0BFF}" srcOrd="4" destOrd="0" presId="urn:microsoft.com/office/officeart/2005/8/layout/vList4#1"/>
    <dgm:cxn modelId="{CFFD48EB-95A8-4E0A-9C6F-008D27470922}" type="presParOf" srcId="{42D704DB-7DF6-440E-B7C9-644A864B0BFF}" destId="{9A27448D-784B-4861-9334-121A223779B3}" srcOrd="0" destOrd="0" presId="urn:microsoft.com/office/officeart/2005/8/layout/vList4#1"/>
    <dgm:cxn modelId="{964184B4-B2D9-492A-BF83-981929583018}" type="presParOf" srcId="{42D704DB-7DF6-440E-B7C9-644A864B0BFF}" destId="{CB3108F3-6AC6-46B9-815A-42013ADAA734}" srcOrd="1" destOrd="0" presId="urn:microsoft.com/office/officeart/2005/8/layout/vList4#1"/>
    <dgm:cxn modelId="{40B30964-F178-4B3E-9FCF-54B723FBFB03}" type="presParOf" srcId="{42D704DB-7DF6-440E-B7C9-644A864B0BFF}" destId="{614AE268-84D0-4EF9-B74B-195569128116}" srcOrd="2" destOrd="0" presId="urn:microsoft.com/office/officeart/2005/8/layout/vList4#1"/>
    <dgm:cxn modelId="{8EE12296-1EC5-46C9-BB3F-C38984EB0578}" type="presParOf" srcId="{8A587B36-857B-41ED-B7A7-D47113F79935}" destId="{540D9C1A-F7EF-4C42-8E40-E43DCD410462}" srcOrd="5" destOrd="0" presId="urn:microsoft.com/office/officeart/2005/8/layout/vList4#1"/>
    <dgm:cxn modelId="{FDE1AED5-B354-4C17-9850-B994DE77F61F}" type="presParOf" srcId="{8A587B36-857B-41ED-B7A7-D47113F79935}" destId="{8E18C6B9-65AB-4143-ACFB-F77B95B74E4A}" srcOrd="6" destOrd="0" presId="urn:microsoft.com/office/officeart/2005/8/layout/vList4#1"/>
    <dgm:cxn modelId="{1C0C3BAC-B896-43C8-9ED9-4F9EC2E81682}" type="presParOf" srcId="{8E18C6B9-65AB-4143-ACFB-F77B95B74E4A}" destId="{9E808720-DA3C-4D88-83BC-C88B0AC710F3}" srcOrd="0" destOrd="0" presId="urn:microsoft.com/office/officeart/2005/8/layout/vList4#1"/>
    <dgm:cxn modelId="{7955F4F4-DA8F-46A0-AADE-2A3AAF72F613}" type="presParOf" srcId="{8E18C6B9-65AB-4143-ACFB-F77B95B74E4A}" destId="{5C5B56BD-76A1-46D2-95E9-D7A31171320F}" srcOrd="1" destOrd="0" presId="urn:microsoft.com/office/officeart/2005/8/layout/vList4#1"/>
    <dgm:cxn modelId="{3C5D40CF-ABEC-4ACC-B6A1-6F24B92BC5CB}" type="presParOf" srcId="{8E18C6B9-65AB-4143-ACFB-F77B95B74E4A}" destId="{C47FD7BB-128E-4643-98CA-3F319452AC98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CD8E78-60B6-449B-AD20-121950675E4A}">
      <dsp:nvSpPr>
        <dsp:cNvPr id="0" name=""/>
        <dsp:cNvSpPr/>
      </dsp:nvSpPr>
      <dsp:spPr>
        <a:xfrm>
          <a:off x="0" y="0"/>
          <a:ext cx="8229600" cy="10519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/>
            <a:t>Prioritní osa 1 - Infrastruktura</a:t>
          </a:r>
          <a:endParaRPr lang="cs-CZ" sz="16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Konkurenceschopné, dostupné a bezpečné regiony</a:t>
          </a:r>
          <a:endParaRPr lang="cs-CZ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Alokace 1,6 mld. EUR</a:t>
          </a:r>
          <a:endParaRPr lang="cs-CZ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Doprava, integrované dopravní systémy, IZS</a:t>
          </a:r>
          <a:endParaRPr lang="cs-CZ" sz="1200" kern="1200" dirty="0"/>
        </a:p>
      </dsp:txBody>
      <dsp:txXfrm>
        <a:off x="1751113" y="0"/>
        <a:ext cx="6478486" cy="1051932"/>
      </dsp:txXfrm>
    </dsp:sp>
    <dsp:sp modelId="{C72FE72D-A4DA-4420-9D63-39C025359A7F}">
      <dsp:nvSpPr>
        <dsp:cNvPr id="0" name=""/>
        <dsp:cNvSpPr/>
      </dsp:nvSpPr>
      <dsp:spPr>
        <a:xfrm>
          <a:off x="105193" y="105193"/>
          <a:ext cx="1645920" cy="84154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220A56B-34B4-4DD0-B125-97D865139D92}">
      <dsp:nvSpPr>
        <dsp:cNvPr id="0" name=""/>
        <dsp:cNvSpPr/>
      </dsp:nvSpPr>
      <dsp:spPr>
        <a:xfrm>
          <a:off x="0" y="1157126"/>
          <a:ext cx="8229600" cy="10519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/>
            <a:t>Prioritní osa 2 - Lidé</a:t>
          </a:r>
          <a:endParaRPr lang="cs-CZ" sz="16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Zkvalitnění veřejných služeb a podmínek života pro obyvatele regionů</a:t>
          </a:r>
          <a:endParaRPr lang="cs-CZ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Alokace 1,7 mld. EUR</a:t>
          </a:r>
          <a:endParaRPr lang="cs-CZ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Sociální služby/bydlení, sociální podnikání, zdravotní péče, vzdělávání, zateplování</a:t>
          </a:r>
          <a:endParaRPr lang="cs-CZ" sz="1200" kern="1200" dirty="0"/>
        </a:p>
      </dsp:txBody>
      <dsp:txXfrm>
        <a:off x="1751113" y="1157126"/>
        <a:ext cx="6478486" cy="1051932"/>
      </dsp:txXfrm>
    </dsp:sp>
    <dsp:sp modelId="{AC85F51E-059B-4E4B-88C8-BEEAF6E6C8CB}">
      <dsp:nvSpPr>
        <dsp:cNvPr id="0" name=""/>
        <dsp:cNvSpPr/>
      </dsp:nvSpPr>
      <dsp:spPr>
        <a:xfrm>
          <a:off x="105193" y="1262319"/>
          <a:ext cx="1645920" cy="84154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A27448D-784B-4861-9334-121A223779B3}">
      <dsp:nvSpPr>
        <dsp:cNvPr id="0" name=""/>
        <dsp:cNvSpPr/>
      </dsp:nvSpPr>
      <dsp:spPr>
        <a:xfrm>
          <a:off x="0" y="2314252"/>
          <a:ext cx="8229600" cy="10519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/>
            <a:t>Prioritní osa 3 - Instituce</a:t>
          </a:r>
          <a:endParaRPr lang="cs-CZ" sz="16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Dobrá správa území a zefektivnění veřejných institucí</a:t>
          </a:r>
          <a:endParaRPr lang="cs-CZ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Alokace 0,8 mld. EUR</a:t>
          </a:r>
          <a:endParaRPr lang="cs-CZ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Kulturní dědictví, e-Government, dokumenty územního rozvoje</a:t>
          </a:r>
          <a:endParaRPr lang="cs-CZ" sz="12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1100" kern="1200" dirty="0"/>
        </a:p>
      </dsp:txBody>
      <dsp:txXfrm>
        <a:off x="1751113" y="2314252"/>
        <a:ext cx="6478486" cy="1051932"/>
      </dsp:txXfrm>
    </dsp:sp>
    <dsp:sp modelId="{CB3108F3-6AC6-46B9-815A-42013ADAA734}">
      <dsp:nvSpPr>
        <dsp:cNvPr id="0" name=""/>
        <dsp:cNvSpPr/>
      </dsp:nvSpPr>
      <dsp:spPr>
        <a:xfrm>
          <a:off x="105193" y="2419445"/>
          <a:ext cx="1645920" cy="84154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E808720-DA3C-4D88-83BC-C88B0AC710F3}">
      <dsp:nvSpPr>
        <dsp:cNvPr id="0" name=""/>
        <dsp:cNvSpPr/>
      </dsp:nvSpPr>
      <dsp:spPr>
        <a:xfrm>
          <a:off x="0" y="3474029"/>
          <a:ext cx="8229600" cy="10519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900" b="1" kern="1200" dirty="0" smtClean="0"/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/>
            <a:t>Prioritní osa 4 - Komunitně vedený místní rozvoj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 - </a:t>
          </a:r>
          <a:r>
            <a:rPr lang="cs-CZ" sz="1200" kern="1200" dirty="0" smtClean="0"/>
            <a:t>Alokace 390 mil. EUR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 smtClean="0"/>
            <a:t>  - Posílení CLLD, provozní a animační náklady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500" kern="1200" dirty="0" smtClean="0"/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 </a:t>
          </a:r>
          <a:endParaRPr lang="cs-CZ" sz="1800" kern="1200" dirty="0"/>
        </a:p>
      </dsp:txBody>
      <dsp:txXfrm>
        <a:off x="1751113" y="3474029"/>
        <a:ext cx="6478486" cy="1051932"/>
      </dsp:txXfrm>
    </dsp:sp>
    <dsp:sp modelId="{5C5B56BD-76A1-46D2-95E9-D7A31171320F}">
      <dsp:nvSpPr>
        <dsp:cNvPr id="0" name=""/>
        <dsp:cNvSpPr/>
      </dsp:nvSpPr>
      <dsp:spPr>
        <a:xfrm>
          <a:off x="105193" y="3576571"/>
          <a:ext cx="1645920" cy="84154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94BFC9-6853-4F11-B099-B6E7A7DE25AF}" type="datetimeFigureOut">
              <a:rPr lang="cs-CZ" smtClean="0"/>
              <a:pPr/>
              <a:t>18.10.2017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13802C-BCE2-40B3-B11D-79108D7A894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28101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105DDF-5111-4143-A825-FFA1D2B19362}" type="datetimeFigureOut">
              <a:rPr lang="cs-CZ" smtClean="0"/>
              <a:pPr/>
              <a:t>18.10.2017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725A5-20D6-492F-AB0E-E6402F0F8C8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2684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cs-CZ" altLang="cs-CZ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0506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725A5-20D6-492F-AB0E-E6402F0F8C88}" type="slidenum">
              <a:rPr lang="cs-CZ" smtClean="0"/>
              <a:pPr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70049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725A5-20D6-492F-AB0E-E6402F0F8C88}" type="slidenum">
              <a:rPr lang="cs-CZ" smtClean="0"/>
              <a:pPr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70049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725A5-20D6-492F-AB0E-E6402F0F8C88}" type="slidenum">
              <a:rPr lang="cs-CZ" smtClean="0"/>
              <a:pPr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70049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725A5-20D6-492F-AB0E-E6402F0F8C88}" type="slidenum">
              <a:rPr lang="cs-CZ" smtClean="0"/>
              <a:pPr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7004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cs-CZ" altLang="cs-CZ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624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cs-CZ" altLang="cs-CZ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6864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cs-CZ" altLang="cs-CZ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7842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cs-CZ" altLang="cs-CZ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2286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cs-CZ" altLang="cs-CZ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913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cs-CZ" altLang="cs-CZ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7662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725A5-20D6-492F-AB0E-E6402F0F8C88}" type="slidenum">
              <a:rPr lang="cs-CZ" smtClean="0"/>
              <a:pPr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70049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725A5-20D6-492F-AB0E-E6402F0F8C88}" type="slidenum">
              <a:rPr lang="cs-CZ" smtClean="0"/>
              <a:pPr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7004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BE9683-DCA1-4D29-A1E5-EBDFC7E9286E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18.10.2017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2A6E95-259B-4713-AF1E-8B4EEEFE8785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228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EE65AD-F62A-4B4A-A85B-83F31EFFECE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18.10.2017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05F715-6D26-4684-93C5-E00CE833049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207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20F964-EA3D-41D0-97A3-658755B0D27C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18.10.2017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4DAA27-8ED0-4865-8A2F-7C1EB51A855E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2117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</a:t>
            </a:r>
            <a:r>
              <a:rPr lang="cs-CZ" dirty="0" err="1" smtClean="0"/>
              <a:t>title</a:t>
            </a:r>
            <a:r>
              <a:rPr lang="cs-CZ" dirty="0" smtClean="0"/>
              <a:t>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</a:t>
            </a:r>
            <a:r>
              <a:rPr lang="cs-CZ" dirty="0" err="1" smtClean="0"/>
              <a:t>subtitle</a:t>
            </a:r>
            <a:r>
              <a:rPr lang="cs-CZ" dirty="0" smtClean="0"/>
              <a:t>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338FF-0785-4D1E-B4F7-AAF5C78FE1B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3735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  <a:p>
            <a:pPr lvl="1"/>
            <a:r>
              <a:rPr lang="cs-CZ" dirty="0" smtClean="0"/>
              <a:t>Second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2"/>
            <a:r>
              <a:rPr lang="cs-CZ" dirty="0" err="1" smtClean="0"/>
              <a:t>Third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3"/>
            <a:r>
              <a:rPr lang="cs-CZ" dirty="0" err="1" smtClean="0"/>
              <a:t>Fourth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4"/>
            <a:r>
              <a:rPr lang="cs-CZ" dirty="0" err="1" smtClean="0"/>
              <a:t>Fifth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1E0B-09EB-4B23-8CB4-012DB8280E8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7600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1722B-C8A6-4F26-98C2-2711F831661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4776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F317A-478C-4AB8-803B-06EF6332AC2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5918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BAEC-231C-4E11-ABD3-F40A18471A7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6676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16B57-9745-43DE-BBE5-02952112AEF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1601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3D7B1-375D-4904-A97E-7B86949F9F4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6529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F3BF-8806-488D-87CD-784340495BA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254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8F71AC-FDB0-4430-B852-EAD316855ED9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18.10.2017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E9B23-02B4-4957-8BE2-0931FEC70F9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2723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682A2-9588-4CBA-8A28-30801B018F8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3939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DF8D-1A21-4207-8344-98009AC7440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3788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  <a:p>
            <a:pPr lvl="1"/>
            <a:r>
              <a:rPr lang="cs-CZ" dirty="0" smtClean="0"/>
              <a:t>Second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2"/>
            <a:r>
              <a:rPr lang="cs-CZ" dirty="0" err="1" smtClean="0"/>
              <a:t>Third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3"/>
            <a:r>
              <a:rPr lang="cs-CZ" dirty="0" err="1" smtClean="0"/>
              <a:t>Fourth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4"/>
            <a:r>
              <a:rPr lang="cs-CZ" dirty="0" err="1" smtClean="0"/>
              <a:t>Fifth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AAB08-B98E-494D-8695-CD0D6908EEB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9985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BE9683-DCA1-4D29-A1E5-EBDFC7E9286E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18.10.2017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2A6E95-259B-4713-AF1E-8B4EEEFE8785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6266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8F71AC-FDB0-4430-B852-EAD316855ED9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18.10.2017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E9B23-02B4-4957-8BE2-0931FEC70F9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2829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17C547-04B9-493A-B743-84B3CB6E1FA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18.10.2017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289B38-8D97-45FA-A46C-589A0C15510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4355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64497A-0ADB-437E-B237-1D59F4E92B4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18.10.2017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88282A-5FA8-4A7E-A999-D1CDD5684BD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5833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6E777A-EBE4-43EE-B16C-1D14EB13142B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18.10.2017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65A841-A1B5-4CDD-964C-13A8A1F499C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6297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ABE49B-9DD5-4652-9180-96D6A108E91C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18.10.2017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E15F04-57A1-4D14-828C-D5AC9F011B9E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4520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18EB08-8B8E-40F1-BC4B-813AA6EBF55A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18.10.2017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19F20-AEAE-46FE-AA26-FD2AB3D3702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970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17C547-04B9-493A-B743-84B3CB6E1FA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18.10.2017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289B38-8D97-45FA-A46C-589A0C15510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333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D52F52-9068-44ED-8E35-96BB550F443B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18.10.2017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6D827B-4EEC-4510-A50B-38305E8E620F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5159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F2E694-7E52-4737-9917-0B0EDB8FE6F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18.10.2017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E39782-32F4-42C5-9D55-E21C09DF566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1452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EE65AD-F62A-4B4A-A85B-83F31EFFECE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18.10.2017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05F715-6D26-4684-93C5-E00CE833049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7117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20F964-EA3D-41D0-97A3-658755B0D27C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18.10.2017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4DAA27-8ED0-4865-8A2F-7C1EB51A855E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2484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BE9683-DCA1-4D29-A1E5-EBDFC7E9286E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18.10.2017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2A6E95-259B-4713-AF1E-8B4EEEFE8785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9482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8F71AC-FDB0-4430-B852-EAD316855ED9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18.10.2017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E9B23-02B4-4957-8BE2-0931FEC70F9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1989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17C547-04B9-493A-B743-84B3CB6E1FA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18.10.2017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289B38-8D97-45FA-A46C-589A0C15510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7766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64497A-0ADB-437E-B237-1D59F4E92B4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18.10.2017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88282A-5FA8-4A7E-A999-D1CDD5684BD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5733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6E777A-EBE4-43EE-B16C-1D14EB13142B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18.10.2017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65A841-A1B5-4CDD-964C-13A8A1F499C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8807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ABE49B-9DD5-4652-9180-96D6A108E91C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18.10.2017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E15F04-57A1-4D14-828C-D5AC9F011B9E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110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64497A-0ADB-437E-B237-1D59F4E92B4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18.10.2017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88282A-5FA8-4A7E-A999-D1CDD5684BD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1686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18EB08-8B8E-40F1-BC4B-813AA6EBF55A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18.10.2017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19F20-AEAE-46FE-AA26-FD2AB3D3702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283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D52F52-9068-44ED-8E35-96BB550F443B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18.10.2017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6D827B-4EEC-4510-A50B-38305E8E620F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8853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F2E694-7E52-4737-9917-0B0EDB8FE6F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18.10.2017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E39782-32F4-42C5-9D55-E21C09DF566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6792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EE65AD-F62A-4B4A-A85B-83F31EFFECE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18.10.2017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05F715-6D26-4684-93C5-E00CE833049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1704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20F964-EA3D-41D0-97A3-658755B0D27C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18.10.2017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4DAA27-8ED0-4865-8A2F-7C1EB51A855E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655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6E777A-EBE4-43EE-B16C-1D14EB13142B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18.10.2017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65A841-A1B5-4CDD-964C-13A8A1F499C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879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ABE49B-9DD5-4652-9180-96D6A108E91C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18.10.2017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E15F04-57A1-4D14-828C-D5AC9F011B9E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455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18EB08-8B8E-40F1-BC4B-813AA6EBF55A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18.10.2017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19F20-AEAE-46FE-AA26-FD2AB3D3702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914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D52F52-9068-44ED-8E35-96BB550F443B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18.10.2017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6D827B-4EEC-4510-A50B-38305E8E620F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50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F2E694-7E52-4737-9917-0B0EDB8FE6F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18.10.2017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E39782-32F4-42C5-9D55-E21C09DF566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070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 amt="25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yriad Pro"/>
              </a:defRPr>
            </a:lvl1pPr>
          </a:lstStyle>
          <a:p>
            <a:fld id="{B6B818D7-4D69-C74B-856A-11258C666662}" type="datetimeFigureOut">
              <a:rPr lang="en-US" smtClean="0"/>
              <a:pPr/>
              <a:t>10/18/2017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 smtClean="0">
                <a:latin typeface="Myriad Pro"/>
              </a:rPr>
              <a:t>Název</a:t>
            </a:r>
            <a:r>
              <a:rPr lang="en-US" dirty="0" smtClean="0">
                <a:latin typeface="Myriad Pro"/>
              </a:rPr>
              <a:t> </a:t>
            </a:r>
            <a:r>
              <a:rPr lang="en-US" dirty="0" err="1" smtClean="0">
                <a:latin typeface="Myriad Pro"/>
              </a:rPr>
              <a:t>prezentace</a:t>
            </a:r>
            <a:endParaRPr lang="en-US" dirty="0">
              <a:latin typeface="Myriad Pro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yriad Pro"/>
              </a:defRPr>
            </a:lvl1pPr>
          </a:lstStyle>
          <a:p>
            <a:fld id="{CA6B5227-2C6F-B94D-9D8F-826F917070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141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3500" b="1" i="0" kern="1200" cap="all">
          <a:solidFill>
            <a:schemeClr val="tx1"/>
          </a:solidFill>
          <a:latin typeface="Myriad Pro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Myriad Pro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Myriad Pro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Myriad Pro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Myriad Pro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Myriad Pro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</a:t>
            </a:r>
            <a:r>
              <a:rPr lang="cs-CZ" dirty="0" err="1" smtClean="0"/>
              <a:t>title</a:t>
            </a:r>
            <a:r>
              <a:rPr lang="cs-CZ" dirty="0" smtClean="0"/>
              <a:t>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  <a:p>
            <a:pPr lvl="1"/>
            <a:r>
              <a:rPr lang="cs-CZ" dirty="0" smtClean="0"/>
              <a:t>Second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2"/>
            <a:r>
              <a:rPr lang="cs-CZ" dirty="0" err="1" smtClean="0"/>
              <a:t>Third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3"/>
            <a:r>
              <a:rPr lang="cs-CZ" dirty="0" err="1" smtClean="0"/>
              <a:t>Fourth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4"/>
            <a:r>
              <a:rPr lang="cs-CZ" dirty="0" err="1" smtClean="0"/>
              <a:t>Fifth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yriad Pro"/>
              </a:defRPr>
            </a:lvl1pPr>
          </a:lstStyle>
          <a:p>
            <a:pPr defTabSz="457200"/>
            <a:fld id="{AFE7CCC1-085E-40CF-AE75-DEE90DDCB79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10/18/2017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  <a:latin typeface="Myriad Pro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yriad Pro"/>
              </a:defRPr>
            </a:lvl1pPr>
          </a:lstStyle>
          <a:p>
            <a:pPr defTabSz="457200"/>
            <a:fld id="{CA6B5227-2C6F-B94D-9D8F-826F917070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631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500" b="1" i="0" kern="1200" cap="all">
          <a:solidFill>
            <a:schemeClr val="tx1"/>
          </a:solidFill>
          <a:latin typeface="Myriad Pro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Myriad Pro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Myriad Pro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Myriad Pro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Myriad Pro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Myriad Pro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 amt="25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yriad Pro"/>
              </a:defRPr>
            </a:lvl1pPr>
          </a:lstStyle>
          <a:p>
            <a:fld id="{B6B818D7-4D69-C74B-856A-11258C66666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 smtClean="0">
                <a:solidFill>
                  <a:prstClr val="black">
                    <a:tint val="75000"/>
                  </a:prstClr>
                </a:solidFill>
                <a:latin typeface="Myriad Pro"/>
              </a:rPr>
              <a:t>Název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Myriad Pro"/>
              </a:rPr>
              <a:t> </a:t>
            </a:r>
            <a:r>
              <a:rPr lang="en-US" dirty="0" err="1" smtClean="0">
                <a:solidFill>
                  <a:prstClr val="black">
                    <a:tint val="75000"/>
                  </a:prstClr>
                </a:solidFill>
                <a:latin typeface="Myriad Pro"/>
              </a:rPr>
              <a:t>prezentace</a:t>
            </a:r>
            <a:endParaRPr lang="en-US" dirty="0">
              <a:solidFill>
                <a:prstClr val="black">
                  <a:tint val="75000"/>
                </a:prstClr>
              </a:solidFill>
              <a:latin typeface="Myriad Pro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yriad Pro"/>
              </a:defRPr>
            </a:lvl1pPr>
          </a:lstStyle>
          <a:p>
            <a:fld id="{CA6B5227-2C6F-B94D-9D8F-826F917070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244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3500" b="1" i="0" kern="1200" cap="all">
          <a:solidFill>
            <a:schemeClr val="tx1"/>
          </a:solidFill>
          <a:latin typeface="Myriad Pro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Myriad Pro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Myriad Pro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Myriad Pro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Myriad Pro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Myriad Pro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 amt="25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yriad Pro"/>
              </a:defRPr>
            </a:lvl1pPr>
          </a:lstStyle>
          <a:p>
            <a:fld id="{B6B818D7-4D69-C74B-856A-11258C66666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 smtClean="0">
                <a:solidFill>
                  <a:prstClr val="black">
                    <a:tint val="75000"/>
                  </a:prstClr>
                </a:solidFill>
                <a:latin typeface="Myriad Pro"/>
              </a:rPr>
              <a:t>Název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Myriad Pro"/>
              </a:rPr>
              <a:t> </a:t>
            </a:r>
            <a:r>
              <a:rPr lang="en-US" dirty="0" err="1" smtClean="0">
                <a:solidFill>
                  <a:prstClr val="black">
                    <a:tint val="75000"/>
                  </a:prstClr>
                </a:solidFill>
                <a:latin typeface="Myriad Pro"/>
              </a:rPr>
              <a:t>prezentace</a:t>
            </a:r>
            <a:endParaRPr lang="en-US" dirty="0">
              <a:solidFill>
                <a:prstClr val="black">
                  <a:tint val="75000"/>
                </a:prstClr>
              </a:solidFill>
              <a:latin typeface="Myriad Pro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yriad Pro"/>
              </a:defRPr>
            </a:lvl1pPr>
          </a:lstStyle>
          <a:p>
            <a:fld id="{CA6B5227-2C6F-B94D-9D8F-826F917070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420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3500" b="1" i="0" kern="1200" cap="all">
          <a:solidFill>
            <a:schemeClr val="tx1"/>
          </a:solidFill>
          <a:latin typeface="Myriad Pro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Myriad Pro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Myriad Pro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Myriad Pro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Myriad Pro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Myriad Pro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dotaceeu.cz/cs/Microsites/IROP/Dokumenty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dotaceeu.cz/IRO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314" name="Title 1"/>
          <p:cNvSpPr>
            <a:spLocks noGrp="1"/>
          </p:cNvSpPr>
          <p:nvPr>
            <p:ph type="ctrTitle"/>
          </p:nvPr>
        </p:nvSpPr>
        <p:spPr bwMode="auto">
          <a:xfrm>
            <a:off x="219075" y="849313"/>
            <a:ext cx="6545263" cy="3205162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lnSpc>
                <a:spcPct val="107000"/>
              </a:lnSpc>
            </a:pPr>
            <a: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  <a:t/>
            </a:r>
            <a:b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</a:br>
            <a: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  <a:t/>
            </a:r>
            <a:b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</a:br>
            <a: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  <a:t/>
            </a:r>
            <a:b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</a:br>
            <a: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  <a:t/>
            </a:r>
            <a:b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</a:br>
            <a:r>
              <a:rPr lang="cs-CZ" altLang="cs-CZ" sz="2400" b="1" cap="none" dirty="0" smtClean="0">
                <a:solidFill>
                  <a:srgbClr val="0070C0"/>
                </a:solidFill>
                <a:latin typeface="Myriad Pro Black"/>
                <a:ea typeface="Myriad Pro Black"/>
                <a:cs typeface="Myriad Pro Black"/>
              </a:rPr>
              <a:t>Seminář pro žadatele </a:t>
            </a:r>
            <a:br>
              <a:rPr lang="cs-CZ" altLang="cs-CZ" sz="2400" b="1" cap="none" dirty="0" smtClean="0">
                <a:solidFill>
                  <a:srgbClr val="0070C0"/>
                </a:solidFill>
                <a:latin typeface="Myriad Pro Black"/>
                <a:ea typeface="Myriad Pro Black"/>
                <a:cs typeface="Myriad Pro Black"/>
              </a:rPr>
            </a:br>
            <a:r>
              <a:rPr lang="cs-CZ" altLang="cs-CZ" sz="2400" b="1" cap="none" dirty="0" smtClean="0">
                <a:solidFill>
                  <a:srgbClr val="0070C0"/>
                </a:solidFill>
                <a:latin typeface="Myriad Pro Black"/>
                <a:ea typeface="Myriad Pro Black"/>
                <a:cs typeface="Myriad Pro Black"/>
              </a:rPr>
              <a:t>výzvy č. </a:t>
            </a:r>
            <a:r>
              <a:rPr lang="cs-CZ" altLang="cs-CZ" sz="2400" cap="none" dirty="0" smtClean="0">
                <a:solidFill>
                  <a:srgbClr val="0070C0"/>
                </a:solidFill>
                <a:latin typeface="Myriad Pro Black"/>
                <a:ea typeface="Myriad Pro Black"/>
                <a:cs typeface="Myriad Pro Black"/>
              </a:rPr>
              <a:t>77</a:t>
            </a:r>
            <a:r>
              <a:rPr lang="cs-CZ" altLang="cs-CZ" sz="2400" b="1" cap="none" dirty="0" smtClean="0">
                <a:solidFill>
                  <a:srgbClr val="0070C0"/>
                </a:solidFill>
                <a:latin typeface="Myriad Pro Black"/>
                <a:ea typeface="Myriad Pro Black"/>
                <a:cs typeface="Myriad Pro Black"/>
              </a:rPr>
              <a:t> IROP</a:t>
            </a:r>
            <a:r>
              <a:rPr lang="cs-CZ" altLang="cs-CZ" sz="4200" b="1" cap="none" dirty="0" smtClean="0">
                <a:solidFill>
                  <a:srgbClr val="0070C0"/>
                </a:solidFill>
                <a:latin typeface="Myriad Pro Black"/>
                <a:ea typeface="Myriad Pro Black"/>
                <a:cs typeface="Myriad Pro Black"/>
              </a:rPr>
              <a:t/>
            </a:r>
            <a:br>
              <a:rPr lang="cs-CZ" altLang="cs-CZ" sz="4200" b="1" cap="none" dirty="0" smtClean="0">
                <a:solidFill>
                  <a:srgbClr val="0070C0"/>
                </a:solidFill>
                <a:latin typeface="Myriad Pro Black"/>
                <a:ea typeface="Myriad Pro Black"/>
                <a:cs typeface="Myriad Pro Black"/>
              </a:rPr>
            </a:br>
            <a:r>
              <a:rPr lang="cs-CZ" altLang="cs-CZ" sz="3100" cap="none" dirty="0">
                <a:solidFill>
                  <a:srgbClr val="0070C0"/>
                </a:solidFill>
                <a:latin typeface="Myriad Pro Black"/>
                <a:ea typeface="Myriad Pro Black"/>
                <a:cs typeface="Myriad Pro Black"/>
              </a:rPr>
              <a:t>„Deinstitucionalizace sociálních služeb za účelem sociálního začleňování </a:t>
            </a:r>
            <a:r>
              <a:rPr lang="cs-CZ" altLang="cs-CZ" sz="3100" cap="none" dirty="0" smtClean="0">
                <a:solidFill>
                  <a:srgbClr val="0070C0"/>
                </a:solidFill>
                <a:latin typeface="Myriad Pro Black"/>
                <a:ea typeface="Myriad Pro Black"/>
                <a:cs typeface="Myriad Pro Black"/>
              </a:rPr>
              <a:t>III.“</a:t>
            </a:r>
            <a:r>
              <a:rPr lang="cs-CZ" altLang="cs-CZ" sz="40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  <a:t/>
            </a:r>
            <a:br>
              <a:rPr lang="cs-CZ" altLang="cs-CZ" sz="40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</a:br>
            <a: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  <a:t/>
            </a:r>
            <a:b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</a:br>
            <a: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  <a:t/>
            </a:r>
            <a:b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</a:br>
            <a: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  <a:t/>
            </a:r>
            <a:b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</a:br>
            <a:endParaRPr lang="cs-CZ" altLang="cs-CZ" sz="3200" i="1" cap="none" dirty="0" smtClean="0">
              <a:solidFill>
                <a:srgbClr val="000000"/>
              </a:solidFill>
              <a:latin typeface="Myriad Pro Black"/>
              <a:ea typeface="Myriad Pro Black"/>
              <a:cs typeface="Myriad Pro Black"/>
            </a:endParaRP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179512" y="4869160"/>
            <a:ext cx="6400800" cy="696913"/>
          </a:xfrm>
        </p:spPr>
        <p:txBody>
          <a:bodyPr>
            <a:normAutofit fontScale="85000" lnSpcReduction="20000"/>
          </a:bodyPr>
          <a:lstStyle/>
          <a:p>
            <a:pPr algn="l" eaLnBrk="1" hangingPunct="1"/>
            <a:r>
              <a:rPr lang="cs-CZ" altLang="cs-CZ" sz="2500" dirty="0" smtClean="0">
                <a:solidFill>
                  <a:srgbClr val="000000"/>
                </a:solidFill>
                <a:ea typeface="Myriad Pro"/>
                <a:cs typeface="Myriad Pro"/>
              </a:rPr>
              <a:t>18.10.2017</a:t>
            </a:r>
          </a:p>
          <a:p>
            <a:pPr algn="l" eaLnBrk="1" hangingPunct="1"/>
            <a:r>
              <a:rPr lang="cs-CZ" altLang="cs-CZ" sz="2500" dirty="0" smtClean="0">
                <a:solidFill>
                  <a:srgbClr val="000000"/>
                </a:solidFill>
                <a:ea typeface="Myriad Pro"/>
                <a:cs typeface="Myriad Pro"/>
              </a:rPr>
              <a:t>Praha</a:t>
            </a:r>
          </a:p>
        </p:txBody>
      </p:sp>
      <p:pic>
        <p:nvPicPr>
          <p:cNvPr id="6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78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1800" dirty="0">
                <a:solidFill>
                  <a:schemeClr val="accent1"/>
                </a:solidFill>
              </a:rPr>
              <a:t>SPECIFICKÝ CÍL 2.1: Zvýšení kvality a dostupnosti služeb vedoucí k sociální inkluzi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2400" b="1" dirty="0"/>
              <a:t>Cíl</a:t>
            </a:r>
            <a:r>
              <a:rPr lang="cs-CZ" sz="2400" b="1" dirty="0" smtClean="0"/>
              <a:t>: </a:t>
            </a:r>
            <a:r>
              <a:rPr lang="cs-CZ" sz="1800" dirty="0" smtClean="0"/>
              <a:t>dobudovat </a:t>
            </a:r>
            <a:r>
              <a:rPr lang="cs-CZ" sz="1800" dirty="0"/>
              <a:t>infrastrukturu pro poskytování sociálních služeb a doprovodných programů. Podpora bude směřovat ke službám terénního a ambulantního charakteru, k </a:t>
            </a:r>
            <a:r>
              <a:rPr lang="cs-CZ" sz="1800" dirty="0" err="1"/>
              <a:t>deinstitucionalizaci</a:t>
            </a:r>
            <a:r>
              <a:rPr lang="cs-CZ" sz="1800" dirty="0"/>
              <a:t> a ke službám pobytového charakteru, které odpovídají současným principům sociálního začleňování. Podpořeny budou i služby primární prevence, které mají komunitní </a:t>
            </a:r>
            <a:r>
              <a:rPr lang="cs-CZ" sz="1800" dirty="0" smtClean="0"/>
              <a:t>charakter.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2400" b="1" dirty="0"/>
              <a:t>Alokace: </a:t>
            </a:r>
            <a:r>
              <a:rPr lang="cs-CZ" sz="2400" dirty="0" smtClean="0"/>
              <a:t>338 mil. EUR (EFRR) - cca 9, 925 mld. Kč</a:t>
            </a:r>
            <a:endParaRPr lang="cs-CZ" sz="2400" dirty="0"/>
          </a:p>
        </p:txBody>
      </p:sp>
      <p:pic>
        <p:nvPicPr>
          <p:cNvPr id="4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67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1800" dirty="0">
                <a:solidFill>
                  <a:srgbClr val="4F81BD"/>
                </a:solidFill>
              </a:rPr>
              <a:t>SPECIFICKÝ CÍL 2.1: Zvýšení kvality a dostupnosti služeb vedoucí k sociální inkluzi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2400" b="1" dirty="0" smtClean="0"/>
              <a:t> Podporované aktivity:</a:t>
            </a:r>
          </a:p>
          <a:p>
            <a:endParaRPr lang="cs-CZ" sz="24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Deinstitucionalizace sociálních služeb za účelem sociálního začleňování a zvýšení uplatnitelnosti na trhu </a:t>
            </a:r>
            <a:r>
              <a:rPr lang="cs-CZ" sz="2000" dirty="0" smtClean="0"/>
              <a:t>práce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Infrastruktura </a:t>
            </a:r>
            <a:r>
              <a:rPr lang="cs-CZ" sz="2000" dirty="0" smtClean="0"/>
              <a:t>pro </a:t>
            </a:r>
            <a:r>
              <a:rPr lang="cs-CZ" sz="2000" dirty="0"/>
              <a:t>dostupnost a rozvoj sociální </a:t>
            </a:r>
            <a:r>
              <a:rPr lang="cs-CZ" sz="2000" dirty="0" smtClean="0"/>
              <a:t>služby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 smtClean="0"/>
              <a:t>Sociální bydlení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Podpora rozvoje infrastruktury komunitních center za účelem sociálního začleňování a zvýšení uplatnitelnosti na trhu práce</a:t>
            </a:r>
          </a:p>
        </p:txBody>
      </p:sp>
      <p:pic>
        <p:nvPicPr>
          <p:cNvPr id="4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895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>
                <a:solidFill>
                  <a:srgbClr val="0070C0"/>
                </a:solidFill>
              </a:rPr>
              <a:t>výzvy </a:t>
            </a:r>
            <a:r>
              <a:rPr lang="cs-CZ" sz="3600" dirty="0" smtClean="0">
                <a:solidFill>
                  <a:srgbClr val="0070C0"/>
                </a:solidFill>
              </a:rPr>
              <a:t>IROP v SC 2.1</a:t>
            </a:r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997262"/>
              </p:ext>
            </p:extLst>
          </p:nvPr>
        </p:nvGraphicFramePr>
        <p:xfrm>
          <a:off x="457200" y="1153160"/>
          <a:ext cx="8229600" cy="5704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2432">
                  <a:extLst>
                    <a:ext uri="{9D8B030D-6E8A-4147-A177-3AD203B41FA5}">
                      <a16:colId xmlns:a16="http://schemas.microsoft.com/office/drawing/2014/main" val="152782093"/>
                    </a:ext>
                  </a:extLst>
                </a:gridCol>
                <a:gridCol w="5904656">
                  <a:extLst>
                    <a:ext uri="{9D8B030D-6E8A-4147-A177-3AD203B41FA5}">
                      <a16:colId xmlns:a16="http://schemas.microsoft.com/office/drawing/2014/main" val="4017163680"/>
                    </a:ext>
                  </a:extLst>
                </a:gridCol>
                <a:gridCol w="1522512">
                  <a:extLst>
                    <a:ext uri="{9D8B030D-6E8A-4147-A177-3AD203B41FA5}">
                      <a16:colId xmlns:a16="http://schemas.microsoft.com/office/drawing/2014/main" val="13396021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Číslo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Název výzvy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Vyhlášení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37976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7.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cap="all" baseline="0" dirty="0" smtClean="0"/>
                        <a:t>DEINSTITUCIONALIZACE SOCIÁLNÍCH SLUŽEB ZA ÚČELEM SOCIÁLNÍHO ZAČLEŇOVÁNÍ</a:t>
                      </a:r>
                      <a:endParaRPr lang="cs-CZ" sz="1400" cap="all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09/2015</a:t>
                      </a: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73073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29.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cap="all" baseline="0" dirty="0" smtClean="0"/>
                        <a:t>ROZVOJ SOCIÁLNÍCH SLUŽEB </a:t>
                      </a:r>
                      <a:endParaRPr lang="cs-CZ" sz="1400" cap="all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04/2016</a:t>
                      </a: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00805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30.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cap="all" baseline="0" dirty="0" smtClean="0"/>
                        <a:t>ROZVOJ SOCIÁLNÍCH SLUŽEB V SOCIÁLNĚ VYLOUČENÝCH LOKALITÁCH</a:t>
                      </a:r>
                      <a:endParaRPr lang="cs-CZ" sz="1400" cap="all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smtClean="0"/>
                        <a:t>04/2016</a:t>
                      </a:r>
                    </a:p>
                    <a:p>
                      <a:pPr algn="ctr"/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75906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34.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cap="all" baseline="0" dirty="0" smtClean="0"/>
                        <a:t>SOCIÁLNÍ BYDLENÍ </a:t>
                      </a:r>
                      <a:endParaRPr lang="cs-CZ" sz="1400" cap="all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06/2016</a:t>
                      </a: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88603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35.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cap="all" baseline="0" dirty="0" smtClean="0"/>
                        <a:t>SOCIÁLNÍ BYDLENÍ PRO SOCIÁLNĚ VYLOUČENÉ LOKALITY</a:t>
                      </a:r>
                      <a:endParaRPr lang="cs-CZ" sz="1400" cap="all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06/2016</a:t>
                      </a: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74781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38.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cap="all" baseline="0" dirty="0" smtClean="0"/>
                        <a:t>Rozvoj infrastruktury komunitních center </a:t>
                      </a:r>
                      <a:endParaRPr lang="cs-CZ" sz="1400" cap="all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07/2016</a:t>
                      </a: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2282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39. 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cap="all" baseline="0" dirty="0" smtClean="0"/>
                        <a:t>Rozvoj infrastruktury komunitních center v sociálně vyloučených lokalitách</a:t>
                      </a:r>
                      <a:endParaRPr lang="cs-CZ" sz="1400" cap="all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07/2016</a:t>
                      </a: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37289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49.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cap="all" baseline="0" dirty="0" smtClean="0"/>
                        <a:t>DEINSTITUCIONALIZACE SOCIÁLNÍCH SLUŽEB ZA ÚČELEM SOCIÁLNÍHO ZAČLEŇOVÁNÍ II.</a:t>
                      </a:r>
                      <a:endParaRPr lang="cs-CZ" sz="1400" cap="all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08/2016</a:t>
                      </a: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9597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60.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cap="all" baseline="0" dirty="0" smtClean="0"/>
                        <a:t>SOCIÁLNÍ INFRASTRUKTURA - INTEGROVANÉ PROJEKTY ITI</a:t>
                      </a:r>
                      <a:endParaRPr lang="cs-CZ" sz="1400" cap="all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11/2016</a:t>
                      </a: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60635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61.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cap="all" baseline="0" dirty="0" smtClean="0"/>
                        <a:t>SOCIÁLNÍ INFRASTRUKTURA - INTEGROVANÉ PROJEKTY IPRÚ</a:t>
                      </a:r>
                      <a:endParaRPr lang="cs-CZ" sz="1400" cap="all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11/2016</a:t>
                      </a: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0897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tx1"/>
                          </a:solidFill>
                        </a:rPr>
                        <a:t>74.</a:t>
                      </a:r>
                      <a:endParaRPr lang="cs-CZ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tx1"/>
                          </a:solidFill>
                        </a:rPr>
                        <a:t>ROZVOJ</a:t>
                      </a:r>
                      <a:r>
                        <a:rPr lang="cs-CZ" sz="1400" baseline="0" dirty="0" smtClean="0">
                          <a:solidFill>
                            <a:schemeClr val="tx1"/>
                          </a:solidFill>
                        </a:rPr>
                        <a:t> INFRASTRUKTURY POLYFUNKČNÍCH KOMUNITNÍCH CENTER</a:t>
                      </a:r>
                      <a:endParaRPr lang="cs-CZ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tx1"/>
                          </a:solidFill>
                        </a:rPr>
                        <a:t>04/2017</a:t>
                      </a:r>
                      <a:endParaRPr lang="cs-CZ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6490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rgbClr val="FF0000"/>
                          </a:solidFill>
                        </a:rPr>
                        <a:t>77.</a:t>
                      </a:r>
                      <a:endParaRPr lang="cs-CZ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cap="all" baseline="0" dirty="0" smtClean="0">
                          <a:solidFill>
                            <a:srgbClr val="FF0000"/>
                          </a:solidFill>
                        </a:rPr>
                        <a:t>DEINSTITUCIONALIZACE SOCIÁLNÍCH SLUŽEB ZA ÚČELEM SOCIÁLNÍHO ZAČLEŇOVÁNÍ III.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rgbClr val="FF0000"/>
                          </a:solidFill>
                        </a:rPr>
                        <a:t>9/2017</a:t>
                      </a:r>
                      <a:endParaRPr lang="cs-CZ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7829681"/>
                  </a:ext>
                </a:extLst>
              </a:tr>
            </a:tbl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E9B23-02B4-4957-8BE2-0931FEC70F9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87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 smtClean="0">
                <a:solidFill>
                  <a:srgbClr val="0070C0"/>
                </a:solidFill>
              </a:rPr>
              <a:t>Výzvy IROP SC 2.1</a:t>
            </a:r>
            <a:br>
              <a:rPr lang="cs-CZ" sz="2400" dirty="0" smtClean="0">
                <a:solidFill>
                  <a:srgbClr val="0070C0"/>
                </a:solidFill>
              </a:rPr>
            </a:br>
            <a:r>
              <a:rPr lang="cs-CZ" sz="2400" dirty="0" smtClean="0">
                <a:solidFill>
                  <a:srgbClr val="0070C0"/>
                </a:solidFill>
              </a:rPr>
              <a:t>Individuální projekty</a:t>
            </a:r>
            <a:endParaRPr lang="cs-CZ" sz="2400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cs-CZ" sz="1600" b="1" dirty="0" smtClean="0"/>
              <a:t>Ukončené výzvy SC 2.1 - individuální projekty:</a:t>
            </a:r>
          </a:p>
          <a:p>
            <a:pPr marL="0" indent="0" algn="just">
              <a:buNone/>
            </a:pPr>
            <a:r>
              <a:rPr lang="cs-CZ" sz="1600" dirty="0" smtClean="0"/>
              <a:t>Výzva č. 7 – Deinstitucionalizace ústavních zařízení </a:t>
            </a:r>
          </a:p>
          <a:p>
            <a:pPr marL="0" indent="0" algn="just">
              <a:buNone/>
            </a:pPr>
            <a:r>
              <a:rPr lang="cs-CZ" sz="1600" dirty="0" smtClean="0"/>
              <a:t>Výzva č. 29 – Rozvoj sociálních služeb</a:t>
            </a:r>
          </a:p>
          <a:p>
            <a:pPr marL="0" indent="0" algn="just">
              <a:buNone/>
            </a:pPr>
            <a:r>
              <a:rPr lang="cs-CZ" sz="1600" dirty="0"/>
              <a:t>Výzva č</a:t>
            </a:r>
            <a:r>
              <a:rPr lang="cs-CZ" sz="1600" dirty="0" smtClean="0"/>
              <a:t>. 30 – Rozvoj sociálních služeb v SVL</a:t>
            </a:r>
          </a:p>
          <a:p>
            <a:pPr marL="0" indent="0" algn="just">
              <a:buNone/>
            </a:pPr>
            <a:r>
              <a:rPr lang="cs-CZ" sz="1600" dirty="0"/>
              <a:t>Výzva č</a:t>
            </a:r>
            <a:r>
              <a:rPr lang="cs-CZ" sz="1600" dirty="0" smtClean="0"/>
              <a:t>. 34 – Sociální bydlení</a:t>
            </a:r>
          </a:p>
          <a:p>
            <a:pPr marL="0" indent="0" algn="just">
              <a:buNone/>
            </a:pPr>
            <a:r>
              <a:rPr lang="cs-CZ" sz="1600" dirty="0"/>
              <a:t>Výzva č</a:t>
            </a:r>
            <a:r>
              <a:rPr lang="cs-CZ" sz="1600" dirty="0" smtClean="0"/>
              <a:t>. 35 – Sociální bydlení pro SVL</a:t>
            </a:r>
          </a:p>
          <a:p>
            <a:pPr marL="0" indent="0" algn="just">
              <a:buNone/>
            </a:pPr>
            <a:r>
              <a:rPr lang="cs-CZ" sz="1600" dirty="0"/>
              <a:t>Výzva č</a:t>
            </a:r>
            <a:r>
              <a:rPr lang="cs-CZ" sz="1600" dirty="0" smtClean="0"/>
              <a:t>. 38 – Rozvoj infrastruktury komunitních center</a:t>
            </a:r>
          </a:p>
          <a:p>
            <a:pPr marL="0" indent="0" algn="just">
              <a:buNone/>
            </a:pPr>
            <a:r>
              <a:rPr lang="cs-CZ" sz="1600" dirty="0"/>
              <a:t>Výzva č</a:t>
            </a:r>
            <a:r>
              <a:rPr lang="cs-CZ" sz="1600" dirty="0" smtClean="0"/>
              <a:t>. 39 – Rozvoj infrastruktury </a:t>
            </a:r>
            <a:r>
              <a:rPr lang="cs-CZ" sz="1600" dirty="0"/>
              <a:t>komunitních </a:t>
            </a:r>
            <a:r>
              <a:rPr lang="cs-CZ" sz="1600" dirty="0" smtClean="0"/>
              <a:t>center v SVL</a:t>
            </a:r>
          </a:p>
          <a:p>
            <a:pPr marL="0" indent="0" algn="just">
              <a:buNone/>
            </a:pPr>
            <a:r>
              <a:rPr lang="cs-CZ" sz="1600" dirty="0"/>
              <a:t>Výzva č. 49 – Deinstitucionalizace sociálních služeb za účelem sociálního začleňování II.</a:t>
            </a:r>
          </a:p>
          <a:p>
            <a:pPr marL="0" indent="0" algn="just">
              <a:buNone/>
            </a:pPr>
            <a:endParaRPr lang="cs-CZ" sz="1600" dirty="0" smtClean="0"/>
          </a:p>
          <a:p>
            <a:pPr marL="0" indent="0" algn="just">
              <a:buNone/>
            </a:pPr>
            <a:r>
              <a:rPr lang="cs-CZ" sz="1600" b="1" dirty="0" smtClean="0"/>
              <a:t>Probíhající výzva SC 2.1 – individuální projekty:</a:t>
            </a:r>
          </a:p>
          <a:p>
            <a:pPr marL="0" indent="0" algn="just">
              <a:buNone/>
            </a:pPr>
            <a:r>
              <a:rPr lang="pl-PL" sz="1600" dirty="0" smtClean="0"/>
              <a:t>74. Rozvoj infrastruktury polyfunkčních komunitních center</a:t>
            </a:r>
          </a:p>
          <a:p>
            <a:pPr marL="0" indent="0" algn="just">
              <a:buNone/>
            </a:pPr>
            <a:r>
              <a:rPr lang="pl-PL" sz="1600" dirty="0"/>
              <a:t>77. </a:t>
            </a:r>
            <a:r>
              <a:rPr lang="pl-PL" sz="1600" dirty="0" smtClean="0"/>
              <a:t>Deistitucionalizace sociálních </a:t>
            </a:r>
            <a:r>
              <a:rPr lang="pl-PL" sz="1600" dirty="0"/>
              <a:t>služeb za účelem sociálního začleňování </a:t>
            </a:r>
            <a:r>
              <a:rPr lang="pl-PL" sz="1600" dirty="0" smtClean="0"/>
              <a:t>III.</a:t>
            </a:r>
            <a:endParaRPr lang="pl-PL" sz="1600" dirty="0"/>
          </a:p>
          <a:p>
            <a:pPr marL="0" indent="0" algn="just">
              <a:buNone/>
            </a:pPr>
            <a:r>
              <a:rPr lang="pl-PL" sz="1600" dirty="0" smtClean="0"/>
              <a:t> </a:t>
            </a:r>
            <a:endParaRPr lang="cs-CZ" sz="1600" b="1" dirty="0" smtClean="0"/>
          </a:p>
          <a:p>
            <a:pPr marL="0" lvl="1" indent="0" algn="just">
              <a:buNone/>
            </a:pPr>
            <a:r>
              <a:rPr lang="cs-CZ" sz="1600" b="1" dirty="0" smtClean="0">
                <a:solidFill>
                  <a:prstClr val="black"/>
                </a:solidFill>
              </a:rPr>
              <a:t>Plánované </a:t>
            </a:r>
            <a:r>
              <a:rPr lang="cs-CZ" sz="1600" b="1" dirty="0">
                <a:solidFill>
                  <a:prstClr val="black"/>
                </a:solidFill>
              </a:rPr>
              <a:t>výzvy SC 2.1 v roce </a:t>
            </a:r>
            <a:r>
              <a:rPr lang="cs-CZ" sz="1600" b="1" dirty="0" smtClean="0">
                <a:solidFill>
                  <a:prstClr val="black"/>
                </a:solidFill>
              </a:rPr>
              <a:t>2017 a 2018 - individuální projekty:</a:t>
            </a:r>
          </a:p>
          <a:p>
            <a:pPr marL="0" lvl="1" indent="0" algn="just">
              <a:buNone/>
            </a:pPr>
            <a:r>
              <a:rPr lang="cs-CZ" sz="1600" dirty="0" smtClean="0">
                <a:solidFill>
                  <a:prstClr val="black"/>
                </a:solidFill>
              </a:rPr>
              <a:t>Sociální bydlení II, plán vyhlášení 11/2017</a:t>
            </a:r>
          </a:p>
          <a:p>
            <a:pPr marL="0" lvl="1" indent="0" algn="just">
              <a:buNone/>
            </a:pPr>
            <a:r>
              <a:rPr lang="cs-CZ" sz="1600" dirty="0" smtClean="0">
                <a:solidFill>
                  <a:prstClr val="black"/>
                </a:solidFill>
              </a:rPr>
              <a:t>Rozvoj sociálních služeb II., plán vyhlášení 3/2018</a:t>
            </a:r>
          </a:p>
          <a:p>
            <a:pPr marL="0" lvl="1" indent="0" algn="just">
              <a:buNone/>
            </a:pPr>
            <a:endParaRPr lang="cs-CZ" sz="1600" dirty="0">
              <a:solidFill>
                <a:prstClr val="black"/>
              </a:solidFill>
            </a:endParaRPr>
          </a:p>
          <a:p>
            <a:pPr marL="0" lvl="1" indent="0" algn="just">
              <a:buNone/>
            </a:pPr>
            <a:r>
              <a:rPr lang="cs-CZ" sz="1600" b="1" dirty="0" smtClean="0">
                <a:solidFill>
                  <a:prstClr val="black"/>
                </a:solidFill>
              </a:rPr>
              <a:t>Harmonogram</a:t>
            </a:r>
            <a:r>
              <a:rPr lang="cs-CZ" sz="1600" dirty="0" smtClean="0">
                <a:solidFill>
                  <a:prstClr val="black"/>
                </a:solidFill>
              </a:rPr>
              <a:t> </a:t>
            </a:r>
            <a:r>
              <a:rPr lang="cs-CZ" sz="1600" b="1" dirty="0" smtClean="0">
                <a:solidFill>
                  <a:prstClr val="black"/>
                </a:solidFill>
              </a:rPr>
              <a:t>výzev</a:t>
            </a:r>
            <a:r>
              <a:rPr lang="cs-CZ" sz="1600" dirty="0">
                <a:solidFill>
                  <a:prstClr val="black"/>
                </a:solidFill>
              </a:rPr>
              <a:t>: </a:t>
            </a:r>
            <a:r>
              <a:rPr lang="cs-CZ" sz="1600" dirty="0">
                <a:solidFill>
                  <a:prstClr val="black"/>
                </a:solidFill>
                <a:hlinkClick r:id="rId2"/>
              </a:rPr>
              <a:t>http://</a:t>
            </a:r>
            <a:r>
              <a:rPr lang="cs-CZ" sz="1600" dirty="0" smtClean="0">
                <a:solidFill>
                  <a:prstClr val="black"/>
                </a:solidFill>
                <a:hlinkClick r:id="rId2"/>
              </a:rPr>
              <a:t>www.dotaceeu.cz/cs/Microsites/IROP/Dokumenty</a:t>
            </a:r>
            <a:endParaRPr lang="cs-CZ" sz="1600" dirty="0" smtClean="0">
              <a:solidFill>
                <a:prstClr val="black"/>
              </a:solidFill>
            </a:endParaRPr>
          </a:p>
          <a:p>
            <a:pPr marL="0" lvl="1" indent="0" algn="just">
              <a:buNone/>
            </a:pPr>
            <a:endParaRPr lang="cs-CZ" sz="1600" dirty="0" smtClean="0">
              <a:solidFill>
                <a:prstClr val="black"/>
              </a:solidFill>
            </a:endParaRPr>
          </a:p>
          <a:p>
            <a:pPr marL="0" lvl="1" indent="0" algn="just">
              <a:buNone/>
            </a:pPr>
            <a:endParaRPr lang="cs-CZ" sz="1600" dirty="0">
              <a:solidFill>
                <a:prstClr val="black"/>
              </a:solidFill>
            </a:endParaRPr>
          </a:p>
          <a:p>
            <a:pPr marL="0" lvl="1" indent="0" algn="just">
              <a:buNone/>
            </a:pPr>
            <a:endParaRPr lang="cs-CZ" sz="1800" dirty="0">
              <a:solidFill>
                <a:prstClr val="black"/>
              </a:solidFill>
            </a:endParaRPr>
          </a:p>
          <a:p>
            <a:pPr marL="285750" lvl="1" algn="just">
              <a:buFont typeface="Wingdings" panose="05000000000000000000" pitchFamily="2" charset="2"/>
              <a:buChar char="Ø"/>
            </a:pPr>
            <a:endParaRPr lang="cs-CZ" sz="1800" dirty="0">
              <a:solidFill>
                <a:prstClr val="black"/>
              </a:solidFill>
            </a:endParaRPr>
          </a:p>
          <a:p>
            <a:pPr marL="285750" lvl="1" algn="just">
              <a:buFont typeface="Wingdings" panose="05000000000000000000" pitchFamily="2" charset="2"/>
              <a:buChar char="Ø"/>
            </a:pPr>
            <a:endParaRPr lang="cs-CZ" sz="1800" dirty="0">
              <a:solidFill>
                <a:prstClr val="black"/>
              </a:solidFill>
            </a:endParaRPr>
          </a:p>
          <a:p>
            <a:pPr marL="0" lvl="1" indent="0" algn="just">
              <a:buNone/>
            </a:pPr>
            <a:endParaRPr lang="cs-CZ" sz="1800" dirty="0"/>
          </a:p>
          <a:p>
            <a:pPr marL="0" lvl="1" indent="0" algn="just">
              <a:buNone/>
            </a:pPr>
            <a:endParaRPr lang="cs-CZ" sz="1800" dirty="0" smtClean="0"/>
          </a:p>
          <a:p>
            <a:pPr marL="285750" lvl="1" algn="just">
              <a:buFont typeface="Wingdings" panose="05000000000000000000" pitchFamily="2" charset="2"/>
              <a:buChar char="Ø"/>
            </a:pPr>
            <a:endParaRPr lang="cs-CZ" sz="1800" dirty="0"/>
          </a:p>
          <a:p>
            <a:pPr marL="457200" lvl="1" indent="0">
              <a:buNone/>
            </a:pPr>
            <a:endParaRPr lang="cs-CZ" sz="1200" dirty="0"/>
          </a:p>
          <a:p>
            <a:pPr marL="457200" lvl="1" indent="0" algn="just">
              <a:buNone/>
            </a:pPr>
            <a:endParaRPr lang="cs-CZ" sz="18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E9B23-02B4-4957-8BE2-0931FEC70F9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037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 smtClean="0">
                <a:solidFill>
                  <a:srgbClr val="4F81BD"/>
                </a:solidFill>
              </a:rPr>
              <a:t/>
            </a:r>
            <a:br>
              <a:rPr lang="cs-CZ" sz="2400" dirty="0" smtClean="0">
                <a:solidFill>
                  <a:srgbClr val="4F81BD"/>
                </a:solidFill>
              </a:rPr>
            </a:br>
            <a:r>
              <a:rPr lang="cs-CZ" sz="2400" dirty="0" smtClean="0">
                <a:solidFill>
                  <a:srgbClr val="4F81BD"/>
                </a:solidFill>
              </a:rPr>
              <a:t>Výzvy </a:t>
            </a:r>
            <a:r>
              <a:rPr lang="cs-CZ" sz="2400" dirty="0">
                <a:solidFill>
                  <a:srgbClr val="4F81BD"/>
                </a:solidFill>
              </a:rPr>
              <a:t>IROP SC </a:t>
            </a:r>
            <a:r>
              <a:rPr lang="cs-CZ" sz="2400" dirty="0" smtClean="0">
                <a:solidFill>
                  <a:srgbClr val="4F81BD"/>
                </a:solidFill>
              </a:rPr>
              <a:t>2.1</a:t>
            </a:r>
            <a:br>
              <a:rPr lang="cs-CZ" sz="2400" dirty="0" smtClean="0">
                <a:solidFill>
                  <a:srgbClr val="4F81BD"/>
                </a:solidFill>
              </a:rPr>
            </a:br>
            <a:r>
              <a:rPr lang="cs-CZ" sz="2400" dirty="0" smtClean="0">
                <a:solidFill>
                  <a:srgbClr val="4F81BD"/>
                </a:solidFill>
              </a:rPr>
              <a:t>Integrované nástroje</a:t>
            </a:r>
            <a:br>
              <a:rPr lang="cs-CZ" sz="2400" dirty="0" smtClean="0">
                <a:solidFill>
                  <a:srgbClr val="4F81BD"/>
                </a:solidFill>
              </a:rPr>
            </a:br>
            <a:endParaRPr lang="cs-CZ" dirty="0"/>
          </a:p>
        </p:txBody>
      </p:sp>
      <p:graphicFrame>
        <p:nvGraphicFramePr>
          <p:cNvPr id="3" name="Zástupný symbol pro obsah 2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00200"/>
          <a:ext cx="8229600" cy="229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0464">
                  <a:extLst>
                    <a:ext uri="{9D8B030D-6E8A-4147-A177-3AD203B41FA5}">
                      <a16:colId xmlns:a16="http://schemas.microsoft.com/office/drawing/2014/main" val="3915369890"/>
                    </a:ext>
                  </a:extLst>
                </a:gridCol>
                <a:gridCol w="5616624">
                  <a:extLst>
                    <a:ext uri="{9D8B030D-6E8A-4147-A177-3AD203B41FA5}">
                      <a16:colId xmlns:a16="http://schemas.microsoft.com/office/drawing/2014/main" val="3926297370"/>
                    </a:ext>
                  </a:extLst>
                </a:gridCol>
                <a:gridCol w="1522512">
                  <a:extLst>
                    <a:ext uri="{9D8B030D-6E8A-4147-A177-3AD203B41FA5}">
                      <a16:colId xmlns:a16="http://schemas.microsoft.com/office/drawing/2014/main" val="22536841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Číslo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Název výzvy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Vyhlášení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88785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61.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SOCIÁLNÍ INFRASTRUKTURA - INTEGROVANÉ PROJEKTY ITI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11/2016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3229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62.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SOCIÁLNÍ INFRASTRUKTURA - INTEGROVANÉ PROJEKTY IPRÚ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11/2016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58418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63.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SOCIÁLNÍ INFRASTRUKTURA - INTEGROVANÉ PROJEKTY CLLD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11/2016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4753560"/>
                  </a:ext>
                </a:extLst>
              </a:tr>
            </a:tbl>
          </a:graphicData>
        </a:graphic>
      </p:graphicFrame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E9B23-02B4-4957-8BE2-0931FEC70F9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381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E9B23-02B4-4957-8BE2-0931FEC70F9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1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Nadpis 1"/>
          <p:cNvSpPr txBox="1">
            <a:spLocks/>
          </p:cNvSpPr>
          <p:nvPr/>
        </p:nvSpPr>
        <p:spPr>
          <a:xfrm>
            <a:off x="457200" y="274638"/>
            <a:ext cx="8229600" cy="70609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r>
              <a:rPr lang="cs-CZ" sz="3200" dirty="0" smtClean="0">
                <a:solidFill>
                  <a:srgbClr val="0070C0"/>
                </a:solidFill>
              </a:rPr>
              <a:t>Integrované nástroje</a:t>
            </a:r>
            <a:endParaRPr lang="cs-CZ" dirty="0"/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27476" y="1215343"/>
            <a:ext cx="8659324" cy="466193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sz="2500" dirty="0" smtClean="0"/>
              <a:t>Platí </a:t>
            </a:r>
            <a:r>
              <a:rPr lang="cs-CZ" sz="2500" b="1" dirty="0" smtClean="0"/>
              <a:t>stejné podmínky jako pro individuální projekty </a:t>
            </a:r>
            <a:r>
              <a:rPr lang="cs-CZ" sz="2500" dirty="0" smtClean="0"/>
              <a:t>v daném  specifickém cíli (způsobilost výdajů, územní zaměření, typů příjemců, veřejné podpory, veřejných zakázek apod.).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sz="2500" b="1" dirty="0" smtClean="0"/>
              <a:t>Zároveň</a:t>
            </a:r>
            <a:r>
              <a:rPr lang="cs-CZ" sz="2500" dirty="0" smtClean="0"/>
              <a:t> je nezbytný </a:t>
            </a:r>
            <a:r>
              <a:rPr lang="cs-CZ" sz="2500" b="1" dirty="0" smtClean="0"/>
              <a:t>soulad</a:t>
            </a:r>
            <a:r>
              <a:rPr lang="cs-CZ" sz="2500" dirty="0" smtClean="0"/>
              <a:t> s danou </a:t>
            </a:r>
            <a:r>
              <a:rPr lang="cs-CZ" sz="2500" b="1" dirty="0" smtClean="0"/>
              <a:t>integrovanou</a:t>
            </a:r>
            <a:r>
              <a:rPr lang="cs-CZ" sz="2500" dirty="0" smtClean="0"/>
              <a:t> </a:t>
            </a:r>
            <a:r>
              <a:rPr lang="cs-CZ" sz="2500" b="1" dirty="0" smtClean="0"/>
              <a:t>strategií.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sz="2500" dirty="0" smtClean="0"/>
              <a:t>Žadatel, který chce realizovat projekt v rámci integrované strategie, musí </a:t>
            </a:r>
            <a:r>
              <a:rPr lang="cs-CZ" sz="2500" b="1" dirty="0" smtClean="0"/>
              <a:t>konzultovat</a:t>
            </a:r>
            <a:r>
              <a:rPr lang="cs-CZ" sz="2500" dirty="0" smtClean="0"/>
              <a:t> projektový záměr před jeho podáním </a:t>
            </a:r>
            <a:r>
              <a:rPr lang="cs-CZ" sz="2500" b="1" dirty="0" smtClean="0"/>
              <a:t>s nositelem</a:t>
            </a:r>
            <a:r>
              <a:rPr lang="cs-CZ" sz="2500" dirty="0" smtClean="0"/>
              <a:t> příslušné integrované strategie – získat vyjádření Řídicího výboru v případě ITI/IPRÚ.</a:t>
            </a:r>
            <a:endParaRPr lang="cs-CZ" sz="2500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E9B23-02B4-4957-8BE2-0931FEC70F9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93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1" y="58522"/>
            <a:ext cx="9137469" cy="1155801"/>
          </a:xfrm>
        </p:spPr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sz="2400" dirty="0">
                <a:solidFill>
                  <a:srgbClr val="0070C0"/>
                </a:solidFill>
              </a:rPr>
              <a:t>77. výzva IROP – </a:t>
            </a:r>
            <a:r>
              <a:rPr lang="cs-CZ" sz="2400" dirty="0" err="1">
                <a:solidFill>
                  <a:srgbClr val="0070C0"/>
                </a:solidFill>
              </a:rPr>
              <a:t>Deinstitucionalizace</a:t>
            </a:r>
            <a:r>
              <a:rPr lang="cs-CZ" sz="2400" dirty="0">
                <a:solidFill>
                  <a:srgbClr val="0070C0"/>
                </a:solidFill>
              </a:rPr>
              <a:t> sociálních služeb za účelem sociálního </a:t>
            </a:r>
            <a:r>
              <a:rPr lang="cs-CZ" sz="2400" dirty="0" smtClean="0">
                <a:solidFill>
                  <a:srgbClr val="0070C0"/>
                </a:solidFill>
              </a:rPr>
              <a:t>začleňování </a:t>
            </a:r>
            <a:r>
              <a:rPr lang="cs-CZ" sz="2400" dirty="0">
                <a:solidFill>
                  <a:srgbClr val="0070C0"/>
                </a:solidFill>
              </a:rPr>
              <a:t>III.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76224"/>
            <a:ext cx="8229600" cy="4893868"/>
          </a:xfrm>
        </p:spPr>
        <p:txBody>
          <a:bodyPr>
            <a:noAutofit/>
          </a:bodyPr>
          <a:lstStyle/>
          <a:p>
            <a:pPr marL="0" indent="0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r>
              <a:rPr lang="cs-CZ" sz="2200" dirty="0"/>
              <a:t>Vyhlášení výzvy: 	</a:t>
            </a:r>
            <a:r>
              <a:rPr lang="cs-CZ" sz="2200" b="1" dirty="0" smtClean="0"/>
              <a:t>27. </a:t>
            </a:r>
            <a:r>
              <a:rPr lang="cs-CZ" sz="2200" b="1" dirty="0"/>
              <a:t>9</a:t>
            </a:r>
            <a:r>
              <a:rPr lang="cs-CZ" sz="2200" b="1" dirty="0" smtClean="0"/>
              <a:t>. 2017</a:t>
            </a:r>
            <a:endParaRPr lang="cs-CZ" sz="2200" b="1" dirty="0"/>
          </a:p>
          <a:p>
            <a:pPr marL="0" indent="0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r>
              <a:rPr lang="cs-CZ" sz="2200" dirty="0"/>
              <a:t>Příjem žádostí: 	</a:t>
            </a:r>
            <a:r>
              <a:rPr lang="cs-CZ" sz="2200" b="1" dirty="0"/>
              <a:t>od </a:t>
            </a:r>
            <a:r>
              <a:rPr lang="cs-CZ" sz="2200" b="1" dirty="0" smtClean="0"/>
              <a:t>25. 10. 2017 </a:t>
            </a:r>
            <a:r>
              <a:rPr lang="cs-CZ" sz="2200" b="1" dirty="0"/>
              <a:t>do  </a:t>
            </a:r>
            <a:r>
              <a:rPr lang="cs-CZ" sz="2200" b="1" dirty="0" smtClean="0"/>
              <a:t>30. </a:t>
            </a:r>
            <a:r>
              <a:rPr lang="cs-CZ" sz="2200" b="1" dirty="0"/>
              <a:t>3</a:t>
            </a:r>
            <a:r>
              <a:rPr lang="cs-CZ" sz="2200" b="1" dirty="0" smtClean="0"/>
              <a:t>. 2018</a:t>
            </a:r>
            <a:endParaRPr lang="cs-CZ" sz="2200" b="1" dirty="0"/>
          </a:p>
          <a:p>
            <a:pPr marL="0" indent="0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r>
              <a:rPr lang="cs-CZ" sz="2200" dirty="0" smtClean="0"/>
              <a:t>Kolová </a:t>
            </a:r>
            <a:r>
              <a:rPr lang="cs-CZ" sz="2200" dirty="0"/>
              <a:t>výzva – hodnocení projektů probíhá </a:t>
            </a:r>
            <a:r>
              <a:rPr lang="cs-CZ" sz="2200" dirty="0" smtClean="0"/>
              <a:t>po uzavření příjmů 				  žádostí</a:t>
            </a:r>
          </a:p>
          <a:p>
            <a:pPr marL="0" indent="0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r>
              <a:rPr lang="cs-CZ" sz="2200" dirty="0" smtClean="0"/>
              <a:t>Datum </a:t>
            </a:r>
            <a:r>
              <a:rPr lang="cs-CZ" sz="2200" dirty="0"/>
              <a:t>zahájení realizace projektu: 	od</a:t>
            </a:r>
            <a:r>
              <a:rPr lang="cs-CZ" sz="2200" b="1" dirty="0"/>
              <a:t> 1. 1. 2014</a:t>
            </a:r>
          </a:p>
          <a:p>
            <a:pPr marL="0" indent="0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r>
              <a:rPr lang="cs-CZ" sz="2200" dirty="0"/>
              <a:t>Datum ukončení realizace projektu: 	do</a:t>
            </a:r>
            <a:r>
              <a:rPr lang="cs-CZ" sz="2200" b="1" dirty="0"/>
              <a:t> 31. 12. </a:t>
            </a:r>
            <a:r>
              <a:rPr lang="cs-CZ" sz="2200" b="1" dirty="0" smtClean="0"/>
              <a:t>2022</a:t>
            </a:r>
          </a:p>
          <a:p>
            <a:pPr marL="0" indent="0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endParaRPr lang="cs-CZ" sz="2200" b="1" dirty="0"/>
          </a:p>
        </p:txBody>
      </p:sp>
      <p:pic>
        <p:nvPicPr>
          <p:cNvPr id="6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pPr>
              <a:defRPr/>
            </a:pPr>
            <a:endParaRPr lang="cs-CZ" sz="2800" dirty="0">
              <a:solidFill>
                <a:srgbClr val="0070C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04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90409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r>
              <a:rPr lang="cs-CZ" sz="2400" b="1" dirty="0" smtClean="0"/>
              <a:t>Podpora</a:t>
            </a:r>
            <a:r>
              <a:rPr lang="cs-CZ" sz="2400" dirty="0" smtClean="0"/>
              <a:t>:</a:t>
            </a:r>
          </a:p>
          <a:p>
            <a:pPr marL="0" indent="0">
              <a:buNone/>
            </a:pPr>
            <a:r>
              <a:rPr lang="cs-CZ" sz="2400" dirty="0" smtClean="0"/>
              <a:t>Evropský </a:t>
            </a:r>
            <a:r>
              <a:rPr lang="cs-CZ" sz="2400" dirty="0"/>
              <a:t>fond pro regionální rozvoj – </a:t>
            </a:r>
            <a:r>
              <a:rPr lang="cs-CZ" sz="2400" b="1" dirty="0" smtClean="0"/>
              <a:t>200 000 000 Kč</a:t>
            </a:r>
            <a:endParaRPr lang="cs-CZ" sz="2400" b="1" dirty="0"/>
          </a:p>
          <a:p>
            <a:pPr marL="0" indent="0">
              <a:buNone/>
            </a:pPr>
            <a:r>
              <a:rPr lang="cs-CZ" sz="2400" dirty="0"/>
              <a:t>Státní rozpočet </a:t>
            </a:r>
            <a:r>
              <a:rPr lang="cs-CZ" sz="2400" dirty="0" smtClean="0"/>
              <a:t>– 30 000 000 Kč</a:t>
            </a:r>
            <a:endParaRPr lang="cs-CZ" sz="2400" dirty="0"/>
          </a:p>
          <a:p>
            <a:pPr marL="0" indent="0">
              <a:buNone/>
            </a:pPr>
            <a:endParaRPr lang="cs-CZ" sz="2400" b="1" dirty="0" smtClean="0">
              <a:solidFill>
                <a:prstClr val="black"/>
              </a:solidFill>
              <a:ea typeface="+mj-ea"/>
              <a:cs typeface="+mj-cs"/>
            </a:endParaRPr>
          </a:p>
          <a:p>
            <a:pPr marL="0" indent="0">
              <a:buNone/>
            </a:pPr>
            <a:r>
              <a:rPr lang="cs-CZ" sz="2400" b="1" dirty="0" smtClean="0">
                <a:solidFill>
                  <a:prstClr val="black"/>
                </a:solidFill>
                <a:ea typeface="+mj-ea"/>
                <a:cs typeface="+mj-cs"/>
              </a:rPr>
              <a:t>Výše </a:t>
            </a:r>
            <a:r>
              <a:rPr lang="cs-CZ" sz="2400" b="1" dirty="0">
                <a:solidFill>
                  <a:prstClr val="black"/>
                </a:solidFill>
                <a:ea typeface="+mj-ea"/>
                <a:cs typeface="+mj-cs"/>
              </a:rPr>
              <a:t>celkových způsobilých výdajů v projektu</a:t>
            </a:r>
            <a:br>
              <a:rPr lang="cs-CZ" sz="2400" b="1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cs-CZ" sz="2400" dirty="0">
                <a:solidFill>
                  <a:prstClr val="black"/>
                </a:solidFill>
                <a:ea typeface="+mj-ea"/>
                <a:cs typeface="+mj-cs"/>
              </a:rPr>
              <a:t>Minimální </a:t>
            </a:r>
            <a:r>
              <a:rPr lang="cs-CZ" sz="2400" dirty="0" smtClean="0">
                <a:solidFill>
                  <a:prstClr val="black"/>
                </a:solidFill>
                <a:ea typeface="+mj-ea"/>
                <a:cs typeface="+mj-cs"/>
              </a:rPr>
              <a:t>způsobilé výdaje -</a:t>
            </a:r>
            <a:r>
              <a:rPr lang="cs-CZ" sz="2400" dirty="0">
                <a:solidFill>
                  <a:prstClr val="black"/>
                </a:solidFill>
                <a:ea typeface="+mj-ea"/>
                <a:cs typeface="+mj-cs"/>
              </a:rPr>
              <a:t>	500 </a:t>
            </a:r>
            <a:r>
              <a:rPr lang="cs-CZ" sz="2400" dirty="0" smtClean="0">
                <a:solidFill>
                  <a:prstClr val="black"/>
                </a:solidFill>
                <a:ea typeface="+mj-ea"/>
                <a:cs typeface="+mj-cs"/>
              </a:rPr>
              <a:t>000 </a:t>
            </a:r>
            <a:r>
              <a:rPr lang="cs-CZ" sz="2400" dirty="0">
                <a:solidFill>
                  <a:prstClr val="black"/>
                </a:solidFill>
                <a:ea typeface="+mj-ea"/>
                <a:cs typeface="+mj-cs"/>
              </a:rPr>
              <a:t>Kč.</a:t>
            </a:r>
            <a:br>
              <a:rPr lang="cs-CZ" sz="2400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cs-CZ" sz="2400" dirty="0" smtClean="0">
                <a:solidFill>
                  <a:prstClr val="black"/>
                </a:solidFill>
                <a:ea typeface="+mj-ea"/>
                <a:cs typeface="+mj-cs"/>
              </a:rPr>
              <a:t>Maximální</a:t>
            </a:r>
            <a:r>
              <a:rPr lang="cs-CZ" sz="2400" dirty="0">
                <a:solidFill>
                  <a:prstClr val="black"/>
                </a:solidFill>
              </a:rPr>
              <a:t> způsobilé výdaje </a:t>
            </a:r>
            <a:r>
              <a:rPr lang="cs-CZ" sz="2400" dirty="0" smtClean="0">
                <a:solidFill>
                  <a:prstClr val="black"/>
                </a:solidFill>
                <a:ea typeface="+mj-ea"/>
                <a:cs typeface="+mj-cs"/>
              </a:rPr>
              <a:t>- 90 </a:t>
            </a:r>
            <a:r>
              <a:rPr lang="cs-CZ" sz="2400" dirty="0">
                <a:solidFill>
                  <a:prstClr val="black"/>
                </a:solidFill>
                <a:ea typeface="+mj-ea"/>
                <a:cs typeface="+mj-cs"/>
              </a:rPr>
              <a:t>000 </a:t>
            </a:r>
            <a:r>
              <a:rPr lang="cs-CZ" sz="2400" dirty="0" smtClean="0">
                <a:solidFill>
                  <a:prstClr val="black"/>
                </a:solidFill>
                <a:ea typeface="+mj-ea"/>
                <a:cs typeface="+mj-cs"/>
              </a:rPr>
              <a:t>000 Kč</a:t>
            </a:r>
          </a:p>
          <a:p>
            <a:pPr marL="0" indent="0">
              <a:buNone/>
            </a:pPr>
            <a:endParaRPr lang="cs-CZ" sz="2400" dirty="0">
              <a:solidFill>
                <a:prstClr val="black"/>
              </a:solidFill>
              <a:ea typeface="+mj-ea"/>
              <a:cs typeface="+mj-cs"/>
            </a:endParaRPr>
          </a:p>
          <a:p>
            <a:pPr marL="0" indent="0">
              <a:buNone/>
            </a:pPr>
            <a:r>
              <a:rPr lang="cs-CZ" sz="2400" b="1" dirty="0" smtClean="0">
                <a:solidFill>
                  <a:prstClr val="black"/>
                </a:solidFill>
                <a:ea typeface="+mj-ea"/>
                <a:cs typeface="+mj-cs"/>
              </a:rPr>
              <a:t>Území realizace: Území celé ČR, mimo území hl. m. Prahy</a:t>
            </a:r>
            <a:endParaRPr lang="cs-CZ" sz="2400" b="1" dirty="0" smtClean="0"/>
          </a:p>
          <a:p>
            <a:pPr marL="0" indent="0">
              <a:buNone/>
            </a:pPr>
            <a:endParaRPr lang="cs-CZ" sz="1400" dirty="0"/>
          </a:p>
        </p:txBody>
      </p:sp>
      <p:pic>
        <p:nvPicPr>
          <p:cNvPr id="4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531" y="58522"/>
            <a:ext cx="9137469" cy="1155801"/>
          </a:xfrm>
        </p:spPr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sz="2400" dirty="0">
                <a:solidFill>
                  <a:srgbClr val="0070C0"/>
                </a:solidFill>
              </a:rPr>
              <a:t>77. výzva IROP – </a:t>
            </a:r>
            <a:r>
              <a:rPr lang="cs-CZ" sz="2400" dirty="0" err="1">
                <a:solidFill>
                  <a:srgbClr val="0070C0"/>
                </a:solidFill>
              </a:rPr>
              <a:t>Deinstitucionalizace</a:t>
            </a:r>
            <a:r>
              <a:rPr lang="cs-CZ" sz="2400" dirty="0">
                <a:solidFill>
                  <a:srgbClr val="0070C0"/>
                </a:solidFill>
              </a:rPr>
              <a:t> sociálních služeb za účelem sociálního začleňování III.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09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1143000"/>
          </a:xfrm>
        </p:spPr>
        <p:txBody>
          <a:bodyPr/>
          <a:lstStyle/>
          <a:p>
            <a:r>
              <a:rPr lang="cs-CZ" sz="2000" dirty="0"/>
              <a:t/>
            </a:r>
            <a:br>
              <a:rPr lang="cs-CZ" sz="2000" dirty="0"/>
            </a:br>
            <a:r>
              <a:rPr lang="cs-CZ" sz="2000" dirty="0">
                <a:solidFill>
                  <a:srgbClr val="0070C0"/>
                </a:solidFill>
              </a:rPr>
              <a:t>77. výzva IROP – </a:t>
            </a:r>
            <a:r>
              <a:rPr lang="cs-CZ" sz="2000" dirty="0" err="1">
                <a:solidFill>
                  <a:srgbClr val="0070C0"/>
                </a:solidFill>
              </a:rPr>
              <a:t>Deinstitucionalizace</a:t>
            </a:r>
            <a:r>
              <a:rPr lang="cs-CZ" sz="2000" dirty="0">
                <a:solidFill>
                  <a:srgbClr val="0070C0"/>
                </a:solidFill>
              </a:rPr>
              <a:t> sociálních služeb za účelem sociálního začleňování III.</a:t>
            </a:r>
            <a:endParaRPr lang="en-US" sz="20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72608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endParaRPr lang="cs-CZ" sz="1250" dirty="0">
              <a:ea typeface="Times New Roman"/>
              <a:cs typeface="Times New Roman"/>
            </a:endParaRPr>
          </a:p>
          <a:p>
            <a:pPr marL="0" lvl="0" indent="0">
              <a:buNone/>
            </a:pPr>
            <a:r>
              <a:rPr lang="pl-PL" sz="1250" b="1" u="sng" dirty="0" smtClean="0">
                <a:solidFill>
                  <a:prstClr val="black"/>
                </a:solidFill>
              </a:rPr>
              <a:t>Podporované služby:</a:t>
            </a:r>
            <a:endParaRPr lang="pl-PL" sz="1250" b="1" u="sng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pl-PL" sz="1250" dirty="0">
                <a:solidFill>
                  <a:prstClr val="black"/>
                </a:solidFill>
              </a:rPr>
              <a:t>Cílem transformace ústavní péče je deinstitucionalizace pobytových zařízení sociálních služeb v sociální služby, které umožní uživateli zařazení se a setrvání v přirozeném prostředí a jeho aktivní zapojení se na trh práce a do společnosti. </a:t>
            </a:r>
          </a:p>
          <a:p>
            <a:pPr marL="0" lvl="0" indent="0">
              <a:buNone/>
            </a:pPr>
            <a:r>
              <a:rPr lang="pl-PL" sz="1250" b="1" dirty="0">
                <a:solidFill>
                  <a:prstClr val="black"/>
                </a:solidFill>
              </a:rPr>
              <a:t>Podporováno bude zázemí pro sociální služby definované zákonem o sociálních službách:</a:t>
            </a:r>
            <a:r>
              <a:rPr lang="pl-PL" sz="1250" dirty="0">
                <a:solidFill>
                  <a:prstClr val="black"/>
                </a:solidFill>
              </a:rPr>
              <a:t> </a:t>
            </a:r>
          </a:p>
          <a:p>
            <a:pPr marL="0" lvl="0" indent="0">
              <a:buNone/>
            </a:pPr>
            <a:r>
              <a:rPr lang="pl-PL" sz="1250" dirty="0">
                <a:solidFill>
                  <a:prstClr val="black"/>
                </a:solidFill>
              </a:rPr>
              <a:t>-	osobní asistence, </a:t>
            </a:r>
          </a:p>
          <a:p>
            <a:pPr marL="0" lvl="0" indent="0">
              <a:buNone/>
            </a:pPr>
            <a:r>
              <a:rPr lang="pl-PL" sz="1250" dirty="0">
                <a:solidFill>
                  <a:prstClr val="black"/>
                </a:solidFill>
              </a:rPr>
              <a:t>-	podpora samostatného bydlení, </a:t>
            </a:r>
          </a:p>
          <a:p>
            <a:pPr marL="0" lvl="0" indent="0">
              <a:buNone/>
            </a:pPr>
            <a:r>
              <a:rPr lang="pl-PL" sz="1250" dirty="0">
                <a:solidFill>
                  <a:prstClr val="black"/>
                </a:solidFill>
              </a:rPr>
              <a:t>-	pečovatelská služba, </a:t>
            </a:r>
          </a:p>
          <a:p>
            <a:pPr marL="0" lvl="0" indent="0">
              <a:buNone/>
            </a:pPr>
            <a:r>
              <a:rPr lang="pl-PL" sz="1250" dirty="0">
                <a:solidFill>
                  <a:prstClr val="black"/>
                </a:solidFill>
              </a:rPr>
              <a:t>-	odlehčovací služba, </a:t>
            </a:r>
          </a:p>
          <a:p>
            <a:pPr marL="0" lvl="0" indent="0">
              <a:buNone/>
            </a:pPr>
            <a:r>
              <a:rPr lang="pl-PL" sz="1250" dirty="0">
                <a:solidFill>
                  <a:prstClr val="black"/>
                </a:solidFill>
              </a:rPr>
              <a:t>-	raná péče, </a:t>
            </a:r>
          </a:p>
          <a:p>
            <a:pPr marL="0" lvl="0" indent="0">
              <a:buNone/>
            </a:pPr>
            <a:r>
              <a:rPr lang="pl-PL" sz="1250" dirty="0">
                <a:solidFill>
                  <a:prstClr val="black"/>
                </a:solidFill>
              </a:rPr>
              <a:t>-	průvodcovské a předčitatelské služby, </a:t>
            </a:r>
          </a:p>
          <a:p>
            <a:pPr marL="0" lvl="0" indent="0">
              <a:buNone/>
            </a:pPr>
            <a:r>
              <a:rPr lang="pl-PL" sz="1250" dirty="0">
                <a:solidFill>
                  <a:prstClr val="black"/>
                </a:solidFill>
              </a:rPr>
              <a:t>-	tísňová péče, </a:t>
            </a:r>
          </a:p>
          <a:p>
            <a:pPr marL="0" lvl="0" indent="0">
              <a:buNone/>
            </a:pPr>
            <a:r>
              <a:rPr lang="pl-PL" sz="1250" dirty="0">
                <a:solidFill>
                  <a:prstClr val="black"/>
                </a:solidFill>
              </a:rPr>
              <a:t>-	denní stacionář, </a:t>
            </a:r>
          </a:p>
          <a:p>
            <a:pPr marL="0" lvl="0" indent="0">
              <a:buNone/>
            </a:pPr>
            <a:r>
              <a:rPr lang="pl-PL" sz="1250" dirty="0">
                <a:solidFill>
                  <a:prstClr val="black"/>
                </a:solidFill>
              </a:rPr>
              <a:t>-	sociálně terapeutická dílna, </a:t>
            </a:r>
          </a:p>
          <a:p>
            <a:pPr marL="0" lvl="0" indent="0">
              <a:buNone/>
            </a:pPr>
            <a:r>
              <a:rPr lang="pl-PL" sz="1250" dirty="0">
                <a:solidFill>
                  <a:prstClr val="black"/>
                </a:solidFill>
              </a:rPr>
              <a:t>-	sociální rehabilitace, </a:t>
            </a:r>
          </a:p>
          <a:p>
            <a:pPr marL="0" lvl="0" indent="0">
              <a:buNone/>
            </a:pPr>
            <a:r>
              <a:rPr lang="pl-PL" sz="1250" dirty="0">
                <a:solidFill>
                  <a:prstClr val="black"/>
                </a:solidFill>
              </a:rPr>
              <a:t>-	centrum denních služeb, </a:t>
            </a:r>
          </a:p>
          <a:p>
            <a:pPr marL="0" lvl="0" indent="0">
              <a:buNone/>
            </a:pPr>
            <a:r>
              <a:rPr lang="pl-PL" sz="1250" dirty="0">
                <a:solidFill>
                  <a:prstClr val="black"/>
                </a:solidFill>
              </a:rPr>
              <a:t>-	služba následné péče, </a:t>
            </a:r>
          </a:p>
          <a:p>
            <a:pPr marL="0" lvl="0" indent="0">
              <a:buNone/>
            </a:pPr>
            <a:r>
              <a:rPr lang="pl-PL" sz="1250" dirty="0">
                <a:solidFill>
                  <a:prstClr val="black"/>
                </a:solidFill>
              </a:rPr>
              <a:t>-	sociálně aktivizační služby pro seniory a osoby se zdravotním postižením, </a:t>
            </a:r>
          </a:p>
          <a:p>
            <a:pPr marL="0" lvl="0" indent="0">
              <a:buNone/>
            </a:pPr>
            <a:r>
              <a:rPr lang="pl-PL" sz="1250" dirty="0">
                <a:solidFill>
                  <a:prstClr val="black"/>
                </a:solidFill>
              </a:rPr>
              <a:t>-	chráněné bydlení, </a:t>
            </a:r>
          </a:p>
          <a:p>
            <a:pPr marL="0" lvl="0" indent="0">
              <a:buNone/>
            </a:pPr>
            <a:r>
              <a:rPr lang="pl-PL" sz="1250" dirty="0">
                <a:solidFill>
                  <a:prstClr val="black"/>
                </a:solidFill>
              </a:rPr>
              <a:t>-	týdenní stacionář, </a:t>
            </a:r>
          </a:p>
          <a:p>
            <a:pPr marL="0" lvl="0" indent="0">
              <a:buNone/>
            </a:pPr>
            <a:r>
              <a:rPr lang="pl-PL" sz="1250" dirty="0">
                <a:solidFill>
                  <a:prstClr val="black"/>
                </a:solidFill>
              </a:rPr>
              <a:t>-	domov pro osoby se zdravotním postižením, </a:t>
            </a:r>
          </a:p>
          <a:p>
            <a:pPr marL="0" lvl="0" indent="0">
              <a:buNone/>
            </a:pPr>
            <a:r>
              <a:rPr lang="pl-PL" sz="1250" dirty="0">
                <a:solidFill>
                  <a:prstClr val="black"/>
                </a:solidFill>
              </a:rPr>
              <a:t>-	</a:t>
            </a:r>
            <a:r>
              <a:rPr lang="pl-PL" sz="1250" dirty="0" smtClean="0">
                <a:solidFill>
                  <a:prstClr val="black"/>
                </a:solidFill>
              </a:rPr>
              <a:t>domovy </a:t>
            </a:r>
            <a:r>
              <a:rPr lang="pl-PL" sz="1250" dirty="0">
                <a:solidFill>
                  <a:prstClr val="black"/>
                </a:solidFill>
              </a:rPr>
              <a:t>se zvláštním režimem. </a:t>
            </a:r>
          </a:p>
          <a:p>
            <a:endParaRPr lang="cs-CZ" dirty="0"/>
          </a:p>
        </p:txBody>
      </p:sp>
      <p:pic>
        <p:nvPicPr>
          <p:cNvPr id="8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895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811213"/>
            <a:ext cx="8893175" cy="5361644"/>
          </a:xfrm>
        </p:spPr>
        <p:txBody>
          <a:bodyPr rtlCol="0">
            <a:noAutofit/>
          </a:bodyPr>
          <a:lstStyle/>
          <a:p>
            <a:pPr marL="400050" lvl="1" indent="0">
              <a:spcBef>
                <a:spcPts val="200"/>
              </a:spcBef>
              <a:spcAft>
                <a:spcPts val="200"/>
              </a:spcAft>
              <a:buNone/>
              <a:defRPr/>
            </a:pPr>
            <a:r>
              <a:rPr lang="cs-CZ" altLang="cs-CZ" sz="1500" b="1" dirty="0" smtClean="0"/>
              <a:t>9:30 – 10:00	</a:t>
            </a:r>
            <a:r>
              <a:rPr lang="cs-CZ" altLang="cs-CZ" sz="1500" dirty="0" smtClean="0"/>
              <a:t>Prezence účastníků</a:t>
            </a:r>
            <a:r>
              <a:rPr lang="cs-CZ" altLang="cs-CZ" sz="1500" b="1" dirty="0" smtClean="0"/>
              <a:t>	</a:t>
            </a:r>
          </a:p>
          <a:p>
            <a:pPr marL="400050" lvl="1" indent="0">
              <a:spcBef>
                <a:spcPts val="200"/>
              </a:spcBef>
              <a:spcAft>
                <a:spcPts val="200"/>
              </a:spcAft>
              <a:buNone/>
              <a:defRPr/>
            </a:pPr>
            <a:endParaRPr lang="cs-CZ" altLang="cs-CZ" sz="1500" b="1" dirty="0" smtClean="0"/>
          </a:p>
          <a:p>
            <a:pPr marL="400050" lvl="1" indent="0">
              <a:spcBef>
                <a:spcPts val="200"/>
              </a:spcBef>
              <a:spcAft>
                <a:spcPts val="200"/>
              </a:spcAft>
              <a:buNone/>
              <a:defRPr/>
            </a:pPr>
            <a:r>
              <a:rPr lang="cs-CZ" altLang="cs-CZ" sz="1500" b="1" dirty="0" smtClean="0"/>
              <a:t>10:00 – 10:30	</a:t>
            </a:r>
            <a:r>
              <a:rPr lang="cs-CZ" altLang="cs-CZ" sz="1500" dirty="0" smtClean="0"/>
              <a:t>Zahájení, představení Integrovaného regionálního operačního programu,   						Řídicího orgánu IROP a Centra pro regionální rozvoj České republiky</a:t>
            </a:r>
          </a:p>
          <a:p>
            <a:pPr marL="400050" lvl="1" indent="0">
              <a:spcBef>
                <a:spcPts val="200"/>
              </a:spcBef>
              <a:spcAft>
                <a:spcPts val="200"/>
              </a:spcAft>
              <a:buNone/>
              <a:defRPr/>
            </a:pPr>
            <a:endParaRPr lang="cs-CZ" altLang="cs-CZ" sz="1500" b="1" dirty="0" smtClean="0"/>
          </a:p>
          <a:p>
            <a:pPr marL="400050" lvl="1" indent="0">
              <a:spcBef>
                <a:spcPts val="200"/>
              </a:spcBef>
              <a:spcAft>
                <a:spcPts val="200"/>
              </a:spcAft>
              <a:buNone/>
              <a:defRPr/>
            </a:pPr>
            <a:r>
              <a:rPr lang="cs-CZ" altLang="cs-CZ" sz="1500" b="1" dirty="0" smtClean="0"/>
              <a:t>10:30 – 11:15  	</a:t>
            </a:r>
            <a:r>
              <a:rPr lang="cs-CZ" altLang="cs-CZ" sz="1500" dirty="0"/>
              <a:t>77. výzva IROP „Deinstitucionalizace sociálních služeb za účelem sociálního </a:t>
            </a:r>
            <a:r>
              <a:rPr lang="cs-CZ" altLang="cs-CZ" sz="1500" dirty="0" smtClean="0"/>
              <a:t>					začleňování </a:t>
            </a:r>
            <a:r>
              <a:rPr lang="cs-CZ" altLang="cs-CZ" sz="1500" dirty="0"/>
              <a:t>III.“ - parametry výzvy, podporované aktivity, způsobilé výdaje, </a:t>
            </a:r>
            <a:r>
              <a:rPr lang="cs-CZ" altLang="cs-CZ" sz="1500" dirty="0" smtClean="0"/>
              <a:t>						povinné </a:t>
            </a:r>
            <a:r>
              <a:rPr lang="cs-CZ" altLang="cs-CZ" sz="1500" dirty="0"/>
              <a:t>přílohy žádosti, dotazy, časté chyby v žádostech v již ukončené </a:t>
            </a:r>
            <a:r>
              <a:rPr lang="cs-CZ" altLang="cs-CZ" sz="1500" dirty="0" smtClean="0"/>
              <a:t/>
            </a:r>
            <a:br>
              <a:rPr lang="cs-CZ" altLang="cs-CZ" sz="1500" dirty="0" smtClean="0"/>
            </a:br>
            <a:r>
              <a:rPr lang="cs-CZ" altLang="cs-CZ" sz="1500" dirty="0" smtClean="0"/>
              <a:t>				7. a </a:t>
            </a:r>
            <a:r>
              <a:rPr lang="cs-CZ" altLang="cs-CZ" sz="1500" dirty="0"/>
              <a:t>49. výzvě na deinstitucionalizaci i s doporučením, jak se chybám vyhnout</a:t>
            </a:r>
          </a:p>
          <a:p>
            <a:pPr marL="400050" lvl="1" indent="0">
              <a:spcBef>
                <a:spcPts val="200"/>
              </a:spcBef>
              <a:spcAft>
                <a:spcPts val="200"/>
              </a:spcAft>
              <a:buNone/>
              <a:defRPr/>
            </a:pPr>
            <a:r>
              <a:rPr lang="cs-CZ" altLang="cs-CZ" sz="1500" dirty="0" smtClean="0"/>
              <a:t> </a:t>
            </a:r>
          </a:p>
          <a:p>
            <a:pPr marL="400050" lvl="1" indent="0">
              <a:spcBef>
                <a:spcPts val="200"/>
              </a:spcBef>
              <a:spcAft>
                <a:spcPts val="200"/>
              </a:spcAft>
              <a:buNone/>
              <a:defRPr/>
            </a:pPr>
            <a:r>
              <a:rPr lang="cs-CZ" altLang="cs-CZ" sz="1500" b="1" dirty="0" smtClean="0"/>
              <a:t>11:15 – 11:45	</a:t>
            </a:r>
            <a:r>
              <a:rPr lang="pt-BR" altLang="cs-CZ" sz="1500" dirty="0" smtClean="0"/>
              <a:t>Kritéria sociálních služeb komunitního charakteru a kritéria transformace </a:t>
            </a:r>
          </a:p>
          <a:p>
            <a:pPr marL="400050" lvl="1" indent="0">
              <a:spcBef>
                <a:spcPts val="200"/>
              </a:spcBef>
              <a:spcAft>
                <a:spcPts val="200"/>
              </a:spcAft>
              <a:buNone/>
              <a:defRPr/>
            </a:pPr>
            <a:r>
              <a:rPr lang="cs-CZ" altLang="cs-CZ" sz="1500" dirty="0" smtClean="0"/>
              <a:t>				</a:t>
            </a:r>
            <a:r>
              <a:rPr lang="pt-BR" altLang="cs-CZ" sz="1500" dirty="0" smtClean="0"/>
              <a:t>a deinstitucionalizace (MPSV</a:t>
            </a:r>
            <a:r>
              <a:rPr lang="cs-CZ" altLang="cs-CZ" sz="1500" dirty="0" smtClean="0"/>
              <a:t>)</a:t>
            </a:r>
            <a:endParaRPr lang="pt-BR" altLang="cs-CZ" sz="1500" dirty="0" smtClean="0"/>
          </a:p>
          <a:p>
            <a:pPr marL="400050" lvl="1" indent="0">
              <a:spcBef>
                <a:spcPts val="200"/>
              </a:spcBef>
              <a:spcAft>
                <a:spcPts val="200"/>
              </a:spcAft>
              <a:buNone/>
              <a:defRPr/>
            </a:pPr>
            <a:endParaRPr lang="cs-CZ" altLang="cs-CZ" sz="1500" dirty="0" smtClean="0"/>
          </a:p>
          <a:p>
            <a:pPr marL="400050" lvl="1" indent="0">
              <a:spcBef>
                <a:spcPts val="200"/>
              </a:spcBef>
              <a:spcAft>
                <a:spcPts val="200"/>
              </a:spcAft>
              <a:buNone/>
              <a:defRPr/>
            </a:pPr>
            <a:r>
              <a:rPr lang="cs-CZ" altLang="cs-CZ" sz="1500" b="1" dirty="0" smtClean="0"/>
              <a:t>11:45 – 13:00	</a:t>
            </a:r>
            <a:r>
              <a:rPr lang="cs-CZ" altLang="cs-CZ" sz="1500" dirty="0" smtClean="0"/>
              <a:t>Základní informace o aplikaci MS2014+, systém hodnocení projektů a další 						administrace projektu, kontrola výběrových a zadávacích řízení </a:t>
            </a:r>
          </a:p>
          <a:p>
            <a:pPr marL="400050" lvl="1" indent="0">
              <a:spcBef>
                <a:spcPts val="200"/>
              </a:spcBef>
              <a:spcAft>
                <a:spcPts val="200"/>
              </a:spcAft>
              <a:buNone/>
              <a:defRPr/>
            </a:pPr>
            <a:endParaRPr lang="cs-CZ" altLang="cs-CZ" sz="1500" dirty="0" smtClean="0"/>
          </a:p>
          <a:p>
            <a:pPr marL="400050" lvl="1" indent="0">
              <a:spcBef>
                <a:spcPts val="200"/>
              </a:spcBef>
              <a:spcAft>
                <a:spcPts val="200"/>
              </a:spcAft>
              <a:buNone/>
              <a:defRPr/>
            </a:pPr>
            <a:r>
              <a:rPr lang="cs-CZ" altLang="cs-CZ" sz="1500" b="1" dirty="0" smtClean="0"/>
              <a:t>13.00 – 13:30	</a:t>
            </a:r>
            <a:r>
              <a:rPr lang="cs-CZ" altLang="cs-CZ" sz="1500" dirty="0" smtClean="0"/>
              <a:t>Informace k dalším výzvám ve Specifickém cíli 2.1 IROP </a:t>
            </a:r>
          </a:p>
          <a:p>
            <a:pPr marL="400050" lvl="1" indent="0">
              <a:spcBef>
                <a:spcPts val="200"/>
              </a:spcBef>
              <a:spcAft>
                <a:spcPts val="200"/>
              </a:spcAft>
              <a:buNone/>
              <a:defRPr/>
            </a:pPr>
            <a:endParaRPr lang="cs-CZ" altLang="cs-CZ" sz="1500" b="1" dirty="0" smtClean="0"/>
          </a:p>
          <a:p>
            <a:pPr marL="400050" lvl="1" indent="0">
              <a:spcBef>
                <a:spcPts val="200"/>
              </a:spcBef>
              <a:spcAft>
                <a:spcPts val="200"/>
              </a:spcAft>
              <a:buNone/>
              <a:defRPr/>
            </a:pPr>
            <a:r>
              <a:rPr lang="cs-CZ" altLang="cs-CZ" sz="1500" b="1" dirty="0" smtClean="0"/>
              <a:t>13:30 		</a:t>
            </a:r>
            <a:r>
              <a:rPr lang="cs-CZ" altLang="cs-CZ" sz="1500" dirty="0" smtClean="0"/>
              <a:t>Závěr</a:t>
            </a:r>
          </a:p>
          <a:p>
            <a:pPr marL="400050" lvl="1" indent="0" eaLnBrk="1" fontAlgn="auto" hangingPunct="1"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cs-CZ" altLang="cs-CZ" sz="2400" dirty="0" smtClean="0"/>
              <a:t>              </a:t>
            </a:r>
            <a:endParaRPr lang="cs-CZ" sz="2400" dirty="0" smtClean="0">
              <a:cs typeface="Arial" charset="0"/>
            </a:endParaRPr>
          </a:p>
          <a:p>
            <a:pPr marL="400050" lvl="1" indent="0">
              <a:spcAft>
                <a:spcPts val="600"/>
              </a:spcAft>
              <a:buNone/>
              <a:defRPr/>
            </a:pPr>
            <a:endParaRPr lang="cs-CZ" sz="2000" dirty="0">
              <a:cs typeface="Arial" charset="0"/>
            </a:endParaRPr>
          </a:p>
          <a:p>
            <a:pPr marL="942975" lvl="1" indent="-542925" eaLnBrk="1" fontAlgn="auto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endParaRPr lang="cs-CZ" sz="3200" dirty="0" smtClean="0">
              <a:cs typeface="Arial" charset="0"/>
            </a:endParaRPr>
          </a:p>
          <a:p>
            <a:pPr marL="355600" indent="-355600" eaLnBrk="1" fontAlgn="auto" hangingPunct="1">
              <a:spcAft>
                <a:spcPts val="600"/>
              </a:spcAft>
              <a:buClr>
                <a:schemeClr val="tx2"/>
              </a:buClr>
              <a:buFont typeface="Arial" charset="0"/>
              <a:buNone/>
              <a:defRPr/>
            </a:pPr>
            <a:endParaRPr lang="cs-CZ" dirty="0" smtClean="0">
              <a:latin typeface="Arial" charset="0"/>
              <a:cs typeface="Arial" charset="0"/>
            </a:endParaRP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63538" y="239713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3200" b="1" dirty="0" smtClean="0">
                <a:solidFill>
                  <a:srgbClr val="0070C0"/>
                </a:solidFill>
                <a:latin typeface="Myriad Pro"/>
              </a:rPr>
              <a:t>PROGRAM</a:t>
            </a:r>
            <a:endParaRPr lang="cs-CZ" sz="3200" b="1" dirty="0">
              <a:solidFill>
                <a:srgbClr val="0070C0"/>
              </a:solidFill>
              <a:latin typeface="Myriad Pro"/>
            </a:endParaRPr>
          </a:p>
        </p:txBody>
      </p:sp>
      <p:pic>
        <p:nvPicPr>
          <p:cNvPr id="6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817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91127" y="32048"/>
            <a:ext cx="8646341" cy="1143000"/>
          </a:xfrm>
        </p:spPr>
        <p:txBody>
          <a:bodyPr/>
          <a:lstStyle/>
          <a:p>
            <a:r>
              <a:rPr lang="cs-CZ" dirty="0">
                <a:solidFill>
                  <a:prstClr val="black"/>
                </a:solidFill>
              </a:rPr>
              <a:t/>
            </a:r>
            <a:br>
              <a:rPr lang="cs-CZ" dirty="0">
                <a:solidFill>
                  <a:prstClr val="black"/>
                </a:solidFill>
              </a:rPr>
            </a:br>
            <a:r>
              <a:rPr lang="cs-CZ" sz="2400" dirty="0">
                <a:solidFill>
                  <a:srgbClr val="0070C0"/>
                </a:solidFill>
              </a:rPr>
              <a:t>77. výzva IROP – </a:t>
            </a:r>
            <a:r>
              <a:rPr lang="cs-CZ" sz="2400" dirty="0" err="1">
                <a:solidFill>
                  <a:srgbClr val="0070C0"/>
                </a:solidFill>
              </a:rPr>
              <a:t>Deinstitucionalizace</a:t>
            </a:r>
            <a:r>
              <a:rPr lang="cs-CZ" sz="2400" dirty="0">
                <a:solidFill>
                  <a:srgbClr val="0070C0"/>
                </a:solidFill>
              </a:rPr>
              <a:t> sociálních služeb za účelem sociálního začleňování III.</a:t>
            </a:r>
            <a:endParaRPr lang="en-US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91126" y="1368664"/>
            <a:ext cx="8833401" cy="4508608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cs-CZ" sz="1600" b="1" dirty="0">
                <a:solidFill>
                  <a:prstClr val="black"/>
                </a:solidFill>
              </a:rPr>
              <a:t>Oprávnění žadatelé</a:t>
            </a:r>
            <a:r>
              <a:rPr lang="cs-CZ" sz="1600" b="1" dirty="0" smtClean="0">
                <a:solidFill>
                  <a:prstClr val="black"/>
                </a:solidFill>
              </a:rPr>
              <a:t>:</a:t>
            </a:r>
          </a:p>
          <a:p>
            <a:pPr lvl="0"/>
            <a:endParaRPr lang="cs-CZ" sz="1600" dirty="0" smtClean="0">
              <a:solidFill>
                <a:prstClr val="black"/>
              </a:solidFill>
            </a:endParaRPr>
          </a:p>
          <a:p>
            <a:pPr lvl="0"/>
            <a:r>
              <a:rPr lang="cs-CZ" sz="1600" dirty="0" smtClean="0">
                <a:solidFill>
                  <a:prstClr val="black"/>
                </a:solidFill>
              </a:rPr>
              <a:t>obce,</a:t>
            </a:r>
          </a:p>
          <a:p>
            <a:pPr lvl="0"/>
            <a:r>
              <a:rPr lang="cs-CZ" sz="1600" dirty="0" smtClean="0">
                <a:solidFill>
                  <a:prstClr val="black"/>
                </a:solidFill>
              </a:rPr>
              <a:t>kraje,</a:t>
            </a:r>
            <a:endParaRPr lang="cs-CZ" sz="1600" dirty="0">
              <a:solidFill>
                <a:prstClr val="black"/>
              </a:solidFill>
            </a:endParaRPr>
          </a:p>
          <a:p>
            <a:r>
              <a:rPr lang="cs-CZ" sz="1600" dirty="0" smtClean="0">
                <a:solidFill>
                  <a:prstClr val="black"/>
                </a:solidFill>
              </a:rPr>
              <a:t>organizace </a:t>
            </a:r>
            <a:r>
              <a:rPr lang="cs-CZ" sz="1600" dirty="0">
                <a:solidFill>
                  <a:prstClr val="black"/>
                </a:solidFill>
              </a:rPr>
              <a:t>zřizované kraji, </a:t>
            </a:r>
          </a:p>
          <a:p>
            <a:r>
              <a:rPr lang="cs-CZ" sz="1600" dirty="0" smtClean="0">
                <a:solidFill>
                  <a:prstClr val="black"/>
                </a:solidFill>
              </a:rPr>
              <a:t>organizace </a:t>
            </a:r>
            <a:r>
              <a:rPr lang="cs-CZ" sz="1600" dirty="0">
                <a:solidFill>
                  <a:prstClr val="black"/>
                </a:solidFill>
              </a:rPr>
              <a:t>zakládané kraji,</a:t>
            </a:r>
          </a:p>
          <a:p>
            <a:r>
              <a:rPr lang="cs-CZ" sz="1600" dirty="0" smtClean="0">
                <a:solidFill>
                  <a:prstClr val="black"/>
                </a:solidFill>
              </a:rPr>
              <a:t>organizace </a:t>
            </a:r>
            <a:r>
              <a:rPr lang="cs-CZ" sz="1600" dirty="0">
                <a:solidFill>
                  <a:prstClr val="black"/>
                </a:solidFill>
              </a:rPr>
              <a:t>zřizované obcemi,</a:t>
            </a:r>
          </a:p>
          <a:p>
            <a:r>
              <a:rPr lang="cs-CZ" sz="1600" dirty="0" smtClean="0">
                <a:solidFill>
                  <a:prstClr val="black"/>
                </a:solidFill>
              </a:rPr>
              <a:t>organizace </a:t>
            </a:r>
            <a:r>
              <a:rPr lang="cs-CZ" sz="1600" dirty="0">
                <a:solidFill>
                  <a:prstClr val="black"/>
                </a:solidFill>
              </a:rPr>
              <a:t>zakládané obcemi,</a:t>
            </a:r>
          </a:p>
          <a:p>
            <a:r>
              <a:rPr lang="cs-CZ" sz="1600" dirty="0" smtClean="0">
                <a:solidFill>
                  <a:prstClr val="black"/>
                </a:solidFill>
              </a:rPr>
              <a:t>dobrovolné </a:t>
            </a:r>
            <a:r>
              <a:rPr lang="cs-CZ" sz="1600" dirty="0">
                <a:solidFill>
                  <a:prstClr val="black"/>
                </a:solidFill>
              </a:rPr>
              <a:t>svazky obcí,</a:t>
            </a:r>
          </a:p>
          <a:p>
            <a:r>
              <a:rPr lang="cs-CZ" sz="1600" dirty="0" smtClean="0">
                <a:solidFill>
                  <a:prstClr val="black"/>
                </a:solidFill>
              </a:rPr>
              <a:t>organizace </a:t>
            </a:r>
            <a:r>
              <a:rPr lang="cs-CZ" sz="1600" dirty="0">
                <a:solidFill>
                  <a:prstClr val="black"/>
                </a:solidFill>
              </a:rPr>
              <a:t>zřizované svazky obcí,</a:t>
            </a:r>
          </a:p>
          <a:p>
            <a:pPr lvl="0"/>
            <a:r>
              <a:rPr lang="cs-CZ" sz="1600" dirty="0" smtClean="0">
                <a:solidFill>
                  <a:prstClr val="black"/>
                </a:solidFill>
              </a:rPr>
              <a:t>organizace </a:t>
            </a:r>
            <a:r>
              <a:rPr lang="cs-CZ" sz="1600" dirty="0">
                <a:solidFill>
                  <a:prstClr val="black"/>
                </a:solidFill>
              </a:rPr>
              <a:t>zakládané svazky obcí,</a:t>
            </a:r>
          </a:p>
          <a:p>
            <a:r>
              <a:rPr lang="cs-CZ" sz="1600" dirty="0" smtClean="0">
                <a:solidFill>
                  <a:prstClr val="black"/>
                </a:solidFill>
              </a:rPr>
              <a:t>organizační </a:t>
            </a:r>
            <a:r>
              <a:rPr lang="cs-CZ" sz="1600" dirty="0">
                <a:solidFill>
                  <a:prstClr val="black"/>
                </a:solidFill>
              </a:rPr>
              <a:t>složky státu,</a:t>
            </a:r>
          </a:p>
          <a:p>
            <a:r>
              <a:rPr lang="cs-CZ" sz="1600" dirty="0" smtClean="0">
                <a:solidFill>
                  <a:prstClr val="black"/>
                </a:solidFill>
              </a:rPr>
              <a:t>příspěvkové </a:t>
            </a:r>
            <a:r>
              <a:rPr lang="cs-CZ" sz="1600" dirty="0">
                <a:solidFill>
                  <a:prstClr val="black"/>
                </a:solidFill>
              </a:rPr>
              <a:t>organizace organizačních složek státu,</a:t>
            </a:r>
          </a:p>
          <a:p>
            <a:r>
              <a:rPr lang="cs-CZ" sz="1600" dirty="0" smtClean="0">
                <a:solidFill>
                  <a:prstClr val="black"/>
                </a:solidFill>
              </a:rPr>
              <a:t>nestátní </a:t>
            </a:r>
            <a:r>
              <a:rPr lang="cs-CZ" sz="1600" dirty="0">
                <a:solidFill>
                  <a:prstClr val="black"/>
                </a:solidFill>
              </a:rPr>
              <a:t>neziskové organizace,</a:t>
            </a:r>
          </a:p>
          <a:p>
            <a:r>
              <a:rPr lang="cs-CZ" sz="1600" dirty="0" smtClean="0">
                <a:solidFill>
                  <a:prstClr val="black"/>
                </a:solidFill>
              </a:rPr>
              <a:t>církve</a:t>
            </a:r>
            <a:r>
              <a:rPr lang="cs-CZ" sz="1600" dirty="0">
                <a:solidFill>
                  <a:prstClr val="black"/>
                </a:solidFill>
              </a:rPr>
              <a:t>,</a:t>
            </a:r>
          </a:p>
          <a:p>
            <a:r>
              <a:rPr lang="cs-CZ" sz="1600" dirty="0" smtClean="0">
                <a:solidFill>
                  <a:prstClr val="black"/>
                </a:solidFill>
              </a:rPr>
              <a:t>církevní </a:t>
            </a:r>
            <a:r>
              <a:rPr lang="cs-CZ" sz="1600" dirty="0">
                <a:solidFill>
                  <a:prstClr val="black"/>
                </a:solidFill>
              </a:rPr>
              <a:t>organizace</a:t>
            </a:r>
          </a:p>
          <a:p>
            <a:endParaRPr lang="cs-CZ" dirty="0"/>
          </a:p>
        </p:txBody>
      </p:sp>
      <p:pic>
        <p:nvPicPr>
          <p:cNvPr id="8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713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568"/>
            <a:ext cx="8229600" cy="1143000"/>
          </a:xfrm>
        </p:spPr>
        <p:txBody>
          <a:bodyPr/>
          <a:lstStyle/>
          <a:p>
            <a:r>
              <a:rPr lang="cs-CZ" sz="2000" dirty="0" smtClean="0">
                <a:solidFill>
                  <a:srgbClr val="0070C0"/>
                </a:solidFill>
              </a:rPr>
              <a:t>77</a:t>
            </a:r>
            <a:r>
              <a:rPr lang="cs-CZ" sz="2000" dirty="0">
                <a:solidFill>
                  <a:srgbClr val="0070C0"/>
                </a:solidFill>
              </a:rPr>
              <a:t>. výzva IROP – </a:t>
            </a:r>
            <a:r>
              <a:rPr lang="cs-CZ" sz="2000" dirty="0" err="1">
                <a:solidFill>
                  <a:srgbClr val="0070C0"/>
                </a:solidFill>
              </a:rPr>
              <a:t>Deinstitucionalizace</a:t>
            </a:r>
            <a:r>
              <a:rPr lang="cs-CZ" sz="2000" dirty="0">
                <a:solidFill>
                  <a:srgbClr val="0070C0"/>
                </a:solidFill>
              </a:rPr>
              <a:t> sociálních služeb za účelem sociálního začleňování III.</a:t>
            </a:r>
            <a:endParaRPr lang="en-US" sz="32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179512" y="836712"/>
            <a:ext cx="8964488" cy="5336144"/>
          </a:xfrm>
        </p:spPr>
        <p:txBody>
          <a:bodyPr>
            <a:noAutofit/>
          </a:bodyPr>
          <a:lstStyle/>
          <a:p>
            <a:pPr marL="0" lvl="0" indent="0" algn="just">
              <a:spcBef>
                <a:spcPts val="0"/>
              </a:spcBef>
              <a:spcAft>
                <a:spcPts val="1000"/>
              </a:spcAft>
              <a:buNone/>
            </a:pPr>
            <a:r>
              <a:rPr lang="cs-CZ" sz="1400" b="1" dirty="0" smtClean="0">
                <a:solidFill>
                  <a:prstClr val="black"/>
                </a:solidFill>
                <a:ea typeface="MS Mincho"/>
                <a:cs typeface="Times New Roman"/>
              </a:rPr>
              <a:t>Hlavní aktivity projektu</a:t>
            </a:r>
          </a:p>
          <a:p>
            <a:pPr lvl="0" algn="just">
              <a:spcBef>
                <a:spcPts val="0"/>
              </a:spcBef>
            </a:pPr>
            <a:r>
              <a:rPr lang="cs-CZ" sz="1400" dirty="0" smtClean="0"/>
              <a:t>nákup </a:t>
            </a:r>
            <a:r>
              <a:rPr lang="cs-CZ" sz="1400" dirty="0"/>
              <a:t>pozemků a staveb (domů, bytů</a:t>
            </a:r>
            <a:r>
              <a:rPr lang="cs-CZ" sz="1400" dirty="0" smtClean="0"/>
              <a:t>),</a:t>
            </a:r>
          </a:p>
          <a:p>
            <a:pPr lvl="0" algn="just">
              <a:spcBef>
                <a:spcPts val="0"/>
              </a:spcBef>
            </a:pPr>
            <a:r>
              <a:rPr lang="cs-CZ" sz="1400" dirty="0"/>
              <a:t>stavby, rekonstrukce a úpravy objektu, který splňuje Kritéria sociálních služeb komunitního charakteru a kritéria transformace a </a:t>
            </a:r>
            <a:r>
              <a:rPr lang="cs-CZ" sz="1400" dirty="0" err="1" smtClean="0"/>
              <a:t>deinstitucionalizace</a:t>
            </a:r>
            <a:endParaRPr lang="cs-CZ" sz="1400" dirty="0" smtClean="0"/>
          </a:p>
          <a:p>
            <a:pPr lvl="0" algn="just">
              <a:spcBef>
                <a:spcPts val="0"/>
              </a:spcBef>
            </a:pPr>
            <a:r>
              <a:rPr lang="cs-CZ" sz="1400" dirty="0"/>
              <a:t>pořízení vybavení</a:t>
            </a:r>
            <a:r>
              <a:rPr lang="cs-CZ" sz="1400" dirty="0" smtClean="0"/>
              <a:t>,</a:t>
            </a:r>
          </a:p>
          <a:p>
            <a:pPr lvl="0" algn="just">
              <a:spcBef>
                <a:spcPts val="0"/>
              </a:spcBef>
            </a:pPr>
            <a:r>
              <a:rPr lang="cs-CZ" sz="1400" dirty="0"/>
              <a:t>pořízení automobilu pro poskytování terénních a ambulantních sociálních služeb. </a:t>
            </a:r>
          </a:p>
          <a:p>
            <a:pPr marL="0" indent="0" algn="just">
              <a:spcBef>
                <a:spcPts val="0"/>
              </a:spcBef>
              <a:spcAft>
                <a:spcPts val="1000"/>
              </a:spcAft>
              <a:buNone/>
            </a:pPr>
            <a:endParaRPr lang="cs-CZ" sz="1400" b="1" dirty="0" smtClean="0">
              <a:solidFill>
                <a:prstClr val="black"/>
              </a:solidFill>
              <a:ea typeface="MS Mincho"/>
              <a:cs typeface="Times New Roman"/>
            </a:endParaRPr>
          </a:p>
          <a:p>
            <a:pPr marL="0" indent="0" algn="just">
              <a:spcBef>
                <a:spcPts val="0"/>
              </a:spcBef>
              <a:spcAft>
                <a:spcPts val="1000"/>
              </a:spcAft>
              <a:buNone/>
            </a:pPr>
            <a:r>
              <a:rPr lang="cs-CZ" sz="1400" b="1" dirty="0" smtClean="0">
                <a:solidFill>
                  <a:prstClr val="black"/>
                </a:solidFill>
                <a:ea typeface="MS Mincho"/>
                <a:cs typeface="Times New Roman"/>
              </a:rPr>
              <a:t>Vedlejší </a:t>
            </a:r>
            <a:r>
              <a:rPr lang="cs-CZ" sz="1400" b="1" dirty="0">
                <a:solidFill>
                  <a:prstClr val="black"/>
                </a:solidFill>
                <a:ea typeface="MS Mincho"/>
                <a:cs typeface="Times New Roman"/>
              </a:rPr>
              <a:t>aktivity projektu</a:t>
            </a:r>
          </a:p>
          <a:p>
            <a:pPr algn="just">
              <a:spcBef>
                <a:spcPts val="0"/>
              </a:spcBef>
            </a:pPr>
            <a:r>
              <a:rPr lang="cs-CZ" sz="1400" dirty="0"/>
              <a:t>demolice budov v areálu původního objektu, ve kterém probíhala ústavní péče před procesem transformace, demolice nemůže být jedinou aktivitou projektu,</a:t>
            </a:r>
          </a:p>
          <a:p>
            <a:pPr algn="just">
              <a:spcBef>
                <a:spcPts val="0"/>
              </a:spcBef>
            </a:pPr>
            <a:r>
              <a:rPr lang="cs-CZ" sz="1400" dirty="0"/>
              <a:t>demolice staveb na místě realizace projektu,</a:t>
            </a:r>
          </a:p>
          <a:p>
            <a:pPr algn="just">
              <a:spcBef>
                <a:spcPts val="0"/>
              </a:spcBef>
            </a:pPr>
            <a:r>
              <a:rPr lang="cs-CZ" sz="1400" dirty="0"/>
              <a:t>zeleň v okolí budov a na budovách (zelené zdi a střechy, aleje, hřiště a parky),</a:t>
            </a:r>
          </a:p>
          <a:p>
            <a:pPr algn="just">
              <a:spcBef>
                <a:spcPts val="0"/>
              </a:spcBef>
            </a:pPr>
            <a:r>
              <a:rPr lang="cs-CZ" sz="1400" dirty="0"/>
              <a:t>parkovací stání nezbytné pro provoz zařízení,</a:t>
            </a:r>
          </a:p>
          <a:p>
            <a:pPr algn="just">
              <a:spcBef>
                <a:spcPts val="0"/>
              </a:spcBef>
            </a:pPr>
            <a:r>
              <a:rPr lang="cs-CZ" sz="1400" dirty="0"/>
              <a:t>příjezdové komunikace v areálu zařízení,</a:t>
            </a:r>
          </a:p>
          <a:p>
            <a:pPr algn="just">
              <a:spcBef>
                <a:spcPts val="0"/>
              </a:spcBef>
            </a:pPr>
            <a:r>
              <a:rPr lang="cs-CZ" sz="1400" dirty="0"/>
              <a:t>zabezpečení výstavby (technický dozor investora, BOZP, autorský dozor),</a:t>
            </a:r>
          </a:p>
          <a:p>
            <a:pPr algn="just">
              <a:spcBef>
                <a:spcPts val="0"/>
              </a:spcBef>
            </a:pPr>
            <a:r>
              <a:rPr lang="cs-CZ" sz="1400" dirty="0"/>
              <a:t>projektová dokumentace stavby, EIA,</a:t>
            </a:r>
          </a:p>
          <a:p>
            <a:pPr algn="just">
              <a:spcBef>
                <a:spcPts val="0"/>
              </a:spcBef>
            </a:pPr>
            <a:r>
              <a:rPr lang="cs-CZ" sz="1400" dirty="0"/>
              <a:t>studie proveditelnosti,</a:t>
            </a:r>
          </a:p>
          <a:p>
            <a:pPr algn="just">
              <a:spcBef>
                <a:spcPts val="0"/>
              </a:spcBef>
            </a:pPr>
            <a:r>
              <a:rPr lang="cs-CZ" sz="1400" dirty="0"/>
              <a:t>osobní náklady manažera projektu,</a:t>
            </a:r>
          </a:p>
          <a:p>
            <a:pPr algn="just">
              <a:spcBef>
                <a:spcPts val="0"/>
              </a:spcBef>
            </a:pPr>
            <a:r>
              <a:rPr lang="cs-CZ" sz="1400" dirty="0"/>
              <a:t>pořízení služeb bezprostředně souvisejících s realizací projektu (příprava a realizace zadávacích a výběrových řízení),</a:t>
            </a:r>
          </a:p>
          <a:p>
            <a:pPr algn="just">
              <a:spcBef>
                <a:spcPts val="0"/>
              </a:spcBef>
            </a:pPr>
            <a:r>
              <a:rPr lang="cs-CZ" sz="1400" dirty="0"/>
              <a:t>povinná publicita (dle kap. 13 Obecných pravidel),</a:t>
            </a:r>
          </a:p>
          <a:p>
            <a:pPr algn="just">
              <a:spcBef>
                <a:spcPts val="0"/>
              </a:spcBef>
            </a:pPr>
            <a:r>
              <a:rPr lang="cs-CZ" sz="1400" dirty="0"/>
              <a:t>nákup služeb, které tvoří součást pořízení dlouhodobého hmotného a nehmotného majetku, nejsou-li tyto služby součástí pořizovací ceny vybavení (např. školení ovládaní pořízeného vybavení, není-li tato služba součástí pořizovací ceny vybavení).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cs-CZ" sz="1200" b="1" u="sng" dirty="0" smtClean="0">
                <a:solidFill>
                  <a:prstClr val="black"/>
                </a:solidFill>
                <a:ea typeface="MS Mincho"/>
                <a:cs typeface="Times New Roman"/>
              </a:rPr>
              <a:t>Na </a:t>
            </a:r>
            <a:r>
              <a:rPr lang="cs-CZ" sz="1200" b="1" u="sng" dirty="0">
                <a:solidFill>
                  <a:prstClr val="black"/>
                </a:solidFill>
                <a:ea typeface="MS Mincho"/>
                <a:cs typeface="Times New Roman"/>
              </a:rPr>
              <a:t>hlavní aktivity projektu </a:t>
            </a:r>
            <a:r>
              <a:rPr lang="cs-CZ" sz="1200" b="1" dirty="0">
                <a:solidFill>
                  <a:prstClr val="black"/>
                </a:solidFill>
                <a:ea typeface="MS Mincho"/>
                <a:cs typeface="Times New Roman"/>
              </a:rPr>
              <a:t>musí být vynaloženo </a:t>
            </a:r>
            <a:r>
              <a:rPr lang="cs-CZ" sz="1200" b="1" u="sng" dirty="0">
                <a:solidFill>
                  <a:prstClr val="black"/>
                </a:solidFill>
                <a:ea typeface="MS Mincho"/>
                <a:cs typeface="Times New Roman"/>
              </a:rPr>
              <a:t>minimálně 85 % </a:t>
            </a:r>
            <a:r>
              <a:rPr lang="cs-CZ" sz="1200" b="1" u="sng" dirty="0" smtClean="0">
                <a:solidFill>
                  <a:prstClr val="black"/>
                </a:solidFill>
                <a:ea typeface="MS Mincho"/>
                <a:cs typeface="Times New Roman"/>
              </a:rPr>
              <a:t>celkových způsobilých </a:t>
            </a:r>
            <a:r>
              <a:rPr lang="cs-CZ" sz="1200" b="1" u="sng" dirty="0">
                <a:solidFill>
                  <a:prstClr val="black"/>
                </a:solidFill>
                <a:ea typeface="MS Mincho"/>
                <a:cs typeface="Times New Roman"/>
              </a:rPr>
              <a:t>výdajů </a:t>
            </a:r>
            <a:r>
              <a:rPr lang="cs-CZ" sz="1200" b="1" dirty="0">
                <a:solidFill>
                  <a:prstClr val="black"/>
                </a:solidFill>
                <a:ea typeface="MS Mincho"/>
                <a:cs typeface="Times New Roman"/>
              </a:rPr>
              <a:t>projektu. Hlavní aktivity projektu vedou k naplnění cílů </a:t>
            </a:r>
            <a:r>
              <a:rPr lang="cs-CZ" sz="1200" b="1" dirty="0" smtClean="0">
                <a:solidFill>
                  <a:prstClr val="black"/>
                </a:solidFill>
                <a:ea typeface="MS Mincho"/>
                <a:cs typeface="Times New Roman"/>
              </a:rPr>
              <a:t>a indikátorů </a:t>
            </a:r>
            <a:r>
              <a:rPr lang="cs-CZ" sz="1200" b="1" dirty="0">
                <a:solidFill>
                  <a:prstClr val="black"/>
                </a:solidFill>
                <a:ea typeface="MS Mincho"/>
                <a:cs typeface="Times New Roman"/>
              </a:rPr>
              <a:t>projektu. </a:t>
            </a:r>
            <a:endParaRPr lang="cs-CZ" sz="1200" dirty="0" smtClean="0">
              <a:solidFill>
                <a:prstClr val="black"/>
              </a:solidFill>
              <a:ea typeface="MS Mincho"/>
              <a:cs typeface="Times New Roman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635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cs-CZ" sz="2000" dirty="0" smtClean="0">
                <a:solidFill>
                  <a:srgbClr val="0070C0"/>
                </a:solidFill>
              </a:rPr>
              <a:t>77</a:t>
            </a:r>
            <a:r>
              <a:rPr lang="cs-CZ" sz="2000" dirty="0">
                <a:solidFill>
                  <a:srgbClr val="0070C0"/>
                </a:solidFill>
              </a:rPr>
              <a:t>. výzva IROP – </a:t>
            </a:r>
            <a:r>
              <a:rPr lang="cs-CZ" sz="2000" dirty="0" err="1">
                <a:solidFill>
                  <a:srgbClr val="0070C0"/>
                </a:solidFill>
              </a:rPr>
              <a:t>Deinstitucionalizace</a:t>
            </a:r>
            <a:r>
              <a:rPr lang="cs-CZ" sz="2000" dirty="0">
                <a:solidFill>
                  <a:srgbClr val="0070C0"/>
                </a:solidFill>
              </a:rPr>
              <a:t> sociálních služeb za účelem sociálního začleňování III.</a:t>
            </a:r>
            <a:endParaRPr lang="en-US" sz="32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908720"/>
            <a:ext cx="8686800" cy="54726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300" b="1" dirty="0"/>
              <a:t>Způsobilé výdaje pro hlavní </a:t>
            </a:r>
            <a:r>
              <a:rPr lang="cs-CZ" sz="1300" b="1" dirty="0" smtClean="0"/>
              <a:t>aktivity </a:t>
            </a:r>
            <a:r>
              <a:rPr lang="cs-CZ" sz="1300" b="1" dirty="0"/>
              <a:t>projektu </a:t>
            </a:r>
          </a:p>
          <a:p>
            <a:pPr marL="0" indent="0">
              <a:buNone/>
            </a:pPr>
            <a:r>
              <a:rPr lang="cs-CZ" sz="1400" u="sng" dirty="0" smtClean="0"/>
              <a:t>Stavba</a:t>
            </a:r>
            <a:endParaRPr lang="cs-CZ" sz="1400" u="sng" dirty="0"/>
          </a:p>
          <a:p>
            <a:r>
              <a:rPr lang="cs-CZ" sz="1400" dirty="0"/>
              <a:t>stavby, přístavby, nástavby, stavební úpravy a rekonstrukce budov či </a:t>
            </a:r>
            <a:r>
              <a:rPr lang="cs-CZ" sz="1400" dirty="0" smtClean="0"/>
              <a:t>bytů, vytvoření </a:t>
            </a:r>
            <a:r>
              <a:rPr lang="cs-CZ" sz="1400" dirty="0"/>
              <a:t>zázemí pro poskytování služeb,</a:t>
            </a:r>
          </a:p>
          <a:p>
            <a:r>
              <a:rPr lang="cs-CZ" sz="1400" dirty="0" smtClean="0"/>
              <a:t>budování </a:t>
            </a:r>
            <a:r>
              <a:rPr lang="cs-CZ" sz="1400" dirty="0"/>
              <a:t>a modernizace související inženýrské sítě (vodovod, kanalizace, plyn</a:t>
            </a:r>
            <a:r>
              <a:rPr lang="cs-CZ" sz="1400" dirty="0" smtClean="0"/>
              <a:t>, elektrické </a:t>
            </a:r>
            <a:r>
              <a:rPr lang="cs-CZ" sz="1400" dirty="0"/>
              <a:t>vedení) v rámci stavby, která je součástí projektu a </a:t>
            </a:r>
            <a:r>
              <a:rPr lang="cs-CZ" sz="1400" dirty="0" smtClean="0"/>
              <a:t>projektové dokumentace </a:t>
            </a:r>
            <a:r>
              <a:rPr lang="cs-CZ" sz="1400" dirty="0"/>
              <a:t>stavby (způsobilým výdajem je přípojka realizovaná i </a:t>
            </a:r>
            <a:r>
              <a:rPr lang="cs-CZ" sz="1400" dirty="0" smtClean="0"/>
              <a:t>mimo pozemek </a:t>
            </a:r>
            <a:r>
              <a:rPr lang="cs-CZ" sz="1400" dirty="0"/>
              <a:t>hlavní stavby, pokud je tato přípojka součástí projektové </a:t>
            </a:r>
            <a:r>
              <a:rPr lang="cs-CZ" sz="1400" dirty="0" smtClean="0"/>
              <a:t>dokumentace a </a:t>
            </a:r>
            <a:r>
              <a:rPr lang="cs-CZ" sz="1400" dirty="0"/>
              <a:t>souvisí s realizovaným projektem</a:t>
            </a:r>
            <a:r>
              <a:rPr lang="cs-CZ" sz="1400" dirty="0" smtClean="0"/>
              <a:t>)</a:t>
            </a:r>
          </a:p>
          <a:p>
            <a:pPr marL="0" indent="0">
              <a:buNone/>
            </a:pPr>
            <a:r>
              <a:rPr lang="cs-CZ" sz="1400" u="sng" dirty="0" smtClean="0"/>
              <a:t>Nákup pozemků a staveb</a:t>
            </a:r>
          </a:p>
          <a:p>
            <a:r>
              <a:rPr lang="cs-CZ" sz="1400" dirty="0"/>
              <a:t>nákup pozemku (celého, nebo jeho části) určeného pro výstavbu nové budovy, která bude sloužit jako zázemí pro poskytování sociálních služeb definovaných a popsaných zákonem č. 108/2006 Sb., o sociálních službách, cena pozemku nesmí přesáhnout 10 % celkových způsobilých </a:t>
            </a:r>
            <a:r>
              <a:rPr lang="cs-CZ" sz="1400" dirty="0" smtClean="0"/>
              <a:t>výdajů, </a:t>
            </a:r>
          </a:p>
          <a:p>
            <a:r>
              <a:rPr lang="cs-CZ" sz="1400" dirty="0" smtClean="0"/>
              <a:t>nákup </a:t>
            </a:r>
            <a:r>
              <a:rPr lang="cs-CZ" sz="1400" dirty="0"/>
              <a:t>stavby (celé nebo její části), která bude sloužit jako zázemí pro poskytování sociálních služeb definovaných a popsaných zákonem č. 108/2006 Sb., o sociálních službách</a:t>
            </a:r>
            <a:r>
              <a:rPr lang="cs-CZ" sz="1400" dirty="0" smtClean="0"/>
              <a:t>.</a:t>
            </a:r>
            <a:endParaRPr lang="cs-CZ" sz="1400" dirty="0"/>
          </a:p>
          <a:p>
            <a:pPr marL="0" indent="0">
              <a:buNone/>
            </a:pPr>
            <a:r>
              <a:rPr lang="cs-CZ" sz="1400" u="sng" dirty="0" smtClean="0"/>
              <a:t>Pořízení </a:t>
            </a:r>
            <a:r>
              <a:rPr lang="cs-CZ" sz="1400" u="sng" dirty="0"/>
              <a:t>vybavení budov a zázemí</a:t>
            </a:r>
          </a:p>
          <a:p>
            <a:r>
              <a:rPr lang="cs-CZ" sz="1400" dirty="0"/>
              <a:t>pořízení vybavení pro zajištění provozu zařízení s odůvodněnou vazbou na poskytování služeb</a:t>
            </a:r>
            <a:r>
              <a:rPr lang="cs-CZ" sz="1400" dirty="0" smtClean="0"/>
              <a:t>. </a:t>
            </a:r>
            <a:endParaRPr lang="cs-CZ" sz="1400" dirty="0"/>
          </a:p>
          <a:p>
            <a:pPr marL="0" indent="0">
              <a:buNone/>
            </a:pPr>
            <a:r>
              <a:rPr lang="cs-CZ" sz="1400" u="sng" dirty="0" smtClean="0"/>
              <a:t>Pořízení </a:t>
            </a:r>
            <a:r>
              <a:rPr lang="cs-CZ" sz="1400" u="sng" dirty="0"/>
              <a:t>automobilu</a:t>
            </a:r>
          </a:p>
          <a:p>
            <a:r>
              <a:rPr lang="cs-CZ" sz="1400" dirty="0"/>
              <a:t>nákup automobilu pro poskytování terénních a ambulantních sociálních služeb</a:t>
            </a:r>
            <a:r>
              <a:rPr lang="cs-CZ" sz="1400" dirty="0" smtClean="0"/>
              <a:t>.</a:t>
            </a:r>
            <a:endParaRPr lang="cs-CZ" sz="1400" dirty="0"/>
          </a:p>
          <a:p>
            <a:pPr marL="0" indent="0">
              <a:buNone/>
            </a:pPr>
            <a:r>
              <a:rPr lang="cs-CZ" sz="1400" u="sng" dirty="0"/>
              <a:t>DPH</a:t>
            </a:r>
          </a:p>
          <a:p>
            <a:r>
              <a:rPr lang="cs-CZ" sz="1400" dirty="0"/>
              <a:t>DPH je způsobilým výdajem, jen je-li způsobilým výdajem plnění, ke kterému se vztahuje, </a:t>
            </a:r>
            <a:endParaRPr lang="cs-CZ" sz="1400" dirty="0" smtClean="0"/>
          </a:p>
          <a:p>
            <a:r>
              <a:rPr lang="cs-CZ" sz="1400" dirty="0" smtClean="0"/>
              <a:t>pokud </a:t>
            </a:r>
            <a:r>
              <a:rPr lang="cs-CZ" sz="1400" dirty="0"/>
              <a:t>nemá žadatel jakožto plátce DPH k podporovaným hlavním aktivitám nárok na odpočet na vstupu, </a:t>
            </a:r>
            <a:endParaRPr lang="cs-CZ" sz="1400" dirty="0" smtClean="0"/>
          </a:p>
          <a:p>
            <a:r>
              <a:rPr lang="cs-CZ" sz="1400" dirty="0" smtClean="0"/>
              <a:t>pokud </a:t>
            </a:r>
            <a:r>
              <a:rPr lang="cs-CZ" sz="1400" dirty="0"/>
              <a:t>žadatel není plátce DPH, způsobilým výdajem je celková pořizovací cena</a:t>
            </a:r>
            <a:r>
              <a:rPr lang="cs-CZ" sz="1400" dirty="0" smtClean="0"/>
              <a:t>. </a:t>
            </a:r>
            <a:endParaRPr lang="cs-CZ" sz="1400" dirty="0"/>
          </a:p>
          <a:p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354242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856"/>
            <a:ext cx="8229600" cy="1143000"/>
          </a:xfrm>
        </p:spPr>
        <p:txBody>
          <a:bodyPr/>
          <a:lstStyle/>
          <a:p>
            <a:r>
              <a:rPr lang="cs-CZ" sz="2000" dirty="0" smtClean="0">
                <a:solidFill>
                  <a:srgbClr val="0070C0"/>
                </a:solidFill>
              </a:rPr>
              <a:t>77</a:t>
            </a:r>
            <a:r>
              <a:rPr lang="cs-CZ" sz="2000" dirty="0">
                <a:solidFill>
                  <a:srgbClr val="0070C0"/>
                </a:solidFill>
              </a:rPr>
              <a:t>. výzva IROP – </a:t>
            </a:r>
            <a:r>
              <a:rPr lang="cs-CZ" sz="2000" dirty="0" err="1">
                <a:solidFill>
                  <a:srgbClr val="0070C0"/>
                </a:solidFill>
              </a:rPr>
              <a:t>Deinstitucionalizace</a:t>
            </a:r>
            <a:r>
              <a:rPr lang="cs-CZ" sz="2000" dirty="0">
                <a:solidFill>
                  <a:srgbClr val="0070C0"/>
                </a:solidFill>
              </a:rPr>
              <a:t> sociálních služeb za účelem sociálního začleňování III.</a:t>
            </a:r>
            <a:endParaRPr lang="en-US" sz="32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7260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cs-CZ" sz="1400" b="1" dirty="0" smtClean="0"/>
          </a:p>
          <a:p>
            <a:pPr marL="0" indent="0">
              <a:buNone/>
            </a:pPr>
            <a:r>
              <a:rPr lang="cs-CZ" sz="1400" b="1" dirty="0" smtClean="0"/>
              <a:t>Způsobilé </a:t>
            </a:r>
            <a:r>
              <a:rPr lang="cs-CZ" sz="1400" b="1" dirty="0"/>
              <a:t>výdaje pro </a:t>
            </a:r>
            <a:r>
              <a:rPr lang="cs-CZ" sz="1400" b="1" dirty="0" smtClean="0"/>
              <a:t>vedlejší aktivity </a:t>
            </a:r>
            <a:r>
              <a:rPr lang="cs-CZ" sz="1400" b="1" dirty="0"/>
              <a:t>projektu </a:t>
            </a:r>
          </a:p>
          <a:p>
            <a:pPr marL="0" indent="0">
              <a:buNone/>
            </a:pPr>
            <a:endParaRPr lang="cs-CZ" sz="1100" dirty="0"/>
          </a:p>
          <a:p>
            <a:r>
              <a:rPr lang="cs-CZ" sz="1400" dirty="0" smtClean="0"/>
              <a:t>demolice </a:t>
            </a:r>
            <a:r>
              <a:rPr lang="cs-CZ" sz="1400" dirty="0"/>
              <a:t>budov v areálu původního objektu, ve kterém probíhala ústavní </a:t>
            </a:r>
            <a:r>
              <a:rPr lang="cs-CZ" sz="1400" dirty="0" smtClean="0"/>
              <a:t>péče před </a:t>
            </a:r>
            <a:r>
              <a:rPr lang="cs-CZ" sz="1400" dirty="0"/>
              <a:t>procesem transformace,</a:t>
            </a:r>
          </a:p>
          <a:p>
            <a:r>
              <a:rPr lang="cs-CZ" sz="1400" dirty="0" smtClean="0"/>
              <a:t>demolice </a:t>
            </a:r>
            <a:r>
              <a:rPr lang="cs-CZ" sz="1400" dirty="0"/>
              <a:t>staveb na místě realizace projektu,</a:t>
            </a:r>
          </a:p>
          <a:p>
            <a:r>
              <a:rPr lang="cs-CZ" sz="1400" dirty="0" smtClean="0"/>
              <a:t>zeleň </a:t>
            </a:r>
            <a:r>
              <a:rPr lang="cs-CZ" sz="1400" dirty="0"/>
              <a:t>v okolí budov a na budovách (zelené zdi a střechy, aleje, hřiště a parky),</a:t>
            </a:r>
          </a:p>
          <a:p>
            <a:r>
              <a:rPr lang="cs-CZ" sz="1400" dirty="0" smtClean="0"/>
              <a:t>zabezpečení </a:t>
            </a:r>
            <a:r>
              <a:rPr lang="cs-CZ" sz="1400" dirty="0"/>
              <a:t>výstavby (technický dozor investora, BOZP, autorský dozor),</a:t>
            </a:r>
          </a:p>
          <a:p>
            <a:r>
              <a:rPr lang="cs-CZ" sz="1400" dirty="0" smtClean="0"/>
              <a:t>parkovací </a:t>
            </a:r>
            <a:r>
              <a:rPr lang="cs-CZ" sz="1400" dirty="0"/>
              <a:t>stání nezbytné pro provoz zařízení</a:t>
            </a:r>
          </a:p>
          <a:p>
            <a:r>
              <a:rPr lang="cs-CZ" sz="1400" dirty="0" smtClean="0"/>
              <a:t>příjezdové </a:t>
            </a:r>
            <a:r>
              <a:rPr lang="cs-CZ" sz="1400" dirty="0"/>
              <a:t>komunikace v rámci areálu zařízení,</a:t>
            </a:r>
          </a:p>
          <a:p>
            <a:r>
              <a:rPr lang="cs-CZ" sz="1400" dirty="0" smtClean="0"/>
              <a:t>projektová </a:t>
            </a:r>
            <a:r>
              <a:rPr lang="cs-CZ" sz="1400" dirty="0"/>
              <a:t>dokumentace stavby, EIA,</a:t>
            </a:r>
          </a:p>
          <a:p>
            <a:r>
              <a:rPr lang="cs-CZ" sz="1400" dirty="0" smtClean="0"/>
              <a:t>studie </a:t>
            </a:r>
            <a:r>
              <a:rPr lang="cs-CZ" sz="1400" dirty="0"/>
              <a:t>proveditelnosti,</a:t>
            </a:r>
          </a:p>
          <a:p>
            <a:r>
              <a:rPr lang="cs-CZ" sz="1400" dirty="0" smtClean="0"/>
              <a:t>osobní </a:t>
            </a:r>
            <a:r>
              <a:rPr lang="cs-CZ" sz="1400" dirty="0"/>
              <a:t>náklady manažera projektu (maximálně jeden přepočtený </a:t>
            </a:r>
            <a:r>
              <a:rPr lang="cs-CZ" sz="1400" dirty="0" smtClean="0"/>
              <a:t>pracovní úvazek</a:t>
            </a:r>
            <a:r>
              <a:rPr lang="cs-CZ" sz="1400" dirty="0"/>
              <a:t>, maximálně dva pracovníci),</a:t>
            </a:r>
          </a:p>
          <a:p>
            <a:r>
              <a:rPr lang="cs-CZ" sz="1400" dirty="0" smtClean="0"/>
              <a:t>pořízení </a:t>
            </a:r>
            <a:r>
              <a:rPr lang="cs-CZ" sz="1400" dirty="0"/>
              <a:t>služeb bezprostředně souvisejících s realizací projektu (</a:t>
            </a:r>
            <a:r>
              <a:rPr lang="cs-CZ" sz="1400" dirty="0" smtClean="0"/>
              <a:t>příprava a </a:t>
            </a:r>
            <a:r>
              <a:rPr lang="cs-CZ" sz="1400" dirty="0"/>
              <a:t>realizace zadávacích a výběrových řízení),</a:t>
            </a:r>
          </a:p>
          <a:p>
            <a:r>
              <a:rPr lang="cs-CZ" sz="1400" dirty="0" smtClean="0"/>
              <a:t>povinná </a:t>
            </a:r>
            <a:r>
              <a:rPr lang="cs-CZ" sz="1400" dirty="0"/>
              <a:t>publicita (dle kap. 13 Obecných pravidel),</a:t>
            </a:r>
          </a:p>
          <a:p>
            <a:r>
              <a:rPr lang="cs-CZ" sz="1400" dirty="0" smtClean="0"/>
              <a:t>nákup </a:t>
            </a:r>
            <a:r>
              <a:rPr lang="cs-CZ" sz="1400" dirty="0"/>
              <a:t>služeb, které tvoří součást pořízení dlouhodobého </a:t>
            </a:r>
            <a:r>
              <a:rPr lang="cs-CZ" sz="1400" dirty="0" smtClean="0"/>
              <a:t>hmotného a </a:t>
            </a:r>
            <a:r>
              <a:rPr lang="cs-CZ" sz="1400" dirty="0"/>
              <a:t>nehmotného majetku, nejsou-li tyto služby součástí pořizovací ceny vybavení. </a:t>
            </a:r>
          </a:p>
          <a:p>
            <a:endParaRPr lang="cs-CZ" sz="1100" dirty="0"/>
          </a:p>
        </p:txBody>
      </p:sp>
      <p:pic>
        <p:nvPicPr>
          <p:cNvPr id="8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135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39296" y="0"/>
            <a:ext cx="8229600" cy="1143000"/>
          </a:xfrm>
        </p:spPr>
        <p:txBody>
          <a:bodyPr/>
          <a:lstStyle/>
          <a:p>
            <a:r>
              <a:rPr lang="cs-CZ" sz="2000" dirty="0">
                <a:solidFill>
                  <a:srgbClr val="0070C0"/>
                </a:solidFill>
              </a:rPr>
              <a:t>77. výzva IROP – </a:t>
            </a:r>
            <a:r>
              <a:rPr lang="cs-CZ" sz="2000" dirty="0" err="1">
                <a:solidFill>
                  <a:srgbClr val="0070C0"/>
                </a:solidFill>
              </a:rPr>
              <a:t>Deinstitucionalizace</a:t>
            </a:r>
            <a:r>
              <a:rPr lang="cs-CZ" sz="2000" dirty="0">
                <a:solidFill>
                  <a:srgbClr val="0070C0"/>
                </a:solidFill>
              </a:rPr>
              <a:t> sociálních služeb za účelem sociálního začleňování III.</a:t>
            </a:r>
            <a:endParaRPr lang="en-US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72608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pl-PL" sz="1500" b="1" u="sng" dirty="0">
                <a:solidFill>
                  <a:prstClr val="black"/>
                </a:solidFill>
              </a:rPr>
              <a:t>Povinné přílohy k žádosti o podporu:</a:t>
            </a:r>
          </a:p>
          <a:p>
            <a:pPr marL="0" indent="0">
              <a:buNone/>
            </a:pPr>
            <a:endParaRPr lang="cs-CZ" sz="1100" dirty="0" smtClean="0"/>
          </a:p>
          <a:p>
            <a:pPr marL="0" indent="0">
              <a:buNone/>
            </a:pPr>
            <a:r>
              <a:rPr lang="cs-CZ" sz="1300" dirty="0"/>
              <a:t>1. Plná moc</a:t>
            </a:r>
          </a:p>
          <a:p>
            <a:pPr marL="0" indent="0">
              <a:buNone/>
            </a:pPr>
            <a:r>
              <a:rPr lang="cs-CZ" sz="1300" dirty="0"/>
              <a:t>2. Zadávací a výběrová řízení</a:t>
            </a:r>
          </a:p>
          <a:p>
            <a:pPr marL="0" indent="0">
              <a:buNone/>
            </a:pPr>
            <a:r>
              <a:rPr lang="cs-CZ" sz="1300" dirty="0"/>
              <a:t>3. Doklady o právní subjektivitě žadatele</a:t>
            </a:r>
          </a:p>
          <a:p>
            <a:pPr marL="0" indent="0">
              <a:buNone/>
            </a:pPr>
            <a:r>
              <a:rPr lang="cs-CZ" sz="1300" dirty="0"/>
              <a:t>4. Studie proveditelnosti</a:t>
            </a:r>
          </a:p>
          <a:p>
            <a:pPr marL="0" indent="0">
              <a:buNone/>
            </a:pPr>
            <a:r>
              <a:rPr lang="cs-CZ" sz="1300" dirty="0"/>
              <a:t>5. Doklad o prokázání právních vztahů k majetku, který je předmětem projektu</a:t>
            </a:r>
          </a:p>
          <a:p>
            <a:pPr marL="0" indent="0">
              <a:buNone/>
            </a:pPr>
            <a:r>
              <a:rPr lang="cs-CZ" sz="1300" dirty="0"/>
              <a:t>6. Územní rozhodnutí nebo územní souhlas nebo veřejnoprávní smlouva nahrazující územní řízení</a:t>
            </a:r>
          </a:p>
          <a:p>
            <a:pPr marL="0" indent="0">
              <a:buNone/>
            </a:pPr>
            <a:r>
              <a:rPr lang="cs-CZ" sz="1300" dirty="0"/>
              <a:t>7. Žádost o stavební povolení nebo ohlášení, případně stavební povolení nebo souhlas s provedením ohlášeného stavebního záměru nebo veřejnoprávní smlouva nahrazující stavební povolení</a:t>
            </a:r>
          </a:p>
          <a:p>
            <a:pPr marL="0" indent="0">
              <a:buNone/>
            </a:pPr>
            <a:r>
              <a:rPr lang="cs-CZ" sz="1300" dirty="0"/>
              <a:t>8. Projektová dokumentace pro vydání stavebního povolení nebo pro ohlášení stavby</a:t>
            </a:r>
          </a:p>
          <a:p>
            <a:pPr marL="0" indent="0">
              <a:buNone/>
            </a:pPr>
            <a:r>
              <a:rPr lang="cs-CZ" sz="1300" dirty="0"/>
              <a:t>9. Položkový rozpočet stavby</a:t>
            </a:r>
          </a:p>
          <a:p>
            <a:pPr marL="0" indent="0">
              <a:buNone/>
            </a:pPr>
            <a:r>
              <a:rPr lang="cs-CZ" sz="1300" dirty="0"/>
              <a:t>10. Transformační plán</a:t>
            </a:r>
          </a:p>
          <a:p>
            <a:pPr marL="0" indent="0">
              <a:buNone/>
            </a:pPr>
            <a:r>
              <a:rPr lang="cs-CZ" sz="1300" dirty="0"/>
              <a:t>11. Doklad o schválení transformačního plánu</a:t>
            </a:r>
          </a:p>
          <a:p>
            <a:pPr marL="0" indent="0">
              <a:buNone/>
            </a:pPr>
            <a:r>
              <a:rPr lang="cs-CZ" sz="1300" dirty="0"/>
              <a:t>12. Souhlasné stanovisko subjektu, který vydal strategický plán, komunitní plán nebo krajský střednědobý plán</a:t>
            </a:r>
          </a:p>
          <a:p>
            <a:pPr marL="0" indent="0">
              <a:buNone/>
            </a:pPr>
            <a:r>
              <a:rPr lang="cs-CZ" sz="1300" dirty="0"/>
              <a:t>13. Pověřovací akt, popř. vyjádření objednatele služeb o úmyslu poskytovatele služeb pověřit výkonem služby obecného hospodářského zájmu v souladu s Rozhodnutím Komise 2012/21/EU</a:t>
            </a:r>
          </a:p>
          <a:p>
            <a:pPr marL="0" indent="0">
              <a:buNone/>
            </a:pPr>
            <a:r>
              <a:rPr lang="cs-CZ" sz="1300" dirty="0" smtClean="0"/>
              <a:t>14. Čestné </a:t>
            </a:r>
            <a:r>
              <a:rPr lang="cs-CZ" sz="1300" dirty="0"/>
              <a:t>prohlášení o skutečném </a:t>
            </a:r>
            <a:r>
              <a:rPr lang="cs-CZ" sz="1300" dirty="0" smtClean="0"/>
              <a:t>majiteli - </a:t>
            </a:r>
            <a:r>
              <a:rPr lang="cs-CZ" sz="1300" b="1" dirty="0" smtClean="0"/>
              <a:t>NOVÉ</a:t>
            </a:r>
            <a:endParaRPr lang="cs-CZ" sz="1300" b="1" dirty="0"/>
          </a:p>
          <a:p>
            <a:pPr>
              <a:buAutoNum type="arabicPeriod" startAt="14"/>
            </a:pPr>
            <a:endParaRPr lang="cs-CZ" sz="1300" dirty="0"/>
          </a:p>
          <a:p>
            <a:pPr marL="0" indent="0">
              <a:buNone/>
            </a:pPr>
            <a:r>
              <a:rPr lang="cs-CZ" sz="1300" b="1" dirty="0" smtClean="0"/>
              <a:t>Nadále se nedokládá </a:t>
            </a:r>
            <a:r>
              <a:rPr lang="cs-CZ" sz="1300" dirty="0" smtClean="0"/>
              <a:t>- </a:t>
            </a:r>
            <a:r>
              <a:rPr lang="pl-PL" sz="1300" dirty="0"/>
              <a:t>Výpis z rejstříku trestů</a:t>
            </a:r>
          </a:p>
          <a:p>
            <a:pPr marL="0" indent="0">
              <a:buNone/>
            </a:pPr>
            <a:endParaRPr lang="cs-CZ" sz="1300" dirty="0"/>
          </a:p>
        </p:txBody>
      </p:sp>
      <p:pic>
        <p:nvPicPr>
          <p:cNvPr id="8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88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 algn="just">
              <a:spcAft>
                <a:spcPts val="1000"/>
              </a:spcAft>
              <a:buNone/>
            </a:pPr>
            <a:r>
              <a:rPr lang="cs-CZ" b="1" dirty="0" smtClean="0">
                <a:ea typeface="MS Mincho"/>
                <a:cs typeface="Times New Roman"/>
              </a:rPr>
              <a:t>Indikátor </a:t>
            </a:r>
            <a:r>
              <a:rPr lang="cs-CZ" b="1" dirty="0">
                <a:ea typeface="MS Mincho"/>
                <a:cs typeface="Times New Roman"/>
              </a:rPr>
              <a:t>výsledku</a:t>
            </a:r>
            <a:endParaRPr lang="cs-CZ" dirty="0">
              <a:ea typeface="MS Mincho"/>
              <a:cs typeface="Times New Roman"/>
            </a:endParaRPr>
          </a:p>
          <a:p>
            <a:pPr marL="0" indent="0" algn="just">
              <a:spcAft>
                <a:spcPts val="1000"/>
              </a:spcAft>
              <a:buNone/>
            </a:pPr>
            <a:r>
              <a:rPr lang="cs-CZ" b="1" dirty="0">
                <a:ea typeface="MS Mincho"/>
                <a:cs typeface="Times New Roman"/>
              </a:rPr>
              <a:t>6 75 10 Kapacita služeb a sociální práce</a:t>
            </a:r>
            <a:endParaRPr lang="cs-CZ" dirty="0">
              <a:ea typeface="MS Mincho"/>
              <a:cs typeface="Times New Roman"/>
            </a:endParaRPr>
          </a:p>
          <a:p>
            <a:pPr marL="0" indent="0">
              <a:spcAft>
                <a:spcPts val="1000"/>
              </a:spcAft>
              <a:buNone/>
            </a:pPr>
            <a:r>
              <a:rPr lang="cs-CZ" dirty="0"/>
              <a:t>Povinný indikátor k výběru a naplnění pro všechny projekty. Žadatel uvede výchozí a cílovou hodnotu projektu. K naplnění cílové hodnoty indikátoru musí dojít k datu ukončení realizace projektu. </a:t>
            </a:r>
            <a:endParaRPr lang="cs-CZ" dirty="0" smtClean="0"/>
          </a:p>
          <a:p>
            <a:pPr marL="0" indent="0">
              <a:spcAft>
                <a:spcPts val="1000"/>
              </a:spcAft>
              <a:buNone/>
            </a:pPr>
            <a:r>
              <a:rPr lang="cs-CZ" b="1" dirty="0" smtClean="0">
                <a:ea typeface="MS Mincho"/>
                <a:cs typeface="Times New Roman"/>
              </a:rPr>
              <a:t>Indikátory </a:t>
            </a:r>
            <a:r>
              <a:rPr lang="cs-CZ" b="1" dirty="0">
                <a:ea typeface="MS Mincho"/>
                <a:cs typeface="Times New Roman"/>
              </a:rPr>
              <a:t>výstupu</a:t>
            </a:r>
            <a:endParaRPr lang="cs-CZ" dirty="0">
              <a:ea typeface="MS Mincho"/>
              <a:cs typeface="Times New Roman"/>
            </a:endParaRPr>
          </a:p>
          <a:p>
            <a:pPr marL="0" indent="0" algn="just">
              <a:spcAft>
                <a:spcPts val="1000"/>
              </a:spcAft>
              <a:buNone/>
            </a:pPr>
            <a:r>
              <a:rPr lang="cs-CZ" b="1" dirty="0">
                <a:ea typeface="MS Mincho"/>
                <a:cs typeface="Times New Roman"/>
              </a:rPr>
              <a:t>5 54 01 Počet podpořených zázemí pro služby a sociální práci</a:t>
            </a:r>
            <a:endParaRPr lang="cs-CZ" dirty="0">
              <a:ea typeface="MS Mincho"/>
              <a:cs typeface="Times New Roman"/>
            </a:endParaRPr>
          </a:p>
          <a:p>
            <a:pPr marL="0" indent="0">
              <a:spcAft>
                <a:spcPts val="1000"/>
              </a:spcAft>
              <a:buNone/>
            </a:pPr>
            <a:r>
              <a:rPr lang="cs-CZ" dirty="0"/>
              <a:t>Povinný indikátor k výběru a naplnění pro všechny projekty. Žadatel uvede cílovou hodnotu projektu. K naplnění cílové hodnoty indikátoru musí dojít k datu ukončení realizace projektu.</a:t>
            </a:r>
            <a:r>
              <a:rPr lang="cs-CZ" dirty="0" smtClean="0">
                <a:ea typeface="MS Mincho"/>
                <a:cs typeface="Times New Roman"/>
              </a:rPr>
              <a:t> </a:t>
            </a:r>
            <a:endParaRPr lang="cs-CZ" dirty="0">
              <a:ea typeface="MS Mincho"/>
              <a:cs typeface="Times New Roman"/>
            </a:endParaRPr>
          </a:p>
          <a:p>
            <a:pPr marL="0" indent="0" algn="just">
              <a:spcAft>
                <a:spcPts val="1000"/>
              </a:spcAft>
              <a:buNone/>
            </a:pPr>
            <a:r>
              <a:rPr lang="cs-CZ" b="1" dirty="0">
                <a:ea typeface="MS Mincho"/>
                <a:cs typeface="Times New Roman"/>
              </a:rPr>
              <a:t>5 54 02 Počet poskytovaných druhů sociálních služeb</a:t>
            </a:r>
            <a:endParaRPr lang="cs-CZ" dirty="0">
              <a:ea typeface="MS Mincho"/>
              <a:cs typeface="Times New Roman"/>
            </a:endParaRPr>
          </a:p>
          <a:p>
            <a:pPr marL="0" indent="0">
              <a:buNone/>
            </a:pPr>
            <a:r>
              <a:rPr lang="cs-CZ" dirty="0"/>
              <a:t>Povinný indikátor k výběru a naplnění pro všechny projekty. Žadatel uvede cílovou hodnotu projektu. K naplnění cílové hodnoty indikátoru musí dojít do 6 měsíců od data ukončení realizace </a:t>
            </a:r>
            <a:r>
              <a:rPr lang="cs-CZ" dirty="0" smtClean="0"/>
              <a:t>projektu.</a:t>
            </a:r>
            <a:endParaRPr lang="cs-CZ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531" y="58522"/>
            <a:ext cx="9137469" cy="1155801"/>
          </a:xfrm>
        </p:spPr>
        <p:txBody>
          <a:bodyPr>
            <a:noAutofit/>
          </a:bodyPr>
          <a:lstStyle/>
          <a:p>
            <a:pPr lvl="0" defTabSz="914400">
              <a:spcBef>
                <a:spcPts val="0"/>
              </a:spcBef>
            </a:pPr>
            <a:r>
              <a:rPr lang="cs-CZ" sz="1800" dirty="0">
                <a:solidFill>
                  <a:srgbClr val="0070C0"/>
                </a:solidFill>
              </a:rPr>
              <a:t>77. výzva IROP – </a:t>
            </a:r>
            <a:r>
              <a:rPr lang="cs-CZ" sz="1800" dirty="0" err="1">
                <a:solidFill>
                  <a:srgbClr val="0070C0"/>
                </a:solidFill>
              </a:rPr>
              <a:t>Deinstitucionalizace</a:t>
            </a:r>
            <a:r>
              <a:rPr lang="cs-CZ" sz="1800" dirty="0">
                <a:solidFill>
                  <a:srgbClr val="0070C0"/>
                </a:solidFill>
              </a:rPr>
              <a:t> sociálních služeb za účelem sociálního začleňování III.</a:t>
            </a:r>
            <a:endParaRPr lang="en-US" dirty="0"/>
          </a:p>
        </p:txBody>
      </p:sp>
      <p:pic>
        <p:nvPicPr>
          <p:cNvPr id="6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639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709120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spcAft>
                <a:spcPts val="1000"/>
              </a:spcAft>
              <a:buNone/>
              <a:tabLst>
                <a:tab pos="990600" algn="l"/>
              </a:tabLst>
            </a:pPr>
            <a:r>
              <a:rPr lang="cs-CZ" sz="7200" b="1" dirty="0">
                <a:ea typeface="MS Mincho"/>
                <a:cs typeface="Times New Roman"/>
              </a:rPr>
              <a:t>Veřejná podpora</a:t>
            </a:r>
          </a:p>
          <a:p>
            <a:pPr marL="0" indent="0" algn="just">
              <a:spcAft>
                <a:spcPts val="1000"/>
              </a:spcAft>
              <a:buNone/>
            </a:pPr>
            <a:r>
              <a:rPr lang="cs-CZ" sz="6400" dirty="0" smtClean="0">
                <a:ea typeface="Times New Roman"/>
                <a:cs typeface="Arial"/>
              </a:rPr>
              <a:t>Poskytnutá </a:t>
            </a:r>
            <a:r>
              <a:rPr lang="cs-CZ" sz="6400" dirty="0">
                <a:ea typeface="Times New Roman"/>
                <a:cs typeface="Arial"/>
              </a:rPr>
              <a:t>podpora navazuje na podmínky Rozhodnutí Komise ze dne 20. </a:t>
            </a:r>
            <a:r>
              <a:rPr lang="cs-CZ" sz="6400" dirty="0" smtClean="0">
                <a:ea typeface="Times New Roman"/>
                <a:cs typeface="Arial"/>
              </a:rPr>
              <a:t>prosince 2011 </a:t>
            </a:r>
            <a:r>
              <a:rPr lang="cs-CZ" sz="6400" dirty="0">
                <a:ea typeface="Times New Roman"/>
                <a:cs typeface="Arial"/>
              </a:rPr>
              <a:t>o použití čl. 106 odst. 2 Smlouvy o fungování Evropské unie na státní podporu </a:t>
            </a:r>
            <a:r>
              <a:rPr lang="cs-CZ" sz="6400" dirty="0" smtClean="0">
                <a:ea typeface="Times New Roman"/>
                <a:cs typeface="Arial"/>
              </a:rPr>
              <a:t>ve formě </a:t>
            </a:r>
            <a:r>
              <a:rPr lang="cs-CZ" sz="6400" dirty="0">
                <a:ea typeface="Times New Roman"/>
                <a:cs typeface="Arial"/>
              </a:rPr>
              <a:t>vyrovnávací platby za závazek veřejné služby udělené určitým </a:t>
            </a:r>
            <a:r>
              <a:rPr lang="cs-CZ" sz="6400" dirty="0" smtClean="0">
                <a:ea typeface="Times New Roman"/>
                <a:cs typeface="Arial"/>
              </a:rPr>
              <a:t>podnikům pověřeným </a:t>
            </a:r>
            <a:r>
              <a:rPr lang="cs-CZ" sz="6400" dirty="0">
                <a:ea typeface="Times New Roman"/>
                <a:cs typeface="Arial"/>
              </a:rPr>
              <a:t>poskytováním služeb obecného hospodářského zájmu.</a:t>
            </a:r>
          </a:p>
          <a:p>
            <a:pPr marL="0" indent="0" algn="just">
              <a:spcAft>
                <a:spcPts val="1000"/>
              </a:spcAft>
              <a:buNone/>
            </a:pPr>
            <a:r>
              <a:rPr lang="cs-CZ" sz="7200" b="1" dirty="0" smtClean="0">
                <a:ea typeface="MS Mincho"/>
                <a:cs typeface="Times New Roman"/>
              </a:rPr>
              <a:t/>
            </a:r>
            <a:br>
              <a:rPr lang="cs-CZ" sz="7200" b="1" dirty="0" smtClean="0">
                <a:ea typeface="MS Mincho"/>
                <a:cs typeface="Times New Roman"/>
              </a:rPr>
            </a:br>
            <a:r>
              <a:rPr lang="cs-CZ" sz="7200" b="1" dirty="0" smtClean="0">
                <a:ea typeface="MS Mincho"/>
                <a:cs typeface="Times New Roman"/>
              </a:rPr>
              <a:t>Pověřovací akt </a:t>
            </a:r>
          </a:p>
          <a:p>
            <a:pPr marL="0" indent="0" algn="just">
              <a:spcAft>
                <a:spcPts val="1000"/>
              </a:spcAft>
              <a:buNone/>
            </a:pPr>
            <a:r>
              <a:rPr lang="cs-CZ" sz="6400" dirty="0" smtClean="0">
                <a:ea typeface="Times New Roman"/>
                <a:cs typeface="Arial"/>
              </a:rPr>
              <a:t>Poskytovatel služby musí být písemně pověřen výkonem služby obecného hospodářského zájmu</a:t>
            </a:r>
            <a:r>
              <a:rPr lang="cs-CZ" sz="6400" dirty="0">
                <a:ea typeface="Times New Roman"/>
                <a:cs typeface="Arial"/>
              </a:rPr>
              <a:t>. Poskytovatel služby, který dokládá pouze vyjádření pověřovatele a úmyslu </a:t>
            </a:r>
            <a:r>
              <a:rPr lang="cs-CZ" sz="6400" dirty="0" smtClean="0">
                <a:ea typeface="Times New Roman"/>
                <a:cs typeface="Arial"/>
              </a:rPr>
              <a:t>pověřovací akt </a:t>
            </a:r>
            <a:r>
              <a:rPr lang="cs-CZ" sz="6400" dirty="0">
                <a:ea typeface="Times New Roman"/>
                <a:cs typeface="Arial"/>
              </a:rPr>
              <a:t>k výkonu služby obecného hospodářského zájmu vydat, musí být pověřen k </a:t>
            </a:r>
            <a:r>
              <a:rPr lang="cs-CZ" sz="6400" dirty="0" smtClean="0">
                <a:ea typeface="Times New Roman"/>
                <a:cs typeface="Arial"/>
              </a:rPr>
              <a:t>výkonu SOHZ </a:t>
            </a:r>
            <a:r>
              <a:rPr lang="cs-CZ" sz="6400" dirty="0">
                <a:ea typeface="Times New Roman"/>
                <a:cs typeface="Arial"/>
              </a:rPr>
              <a:t>nejpozději do 12 měsíců od ukončení realizace </a:t>
            </a:r>
            <a:r>
              <a:rPr lang="cs-CZ" sz="6400" dirty="0" smtClean="0">
                <a:ea typeface="Times New Roman"/>
                <a:cs typeface="Arial"/>
              </a:rPr>
              <a:t>projektu.</a:t>
            </a:r>
          </a:p>
          <a:p>
            <a:pPr marL="0" indent="0" algn="just">
              <a:spcAft>
                <a:spcPts val="1000"/>
              </a:spcAft>
              <a:buNone/>
            </a:pPr>
            <a:r>
              <a:rPr lang="cs-CZ" sz="6400" dirty="0" smtClean="0">
                <a:cs typeface="Arial"/>
              </a:rPr>
              <a:t>- Pozor na </a:t>
            </a:r>
            <a:r>
              <a:rPr lang="cs-CZ" sz="6400" dirty="0">
                <a:cs typeface="Arial"/>
              </a:rPr>
              <a:t>kontinuálnost pověření - Poskytovatel služby může být pověřen několika akty, které na sebe musí </a:t>
            </a:r>
            <a:r>
              <a:rPr lang="cs-CZ" sz="6400" dirty="0" smtClean="0">
                <a:cs typeface="Arial"/>
              </a:rPr>
              <a:t>navazovat!</a:t>
            </a:r>
            <a:endParaRPr lang="cs-CZ" dirty="0"/>
          </a:p>
        </p:txBody>
      </p:sp>
      <p:pic>
        <p:nvPicPr>
          <p:cNvPr id="4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531" y="58522"/>
            <a:ext cx="9137469" cy="1155801"/>
          </a:xfrm>
        </p:spPr>
        <p:txBody>
          <a:bodyPr>
            <a:noAutofit/>
          </a:bodyPr>
          <a:lstStyle/>
          <a:p>
            <a:r>
              <a:rPr lang="cs-CZ" sz="1800" dirty="0">
                <a:solidFill>
                  <a:srgbClr val="0070C0"/>
                </a:solidFill>
              </a:rPr>
              <a:t>77. výzva IROP – </a:t>
            </a:r>
            <a:r>
              <a:rPr lang="cs-CZ" sz="1800" dirty="0" err="1">
                <a:solidFill>
                  <a:srgbClr val="0070C0"/>
                </a:solidFill>
              </a:rPr>
              <a:t>Deinstitucionalizace</a:t>
            </a:r>
            <a:r>
              <a:rPr lang="cs-CZ" sz="1800" dirty="0">
                <a:solidFill>
                  <a:srgbClr val="0070C0"/>
                </a:solidFill>
              </a:rPr>
              <a:t> sociálních služeb za účelem sociálního začleňování III.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23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defTabSz="914400">
              <a:spcBef>
                <a:spcPts val="0"/>
              </a:spcBef>
            </a:pPr>
            <a:r>
              <a:rPr lang="cs-CZ" sz="1800" dirty="0">
                <a:solidFill>
                  <a:srgbClr val="0070C0"/>
                </a:solidFill>
              </a:rPr>
              <a:t>77. výzva IROP – </a:t>
            </a:r>
            <a:r>
              <a:rPr lang="cs-CZ" sz="1800" dirty="0" err="1">
                <a:solidFill>
                  <a:srgbClr val="0070C0"/>
                </a:solidFill>
              </a:rPr>
              <a:t>Deinstitucionalizace</a:t>
            </a:r>
            <a:r>
              <a:rPr lang="cs-CZ" sz="1800" dirty="0">
                <a:solidFill>
                  <a:srgbClr val="0070C0"/>
                </a:solidFill>
              </a:rPr>
              <a:t> sociálních služeb za účelem sociálního začleňování III.</a:t>
            </a:r>
            <a:endParaRPr lang="cs-CZ" sz="2400" dirty="0">
              <a:solidFill>
                <a:schemeClr val="accent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1" indent="0" algn="just">
              <a:buNone/>
            </a:pPr>
            <a:r>
              <a:rPr lang="cs-CZ" sz="1800" b="1" dirty="0" smtClean="0">
                <a:solidFill>
                  <a:prstClr val="black"/>
                </a:solidFill>
              </a:rPr>
              <a:t>Nejčastější pochybení:</a:t>
            </a:r>
          </a:p>
          <a:p>
            <a:pPr marL="0" lvl="1" indent="0" algn="just">
              <a:buNone/>
            </a:pPr>
            <a:endParaRPr lang="cs-CZ" sz="1800" b="1" dirty="0">
              <a:solidFill>
                <a:prstClr val="black"/>
              </a:solidFill>
            </a:endParaRPr>
          </a:p>
          <a:p>
            <a:pPr marL="285750" lvl="1" algn="just">
              <a:buFont typeface="Wingdings" panose="05000000000000000000" pitchFamily="2" charset="2"/>
              <a:buChar char="Ø"/>
            </a:pPr>
            <a:r>
              <a:rPr lang="cs-CZ" sz="1800" dirty="0" smtClean="0">
                <a:solidFill>
                  <a:prstClr val="black"/>
                </a:solidFill>
              </a:rPr>
              <a:t>Nepřesná podoba příloh </a:t>
            </a:r>
          </a:p>
          <a:p>
            <a:pPr marL="285750" lvl="1" algn="just">
              <a:buFont typeface="Wingdings" panose="05000000000000000000" pitchFamily="2" charset="2"/>
              <a:buChar char="Ø"/>
            </a:pPr>
            <a:r>
              <a:rPr lang="cs-CZ" sz="1800" dirty="0" smtClean="0">
                <a:solidFill>
                  <a:prstClr val="black"/>
                </a:solidFill>
              </a:rPr>
              <a:t>Kritéria sociálních služeb a komunitního charakteru a kritéria transformace a </a:t>
            </a:r>
            <a:r>
              <a:rPr lang="cs-CZ" sz="1800" dirty="0" err="1" smtClean="0">
                <a:solidFill>
                  <a:prstClr val="black"/>
                </a:solidFill>
              </a:rPr>
              <a:t>deinstitucionalizace</a:t>
            </a:r>
            <a:endParaRPr lang="cs-CZ" sz="1800" dirty="0" smtClean="0">
              <a:solidFill>
                <a:prstClr val="black"/>
              </a:solidFill>
            </a:endParaRPr>
          </a:p>
          <a:p>
            <a:pPr marL="285750" lvl="1" algn="just">
              <a:buFont typeface="Wingdings" panose="05000000000000000000" pitchFamily="2" charset="2"/>
              <a:buChar char="Ø"/>
            </a:pPr>
            <a:r>
              <a:rPr lang="cs-CZ" sz="1800" dirty="0" smtClean="0">
                <a:solidFill>
                  <a:prstClr val="black"/>
                </a:solidFill>
              </a:rPr>
              <a:t>Nedostatečně obsáhlá studie proveditelnosti</a:t>
            </a:r>
          </a:p>
          <a:p>
            <a:pPr marL="285750" lvl="1" algn="just">
              <a:buFont typeface="Wingdings" panose="05000000000000000000" pitchFamily="2" charset="2"/>
              <a:buChar char="Ø"/>
            </a:pPr>
            <a:r>
              <a:rPr lang="cs-CZ" sz="1800" dirty="0" smtClean="0">
                <a:solidFill>
                  <a:prstClr val="black"/>
                </a:solidFill>
              </a:rPr>
              <a:t>Více v prezentaci k hodnocení</a:t>
            </a:r>
            <a:endParaRPr lang="cs-CZ" sz="1800" dirty="0">
              <a:solidFill>
                <a:prstClr val="black"/>
              </a:solidFill>
            </a:endParaRPr>
          </a:p>
          <a:p>
            <a:pPr marL="0" lvl="1" indent="0" algn="just">
              <a:buNone/>
            </a:pPr>
            <a:endParaRPr lang="cs-CZ" sz="1800" dirty="0">
              <a:solidFill>
                <a:prstClr val="black"/>
              </a:solidFill>
            </a:endParaRPr>
          </a:p>
          <a:p>
            <a:pPr marL="0" lvl="1" indent="0" algn="just">
              <a:buNone/>
            </a:pPr>
            <a:endParaRPr lang="cs-CZ" sz="1800" dirty="0">
              <a:solidFill>
                <a:prstClr val="black"/>
              </a:solidFill>
            </a:endParaRPr>
          </a:p>
          <a:p>
            <a:pPr marL="285750" lvl="1" algn="just">
              <a:buFont typeface="Wingdings" panose="05000000000000000000" pitchFamily="2" charset="2"/>
              <a:buChar char="Ø"/>
            </a:pPr>
            <a:endParaRPr lang="cs-CZ" sz="1800" dirty="0">
              <a:solidFill>
                <a:prstClr val="black"/>
              </a:solidFill>
            </a:endParaRPr>
          </a:p>
          <a:p>
            <a:pPr marL="0" lvl="1" indent="0" algn="just">
              <a:buNone/>
            </a:pPr>
            <a:endParaRPr lang="cs-CZ" sz="1800" dirty="0"/>
          </a:p>
          <a:p>
            <a:pPr marL="0" lvl="1" indent="0" algn="just">
              <a:buNone/>
            </a:pPr>
            <a:endParaRPr lang="cs-CZ" sz="1800" dirty="0" smtClean="0"/>
          </a:p>
          <a:p>
            <a:pPr marL="285750" lvl="1" algn="just">
              <a:buFont typeface="Wingdings" panose="05000000000000000000" pitchFamily="2" charset="2"/>
              <a:buChar char="Ø"/>
            </a:pPr>
            <a:endParaRPr lang="cs-CZ" sz="1800" dirty="0"/>
          </a:p>
          <a:p>
            <a:pPr marL="457200" lvl="1" indent="0">
              <a:buNone/>
            </a:pPr>
            <a:endParaRPr lang="cs-CZ" sz="1200" dirty="0"/>
          </a:p>
          <a:p>
            <a:pPr marL="457200" lvl="1" indent="0" algn="just">
              <a:buNone/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48154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4400" dirty="0" smtClean="0">
                <a:solidFill>
                  <a:srgbClr val="000000"/>
                </a:solidFill>
                <a:latin typeface="Myriad Pro Black"/>
                <a:cs typeface="Myriad Pro Black"/>
              </a:rPr>
              <a:t>DĚKUJEME ZA </a:t>
            </a:r>
            <a:r>
              <a:rPr lang="cs-CZ" sz="4400" dirty="0">
                <a:solidFill>
                  <a:srgbClr val="000000"/>
                </a:solidFill>
                <a:latin typeface="Myriad Pro Black"/>
                <a:cs typeface="Myriad Pro Black"/>
              </a:rPr>
              <a:t>POZORNOST</a:t>
            </a:r>
            <a:r>
              <a:rPr lang="cs-CZ" sz="4400" b="1" dirty="0">
                <a:solidFill>
                  <a:srgbClr val="000000"/>
                </a:solidFill>
                <a:cs typeface="Myriad Pro"/>
              </a:rPr>
              <a:t/>
            </a:r>
            <a:br>
              <a:rPr lang="cs-CZ" sz="4400" b="1" dirty="0">
                <a:solidFill>
                  <a:srgbClr val="000000"/>
                </a:solidFill>
                <a:cs typeface="Myriad Pro"/>
              </a:rPr>
            </a:br>
            <a:r>
              <a:rPr lang="cs-CZ" sz="4400" dirty="0">
                <a:solidFill>
                  <a:srgbClr val="000000"/>
                </a:solidFill>
                <a:cs typeface="Myriad Pro"/>
              </a:rPr>
              <a:t/>
            </a:r>
            <a:br>
              <a:rPr lang="cs-CZ" sz="4400" dirty="0">
                <a:solidFill>
                  <a:srgbClr val="000000"/>
                </a:solidFill>
                <a:cs typeface="Myriad Pro"/>
              </a:rPr>
            </a:br>
            <a:r>
              <a:rPr lang="cs-CZ" dirty="0">
                <a:solidFill>
                  <a:srgbClr val="000000"/>
                </a:solidFill>
                <a:cs typeface="Myriad Pro"/>
              </a:rPr>
              <a:t>Ministerstvo pro místní rozvoj </a:t>
            </a:r>
            <a:r>
              <a:rPr lang="cs-CZ" dirty="0" smtClean="0">
                <a:solidFill>
                  <a:srgbClr val="000000"/>
                </a:solidFill>
                <a:cs typeface="Myriad Pro"/>
              </a:rPr>
              <a:t>ČR</a:t>
            </a:r>
          </a:p>
          <a:p>
            <a:pPr marL="0" indent="0" algn="ctr">
              <a:buNone/>
            </a:pPr>
            <a:r>
              <a:rPr lang="cs-CZ" dirty="0" smtClean="0">
                <a:solidFill>
                  <a:srgbClr val="000000"/>
                </a:solidFill>
                <a:cs typeface="Myriad Pro"/>
              </a:rPr>
              <a:t>Odbor </a:t>
            </a:r>
            <a:r>
              <a:rPr lang="cs-CZ" dirty="0">
                <a:solidFill>
                  <a:srgbClr val="000000"/>
                </a:solidFill>
                <a:cs typeface="Myriad Pro"/>
              </a:rPr>
              <a:t>řízení operačních </a:t>
            </a:r>
            <a:r>
              <a:rPr lang="cs-CZ" dirty="0" smtClean="0">
                <a:solidFill>
                  <a:srgbClr val="000000"/>
                </a:solidFill>
                <a:cs typeface="Myriad Pro"/>
              </a:rPr>
              <a:t>programů</a:t>
            </a:r>
          </a:p>
          <a:p>
            <a:pPr marL="0" indent="0" algn="ctr">
              <a:buNone/>
            </a:pPr>
            <a:r>
              <a:rPr lang="cs-CZ" dirty="0" smtClean="0">
                <a:solidFill>
                  <a:srgbClr val="000000"/>
                </a:solidFill>
                <a:cs typeface="Myriad Pro"/>
              </a:rPr>
              <a:t>E-mail</a:t>
            </a:r>
            <a:r>
              <a:rPr lang="cs-CZ" dirty="0">
                <a:solidFill>
                  <a:srgbClr val="000000"/>
                </a:solidFill>
                <a:cs typeface="Myriad Pro"/>
              </a:rPr>
              <a:t>: Zina.Kastovska@mmr.cz</a:t>
            </a:r>
            <a:br>
              <a:rPr lang="cs-CZ" dirty="0">
                <a:solidFill>
                  <a:srgbClr val="000000"/>
                </a:solidFill>
                <a:cs typeface="Myriad Pro"/>
              </a:rPr>
            </a:br>
            <a:r>
              <a:rPr lang="cs-CZ" dirty="0">
                <a:solidFill>
                  <a:srgbClr val="000000"/>
                </a:solidFill>
                <a:cs typeface="Myriad Pro"/>
              </a:rPr>
              <a:t/>
            </a:r>
            <a:br>
              <a:rPr lang="cs-CZ" dirty="0">
                <a:solidFill>
                  <a:srgbClr val="000000"/>
                </a:solidFill>
                <a:cs typeface="Myriad Pro"/>
              </a:rPr>
            </a:br>
            <a:endParaRPr lang="cs-CZ" dirty="0">
              <a:solidFill>
                <a:srgbClr val="000000"/>
              </a:solidFill>
              <a:cs typeface="Myriad Pro"/>
            </a:endParaRPr>
          </a:p>
        </p:txBody>
      </p:sp>
      <p:pic>
        <p:nvPicPr>
          <p:cNvPr id="4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93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ástupný symbol pro obsah 2"/>
          <p:cNvSpPr txBox="1">
            <a:spLocks/>
          </p:cNvSpPr>
          <p:nvPr/>
        </p:nvSpPr>
        <p:spPr>
          <a:xfrm>
            <a:off x="457200" y="1214438"/>
            <a:ext cx="8229600" cy="4878858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/>
              <a:buNone/>
            </a:pPr>
            <a:r>
              <a:rPr lang="cs-CZ" sz="2200" b="1" dirty="0" smtClean="0">
                <a:solidFill>
                  <a:prstClr val="black"/>
                </a:solidFill>
              </a:rPr>
              <a:t>Ministerstvo pro místní rozvoj České republiky</a:t>
            </a:r>
          </a:p>
          <a:p>
            <a:pPr marL="0" indent="0">
              <a:lnSpc>
                <a:spcPct val="150000"/>
              </a:lnSpc>
              <a:buFont typeface="Arial"/>
              <a:buNone/>
            </a:pPr>
            <a:r>
              <a:rPr lang="cs-CZ" sz="2200" dirty="0" smtClean="0">
                <a:solidFill>
                  <a:prstClr val="black"/>
                </a:solidFill>
              </a:rPr>
              <a:t>= Řídicí orgán IROP (ŘO IROP)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200" dirty="0" smtClean="0">
                <a:solidFill>
                  <a:prstClr val="black"/>
                </a:solidFill>
              </a:rPr>
              <a:t>řízení programu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200" dirty="0" smtClean="0">
                <a:solidFill>
                  <a:prstClr val="black"/>
                </a:solidFill>
              </a:rPr>
              <a:t>příprava výzev a pravidel pro žadatele a příjemce,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200" dirty="0" smtClean="0">
                <a:solidFill>
                  <a:prstClr val="black"/>
                </a:solidFill>
              </a:rPr>
              <a:t>poskytovatel dotace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200" dirty="0" smtClean="0">
              <a:solidFill>
                <a:prstClr val="black"/>
              </a:solidFill>
            </a:endParaRPr>
          </a:p>
          <a:p>
            <a:pPr marL="0" indent="0" algn="just" eaLnBrk="0" fontAlgn="base" hangingPunct="0">
              <a:lnSpc>
                <a:spcPct val="150000"/>
              </a:lnSpc>
              <a:spcAft>
                <a:spcPct val="0"/>
              </a:spcAft>
              <a:buFont typeface="Arial"/>
              <a:buNone/>
            </a:pPr>
            <a:r>
              <a:rPr lang="cs-CZ" sz="2200" b="1" dirty="0" smtClean="0">
                <a:solidFill>
                  <a:prstClr val="black"/>
                </a:solidFill>
              </a:rPr>
              <a:t>Centrum pro regionální rozvoj České republiky</a:t>
            </a:r>
          </a:p>
          <a:p>
            <a:pPr marL="0" indent="0" algn="just" eaLnBrk="0" fontAlgn="base" hangingPunct="0">
              <a:lnSpc>
                <a:spcPct val="150000"/>
              </a:lnSpc>
              <a:spcAft>
                <a:spcPct val="0"/>
              </a:spcAft>
              <a:buFont typeface="Arial"/>
              <a:buNone/>
            </a:pPr>
            <a:r>
              <a:rPr lang="cs-CZ" sz="2200" dirty="0" smtClean="0">
                <a:solidFill>
                  <a:prstClr val="black"/>
                </a:solidFill>
              </a:rPr>
              <a:t>= zprostředkující subjekt pro IROP</a:t>
            </a:r>
          </a:p>
          <a:p>
            <a:pPr algn="just" eaLnBrk="0" fontAlgn="base" hangingPunct="0">
              <a:lnSpc>
                <a:spcPct val="150000"/>
              </a:lnSpc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cs-CZ" sz="2200" dirty="0" smtClean="0">
                <a:solidFill>
                  <a:prstClr val="black"/>
                </a:solidFill>
              </a:rPr>
              <a:t>konzultace, příjem a hodnocení žádostí o podporu, kontroly projektů, kontroly žádostí o platbu, administrace změn, zpracování podkladů pro certifikaci</a:t>
            </a:r>
          </a:p>
          <a:p>
            <a:endParaRPr lang="cs-CZ" dirty="0"/>
          </a:p>
        </p:txBody>
      </p:sp>
      <p:sp>
        <p:nvSpPr>
          <p:cNvPr id="11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endParaRPr lang="cs-CZ" sz="3200" dirty="0">
              <a:solidFill>
                <a:srgbClr val="0070C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222800"/>
            <a:ext cx="8229600" cy="74295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r>
              <a:rPr lang="cs-CZ" sz="3200" dirty="0">
                <a:solidFill>
                  <a:srgbClr val="0070C0"/>
                </a:solidFill>
              </a:rPr>
              <a:t>Role MMR </a:t>
            </a:r>
            <a:r>
              <a:rPr lang="cs-CZ" sz="3200" cap="none" dirty="0">
                <a:solidFill>
                  <a:srgbClr val="0070C0"/>
                </a:solidFill>
              </a:rPr>
              <a:t>a</a:t>
            </a:r>
            <a:r>
              <a:rPr lang="cs-CZ" sz="3200" dirty="0">
                <a:solidFill>
                  <a:srgbClr val="0070C0"/>
                </a:solidFill>
              </a:rPr>
              <a:t> CRR</a:t>
            </a:r>
          </a:p>
        </p:txBody>
      </p:sp>
    </p:spTree>
    <p:extLst>
      <p:ext uri="{BB962C8B-B14F-4D97-AF65-F5344CB8AC3E}">
        <p14:creationId xmlns:p14="http://schemas.microsoft.com/office/powerpoint/2010/main" val="2505893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endParaRPr lang="cs-CZ" sz="3200" dirty="0">
              <a:solidFill>
                <a:srgbClr val="0070C0"/>
              </a:solidFill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107504" y="1340768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spcAft>
                <a:spcPts val="600"/>
              </a:spcAft>
              <a:buFont typeface="Arial"/>
              <a:buNone/>
              <a:defRPr/>
            </a:pPr>
            <a:r>
              <a:rPr lang="cs-CZ" sz="2400" b="1" dirty="0" smtClean="0">
                <a:cs typeface="Arial" charset="0"/>
              </a:rPr>
              <a:t>Obecná pravidla</a:t>
            </a:r>
          </a:p>
          <a:p>
            <a:pPr marL="400050" lvl="1" indent="0">
              <a:spcAft>
                <a:spcPts val="600"/>
              </a:spcAft>
              <a:buFont typeface="Arial"/>
              <a:buNone/>
              <a:defRPr/>
            </a:pPr>
            <a:r>
              <a:rPr lang="cs-CZ" sz="2400" i="1" dirty="0" smtClean="0">
                <a:cs typeface="Arial" charset="0"/>
              </a:rPr>
              <a:t>(závazná pro všechny specifické cíle a výzvy)</a:t>
            </a:r>
            <a:endParaRPr lang="cs-CZ" sz="2400" i="1" u="sng" dirty="0" smtClean="0">
              <a:cs typeface="Arial" charset="0"/>
            </a:endParaRPr>
          </a:p>
          <a:p>
            <a:pPr marL="457200" lvl="1" indent="0">
              <a:buFont typeface="Arial"/>
              <a:buNone/>
              <a:defRPr/>
            </a:pPr>
            <a:r>
              <a:rPr lang="cs-CZ" sz="2400" dirty="0" smtClean="0">
                <a:hlinkClick r:id="rId4"/>
              </a:rPr>
              <a:t>www.dotaceEU.cz/IROP</a:t>
            </a:r>
            <a:endParaRPr lang="cs-CZ" sz="2400" dirty="0" smtClean="0"/>
          </a:p>
          <a:p>
            <a:pPr marL="457200" lvl="1" indent="0">
              <a:buFont typeface="Arial"/>
              <a:buNone/>
              <a:defRPr/>
            </a:pPr>
            <a:endParaRPr lang="cs-CZ" sz="2400" dirty="0" smtClean="0"/>
          </a:p>
          <a:p>
            <a:pPr marL="400050" lvl="1" indent="0">
              <a:spcAft>
                <a:spcPts val="600"/>
              </a:spcAft>
              <a:buFont typeface="Arial"/>
              <a:buNone/>
              <a:defRPr/>
            </a:pPr>
            <a:r>
              <a:rPr lang="cs-CZ" sz="2400" b="1" dirty="0" smtClean="0">
                <a:cs typeface="Arial" charset="0"/>
              </a:rPr>
              <a:t>Specifická pravidla</a:t>
            </a:r>
          </a:p>
          <a:p>
            <a:pPr marL="400050" lvl="1" indent="0">
              <a:spcAft>
                <a:spcPts val="600"/>
              </a:spcAft>
              <a:buFont typeface="Arial"/>
              <a:buNone/>
              <a:defRPr/>
            </a:pPr>
            <a:r>
              <a:rPr lang="cs-CZ" sz="2400" i="1" dirty="0" smtClean="0">
                <a:cs typeface="Arial" charset="0"/>
              </a:rPr>
              <a:t>(pro každou výzvu samostatný dokument)</a:t>
            </a:r>
            <a:r>
              <a:rPr lang="cs-CZ" sz="2400" i="1" u="sng" dirty="0" smtClean="0">
                <a:cs typeface="Arial" charset="0"/>
              </a:rPr>
              <a:t> </a:t>
            </a:r>
          </a:p>
          <a:p>
            <a:pPr marL="400050" lvl="1" indent="0">
              <a:spcAft>
                <a:spcPts val="600"/>
              </a:spcAft>
              <a:buFont typeface="Arial"/>
              <a:buNone/>
              <a:defRPr/>
            </a:pPr>
            <a:r>
              <a:rPr lang="cs-CZ" sz="2400" dirty="0" smtClean="0">
                <a:cs typeface="Arial" charset="0"/>
                <a:hlinkClick r:id="rId4"/>
              </a:rPr>
              <a:t>www.dotaceEU.cz/IROP</a:t>
            </a:r>
            <a:endParaRPr lang="cs-CZ" sz="2400" dirty="0" smtClean="0">
              <a:cs typeface="Arial" charset="0"/>
            </a:endParaRPr>
          </a:p>
          <a:p>
            <a:pPr lvl="1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2400" dirty="0" smtClean="0">
                <a:cs typeface="Arial" charset="0"/>
              </a:rPr>
              <a:t>podporované aktivity, způsobilé výdaje, hodnoticí kritéria, povinné přílohy</a:t>
            </a:r>
          </a:p>
          <a:p>
            <a:endParaRPr lang="cs-CZ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222800"/>
            <a:ext cx="8229600" cy="74295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r>
              <a:rPr lang="it-IT" sz="3200" dirty="0">
                <a:solidFill>
                  <a:srgbClr val="0070C0"/>
                </a:solidFill>
              </a:rPr>
              <a:t>Pravidla pro žadatele a příjemce</a:t>
            </a:r>
            <a:endParaRPr lang="cs-CZ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46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457200" y="284163"/>
            <a:ext cx="8229600" cy="1143000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endParaRPr lang="cs-CZ" dirty="0">
              <a:solidFill>
                <a:srgbClr val="0070C0"/>
              </a:solidFill>
            </a:endParaRPr>
          </a:p>
        </p:txBody>
      </p:sp>
      <p:graphicFrame>
        <p:nvGraphicFramePr>
          <p:cNvPr id="11" name="Zástupný symbol pro obsah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2435021"/>
              </p:ext>
            </p:extLst>
          </p:nvPr>
        </p:nvGraphicFramePr>
        <p:xfrm>
          <a:off x="457200" y="1061048"/>
          <a:ext cx="8229600" cy="5032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Kapitoly</a:t>
                      </a:r>
                      <a:r>
                        <a:rPr lang="cs-CZ" baseline="0" dirty="0" smtClean="0"/>
                        <a:t> Obecných pravidel</a:t>
                      </a:r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049">
                <a:tc>
                  <a:txBody>
                    <a:bodyPr/>
                    <a:lstStyle/>
                    <a:p>
                      <a:r>
                        <a:rPr lang="cs-CZ" dirty="0" smtClean="0"/>
                        <a:t>Vyhlášení výzvy a předkládání žádostí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Publicita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049">
                <a:tc>
                  <a:txBody>
                    <a:bodyPr/>
                    <a:lstStyle/>
                    <a:p>
                      <a:r>
                        <a:rPr lang="cs-CZ" dirty="0" smtClean="0"/>
                        <a:t>Hodnocení a výběr projektů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Sankce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049">
                <a:tc>
                  <a:txBody>
                    <a:bodyPr/>
                    <a:lstStyle/>
                    <a:p>
                      <a:r>
                        <a:rPr lang="cs-CZ" dirty="0" smtClean="0"/>
                        <a:t>Příprava</a:t>
                      </a:r>
                      <a:r>
                        <a:rPr lang="cs-CZ" baseline="0" dirty="0" smtClean="0"/>
                        <a:t> a realizace projektu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Monitorování projektů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6049">
                <a:tc>
                  <a:txBody>
                    <a:bodyPr/>
                    <a:lstStyle/>
                    <a:p>
                      <a:r>
                        <a:rPr lang="cs-CZ" dirty="0" smtClean="0"/>
                        <a:t>Investiční</a:t>
                      </a:r>
                      <a:r>
                        <a:rPr lang="cs-CZ" baseline="0" dirty="0" smtClean="0"/>
                        <a:t> plánování 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Indikátory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6049">
                <a:tc>
                  <a:txBody>
                    <a:bodyPr/>
                    <a:lstStyle/>
                    <a:p>
                      <a:r>
                        <a:rPr lang="cs-CZ" dirty="0" smtClean="0"/>
                        <a:t>Dodatečné stavební práce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Změny v projektu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312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Odstoupení, ukončení realizace projektu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Nesrovnalosti,</a:t>
                      </a:r>
                      <a:r>
                        <a:rPr lang="cs-CZ" baseline="0" dirty="0" smtClean="0"/>
                        <a:t> porušení rozpočtové kázně, porušení právního aktu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6049">
                <a:tc>
                  <a:txBody>
                    <a:bodyPr/>
                    <a:lstStyle/>
                    <a:p>
                      <a:r>
                        <a:rPr lang="cs-CZ" dirty="0" smtClean="0"/>
                        <a:t>Veřejná podpora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Financování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6049">
                <a:tc>
                  <a:txBody>
                    <a:bodyPr/>
                    <a:lstStyle/>
                    <a:p>
                      <a:r>
                        <a:rPr lang="cs-CZ" dirty="0" smtClean="0"/>
                        <a:t>Účetnictví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Příjmy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6049">
                <a:tc>
                  <a:txBody>
                    <a:bodyPr/>
                    <a:lstStyle/>
                    <a:p>
                      <a:r>
                        <a:rPr lang="cs-CZ" dirty="0" smtClean="0"/>
                        <a:t>Způsobilé výdaje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Udržitelnost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6049">
                <a:tc>
                  <a:txBody>
                    <a:bodyPr/>
                    <a:lstStyle/>
                    <a:p>
                      <a:r>
                        <a:rPr lang="cs-CZ" dirty="0" smtClean="0"/>
                        <a:t>Přenesená daňová povinnost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Námitky a stížnosti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6049">
                <a:tc>
                  <a:txBody>
                    <a:bodyPr/>
                    <a:lstStyle/>
                    <a:p>
                      <a:r>
                        <a:rPr lang="cs-CZ" dirty="0" smtClean="0"/>
                        <a:t>Archivace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Kontroly a audity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6049">
                <a:tc>
                  <a:txBody>
                    <a:bodyPr/>
                    <a:lstStyle/>
                    <a:p>
                      <a:r>
                        <a:rPr lang="cs-CZ" dirty="0" smtClean="0"/>
                        <a:t>Vazba</a:t>
                      </a:r>
                      <a:r>
                        <a:rPr lang="cs-CZ" baseline="0" dirty="0" smtClean="0"/>
                        <a:t> na integrované nástroje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Právní a metodický rámec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457200" y="222800"/>
            <a:ext cx="8229600" cy="74295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r>
              <a:rPr lang="it-IT" sz="3200" dirty="0">
                <a:solidFill>
                  <a:srgbClr val="0070C0"/>
                </a:solidFill>
              </a:rPr>
              <a:t>Pravidla pro žadatele a příjemce</a:t>
            </a:r>
            <a:endParaRPr lang="cs-CZ" sz="3200" dirty="0">
              <a:solidFill>
                <a:srgbClr val="0070C0"/>
              </a:solidFill>
            </a:endParaRPr>
          </a:p>
        </p:txBody>
      </p:sp>
      <p:pic>
        <p:nvPicPr>
          <p:cNvPr id="8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14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-28777"/>
            <a:ext cx="9144000" cy="6858000"/>
          </a:xfrm>
          <a:prstGeom prst="rect">
            <a:avLst/>
          </a:prstGeom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>
              <a:defRPr/>
            </a:pPr>
            <a:r>
              <a:rPr lang="cs-CZ" sz="3600" dirty="0" smtClean="0">
                <a:solidFill>
                  <a:srgbClr val="0070C0"/>
                </a:solidFill>
              </a:rPr>
              <a:t/>
            </a:r>
            <a:br>
              <a:rPr lang="cs-CZ" sz="3600" dirty="0" smtClean="0">
                <a:solidFill>
                  <a:srgbClr val="0070C0"/>
                </a:solidFill>
              </a:rPr>
            </a:br>
            <a:r>
              <a:rPr lang="cs-CZ" sz="3400" dirty="0" smtClean="0">
                <a:solidFill>
                  <a:srgbClr val="0070C0"/>
                </a:solidFill>
              </a:rPr>
              <a:t>IROP </a:t>
            </a:r>
            <a:r>
              <a:rPr lang="cs-CZ" sz="3400" dirty="0">
                <a:solidFill>
                  <a:srgbClr val="0070C0"/>
                </a:solidFill>
              </a:rPr>
              <a:t>2014 - 2020</a:t>
            </a:r>
            <a:br>
              <a:rPr lang="cs-CZ" sz="3400" dirty="0">
                <a:solidFill>
                  <a:srgbClr val="0070C0"/>
                </a:solidFill>
              </a:rPr>
            </a:br>
            <a:endParaRPr lang="cs-CZ" sz="3400" dirty="0">
              <a:solidFill>
                <a:srgbClr val="0070C0"/>
              </a:solidFill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214439"/>
            <a:ext cx="8229600" cy="4878858"/>
          </a:xfrm>
        </p:spPr>
        <p:txBody>
          <a:bodyPr rtlCol="0">
            <a:no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200" dirty="0" smtClean="0"/>
              <a:t>Financování z Evropského fondu pro regionální rozvoj</a:t>
            </a:r>
            <a:endParaRPr lang="cs-CZ" sz="2200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200" dirty="0"/>
              <a:t>Alokace: </a:t>
            </a:r>
            <a:r>
              <a:rPr lang="cs-CZ" sz="2200" b="1" dirty="0"/>
              <a:t>4,64 mld. EUR = </a:t>
            </a:r>
            <a:r>
              <a:rPr lang="cs-CZ" sz="2200" b="1" dirty="0" smtClean="0"/>
              <a:t>122 </a:t>
            </a:r>
            <a:r>
              <a:rPr lang="cs-CZ" sz="2200" b="1" dirty="0"/>
              <a:t>mld. Kč </a:t>
            </a:r>
            <a:endParaRPr lang="cs-CZ" sz="2200" b="1" dirty="0" smtClean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200" dirty="0" smtClean="0"/>
              <a:t>Kofinancování</a:t>
            </a:r>
            <a:r>
              <a:rPr lang="cs-CZ" sz="2200" dirty="0"/>
              <a:t>:  až 85 % z EFRR a </a:t>
            </a:r>
            <a:r>
              <a:rPr lang="cs-CZ" sz="2200" dirty="0" smtClean="0"/>
              <a:t>15 </a:t>
            </a:r>
            <a:r>
              <a:rPr lang="cs-CZ" sz="2200" dirty="0"/>
              <a:t>% (příjemce + </a:t>
            </a:r>
            <a:r>
              <a:rPr lang="cs-CZ" sz="2200" dirty="0" smtClean="0"/>
              <a:t>státní </a:t>
            </a:r>
            <a:r>
              <a:rPr lang="cs-CZ" sz="2200" dirty="0"/>
              <a:t>rozpočet – </a:t>
            </a:r>
            <a:r>
              <a:rPr lang="cs-CZ" sz="2200" dirty="0" smtClean="0"/>
              <a:t>podle Pravidel </a:t>
            </a:r>
            <a:r>
              <a:rPr lang="cs-CZ" sz="2200" dirty="0"/>
              <a:t>spolufinancování)                  </a:t>
            </a:r>
          </a:p>
          <a:p>
            <a:pPr marL="342900" lvl="1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2200" dirty="0" smtClean="0"/>
              <a:t>Projekty </a:t>
            </a:r>
            <a:r>
              <a:rPr lang="cs-CZ" altLang="cs-CZ" sz="2200" dirty="0"/>
              <a:t>realizované prostřednictvím CLLD</a:t>
            </a:r>
            <a:r>
              <a:rPr lang="cs-CZ" sz="2200" dirty="0"/>
              <a:t>: </a:t>
            </a:r>
            <a:r>
              <a:rPr lang="cs-CZ" altLang="cs-CZ" sz="2200" dirty="0" smtClean="0"/>
              <a:t>95 </a:t>
            </a:r>
            <a:r>
              <a:rPr lang="cs-CZ" altLang="cs-CZ" sz="2200" dirty="0"/>
              <a:t>% EFRR </a:t>
            </a:r>
            <a:endParaRPr lang="cs-CZ" altLang="cs-CZ" sz="2200" dirty="0" smtClean="0"/>
          </a:p>
          <a:p>
            <a:pPr marL="0" lvl="1" indent="0">
              <a:lnSpc>
                <a:spcPct val="150000"/>
              </a:lnSpc>
              <a:spcAft>
                <a:spcPts val="600"/>
              </a:spcAft>
              <a:buNone/>
              <a:defRPr/>
            </a:pPr>
            <a:r>
              <a:rPr lang="cs-CZ" altLang="cs-CZ" sz="2200" dirty="0" smtClean="0"/>
              <a:t>	a 5 </a:t>
            </a:r>
            <a:r>
              <a:rPr lang="cs-CZ" altLang="cs-CZ" sz="2200" dirty="0"/>
              <a:t>% </a:t>
            </a:r>
            <a:r>
              <a:rPr lang="cs-CZ" altLang="cs-CZ" sz="2200" dirty="0" smtClean="0"/>
              <a:t>příjemce</a:t>
            </a:r>
          </a:p>
          <a:p>
            <a:pPr marL="0" lvl="1" indent="0">
              <a:spcAft>
                <a:spcPts val="600"/>
              </a:spcAft>
              <a:buNone/>
              <a:defRPr/>
            </a:pPr>
            <a:endParaRPr lang="cs-CZ" sz="2200" dirty="0"/>
          </a:p>
          <a:p>
            <a:pPr marL="400050" lvl="1" indent="0" eaLnBrk="1" fontAlgn="auto" hangingPunct="1">
              <a:spcAft>
                <a:spcPts val="600"/>
              </a:spcAft>
              <a:buFont typeface="Arial" pitchFamily="34" charset="0"/>
              <a:buNone/>
              <a:defRPr/>
            </a:pPr>
            <a:endParaRPr lang="cs-CZ" sz="2400" dirty="0" smtClean="0">
              <a:latin typeface="+mn-lt"/>
              <a:cs typeface="Arial" charset="0"/>
            </a:endParaRP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63538" y="239713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cs-CZ" sz="2800" b="1" dirty="0">
              <a:solidFill>
                <a:srgbClr val="0070C0"/>
              </a:solidFill>
              <a:latin typeface="Myriad Pro"/>
            </a:endParaRPr>
          </a:p>
        </p:txBody>
      </p:sp>
      <p:pic>
        <p:nvPicPr>
          <p:cNvPr id="8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016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cs-CZ" sz="3200" dirty="0" smtClean="0">
                <a:solidFill>
                  <a:srgbClr val="0070C0"/>
                </a:solidFill>
              </a:rPr>
              <a:t/>
            </a:r>
            <a:br>
              <a:rPr lang="cs-CZ" sz="3200" dirty="0" smtClean="0">
                <a:solidFill>
                  <a:srgbClr val="0070C0"/>
                </a:solidFill>
              </a:rPr>
            </a:br>
            <a:r>
              <a:rPr lang="cs-CZ" sz="3200" dirty="0" smtClean="0">
                <a:solidFill>
                  <a:srgbClr val="0070C0"/>
                </a:solidFill>
              </a:rPr>
              <a:t>Průběžný stav IROP k 1. 9. 2017</a:t>
            </a:r>
            <a:r>
              <a:rPr lang="cs-CZ" sz="3200" dirty="0">
                <a:solidFill>
                  <a:srgbClr val="0070C0"/>
                </a:solidFill>
              </a:rPr>
              <a:t/>
            </a:r>
            <a:br>
              <a:rPr lang="cs-CZ" sz="3200" dirty="0">
                <a:solidFill>
                  <a:srgbClr val="0070C0"/>
                </a:solidFill>
              </a:rPr>
            </a:br>
            <a:endParaRPr lang="cs-CZ" sz="3200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59"/>
            <a:ext cx="8229600" cy="4824537"/>
          </a:xfrm>
        </p:spPr>
        <p:txBody>
          <a:bodyPr>
            <a:normAutofit/>
          </a:bodyPr>
          <a:lstStyle/>
          <a:p>
            <a:pPr lvl="0" defTabSz="91440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2200" dirty="0"/>
              <a:t>Vyhlášeno </a:t>
            </a:r>
            <a:r>
              <a:rPr lang="cs-CZ" sz="2200" dirty="0" smtClean="0"/>
              <a:t>76 </a:t>
            </a:r>
            <a:r>
              <a:rPr lang="cs-CZ" sz="2200" dirty="0" smtClean="0"/>
              <a:t>výzev v </a:t>
            </a:r>
            <a:r>
              <a:rPr lang="cs-CZ" sz="2200" dirty="0"/>
              <a:t>objemu </a:t>
            </a:r>
            <a:r>
              <a:rPr lang="cs-CZ" sz="2200" dirty="0" smtClean="0"/>
              <a:t>114 </a:t>
            </a:r>
            <a:r>
              <a:rPr lang="cs-CZ" sz="2200" dirty="0"/>
              <a:t>mld. </a:t>
            </a:r>
            <a:r>
              <a:rPr lang="cs-CZ" sz="2200" dirty="0" smtClean="0"/>
              <a:t>Kč z EFRR</a:t>
            </a:r>
            <a:endParaRPr lang="cs-CZ" sz="2200" dirty="0"/>
          </a:p>
          <a:p>
            <a:pPr lvl="0" defTabSz="91440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2200" dirty="0"/>
              <a:t>Předloženo </a:t>
            </a:r>
            <a:r>
              <a:rPr lang="cs-CZ" sz="2200" dirty="0" smtClean="0"/>
              <a:t>cca 5,5 tis. </a:t>
            </a:r>
            <a:r>
              <a:rPr lang="cs-CZ" sz="2200" dirty="0"/>
              <a:t>projektů za </a:t>
            </a:r>
            <a:r>
              <a:rPr lang="cs-CZ" sz="2200" dirty="0" smtClean="0"/>
              <a:t>cca 82 mld</a:t>
            </a:r>
            <a:r>
              <a:rPr lang="cs-CZ" sz="2200" dirty="0"/>
              <a:t>. </a:t>
            </a:r>
            <a:r>
              <a:rPr lang="cs-CZ" sz="2200" dirty="0" smtClean="0"/>
              <a:t>Kč</a:t>
            </a:r>
          </a:p>
          <a:p>
            <a:pPr lvl="0" defTabSz="91440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2200" dirty="0" smtClean="0"/>
              <a:t>Z toho v „pozitivních“ stavech cca 4,5 tis. projektů za cca </a:t>
            </a:r>
            <a:br>
              <a:rPr lang="cs-CZ" sz="2200" dirty="0" smtClean="0"/>
            </a:br>
            <a:r>
              <a:rPr lang="cs-CZ" sz="2200" dirty="0" smtClean="0"/>
              <a:t>70 mld. Kč </a:t>
            </a:r>
            <a:endParaRPr lang="cs-CZ" sz="2200" dirty="0"/>
          </a:p>
          <a:p>
            <a:pPr lvl="0" defTabSz="91440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cs-CZ" sz="2200" dirty="0" smtClean="0"/>
              <a:t>Schváleno k financování cca 2,6 tis. </a:t>
            </a:r>
            <a:r>
              <a:rPr lang="cs-CZ" sz="2200" dirty="0"/>
              <a:t>projektů za </a:t>
            </a:r>
            <a:r>
              <a:rPr lang="cs-CZ" sz="2200" dirty="0" smtClean="0"/>
              <a:t>41 </a:t>
            </a:r>
            <a:r>
              <a:rPr lang="cs-CZ" sz="2200" dirty="0"/>
              <a:t>mld. </a:t>
            </a:r>
            <a:r>
              <a:rPr lang="cs-CZ" sz="2200" dirty="0" smtClean="0"/>
              <a:t>Kč</a:t>
            </a:r>
          </a:p>
          <a:p>
            <a:pPr marL="0" lvl="0" indent="0" defTabSz="91440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None/>
              <a:defRPr/>
            </a:pPr>
            <a:r>
              <a:rPr lang="cs-CZ" sz="2200" dirty="0" smtClean="0"/>
              <a:t>   	 = zbývá cca 50 mld. Kč, převážně v SC 1.1  Silnice, SC 	2.5 Zateplování a v integrovaných výzvách ITI, IPRÚ a 	CLLD</a:t>
            </a:r>
          </a:p>
          <a:p>
            <a:pPr marL="0" lvl="0" indent="0" defTabSz="91440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None/>
              <a:defRPr/>
            </a:pPr>
            <a:endParaRPr lang="cs-CZ" b="1" dirty="0">
              <a:latin typeface="Arial"/>
            </a:endParaRPr>
          </a:p>
          <a:p>
            <a:endParaRPr lang="cs-CZ" dirty="0"/>
          </a:p>
        </p:txBody>
      </p:sp>
      <p:pic>
        <p:nvPicPr>
          <p:cNvPr id="5" name="Picture 2" descr="C:\Users\paldav\Desktop\Loga\IROP_CZ_RO_B_C RGB_mal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38" y="6093296"/>
            <a:ext cx="4371642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781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57200" y="58522"/>
            <a:ext cx="8229600" cy="1155801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r>
              <a:rPr lang="cs-CZ" sz="3200" dirty="0" smtClean="0">
                <a:solidFill>
                  <a:srgbClr val="0070C0"/>
                </a:solidFill>
              </a:rPr>
              <a:t/>
            </a:r>
            <a:br>
              <a:rPr lang="cs-CZ" sz="3200" dirty="0" smtClean="0">
                <a:solidFill>
                  <a:srgbClr val="0070C0"/>
                </a:solidFill>
              </a:rPr>
            </a:b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10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pPr>
              <a:defRPr/>
            </a:pPr>
            <a:endParaRPr lang="cs-CZ" sz="2800" dirty="0">
              <a:solidFill>
                <a:srgbClr val="0070C0"/>
              </a:solidFill>
            </a:endParaRPr>
          </a:p>
        </p:txBody>
      </p:sp>
      <p:graphicFrame>
        <p:nvGraphicFramePr>
          <p:cNvPr id="12" name="Zástupný symbol pro obsah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397376"/>
              </p:ext>
            </p:extLst>
          </p:nvPr>
        </p:nvGraphicFramePr>
        <p:xfrm>
          <a:off x="467544" y="119675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Title 1"/>
          <p:cNvSpPr txBox="1">
            <a:spLocks/>
          </p:cNvSpPr>
          <p:nvPr/>
        </p:nvSpPr>
        <p:spPr>
          <a:xfrm>
            <a:off x="457200" y="222800"/>
            <a:ext cx="8229600" cy="74295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0070C0"/>
                </a:solidFill>
              </a:rPr>
              <a:t>Strukt</a:t>
            </a:r>
            <a:r>
              <a:rPr lang="cs-CZ" sz="3200" dirty="0">
                <a:solidFill>
                  <a:srgbClr val="0070C0"/>
                </a:solidFill>
              </a:rPr>
              <a:t>U</a:t>
            </a:r>
            <a:r>
              <a:rPr lang="en-US" sz="3200" dirty="0">
                <a:solidFill>
                  <a:srgbClr val="0070C0"/>
                </a:solidFill>
              </a:rPr>
              <a:t>ra IROP</a:t>
            </a:r>
            <a:br>
              <a:rPr lang="en-US" sz="3200" dirty="0">
                <a:solidFill>
                  <a:srgbClr val="0070C0"/>
                </a:solidFill>
              </a:rPr>
            </a:br>
            <a:endParaRPr lang="en-US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442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pPr>
              <a:defRPr/>
            </a:pPr>
            <a:endParaRPr lang="cs-CZ" sz="2800" dirty="0">
              <a:solidFill>
                <a:srgbClr val="0070C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47676" y="1224910"/>
            <a:ext cx="8382000" cy="4139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200" b="1" dirty="0">
                <a:solidFill>
                  <a:srgbClr val="0070C0"/>
                </a:solidFill>
                <a:latin typeface="Myriad Pro"/>
              </a:rPr>
              <a:t>Prioritní osa 2 - Lidé</a:t>
            </a:r>
          </a:p>
          <a:p>
            <a:pPr algn="just">
              <a:spcBef>
                <a:spcPts val="1200"/>
              </a:spcBef>
            </a:pPr>
            <a:r>
              <a:rPr lang="cs-CZ" sz="2000" b="1" dirty="0" smtClean="0">
                <a:latin typeface="Myriad Pro"/>
              </a:rPr>
              <a:t>SC 2.1 </a:t>
            </a:r>
            <a:r>
              <a:rPr lang="cs-CZ" sz="2000" dirty="0">
                <a:latin typeface="Myriad Pro"/>
              </a:rPr>
              <a:t>Zvýšení</a:t>
            </a:r>
            <a:r>
              <a:rPr lang="cs-CZ" sz="2000" dirty="0" smtClean="0">
                <a:latin typeface="Myriad Pro"/>
              </a:rPr>
              <a:t> kvality a dostupnosti služeb vedoucí k sociální inkluzi</a:t>
            </a:r>
          </a:p>
          <a:p>
            <a:pPr algn="just">
              <a:spcBef>
                <a:spcPts val="1800"/>
              </a:spcBef>
            </a:pPr>
            <a:r>
              <a:rPr lang="cs-CZ" sz="2000" b="1" dirty="0" smtClean="0">
                <a:latin typeface="Myriad Pro"/>
              </a:rPr>
              <a:t>SC 2.2 </a:t>
            </a:r>
            <a:r>
              <a:rPr lang="cs-CZ" sz="2000" dirty="0" smtClean="0">
                <a:latin typeface="Myriad Pro"/>
              </a:rPr>
              <a:t>Vznik nových a rozvoj existujících podnikatelských aktivit</a:t>
            </a:r>
          </a:p>
          <a:p>
            <a:pPr algn="just"/>
            <a:r>
              <a:rPr lang="cs-CZ" sz="2000" dirty="0" smtClean="0">
                <a:latin typeface="Myriad Pro"/>
              </a:rPr>
              <a:t>	 v oblasti sociálního podnikání</a:t>
            </a:r>
          </a:p>
          <a:p>
            <a:pPr algn="just">
              <a:spcBef>
                <a:spcPts val="1800"/>
              </a:spcBef>
            </a:pPr>
            <a:r>
              <a:rPr lang="cs-CZ" sz="2000" b="1" dirty="0" smtClean="0">
                <a:latin typeface="Myriad Pro"/>
              </a:rPr>
              <a:t>SC 2.3 </a:t>
            </a:r>
            <a:r>
              <a:rPr lang="cs-CZ" sz="2000" dirty="0" smtClean="0">
                <a:latin typeface="Myriad Pro"/>
              </a:rPr>
              <a:t>Rozvoj infrastruktury pro poskytování zdravotních služeb      </a:t>
            </a:r>
          </a:p>
          <a:p>
            <a:pPr algn="just"/>
            <a:r>
              <a:rPr lang="cs-CZ" sz="2000" dirty="0">
                <a:latin typeface="Myriad Pro"/>
              </a:rPr>
              <a:t> </a:t>
            </a:r>
            <a:r>
              <a:rPr lang="cs-CZ" sz="2000" dirty="0" smtClean="0">
                <a:latin typeface="Myriad Pro"/>
              </a:rPr>
              <a:t>            a  péče o zdraví</a:t>
            </a:r>
          </a:p>
          <a:p>
            <a:pPr algn="just">
              <a:spcBef>
                <a:spcPts val="1800"/>
              </a:spcBef>
            </a:pPr>
            <a:r>
              <a:rPr lang="cs-CZ" sz="2000" b="1" dirty="0" smtClean="0">
                <a:latin typeface="Myriad Pro"/>
              </a:rPr>
              <a:t>SC 2.4 </a:t>
            </a:r>
            <a:r>
              <a:rPr lang="cs-CZ" sz="2000" dirty="0" smtClean="0">
                <a:latin typeface="Myriad Pro"/>
              </a:rPr>
              <a:t>Zvýšení kvality a dostupnosti infrastruktury pro vzdělávání 	 a celoživotní učení</a:t>
            </a:r>
          </a:p>
          <a:p>
            <a:pPr algn="just">
              <a:spcBef>
                <a:spcPts val="1800"/>
              </a:spcBef>
            </a:pPr>
            <a:r>
              <a:rPr lang="cs-CZ" sz="2000" b="1" dirty="0" smtClean="0">
                <a:latin typeface="Myriad Pro"/>
              </a:rPr>
              <a:t>SC 2.5 </a:t>
            </a:r>
            <a:r>
              <a:rPr lang="cs-CZ" sz="2000" dirty="0" smtClean="0">
                <a:latin typeface="Myriad Pro"/>
              </a:rPr>
              <a:t>Snížení energetické náročnosti v sektoru bydlení</a:t>
            </a:r>
            <a:endParaRPr lang="cs-CZ" sz="2000" dirty="0">
              <a:latin typeface="Myriad Pro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222800"/>
            <a:ext cx="8229600" cy="74295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r>
              <a:rPr lang="cs-CZ" sz="3200" dirty="0" smtClean="0">
                <a:solidFill>
                  <a:srgbClr val="0070C0"/>
                </a:solidFill>
              </a:rPr>
              <a:t>Prioritní osa 2</a:t>
            </a:r>
            <a:r>
              <a:rPr lang="en-US" sz="3200" dirty="0">
                <a:solidFill>
                  <a:srgbClr val="0070C0"/>
                </a:solidFill>
              </a:rPr>
              <a:t/>
            </a:r>
            <a:br>
              <a:rPr lang="en-US" sz="3200" dirty="0">
                <a:solidFill>
                  <a:srgbClr val="0070C0"/>
                </a:solidFill>
              </a:rPr>
            </a:br>
            <a:endParaRPr lang="en-US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057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IROP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Základní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MotivIROP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Základní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MotivIROP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Základní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11034</TotalTime>
  <Words>2069</Words>
  <Application>Microsoft Office PowerPoint</Application>
  <PresentationFormat>Předvádění na obrazovce (4:3)</PresentationFormat>
  <Paragraphs>377</Paragraphs>
  <Slides>28</Slides>
  <Notes>13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4</vt:i4>
      </vt:variant>
      <vt:variant>
        <vt:lpstr>Nadpisy snímků</vt:lpstr>
      </vt:variant>
      <vt:variant>
        <vt:i4>28</vt:i4>
      </vt:variant>
    </vt:vector>
  </HeadingPairs>
  <TitlesOfParts>
    <vt:vector size="40" baseType="lpstr">
      <vt:lpstr>Arial</vt:lpstr>
      <vt:lpstr>Arial Black</vt:lpstr>
      <vt:lpstr>Calibri</vt:lpstr>
      <vt:lpstr>MS Mincho</vt:lpstr>
      <vt:lpstr>Myriad Pro</vt:lpstr>
      <vt:lpstr>Myriad Pro Black</vt:lpstr>
      <vt:lpstr>Times New Roman</vt:lpstr>
      <vt:lpstr>Wingdings</vt:lpstr>
      <vt:lpstr>MotivIROP</vt:lpstr>
      <vt:lpstr>Office Theme</vt:lpstr>
      <vt:lpstr>1_MotivIROP</vt:lpstr>
      <vt:lpstr>2_MotivIROP</vt:lpstr>
      <vt:lpstr>    Seminář pro žadatele  výzvy č. 77 IROP „Deinstitucionalizace sociálních služeb za účelem sociálního začleňování III.“    </vt:lpstr>
      <vt:lpstr>Prezentace aplikace PowerPoint</vt:lpstr>
      <vt:lpstr>Prezentace aplikace PowerPoint</vt:lpstr>
      <vt:lpstr>Prezentace aplikace PowerPoint</vt:lpstr>
      <vt:lpstr>Prezentace aplikace PowerPoint</vt:lpstr>
      <vt:lpstr> IROP 2014 - 2020 </vt:lpstr>
      <vt:lpstr> Průběžný stav IROP k 1. 9. 2017 </vt:lpstr>
      <vt:lpstr>Prezentace aplikace PowerPoint</vt:lpstr>
      <vt:lpstr>Prezentace aplikace PowerPoint</vt:lpstr>
      <vt:lpstr>SPECIFICKÝ CÍL 2.1: Zvýšení kvality a dostupnosti služeb vedoucí k sociální inkluzi</vt:lpstr>
      <vt:lpstr>SPECIFICKÝ CÍL 2.1: Zvýšení kvality a dostupnosti služeb vedoucí k sociální inkluzi</vt:lpstr>
      <vt:lpstr>výzvy IROP v SC 2.1</vt:lpstr>
      <vt:lpstr>Výzvy IROP SC 2.1 Individuální projekty</vt:lpstr>
      <vt:lpstr> Výzvy IROP SC 2.1 Integrované nástroje </vt:lpstr>
      <vt:lpstr>Prezentace aplikace PowerPoint</vt:lpstr>
      <vt:lpstr>Prezentace aplikace PowerPoint</vt:lpstr>
      <vt:lpstr> 77. výzva IROP – Deinstitucionalizace sociálních služeb za účelem sociálního začleňování III. </vt:lpstr>
      <vt:lpstr> 77. výzva IROP – Deinstitucionalizace sociálních služeb za účelem sociálního začleňování III.</vt:lpstr>
      <vt:lpstr> 77. výzva IROP – Deinstitucionalizace sociálních služeb za účelem sociálního začleňování III.</vt:lpstr>
      <vt:lpstr> 77. výzva IROP – Deinstitucionalizace sociálních služeb za účelem sociálního začleňování III.</vt:lpstr>
      <vt:lpstr>77. výzva IROP – Deinstitucionalizace sociálních služeb za účelem sociálního začleňování III.</vt:lpstr>
      <vt:lpstr>77. výzva IROP – Deinstitucionalizace sociálních služeb za účelem sociálního začleňování III.</vt:lpstr>
      <vt:lpstr>77. výzva IROP – Deinstitucionalizace sociálních služeb za účelem sociálního začleňování III.</vt:lpstr>
      <vt:lpstr>77. výzva IROP – Deinstitucionalizace sociálních služeb za účelem sociálního začleňování III.</vt:lpstr>
      <vt:lpstr>77. výzva IROP – Deinstitucionalizace sociálních služeb za účelem sociálního začleňování III.</vt:lpstr>
      <vt:lpstr>77. výzva IROP – Deinstitucionalizace sociálních služeb za účelem sociálního začleňování III.</vt:lpstr>
      <vt:lpstr>77. výzva IROP – Deinstitucionalizace sociálních služeb za účelem sociálního začleňování III.</vt:lpstr>
      <vt:lpstr>Prezentace aplikace PowerPoint</vt:lpstr>
    </vt:vector>
  </TitlesOfParts>
  <Company>MMR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Příprava programového období 2014-2020</dc:title>
  <dc:creator>*</dc:creator>
  <cp:lastModifiedBy>Kaštovská Zina</cp:lastModifiedBy>
  <cp:revision>289</cp:revision>
  <cp:lastPrinted>2016-09-07T06:46:39Z</cp:lastPrinted>
  <dcterms:created xsi:type="dcterms:W3CDTF">2014-10-03T06:20:14Z</dcterms:created>
  <dcterms:modified xsi:type="dcterms:W3CDTF">2017-10-18T12:46:49Z</dcterms:modified>
</cp:coreProperties>
</file>