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3" r:id="rId4"/>
    <p:sldId id="276" r:id="rId5"/>
    <p:sldId id="277" r:id="rId6"/>
    <p:sldId id="278" r:id="rId7"/>
    <p:sldId id="282" r:id="rId8"/>
    <p:sldId id="279" r:id="rId9"/>
    <p:sldId id="280" r:id="rId10"/>
    <p:sldId id="281" r:id="rId11"/>
    <p:sldId id="274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009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28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42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86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622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68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348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6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169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3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58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18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25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33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B49060-F319-42F9-8948-648ABAD8D2DE}" type="datetimeFigureOut">
              <a:rPr lang="cs-CZ" smtClean="0"/>
              <a:t>03.10.2019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537392A-19F4-4AD7-A9AC-395CF9456B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032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451122"/>
            <a:ext cx="11882284" cy="1165123"/>
          </a:xfrm>
        </p:spPr>
        <p:txBody>
          <a:bodyPr/>
          <a:lstStyle/>
          <a:p>
            <a:r>
              <a:rPr lang="cs-CZ" sz="3600" dirty="0" smtClean="0"/>
              <a:t>Zvýšení připravenosti HZS ČR k řešení a řízení rizik způsobených změnou klimatu (CZ.06.1.23/0.0/0.0/15_017/0000494)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50491" y="5414252"/>
            <a:ext cx="3831793" cy="111768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Výroční konference IROP Jihlava, 9. 10. 2019</a:t>
            </a:r>
          </a:p>
          <a:p>
            <a:r>
              <a:rPr lang="cs-CZ" dirty="0" smtClean="0"/>
              <a:t>kpt. Ing. Marek Cochlar</a:t>
            </a:r>
          </a:p>
          <a:p>
            <a:r>
              <a:rPr lang="cs-CZ" dirty="0" smtClean="0"/>
              <a:t>Oddělení strojní a technické služby </a:t>
            </a:r>
          </a:p>
          <a:p>
            <a:r>
              <a:rPr lang="cs-CZ" dirty="0" smtClean="0"/>
              <a:t>MV – GŘ HZS ČR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2" y="444336"/>
            <a:ext cx="10058400" cy="10144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47484" y="5511430"/>
            <a:ext cx="4114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Využití evropských strukturálních </a:t>
            </a:r>
            <a:br>
              <a:rPr lang="cs-CZ" dirty="0"/>
            </a:br>
            <a:r>
              <a:rPr lang="cs-CZ" dirty="0"/>
              <a:t>a investičních fondů </a:t>
            </a:r>
            <a:br>
              <a:rPr lang="cs-CZ" dirty="0"/>
            </a:br>
            <a:r>
              <a:rPr lang="cs-CZ" dirty="0"/>
              <a:t>2014 – 2020 </a:t>
            </a:r>
            <a:r>
              <a:rPr lang="cs-CZ" dirty="0" smtClean="0"/>
              <a:t>u </a:t>
            </a:r>
            <a:r>
              <a:rPr lang="cs-CZ" dirty="0"/>
              <a:t>HZS ČR</a:t>
            </a:r>
          </a:p>
        </p:txBody>
      </p:sp>
    </p:spTree>
    <p:extLst>
      <p:ext uri="{BB962C8B-B14F-4D97-AF65-F5344CB8AC3E}">
        <p14:creationId xmlns:p14="http://schemas.microsoft.com/office/powerpoint/2010/main" val="21440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91566"/>
            <a:ext cx="13022827" cy="970450"/>
          </a:xfrm>
        </p:spPr>
        <p:txBody>
          <a:bodyPr/>
          <a:lstStyle/>
          <a:p>
            <a:r>
              <a:rPr lang="cs-CZ" sz="2800" dirty="0" smtClean="0"/>
              <a:t>Následky </a:t>
            </a:r>
            <a:r>
              <a:rPr lang="cs-CZ" altLang="cs-CZ" sz="2800" dirty="0"/>
              <a:t>sněhových srážek a masivních námraz</a:t>
            </a:r>
            <a:r>
              <a:rPr lang="cs-CZ" sz="2800" dirty="0" smtClean="0"/>
              <a:t>– pořízená technika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538" y="1691345"/>
            <a:ext cx="6997933" cy="36365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AZ 30</a:t>
            </a:r>
          </a:p>
          <a:p>
            <a:pPr>
              <a:defRPr/>
            </a:pPr>
            <a:r>
              <a:rPr lang="cs-CZ" sz="2000" dirty="0"/>
              <a:t>AZ 40</a:t>
            </a:r>
          </a:p>
          <a:p>
            <a:pPr>
              <a:defRPr/>
            </a:pPr>
            <a:r>
              <a:rPr lang="cs-CZ" sz="2000" dirty="0"/>
              <a:t>VYA</a:t>
            </a:r>
          </a:p>
          <a:p>
            <a:pPr>
              <a:defRPr/>
            </a:pPr>
            <a:r>
              <a:rPr lang="cs-CZ" sz="2000" dirty="0"/>
              <a:t>KTY - Velkokapacitní stan pro evakuační středisko obyvatelstva a dočasným ubytováním</a:t>
            </a:r>
          </a:p>
          <a:p>
            <a:pPr>
              <a:defRPr/>
            </a:pPr>
            <a:r>
              <a:rPr lang="cs-CZ" sz="2000" dirty="0"/>
              <a:t>DA</a:t>
            </a:r>
          </a:p>
          <a:p>
            <a:pPr>
              <a:defRPr/>
            </a:pPr>
            <a:r>
              <a:rPr lang="cs-CZ" sz="2000" dirty="0"/>
              <a:t>Pásové vozidlo pro pohyb ve sněhu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533" y="4952160"/>
            <a:ext cx="2912467" cy="19058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014987"/>
            <a:ext cx="2639797" cy="17801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323" y="2203654"/>
            <a:ext cx="3474643" cy="26118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335" y="4988211"/>
            <a:ext cx="3263822" cy="183373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754" y="5014471"/>
            <a:ext cx="3139182" cy="176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0571998" cy="970450"/>
          </a:xfrm>
        </p:spPr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3" y="2222287"/>
            <a:ext cx="10139340" cy="3636511"/>
          </a:xfrm>
        </p:spPr>
        <p:txBody>
          <a:bodyPr/>
          <a:lstStyle/>
          <a:p>
            <a:r>
              <a:rPr lang="cs-CZ" altLang="cs-CZ" dirty="0"/>
              <a:t>Nárůst počtu událostí spojených s následky sucha, s následky orkánů a větrných smrští a s následky sněhových srážek a masivních námraz,</a:t>
            </a:r>
          </a:p>
          <a:p>
            <a:r>
              <a:rPr lang="cs-CZ" altLang="cs-CZ" dirty="0"/>
              <a:t>Potřeba požární techniky a věcných prostředků požární ochrany k likvidaci následků uvedených rizik.</a:t>
            </a:r>
          </a:p>
          <a:p>
            <a:r>
              <a:rPr lang="cs-CZ" altLang="cs-CZ" dirty="0" smtClean="0"/>
              <a:t>Projekt „</a:t>
            </a:r>
            <a:r>
              <a:rPr lang="cs-CZ" i="1" dirty="0" smtClean="0"/>
              <a:t>Zvýšení </a:t>
            </a:r>
            <a:r>
              <a:rPr lang="cs-CZ" i="1" dirty="0"/>
              <a:t>připravenosti HZS ČR k řešení a řízení rizik způsobených změnou klimatu (CZ.06.1.23/0.0/0.0/15_017/0000494</a:t>
            </a:r>
            <a:r>
              <a:rPr lang="cs-CZ" i="1" dirty="0" smtClean="0"/>
              <a:t>)“</a:t>
            </a:r>
            <a:r>
              <a:rPr lang="cs-CZ" dirty="0" smtClean="0"/>
              <a:t> </a:t>
            </a:r>
            <a:r>
              <a:rPr lang="cs-CZ" altLang="cs-CZ" dirty="0" smtClean="0"/>
              <a:t>se </a:t>
            </a:r>
            <a:r>
              <a:rPr lang="cs-CZ" altLang="cs-CZ" dirty="0"/>
              <a:t>podařilo realizovat z velké části v daném časovém rozmezí</a:t>
            </a:r>
          </a:p>
          <a:p>
            <a:r>
              <a:rPr lang="cs-CZ" altLang="cs-CZ" dirty="0" smtClean="0"/>
              <a:t>Realizace projektu je prodloužena </a:t>
            </a:r>
            <a:r>
              <a:rPr lang="cs-CZ" altLang="cs-CZ" dirty="0"/>
              <a:t>do </a:t>
            </a:r>
            <a:r>
              <a:rPr lang="cs-CZ" altLang="cs-CZ" dirty="0" smtClean="0"/>
              <a:t>prosince 2019 (pořízení letecké techniky – </a:t>
            </a:r>
            <a:r>
              <a:rPr lang="cs-CZ" altLang="cs-CZ" dirty="0" err="1" smtClean="0"/>
              <a:t>dronů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r>
              <a:rPr lang="cs-CZ" altLang="cs-CZ" dirty="0"/>
              <a:t>Pořízení velkého množství PT a VPPO pro HZS krajů, </a:t>
            </a:r>
            <a:r>
              <a:rPr lang="cs-CZ" altLang="cs-CZ" dirty="0" smtClean="0"/>
              <a:t>Záchranný útvar</a:t>
            </a:r>
            <a:endParaRPr lang="cs-CZ" altLang="cs-CZ" dirty="0"/>
          </a:p>
          <a:p>
            <a:r>
              <a:rPr lang="cs-CZ" altLang="cs-CZ" dirty="0" smtClean="0"/>
              <a:t>Nebyla </a:t>
            </a:r>
            <a:r>
              <a:rPr lang="cs-CZ" altLang="cs-CZ" dirty="0"/>
              <a:t>realizována část </a:t>
            </a:r>
            <a:r>
              <a:rPr lang="cs-CZ" altLang="cs-CZ" dirty="0" smtClean="0"/>
              <a:t>– Havárie spojené s únikem nebezpečných látek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677863" y="2273509"/>
            <a:ext cx="8596312" cy="132080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altLang="cs-CZ" dirty="0" smtClean="0"/>
              <a:t>Děkuji za pozornost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677863" y="4576960"/>
            <a:ext cx="4943448" cy="2070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dirty="0" smtClean="0"/>
              <a:t>kpt. Ing. Marek Cochlar,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dirty="0" smtClean="0"/>
              <a:t>Oddělení strojní a technické služby,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dirty="0" smtClean="0"/>
              <a:t>MV – GŘ HZS ČR,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dirty="0" smtClean="0"/>
              <a:t>tel. 950 819 733,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dirty="0" smtClean="0"/>
              <a:t>mob. 778 761 299,</a:t>
            </a: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cs-CZ" dirty="0" smtClean="0"/>
              <a:t>email: marek.cochlar@grh.izscr.cz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6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71394"/>
            <a:ext cx="10571998" cy="970450"/>
          </a:xfrm>
        </p:spPr>
        <p:txBody>
          <a:bodyPr/>
          <a:lstStyle/>
          <a:p>
            <a:r>
              <a:rPr lang="cs-CZ" dirty="0" smtClean="0"/>
              <a:t>Obsah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Úvod</a:t>
            </a:r>
          </a:p>
          <a:p>
            <a:r>
              <a:rPr lang="cs-CZ" sz="3200" dirty="0" smtClean="0"/>
              <a:t>Zaměření projektu – změna klimatu</a:t>
            </a:r>
          </a:p>
          <a:p>
            <a:r>
              <a:rPr lang="cs-CZ" sz="3200" dirty="0" smtClean="0"/>
              <a:t>Rizika</a:t>
            </a:r>
          </a:p>
          <a:p>
            <a:r>
              <a:rPr lang="cs-CZ" sz="3200" dirty="0" smtClean="0"/>
              <a:t>Pořízená požární technika</a:t>
            </a:r>
          </a:p>
          <a:p>
            <a:r>
              <a:rPr lang="cs-CZ" sz="3200" dirty="0" smtClean="0"/>
              <a:t>Závěr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85520"/>
            <a:ext cx="1005927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0571998" cy="970450"/>
          </a:xfrm>
        </p:spPr>
        <p:txBody>
          <a:bodyPr/>
          <a:lstStyle/>
          <a:p>
            <a:r>
              <a:rPr lang="cs-CZ" dirty="0" smtClean="0"/>
              <a:t>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8499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400" dirty="0" smtClean="0"/>
              <a:t>Cílem projektu bylo </a:t>
            </a:r>
            <a:r>
              <a:rPr lang="cs-CZ" sz="2400" dirty="0"/>
              <a:t>posílení vybavení </a:t>
            </a:r>
            <a:r>
              <a:rPr lang="cs-CZ" sz="2400" dirty="0" smtClean="0"/>
              <a:t>JPO technikou </a:t>
            </a:r>
            <a:r>
              <a:rPr lang="cs-CZ" sz="2400" dirty="0"/>
              <a:t>a věcnými prostředky pro předpokládanou činnost </a:t>
            </a:r>
            <a:r>
              <a:rPr lang="cs-CZ" sz="2400" dirty="0" smtClean="0"/>
              <a:t>dle stanoveného </a:t>
            </a:r>
            <a:r>
              <a:rPr lang="cs-CZ" sz="2400" dirty="0"/>
              <a:t>normativu vybavení v místě jejich dislokace v regionech, kde lze </a:t>
            </a:r>
            <a:r>
              <a:rPr lang="cs-CZ" sz="2400" dirty="0" smtClean="0"/>
              <a:t>předpokládat dlouhodobý </a:t>
            </a:r>
            <a:r>
              <a:rPr lang="cs-CZ" sz="2400" dirty="0"/>
              <a:t>výskyt uvedených mimořádných situací</a:t>
            </a:r>
            <a:endParaRPr lang="cs-CZ" sz="2400" dirty="0" smtClean="0"/>
          </a:p>
          <a:p>
            <a:pPr>
              <a:defRPr/>
            </a:pPr>
            <a:r>
              <a:rPr lang="cs-CZ" altLang="cs-CZ" sz="2400" dirty="0" smtClean="0"/>
              <a:t>Zaměření projektu bylo na snižování následku sucha, </a:t>
            </a:r>
            <a:r>
              <a:rPr lang="cs-CZ" altLang="cs-CZ" sz="2400" dirty="0"/>
              <a:t>snižování následků orkánů a větrných </a:t>
            </a:r>
            <a:r>
              <a:rPr lang="cs-CZ" altLang="cs-CZ" sz="2400" dirty="0" smtClean="0"/>
              <a:t>smrští a </a:t>
            </a:r>
            <a:r>
              <a:rPr lang="cs-CZ" altLang="cs-CZ" sz="2400" dirty="0"/>
              <a:t>snižování následků sněhových srážek a masivních </a:t>
            </a:r>
            <a:r>
              <a:rPr lang="cs-CZ" altLang="cs-CZ" sz="2400" dirty="0" smtClean="0"/>
              <a:t>námraz,</a:t>
            </a:r>
            <a:endParaRPr lang="cs-CZ" altLang="cs-CZ" sz="2400" dirty="0"/>
          </a:p>
          <a:p>
            <a:pPr>
              <a:defRPr/>
            </a:pPr>
            <a:r>
              <a:rPr lang="cs-CZ" altLang="cs-CZ" sz="2400" dirty="0"/>
              <a:t>Realizováno HZS ČR se spolufinancováním Evropské unie,</a:t>
            </a:r>
          </a:p>
          <a:p>
            <a:pPr>
              <a:defRPr/>
            </a:pPr>
            <a:r>
              <a:rPr lang="cs-CZ" altLang="cs-CZ" sz="2400" dirty="0" smtClean="0"/>
              <a:t>Celkové způsobilé náklady projektu </a:t>
            </a:r>
            <a:r>
              <a:rPr lang="cs-CZ" altLang="cs-CZ" sz="2400" smtClean="0"/>
              <a:t>- 706,152 </a:t>
            </a:r>
            <a:r>
              <a:rPr lang="cs-CZ" altLang="cs-CZ" sz="2400" dirty="0"/>
              <a:t>mil. Kč,</a:t>
            </a:r>
          </a:p>
          <a:p>
            <a:pPr>
              <a:defRPr/>
            </a:pPr>
            <a:r>
              <a:rPr lang="cs-CZ" altLang="cs-CZ" sz="2400" dirty="0"/>
              <a:t>Pořízeno cca 135 ks PT a VPPO,</a:t>
            </a:r>
          </a:p>
          <a:p>
            <a:pPr>
              <a:defRPr/>
            </a:pPr>
            <a:r>
              <a:rPr lang="cs-CZ" altLang="cs-CZ" sz="2400" dirty="0"/>
              <a:t>Majitelem PT a VPPO je MV – GŘ HZS ČR,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0571998" cy="970450"/>
          </a:xfrm>
        </p:spPr>
        <p:txBody>
          <a:bodyPr/>
          <a:lstStyle/>
          <a:p>
            <a:r>
              <a:rPr lang="cs-CZ" dirty="0" smtClean="0"/>
              <a:t>Následky dlouhotrvajícího sucha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3729" y="2402228"/>
            <a:ext cx="7223302" cy="42197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94968" y="2713703"/>
            <a:ext cx="37903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cs-CZ" sz="2000" dirty="0"/>
              <a:t>Požáry lesních a polních porostů, zemědělských ploch</a:t>
            </a:r>
          </a:p>
          <a:p>
            <a:pPr marL="342900" indent="-342900" algn="just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cs-CZ" sz="2000" dirty="0"/>
              <a:t>Nedostatek vody v některých oblastech – pitné, užitkové i vody potřebné pro požární </a:t>
            </a:r>
            <a:r>
              <a:rPr lang="cs-CZ" sz="2000" dirty="0" smtClean="0"/>
              <a:t>zásah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r>
              <a:rPr lang="cs-CZ" dirty="0" smtClean="0"/>
              <a:t>Graf vývoje počtu požárů lesích porostů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9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2192000" cy="970450"/>
          </a:xfrm>
        </p:spPr>
        <p:txBody>
          <a:bodyPr/>
          <a:lstStyle/>
          <a:p>
            <a:r>
              <a:rPr lang="cs-CZ" sz="3600" dirty="0" smtClean="0"/>
              <a:t>Následky dlouhotrvajícího sucha – pořízená technika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5035" y="2517255"/>
            <a:ext cx="10554574" cy="36365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dirty="0"/>
              <a:t>CAS 15 LP </a:t>
            </a:r>
          </a:p>
          <a:p>
            <a:pPr>
              <a:defRPr/>
            </a:pPr>
            <a:r>
              <a:rPr lang="cs-CZ" sz="2000" dirty="0"/>
              <a:t>CAS 30 VH</a:t>
            </a:r>
          </a:p>
          <a:p>
            <a:pPr>
              <a:defRPr/>
            </a:pPr>
            <a:r>
              <a:rPr lang="cs-CZ" sz="2000" dirty="0"/>
              <a:t>Letecká monitorovací technika – </a:t>
            </a:r>
            <a:r>
              <a:rPr lang="cs-CZ" sz="2000" dirty="0" err="1"/>
              <a:t>dron</a:t>
            </a: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dirty="0"/>
              <a:t>Kontejner pro štáb velitele zásahu </a:t>
            </a:r>
          </a:p>
          <a:p>
            <a:pPr>
              <a:defRPr/>
            </a:pPr>
            <a:r>
              <a:rPr lang="cs-CZ" sz="2000" dirty="0"/>
              <a:t>Úpravna vody – kontejner </a:t>
            </a:r>
          </a:p>
          <a:p>
            <a:pPr>
              <a:defRPr/>
            </a:pPr>
            <a:r>
              <a:rPr lang="cs-CZ" sz="2000" dirty="0"/>
              <a:t>Cisterna na pitnou vodu </a:t>
            </a:r>
          </a:p>
          <a:p>
            <a:pPr>
              <a:defRPr/>
            </a:pPr>
            <a:r>
              <a:rPr lang="cs-CZ" sz="2000" dirty="0"/>
              <a:t>Oscilační vodní monitor</a:t>
            </a:r>
          </a:p>
          <a:p>
            <a:pPr>
              <a:defRPr/>
            </a:pPr>
            <a:r>
              <a:rPr lang="cs-CZ" sz="2000" dirty="0" err="1"/>
              <a:t>Termokamera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Mobilní skládací velkoobjemové nádrže na vodu </a:t>
            </a:r>
          </a:p>
          <a:p>
            <a:pPr>
              <a:defRPr/>
            </a:pPr>
            <a:r>
              <a:rPr lang="nn-NO" sz="2000" dirty="0"/>
              <a:t>Mobilní elektrocentrála 30 až 80 kVA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Osvětlovací souprava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782" y="1902272"/>
            <a:ext cx="2603218" cy="17375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901" y="1956925"/>
            <a:ext cx="2405197" cy="180389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6085" y="5072592"/>
            <a:ext cx="3171826" cy="17854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2058" y="3587186"/>
            <a:ext cx="2949942" cy="15380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527" y="5369564"/>
            <a:ext cx="2429531" cy="14405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098" y="2131131"/>
            <a:ext cx="1722684" cy="148337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1409" y="3631692"/>
            <a:ext cx="2109867" cy="17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0571998" cy="970450"/>
          </a:xfrm>
        </p:spPr>
        <p:txBody>
          <a:bodyPr/>
          <a:lstStyle/>
          <a:p>
            <a:r>
              <a:rPr lang="cs-CZ" dirty="0" smtClean="0"/>
              <a:t>Následky </a:t>
            </a:r>
            <a:r>
              <a:rPr lang="cs-CZ" altLang="cs-CZ" dirty="0"/>
              <a:t>orkánů a větrných smrští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012" y="2554588"/>
            <a:ext cx="7890988" cy="32595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6477" y="2595716"/>
            <a:ext cx="3642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/>
            </a:pPr>
            <a:r>
              <a:rPr lang="cs-CZ" sz="2000" dirty="0"/>
              <a:t>Častý výskyt větrných smrští, vichřicí a orkánů 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085303"/>
            <a:ext cx="4115960" cy="277269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35329" y="2185256"/>
            <a:ext cx="605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Vývoj počtu událostí spojených s větrnými smrštěmi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115961" y="6430297"/>
            <a:ext cx="504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Počet událostí při orkánech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070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0571998" cy="970450"/>
          </a:xfrm>
        </p:spPr>
        <p:txBody>
          <a:bodyPr/>
          <a:lstStyle/>
          <a:p>
            <a:r>
              <a:rPr lang="cs-CZ" dirty="0" smtClean="0"/>
              <a:t>Následky </a:t>
            </a:r>
            <a:r>
              <a:rPr lang="cs-CZ" altLang="cs-CZ" dirty="0"/>
              <a:t>orkánů a větrných smrští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76" y="4310062"/>
            <a:ext cx="11333446" cy="24264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6" y="2332643"/>
            <a:ext cx="2771124" cy="197742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5518" y="2332643"/>
            <a:ext cx="2790314" cy="197742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950" y="2332643"/>
            <a:ext cx="2724175" cy="197741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243" y="2332643"/>
            <a:ext cx="2702479" cy="19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9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890248"/>
            <a:ext cx="12565627" cy="970450"/>
          </a:xfrm>
        </p:spPr>
        <p:txBody>
          <a:bodyPr/>
          <a:lstStyle/>
          <a:p>
            <a:r>
              <a:rPr lang="cs-CZ" sz="3600" dirty="0" smtClean="0"/>
              <a:t>Následky </a:t>
            </a:r>
            <a:r>
              <a:rPr lang="cs-CZ" altLang="cs-CZ" sz="3600" dirty="0" smtClean="0"/>
              <a:t>orkánů </a:t>
            </a:r>
            <a:r>
              <a:rPr lang="cs-CZ" altLang="cs-CZ" sz="3600" dirty="0"/>
              <a:t>a větrných </a:t>
            </a:r>
            <a:r>
              <a:rPr lang="cs-CZ" altLang="cs-CZ" sz="3600" dirty="0" smtClean="0"/>
              <a:t>smrští </a:t>
            </a:r>
            <a:r>
              <a:rPr lang="cs-CZ" sz="3600" dirty="0" smtClean="0"/>
              <a:t>– pořízená technika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538" y="1632352"/>
            <a:ext cx="10554574" cy="36365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AZ 30</a:t>
            </a:r>
          </a:p>
          <a:p>
            <a:pPr>
              <a:defRPr/>
            </a:pPr>
            <a:r>
              <a:rPr lang="cs-CZ" sz="2000" dirty="0"/>
              <a:t>AZ 40</a:t>
            </a:r>
          </a:p>
          <a:p>
            <a:pPr>
              <a:defRPr/>
            </a:pPr>
            <a:r>
              <a:rPr lang="cs-CZ" sz="2000" dirty="0"/>
              <a:t>KTE - Souprava pro nouzové zastřešení obytných budov, plachty, stavební dřevo a prostředky pro výztuže a statické zpevnění budov</a:t>
            </a:r>
          </a:p>
          <a:p>
            <a:pPr>
              <a:defRPr/>
            </a:pPr>
            <a:r>
              <a:rPr lang="cs-CZ" sz="2000" dirty="0"/>
              <a:t>PKN</a:t>
            </a:r>
          </a:p>
          <a:p>
            <a:pPr>
              <a:defRPr/>
            </a:pPr>
            <a:r>
              <a:rPr lang="cs-CZ" sz="2000" dirty="0"/>
              <a:t>Pásové rypadlo</a:t>
            </a:r>
          </a:p>
          <a:p>
            <a:pPr>
              <a:defRPr/>
            </a:pPr>
            <a:r>
              <a:rPr lang="cs-CZ" sz="2000" dirty="0"/>
              <a:t>Tahač s podvalníkem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861" y="3332513"/>
            <a:ext cx="2637580" cy="17847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849" y="3649853"/>
            <a:ext cx="2957487" cy="221669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65" y="3536979"/>
            <a:ext cx="2500664" cy="23295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-553" t="737" r="553" b="17876"/>
          <a:stretch/>
        </p:blipFill>
        <p:spPr>
          <a:xfrm>
            <a:off x="9472225" y="5197040"/>
            <a:ext cx="2666851" cy="16278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99"/>
          <a:stretch/>
        </p:blipFill>
        <p:spPr>
          <a:xfrm>
            <a:off x="217738" y="5268863"/>
            <a:ext cx="4083561" cy="14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0248"/>
            <a:ext cx="12192000" cy="970450"/>
          </a:xfrm>
        </p:spPr>
        <p:txBody>
          <a:bodyPr/>
          <a:lstStyle/>
          <a:p>
            <a:r>
              <a:rPr lang="cs-CZ" dirty="0" smtClean="0"/>
              <a:t>Následky </a:t>
            </a:r>
            <a:r>
              <a:rPr lang="cs-CZ" altLang="cs-CZ" dirty="0"/>
              <a:t>sněhových srážek a masivních námraz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7328" y="3221037"/>
            <a:ext cx="8804672" cy="36369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3" y="22647"/>
            <a:ext cx="10059272" cy="101202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91407" y="2822678"/>
            <a:ext cx="899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Vývoj počtu událostí spojených se </a:t>
            </a:r>
            <a:r>
              <a:rPr lang="cs-CZ" altLang="cs-CZ" dirty="0" smtClean="0"/>
              <a:t>sněhovými srážkami </a:t>
            </a:r>
            <a:r>
              <a:rPr lang="cs-CZ" altLang="cs-CZ" dirty="0"/>
              <a:t>a </a:t>
            </a:r>
            <a:r>
              <a:rPr lang="cs-CZ" altLang="cs-CZ" dirty="0" smtClean="0"/>
              <a:t>masivními námrazami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3192010"/>
            <a:ext cx="338732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/>
            </a:pPr>
            <a:r>
              <a:rPr lang="cs-CZ" sz="2000" dirty="0" smtClean="0"/>
              <a:t>Výskyt sněhových srážek a masivních námraz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/>
            </a:pPr>
            <a:r>
              <a:rPr lang="cs-CZ" sz="2000" dirty="0" smtClean="0"/>
              <a:t>Možnost nasazení techniky i v rámci EU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86" y="5031962"/>
            <a:ext cx="2359356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Citáty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TM03457503[[fn=Citáty]]</Template>
  <TotalTime>227</TotalTime>
  <Words>497</Words>
  <Application>Microsoft Office PowerPoint</Application>
  <PresentationFormat>Širokoúhlá obrazovka</PresentationFormat>
  <Paragraphs>75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Wingdings 2</vt:lpstr>
      <vt:lpstr>Wingdings 3</vt:lpstr>
      <vt:lpstr>Citáty</vt:lpstr>
      <vt:lpstr>Zvýšení připravenosti HZS ČR k řešení a řízení rizik způsobených změnou klimatu (CZ.06.1.23/0.0/0.0/15_017/0000494)</vt:lpstr>
      <vt:lpstr>Obsah prezentace</vt:lpstr>
      <vt:lpstr>Úvod</vt:lpstr>
      <vt:lpstr>Následky dlouhotrvajícího sucha</vt:lpstr>
      <vt:lpstr>Následky dlouhotrvajícího sucha – pořízená technika</vt:lpstr>
      <vt:lpstr>Následky orkánů a větrných smrští</vt:lpstr>
      <vt:lpstr>Následky orkánů a větrných smrští</vt:lpstr>
      <vt:lpstr>Následky orkánů a větrných smrští – pořízená technika</vt:lpstr>
      <vt:lpstr>Následky sněhových srážek a masivních námraz</vt:lpstr>
      <vt:lpstr>Následky sněhových srážek a masivních námraz– pořízená technika</vt:lpstr>
      <vt:lpstr>Závěr</vt:lpstr>
      <vt:lpstr>Prezentace aplikace PowerPoint</vt:lpstr>
    </vt:vector>
  </TitlesOfParts>
  <Company>GRHZS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Dopravní nehodovost JPO v roce 2018</dc:title>
  <dc:creator>Cochlar Marek</dc:creator>
  <cp:lastModifiedBy>Mazanik Jan</cp:lastModifiedBy>
  <cp:revision>37</cp:revision>
  <dcterms:created xsi:type="dcterms:W3CDTF">2019-01-16T14:29:05Z</dcterms:created>
  <dcterms:modified xsi:type="dcterms:W3CDTF">2019-10-03T13:26:55Z</dcterms:modified>
</cp:coreProperties>
</file>