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4" r:id="rId1"/>
  </p:sldMasterIdLst>
  <p:notesMasterIdLst>
    <p:notesMasterId r:id="rId44"/>
  </p:notesMasterIdLst>
  <p:sldIdLst>
    <p:sldId id="256" r:id="rId2"/>
    <p:sldId id="310" r:id="rId3"/>
    <p:sldId id="405" r:id="rId4"/>
    <p:sldId id="404" r:id="rId5"/>
    <p:sldId id="401" r:id="rId6"/>
    <p:sldId id="406" r:id="rId7"/>
    <p:sldId id="408" r:id="rId8"/>
    <p:sldId id="386" r:id="rId9"/>
    <p:sldId id="382" r:id="rId10"/>
    <p:sldId id="409" r:id="rId11"/>
    <p:sldId id="411" r:id="rId12"/>
    <p:sldId id="407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2" r:id="rId34"/>
    <p:sldId id="433" r:id="rId35"/>
    <p:sldId id="434" r:id="rId36"/>
    <p:sldId id="435" r:id="rId37"/>
    <p:sldId id="436" r:id="rId38"/>
    <p:sldId id="437" r:id="rId39"/>
    <p:sldId id="438" r:id="rId40"/>
    <p:sldId id="439" r:id="rId41"/>
    <p:sldId id="440" r:id="rId42"/>
    <p:sldId id="271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za" initials="H" lastIdx="0" clrIdx="0">
    <p:extLst>
      <p:ext uri="{19B8F6BF-5375-455C-9EA6-DF929625EA0E}">
        <p15:presenceInfo xmlns:p15="http://schemas.microsoft.com/office/powerpoint/2012/main" userId="Honz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8336" autoAdjust="0"/>
  </p:normalViewPr>
  <p:slideViewPr>
    <p:cSldViewPr snapToGrid="0">
      <p:cViewPr varScale="1">
        <p:scale>
          <a:sx n="116" d="100"/>
          <a:sy n="116" d="100"/>
        </p:scale>
        <p:origin x="144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2B932-B285-4F6B-8A3D-F1CE9D3F09F4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889C8-E5FE-4028-B0CD-A577F582E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94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93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300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931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410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95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01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5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0132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440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60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19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487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114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73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081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54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382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1C1FFAC-5C90-42B0-844F-B1DF1DA08380}" type="datetimeFigureOut">
              <a:rPr lang="cs-CZ" smtClean="0"/>
              <a:t>14.10.2019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43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stniakcniskupiny.c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j.krist@nsmascr.cz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785012" cy="3566160"/>
          </a:xfrm>
        </p:spPr>
        <p:txBody>
          <a:bodyPr>
            <a:noAutofit/>
          </a:bodyPr>
          <a:lstStyle/>
          <a:p>
            <a:r>
              <a:rPr lang="cs-CZ" sz="6000" b="1" dirty="0" smtClean="0"/>
              <a:t>Zaměření a změny CLLD </a:t>
            </a:r>
            <a:br>
              <a:rPr lang="cs-CZ" sz="6000" b="1" dirty="0" smtClean="0"/>
            </a:br>
            <a:r>
              <a:rPr lang="cs-CZ" sz="6000" b="1" dirty="0" smtClean="0"/>
              <a:t>pro nové období</a:t>
            </a:r>
            <a:br>
              <a:rPr lang="cs-CZ" sz="6000" b="1" dirty="0" smtClean="0"/>
            </a:br>
            <a:endParaRPr lang="cs-CZ" sz="1800" b="1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037" y="4455621"/>
            <a:ext cx="8194271" cy="1682420"/>
          </a:xfrm>
        </p:spPr>
        <p:txBody>
          <a:bodyPr>
            <a:normAutofit/>
          </a:bodyPr>
          <a:lstStyle/>
          <a:p>
            <a:r>
              <a:rPr lang="cs-CZ" dirty="0" smtClean="0"/>
              <a:t>Ing. </a:t>
            </a:r>
            <a:r>
              <a:rPr lang="cs-CZ" dirty="0" err="1" smtClean="0"/>
              <a:t>jiří</a:t>
            </a:r>
            <a:r>
              <a:rPr lang="cs-CZ" dirty="0" smtClean="0"/>
              <a:t> </a:t>
            </a:r>
            <a:r>
              <a:rPr lang="cs-CZ" dirty="0" err="1" smtClean="0"/>
              <a:t>krist</a:t>
            </a:r>
            <a:r>
              <a:rPr lang="cs-CZ" dirty="0" smtClean="0"/>
              <a:t>, </a:t>
            </a:r>
            <a:br>
              <a:rPr lang="cs-CZ" dirty="0" smtClean="0"/>
            </a:br>
            <a:r>
              <a:rPr lang="cs-CZ" dirty="0" smtClean="0"/>
              <a:t>předseda národní sítě mas </a:t>
            </a:r>
            <a:r>
              <a:rPr lang="cs-CZ" dirty="0" err="1" smtClean="0"/>
              <a:t>čr</a:t>
            </a:r>
            <a:endParaRPr lang="cs-CZ" dirty="0" smtClean="0"/>
          </a:p>
          <a:p>
            <a:r>
              <a:rPr lang="cs-CZ" dirty="0" smtClean="0"/>
              <a:t>Představení </a:t>
            </a:r>
            <a:r>
              <a:rPr lang="cs-CZ" dirty="0" err="1" smtClean="0"/>
              <a:t>irop</a:t>
            </a:r>
            <a:r>
              <a:rPr lang="cs-CZ" dirty="0" smtClean="0"/>
              <a:t> 2021-2027</a:t>
            </a:r>
            <a:br>
              <a:rPr lang="cs-CZ" dirty="0" smtClean="0"/>
            </a:br>
            <a:r>
              <a:rPr lang="cs-CZ" dirty="0" smtClean="0"/>
              <a:t>14. 10. 2019, </a:t>
            </a:r>
            <a:r>
              <a:rPr lang="cs-CZ" dirty="0" err="1" smtClean="0"/>
              <a:t>praha</a:t>
            </a:r>
            <a:endParaRPr lang="cs-CZ" dirty="0"/>
          </a:p>
        </p:txBody>
      </p:sp>
      <p:pic>
        <p:nvPicPr>
          <p:cNvPr id="1026" name="Picture 2" descr="http://www.mas-sedlcansko.eu/wp-content/uploads/2014/04/nsmas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89" y="430484"/>
            <a:ext cx="2528419" cy="11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 smtClean="0">
                <a:latin typeface="+mn-lt"/>
              </a:rPr>
              <a:t>IROP 2014-20 / stávající stav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800" dirty="0" smtClean="0"/>
              <a:t> většina MAS vyhlásila již několik Výzev MAS</a:t>
            </a:r>
          </a:p>
          <a:p>
            <a:pPr>
              <a:buFontTx/>
              <a:buChar char="-"/>
            </a:pPr>
            <a:r>
              <a:rPr lang="cs-CZ" sz="2800" dirty="0" smtClean="0"/>
              <a:t> </a:t>
            </a:r>
            <a:r>
              <a:rPr lang="cs-CZ" sz="2800" dirty="0" err="1" smtClean="0"/>
              <a:t>zazávazkována</a:t>
            </a:r>
            <a:r>
              <a:rPr lang="cs-CZ" sz="2800" dirty="0" smtClean="0"/>
              <a:t> cca 1/3 alokace</a:t>
            </a:r>
          </a:p>
          <a:p>
            <a:pPr>
              <a:buFontTx/>
              <a:buChar char="-"/>
            </a:pPr>
            <a:r>
              <a:rPr lang="cs-CZ" sz="2800" dirty="0"/>
              <a:t> </a:t>
            </a:r>
            <a:r>
              <a:rPr lang="cs-CZ" sz="2800" dirty="0" smtClean="0"/>
              <a:t>o plánovaných Výzvách MAS se informujte </a:t>
            </a:r>
            <a:br>
              <a:rPr lang="cs-CZ" sz="2800" dirty="0" smtClean="0"/>
            </a:br>
            <a:r>
              <a:rPr lang="cs-CZ" sz="2800" dirty="0" smtClean="0"/>
              <a:t> u manažerů příslušných MAS 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9708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+mn-lt"/>
              </a:rPr>
              <a:t>IROP 2021-27 / SC 5.1 CLLD</a:t>
            </a:r>
            <a:br>
              <a:rPr lang="cs-CZ" b="1" dirty="0" smtClean="0">
                <a:latin typeface="+mn-lt"/>
              </a:rPr>
            </a:br>
            <a:r>
              <a:rPr lang="cs-CZ" b="1" dirty="0" smtClean="0">
                <a:latin typeface="+mn-lt"/>
              </a:rPr>
              <a:t>předpokládané tematické zaměření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38112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b="1" dirty="0" smtClean="0"/>
              <a:t> bezpečnost </a:t>
            </a:r>
            <a:r>
              <a:rPr lang="cs-CZ" b="1" dirty="0"/>
              <a:t>v </a:t>
            </a:r>
            <a:r>
              <a:rPr lang="cs-CZ" b="1" dirty="0" smtClean="0"/>
              <a:t>dopravě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000" i="1" dirty="0" smtClean="0"/>
              <a:t>zejm. bezpečnost pěší dopravy, lávky, mosty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b="1" dirty="0" smtClean="0"/>
              <a:t> infrastruktura </a:t>
            </a:r>
            <a:r>
              <a:rPr lang="cs-CZ" b="1" dirty="0"/>
              <a:t>pro cyklistickou </a:t>
            </a:r>
            <a:r>
              <a:rPr lang="cs-CZ" b="1" dirty="0" smtClean="0"/>
              <a:t>dopravu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000" i="1" dirty="0" smtClean="0"/>
              <a:t>cyklostezky do zaměstnání, škol, za službami i hlavní trasy pro turisty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b="1" dirty="0"/>
              <a:t> </a:t>
            </a:r>
            <a:r>
              <a:rPr lang="cs-CZ" b="1" dirty="0" smtClean="0"/>
              <a:t>veřejná prostranství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000" i="1" dirty="0" smtClean="0"/>
              <a:t>vodě propustné povrchy, zeleň, vodní prvky,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b="1" i="1" dirty="0"/>
              <a:t> </a:t>
            </a:r>
            <a:r>
              <a:rPr lang="cs-CZ" b="1" dirty="0" smtClean="0"/>
              <a:t>SDH JPO V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000" i="1" dirty="0" smtClean="0"/>
              <a:t>požární zbrojnice, technika, požární nádrže, …</a:t>
            </a:r>
            <a:endParaRPr lang="cs-CZ" sz="2000" i="1" dirty="0"/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b="1" dirty="0" smtClean="0"/>
              <a:t> MŠ, ZŠ</a:t>
            </a:r>
            <a:endParaRPr lang="cs-CZ" b="1" dirty="0"/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000" i="1" dirty="0" smtClean="0"/>
              <a:t>očekávané širší vymezení podporovaných aktivit a způsobilých výdajů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b="1" dirty="0" smtClean="0"/>
              <a:t>infrastruktura </a:t>
            </a:r>
            <a:r>
              <a:rPr lang="cs-CZ" b="1" dirty="0"/>
              <a:t>pro sociální </a:t>
            </a:r>
            <a:r>
              <a:rPr lang="cs-CZ" b="1" dirty="0" smtClean="0"/>
              <a:t>služby</a:t>
            </a:r>
            <a:endParaRPr lang="cs-CZ" b="1" dirty="0"/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b="1" dirty="0" smtClean="0"/>
              <a:t>kulturní památky v ÚSKP, městská a obecní muzea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000" i="1" dirty="0"/>
              <a:t>r</a:t>
            </a:r>
            <a:r>
              <a:rPr lang="cs-CZ" sz="2000" i="1" dirty="0" smtClean="0"/>
              <a:t>evitalizace, expozice</a:t>
            </a:r>
            <a:r>
              <a:rPr lang="cs-CZ" sz="2000" i="1" dirty="0"/>
              <a:t>, návštěvnická centra, depozitáře, </a:t>
            </a:r>
            <a:r>
              <a:rPr lang="cs-CZ" sz="2000" i="1" dirty="0" smtClean="0"/>
              <a:t>edukační </a:t>
            </a:r>
            <a:r>
              <a:rPr lang="cs-CZ" sz="2000" i="1" dirty="0"/>
              <a:t>centra, restaurování, </a:t>
            </a:r>
            <a:r>
              <a:rPr lang="cs-CZ" sz="2000" i="1" dirty="0" smtClean="0"/>
              <a:t>evidence a dokumentace sbírkových fondů, parky, parkoviště</a:t>
            </a:r>
            <a:endParaRPr lang="cs-CZ" sz="2000" i="1" dirty="0"/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b="1" dirty="0" smtClean="0"/>
              <a:t>veřejná </a:t>
            </a:r>
            <a:r>
              <a:rPr lang="cs-CZ" b="1" dirty="0"/>
              <a:t>infrastruktura udržitelného cestovního </a:t>
            </a:r>
            <a:r>
              <a:rPr lang="cs-CZ" b="1" dirty="0" smtClean="0"/>
              <a:t>ruchu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000" i="1" dirty="0"/>
              <a:t>z</a:t>
            </a:r>
            <a:r>
              <a:rPr lang="cs-CZ" sz="2000" i="1" dirty="0" smtClean="0"/>
              <a:t>načení tras, navigační systémy, doprovodná infrastruktura CR, TIC, …</a:t>
            </a:r>
          </a:p>
        </p:txBody>
      </p:sp>
    </p:spTree>
    <p:extLst>
      <p:ext uri="{BB962C8B-B14F-4D97-AF65-F5344CB8AC3E}">
        <p14:creationId xmlns:p14="http://schemas.microsoft.com/office/powerpoint/2010/main" val="51857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 smtClean="0">
                <a:latin typeface="+mn-lt"/>
              </a:rPr>
              <a:t>Zapojte se do své </a:t>
            </a:r>
            <a:r>
              <a:rPr lang="cs-CZ" b="1" dirty="0" err="1" smtClean="0">
                <a:latin typeface="+mn-lt"/>
              </a:rPr>
              <a:t>MASky</a:t>
            </a:r>
            <a:r>
              <a:rPr lang="cs-CZ" b="1" dirty="0" smtClean="0">
                <a:latin typeface="+mn-lt"/>
              </a:rPr>
              <a:t>!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 smtClean="0"/>
              <a:t>Na </a:t>
            </a:r>
            <a:r>
              <a:rPr lang="cs-CZ" sz="2800" b="1" dirty="0" smtClean="0">
                <a:hlinkClick r:id="rId3"/>
              </a:rPr>
              <a:t>www.mistniakcniskupiny.cz</a:t>
            </a:r>
            <a:r>
              <a:rPr lang="cs-CZ" sz="2800" b="1" dirty="0" smtClean="0"/>
              <a:t> v sekci O NÁS / </a:t>
            </a:r>
            <a:br>
              <a:rPr lang="cs-CZ" sz="2800" b="1" dirty="0" smtClean="0"/>
            </a:br>
            <a:r>
              <a:rPr lang="cs-CZ" sz="2800" b="1" dirty="0" smtClean="0"/>
              <a:t>KDE NÁS NAJDETE si dle mapy najděte </a:t>
            </a:r>
            <a:br>
              <a:rPr lang="cs-CZ" sz="2800" b="1" dirty="0" smtClean="0"/>
            </a:br>
            <a:r>
              <a:rPr lang="cs-CZ" sz="2800" b="1" dirty="0" smtClean="0"/>
              <a:t>příslušnou MAS a zobrazte si její kontakty!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 smtClean="0"/>
              <a:t>Na stránkách Vaší </a:t>
            </a:r>
            <a:r>
              <a:rPr lang="cs-CZ" sz="2800" b="1" dirty="0" err="1" smtClean="0"/>
              <a:t>MASky</a:t>
            </a:r>
            <a:r>
              <a:rPr lang="cs-CZ" sz="2800" b="1" dirty="0" smtClean="0"/>
              <a:t> se informujte </a:t>
            </a:r>
            <a:br>
              <a:rPr lang="cs-CZ" sz="2800" b="1" dirty="0" smtClean="0"/>
            </a:br>
            <a:r>
              <a:rPr lang="cs-CZ" sz="2800" b="1" dirty="0" smtClean="0"/>
              <a:t>o její činnosti, případně si domluvte osobní </a:t>
            </a:r>
            <a:br>
              <a:rPr lang="cs-CZ" sz="2800" b="1" dirty="0" smtClean="0"/>
            </a:br>
            <a:r>
              <a:rPr lang="cs-CZ" sz="2800" b="1" dirty="0" smtClean="0"/>
              <a:t>schůzku s jejím manažerem/manažerkou.</a:t>
            </a:r>
          </a:p>
          <a:p>
            <a:pPr marL="292608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sz="2600" i="1" dirty="0" smtClean="0"/>
              <a:t>	- Konzultace jsou bezplatné!</a:t>
            </a:r>
          </a:p>
          <a:p>
            <a:pPr marL="292608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sz="2600" i="1" dirty="0"/>
              <a:t>	</a:t>
            </a:r>
            <a:r>
              <a:rPr lang="cs-CZ" sz="2600" i="1" dirty="0" smtClean="0"/>
              <a:t>- Informujte MAS včas o svých projektových záměrech!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 smtClean="0"/>
              <a:t>V případě zájmu se můžete stát </a:t>
            </a:r>
            <a:br>
              <a:rPr lang="cs-CZ" sz="2800" b="1" dirty="0" smtClean="0"/>
            </a:br>
            <a:r>
              <a:rPr lang="cs-CZ" sz="2800" b="1" dirty="0" smtClean="0"/>
              <a:t>členem/partnerem vaší MAS.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sz="2400" i="1" dirty="0"/>
              <a:t>	- </a:t>
            </a:r>
            <a:r>
              <a:rPr lang="cs-CZ" sz="2400" i="1" dirty="0" smtClean="0"/>
              <a:t>Pro podávání Žádostí o podporu není členství podmínkou!</a:t>
            </a:r>
            <a:endParaRPr lang="cs-CZ" sz="2400" i="1" dirty="0"/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endParaRPr lang="cs-CZ" sz="2800" b="1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4976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obloha, exteriér, tráva, budova&#10;&#10;Popis vygenerovaný s velmi vysokou mírou spolehlivosti">
            <a:extLst>
              <a:ext uri="{FF2B5EF4-FFF2-40B4-BE49-F238E27FC236}">
                <a16:creationId xmlns:a16="http://schemas.microsoft.com/office/drawing/2014/main" id="{47F26759-36FB-48EB-85C7-877621E8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" y="1431367"/>
            <a:ext cx="6885974" cy="3983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652" y="2678279"/>
            <a:ext cx="6543675" cy="2441448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950" b="1" err="1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>Chytrá</a:t>
            </a:r>
            <a:r>
              <a:rPr lang="en-US" sz="4950" b="1" dirty="0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> a </a:t>
            </a:r>
            <a:r>
              <a:rPr lang="en-US" sz="4950" b="1" err="1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>udržitelná</a:t>
            </a:r>
            <a:r>
              <a:rPr lang="en-US" sz="4950" b="1" dirty="0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> </a:t>
            </a:r>
            <a:r>
              <a:rPr lang="en-US" sz="4950" b="1" err="1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>řešení</a:t>
            </a:r>
            <a:r>
              <a:rPr lang="en-US" sz="4950" b="1" dirty="0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> pro </a:t>
            </a:r>
            <a:r>
              <a:rPr lang="en-US" sz="4950" b="1" err="1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>obce</a:t>
            </a:r>
            <a:r>
              <a:rPr lang="en-US" sz="4950" b="1" dirty="0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> </a:t>
            </a:r>
            <a:r>
              <a:rPr lang="en-US" sz="4950" b="1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>a regiony</a:t>
            </a:r>
            <a:r>
              <a:rPr lang="en-US" sz="4950" b="1" dirty="0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/>
            </a:r>
            <a:br>
              <a:rPr lang="en-US" sz="4950" b="1" dirty="0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</a:br>
            <a:r>
              <a:rPr lang="en-US" sz="4950" b="1">
                <a:solidFill>
                  <a:schemeClr val="bg1"/>
                </a:solidFill>
                <a:highlight>
                  <a:srgbClr val="0000FF"/>
                </a:highlight>
                <a:ea typeface="+mj-lt"/>
                <a:cs typeface="+mj-lt"/>
              </a:rPr>
              <a:t>od A po Ž</a:t>
            </a:r>
            <a:endParaRPr lang="cs-CZ" sz="4950" b="1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28135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 dirty="0">
                <a:ea typeface="+mj-lt"/>
                <a:cs typeface="+mj-lt"/>
              </a:rPr>
              <a:t>A</a:t>
            </a:r>
            <a:r>
              <a:rPr lang="cs-CZ" dirty="0">
                <a:ea typeface="+mj-lt"/>
                <a:cs typeface="+mj-lt"/>
              </a:rPr>
              <a:t>  jako Architektura</a:t>
            </a:r>
            <a:endParaRPr lang="cs-CZ" dirty="0"/>
          </a:p>
        </p:txBody>
      </p:sp>
      <p:pic>
        <p:nvPicPr>
          <p:cNvPr id="4" name="Obrázek 4" descr="Obsah obrázku tráva, obloha, exteriér, budova&#10;&#10;Popis vygenerovaný s velmi vysokou mírou spolehlivosti">
            <a:extLst>
              <a:ext uri="{FF2B5EF4-FFF2-40B4-BE49-F238E27FC236}">
                <a16:creationId xmlns:a16="http://schemas.microsoft.com/office/drawing/2014/main" id="{E5FC127B-E96B-49EB-88FE-C058194FB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705928"/>
            <a:ext cx="5486400" cy="34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81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>
                <a:ea typeface="+mj-lt"/>
                <a:cs typeface="+mj-lt"/>
              </a:rPr>
              <a:t>B</a:t>
            </a:r>
            <a:r>
              <a:rPr lang="cs-CZ" dirty="0">
                <a:ea typeface="+mj-lt"/>
                <a:cs typeface="+mj-lt"/>
              </a:rPr>
              <a:t> jako Biotechnologie</a:t>
            </a:r>
            <a:endParaRPr lang="cs-CZ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26C2A8EF-4FE0-4CD9-AFB1-CE4C4F3EC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304" y="1505331"/>
            <a:ext cx="5319695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29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 dirty="0">
                <a:ea typeface="+mj-lt"/>
                <a:cs typeface="+mj-lt"/>
              </a:rPr>
              <a:t>C</a:t>
            </a:r>
            <a:r>
              <a:rPr lang="cs-CZ" dirty="0">
                <a:ea typeface="+mj-lt"/>
                <a:cs typeface="+mj-lt"/>
              </a:rPr>
              <a:t> jako Cirkulační</a:t>
            </a:r>
            <a:endParaRPr lang="cs-CZ" dirty="0"/>
          </a:p>
        </p:txBody>
      </p:sp>
      <p:pic>
        <p:nvPicPr>
          <p:cNvPr id="4" name="Obrázek 4" descr="Obsah obrázku nábytek&#10;&#10;Popis vygenerovaný s vysokou mírou spolehlivosti">
            <a:extLst>
              <a:ext uri="{FF2B5EF4-FFF2-40B4-BE49-F238E27FC236}">
                <a16:creationId xmlns:a16="http://schemas.microsoft.com/office/drawing/2014/main" id="{EF3D18EF-4A1E-4FE6-9D59-1D98B486A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525905"/>
            <a:ext cx="5486400" cy="379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11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 dirty="0">
                <a:ea typeface="+mj-lt"/>
                <a:cs typeface="+mj-lt"/>
              </a:rPr>
              <a:t>D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dirty="0">
                <a:ea typeface="+mj-lt"/>
                <a:cs typeface="+mj-lt"/>
              </a:rPr>
              <a:t>jako Doprava</a:t>
            </a:r>
            <a:endParaRPr lang="cs-CZ" dirty="0"/>
          </a:p>
        </p:txBody>
      </p:sp>
      <p:pic>
        <p:nvPicPr>
          <p:cNvPr id="4" name="Obrázek 4" descr="Obsah obrázku silnice, obloha, auto, exteriér&#10;&#10;Popis vygenerovaný s velmi vysokou mírou spolehlivosti">
            <a:extLst>
              <a:ext uri="{FF2B5EF4-FFF2-40B4-BE49-F238E27FC236}">
                <a16:creationId xmlns:a16="http://schemas.microsoft.com/office/drawing/2014/main" id="{E84C85CF-7FB1-434A-BF8F-9C96C3700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763026"/>
            <a:ext cx="5486400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82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 dirty="0">
                <a:ea typeface="+mj-lt"/>
                <a:cs typeface="+mj-lt"/>
              </a:rPr>
              <a:t>E</a:t>
            </a:r>
            <a:r>
              <a:rPr lang="cs-CZ" dirty="0">
                <a:ea typeface="+mj-lt"/>
                <a:cs typeface="+mj-lt"/>
              </a:rPr>
              <a:t> jako Energetika</a:t>
            </a:r>
            <a:endParaRPr lang="cs-CZ" dirty="0"/>
          </a:p>
        </p:txBody>
      </p:sp>
      <p:pic>
        <p:nvPicPr>
          <p:cNvPr id="4" name="Obrázek 4" descr="Obsah obrázku obloha, planina, tráva, exteriér&#10;&#10;Popis vygenerovaný s velmi vysokou mírou spolehlivosti">
            <a:extLst>
              <a:ext uri="{FF2B5EF4-FFF2-40B4-BE49-F238E27FC236}">
                <a16:creationId xmlns:a16="http://schemas.microsoft.com/office/drawing/2014/main" id="{07DE62EF-2CA4-4A75-B5BF-0804A5EDD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644777"/>
            <a:ext cx="5486400" cy="35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84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F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Fakta</a:t>
            </a:r>
            <a:endParaRPr lang="cs-CZ"/>
          </a:p>
        </p:txBody>
      </p:sp>
      <p:pic>
        <p:nvPicPr>
          <p:cNvPr id="4" name="Obrázek 4" descr="Obsah obrázku osoba, držení, ruka, mobilní telefon&#10;&#10;Popis vygenerovaný s velmi vysokou mírou spolehlivosti">
            <a:extLst>
              <a:ext uri="{FF2B5EF4-FFF2-40B4-BE49-F238E27FC236}">
                <a16:creationId xmlns:a16="http://schemas.microsoft.com/office/drawing/2014/main" id="{999B3454-2B81-40C0-912F-7D5A71C9C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682" y="1925384"/>
            <a:ext cx="5214938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2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 smtClean="0">
                <a:latin typeface="+mn-lt"/>
              </a:rPr>
              <a:t>CLLD / LEADER v ČR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- CLLD = </a:t>
            </a:r>
            <a:r>
              <a:rPr lang="cs-CZ" sz="3200" b="1" dirty="0" err="1" smtClean="0"/>
              <a:t>community</a:t>
            </a:r>
            <a:r>
              <a:rPr lang="cs-CZ" sz="3200" b="1" dirty="0" smtClean="0"/>
              <a:t>-led </a:t>
            </a:r>
            <a:r>
              <a:rPr lang="cs-CZ" sz="3200" b="1" dirty="0" err="1" smtClean="0"/>
              <a:t>local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development</a:t>
            </a:r>
            <a:r>
              <a:rPr lang="cs-CZ" sz="3200" b="1" dirty="0" smtClean="0"/>
              <a:t>,</a:t>
            </a:r>
            <a:br>
              <a:rPr lang="cs-CZ" sz="3200" b="1" dirty="0" smtClean="0"/>
            </a:br>
            <a:r>
              <a:rPr lang="cs-CZ" sz="3200" b="1" dirty="0" smtClean="0"/>
              <a:t>   tj. komunitně vedený místní rozvoj</a:t>
            </a:r>
          </a:p>
          <a:p>
            <a:r>
              <a:rPr lang="cs-CZ" sz="3200" b="1" dirty="0" smtClean="0"/>
              <a:t>- funguje na principech metody LEADER, </a:t>
            </a:r>
            <a:br>
              <a:rPr lang="cs-CZ" sz="3200" b="1" dirty="0" smtClean="0"/>
            </a:br>
            <a:r>
              <a:rPr lang="cs-CZ" sz="3200" b="1" dirty="0" smtClean="0"/>
              <a:t>  která je v EU používána již od roku 1991,</a:t>
            </a:r>
            <a:br>
              <a:rPr lang="cs-CZ" sz="3200" b="1" dirty="0" smtClean="0"/>
            </a:br>
            <a:r>
              <a:rPr lang="cs-CZ" sz="3200" b="1" dirty="0" smtClean="0"/>
              <a:t>  v ČR pak od roku 2004</a:t>
            </a:r>
          </a:p>
          <a:p>
            <a:r>
              <a:rPr lang="cs-CZ" sz="3200" b="1" dirty="0" smtClean="0"/>
              <a:t>- původně pouze v Programu rozvoje venkova,</a:t>
            </a:r>
            <a:br>
              <a:rPr lang="cs-CZ" sz="3200" b="1" dirty="0" smtClean="0"/>
            </a:br>
            <a:r>
              <a:rPr lang="cs-CZ" sz="3200" b="1" dirty="0" smtClean="0"/>
              <a:t>  od roku 2014 rozšířen do dalších OP </a:t>
            </a:r>
            <a:br>
              <a:rPr lang="cs-CZ" sz="3200" b="1" dirty="0" smtClean="0"/>
            </a:br>
            <a:r>
              <a:rPr lang="cs-CZ" sz="3200" b="1" dirty="0" smtClean="0"/>
              <a:t>  jako jeden ze 2 integrovaných nástrojů (IN)</a:t>
            </a:r>
            <a:br>
              <a:rPr lang="cs-CZ" sz="3200" b="1" dirty="0" smtClean="0"/>
            </a:br>
            <a:r>
              <a:rPr lang="cs-CZ" sz="3200" b="1" dirty="0" smtClean="0"/>
              <a:t>  pod názvem CLLD</a:t>
            </a:r>
          </a:p>
          <a:p>
            <a:endParaRPr lang="cs-CZ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3854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 dirty="0">
                <a:ea typeface="+mj-lt"/>
                <a:cs typeface="+mj-lt"/>
              </a:rPr>
              <a:t>G</a:t>
            </a:r>
            <a:r>
              <a:rPr lang="cs-CZ" dirty="0">
                <a:ea typeface="+mj-lt"/>
                <a:cs typeface="+mj-lt"/>
              </a:rPr>
              <a:t> jako Gastronomie</a:t>
            </a:r>
            <a:endParaRPr lang="cs-CZ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0BE9D063-4722-4CCF-8BBC-820962042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596771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42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 dirty="0">
                <a:ea typeface="+mj-lt"/>
                <a:cs typeface="+mj-lt"/>
              </a:rPr>
              <a:t>H</a:t>
            </a:r>
            <a:r>
              <a:rPr lang="cs-CZ" dirty="0">
                <a:ea typeface="+mj-lt"/>
                <a:cs typeface="+mj-lt"/>
              </a:rPr>
              <a:t> jako </a:t>
            </a:r>
            <a:r>
              <a:rPr lang="cs-CZ" err="1">
                <a:ea typeface="+mj-lt"/>
                <a:cs typeface="+mj-lt"/>
              </a:rPr>
              <a:t>Holistika</a:t>
            </a:r>
            <a:endParaRPr lang="cs-CZ" err="1"/>
          </a:p>
        </p:txBody>
      </p:sp>
      <p:pic>
        <p:nvPicPr>
          <p:cNvPr id="4" name="Obrázek 4" descr="Obsah obrázku exteriér, tráva, obloha, kouř&#10;&#10;Popis vygenerovaný s velmi vysokou mírou spolehlivosti">
            <a:extLst>
              <a:ext uri="{FF2B5EF4-FFF2-40B4-BE49-F238E27FC236}">
                <a16:creationId xmlns:a16="http://schemas.microsoft.com/office/drawing/2014/main" id="{3F204732-C4DB-4175-9F68-63AFD587B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4265" y="1505331"/>
            <a:ext cx="480177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94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 dirty="0">
                <a:ea typeface="+mj-lt"/>
                <a:cs typeface="+mj-lt"/>
              </a:rPr>
              <a:t>CH</a:t>
            </a:r>
            <a:r>
              <a:rPr lang="cs-CZ" dirty="0">
                <a:ea typeface="+mj-lt"/>
                <a:cs typeface="+mj-lt"/>
              </a:rPr>
              <a:t> jako Chytrost</a:t>
            </a:r>
            <a:endParaRPr lang="cs-CZ" dirty="0"/>
          </a:p>
        </p:txBody>
      </p:sp>
      <p:pic>
        <p:nvPicPr>
          <p:cNvPr id="4" name="Obrázek 4" descr="Obsah obrázku interiér, zeď, patro, vsedě&#10;&#10;Popis vygenerovaný s velmi vysokou mírou spolehlivosti">
            <a:extLst>
              <a:ext uri="{FF2B5EF4-FFF2-40B4-BE49-F238E27FC236}">
                <a16:creationId xmlns:a16="http://schemas.microsoft.com/office/drawing/2014/main" id="{81EE167F-F63C-45CA-9D86-24DEF294F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831" y="1505331"/>
            <a:ext cx="512064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61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I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Inovace</a:t>
            </a:r>
            <a:endParaRPr lang="cs-CZ"/>
          </a:p>
        </p:txBody>
      </p:sp>
      <p:pic>
        <p:nvPicPr>
          <p:cNvPr id="4" name="Obrázek 4" descr="Obsah obrázku nákladní auto, exteriér, auto, sníh&#10;&#10;Popis vygenerovaný s velmi vysokou mírou spolehlivosti">
            <a:extLst>
              <a:ext uri="{FF2B5EF4-FFF2-40B4-BE49-F238E27FC236}">
                <a16:creationId xmlns:a16="http://schemas.microsoft.com/office/drawing/2014/main" id="{731C489C-62EA-4C2D-B3B0-947AB12BB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596771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2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J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Jeep</a:t>
            </a:r>
            <a:endParaRPr lang="cs-CZ"/>
          </a:p>
        </p:txBody>
      </p:sp>
      <p:pic>
        <p:nvPicPr>
          <p:cNvPr id="4" name="Obrázek 4" descr="Obsah obrázku tráva, exteriér, vojenské vozidlo, silnice&#10;&#10;Popis vygenerovaný s velmi vysokou mírou spolehlivosti">
            <a:extLst>
              <a:ext uri="{FF2B5EF4-FFF2-40B4-BE49-F238E27FC236}">
                <a16:creationId xmlns:a16="http://schemas.microsoft.com/office/drawing/2014/main" id="{B7CF35E9-7307-44D3-89BC-6F4EA9C1C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4839" y="1832515"/>
            <a:ext cx="5000625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95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K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Komunikace</a:t>
            </a:r>
            <a:endParaRPr lang="cs-CZ" dirty="0"/>
          </a:p>
        </p:txBody>
      </p:sp>
      <p:pic>
        <p:nvPicPr>
          <p:cNvPr id="4" name="Obrázek 4" descr="Obsah obrázku tráva, osoba, žena, exteriér&#10;&#10;Popis vygenerovaný s velmi vysokou mírou spolehlivosti">
            <a:extLst>
              <a:ext uri="{FF2B5EF4-FFF2-40B4-BE49-F238E27FC236}">
                <a16:creationId xmlns:a16="http://schemas.microsoft.com/office/drawing/2014/main" id="{C59EC89C-EF66-4E22-A8DC-99A97E7BD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595308"/>
            <a:ext cx="5486400" cy="366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12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L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Lidé</a:t>
            </a:r>
            <a:endParaRPr lang="cs-CZ"/>
          </a:p>
        </p:txBody>
      </p:sp>
      <p:pic>
        <p:nvPicPr>
          <p:cNvPr id="8" name="Obrázek 8" descr="Obsah obrázku strom, osoba, exteriér, země&#10;&#10;Popis vygenerovaný s velmi vysokou mírou spolehlivosti">
            <a:extLst>
              <a:ext uri="{FF2B5EF4-FFF2-40B4-BE49-F238E27FC236}">
                <a16:creationId xmlns:a16="http://schemas.microsoft.com/office/drawing/2014/main" id="{1AE222A1-06B8-450E-B82D-68722D321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629682"/>
            <a:ext cx="5486400" cy="359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16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 dirty="0">
                <a:ea typeface="+mj-lt"/>
                <a:cs typeface="+mj-lt"/>
              </a:rPr>
              <a:t>M</a:t>
            </a:r>
            <a:r>
              <a:rPr lang="cs-CZ" dirty="0">
                <a:ea typeface="+mj-lt"/>
                <a:cs typeface="+mj-lt"/>
              </a:rPr>
              <a:t> jako Materiály</a:t>
            </a:r>
            <a:endParaRPr lang="cs-CZ" dirty="0"/>
          </a:p>
        </p:txBody>
      </p:sp>
      <p:pic>
        <p:nvPicPr>
          <p:cNvPr id="4" name="Obrázek 4" descr="Obsah obrázku exteriér, obloha, sníh, dům&#10;&#10;Popis vygenerovaný s velmi vysokou mírou spolehlivosti">
            <a:extLst>
              <a:ext uri="{FF2B5EF4-FFF2-40B4-BE49-F238E27FC236}">
                <a16:creationId xmlns:a16="http://schemas.microsoft.com/office/drawing/2014/main" id="{680120F8-8F3A-413B-90E2-C81B87105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0295" y="1505331"/>
            <a:ext cx="448971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42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N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Nano</a:t>
            </a:r>
            <a:endParaRPr lang="cs-CZ"/>
          </a:p>
        </p:txBody>
      </p:sp>
      <p:pic>
        <p:nvPicPr>
          <p:cNvPr id="4" name="Obrázek 4" descr="Obsah obrázku bílá, pes&#10;&#10;Popis vygenerovaný s velmi vysokou mírou spolehlivosti">
            <a:extLst>
              <a:ext uri="{FF2B5EF4-FFF2-40B4-BE49-F238E27FC236}">
                <a16:creationId xmlns:a16="http://schemas.microsoft.com/office/drawing/2014/main" id="{AC90F4D7-C352-4C19-A296-9421DBEF1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831" y="1505331"/>
            <a:ext cx="512064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83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O </a:t>
            </a:r>
            <a:r>
              <a:rPr lang="cs-CZ">
                <a:ea typeface="+mj-lt"/>
                <a:cs typeface="+mj-lt"/>
              </a:rPr>
              <a:t>jako </a:t>
            </a:r>
            <a:r>
              <a:rPr lang="cs-CZ" dirty="0">
                <a:ea typeface="+mj-lt"/>
                <a:cs typeface="+mj-lt"/>
              </a:rPr>
              <a:t>Obnovitelné</a:t>
            </a:r>
            <a:endParaRPr lang="cs-CZ" dirty="0"/>
          </a:p>
        </p:txBody>
      </p:sp>
      <p:pic>
        <p:nvPicPr>
          <p:cNvPr id="4" name="Obrázek 4" descr="Obsah obrázku obloha, exteriér, objekt v exteriéru, tráva&#10;&#10;Popis vygenerovaný s velmi vysokou mírou spolehlivosti">
            <a:extLst>
              <a:ext uri="{FF2B5EF4-FFF2-40B4-BE49-F238E27FC236}">
                <a16:creationId xmlns:a16="http://schemas.microsoft.com/office/drawing/2014/main" id="{762E6352-BCA2-4C96-A3A1-4DB073AB5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883274"/>
            <a:ext cx="5486400" cy="30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0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 smtClean="0">
                <a:latin typeface="+mn-lt"/>
              </a:rPr>
              <a:t>7 principů metody LEADER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66249"/>
            <a:ext cx="8808720" cy="4267912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2400" b="1" dirty="0" smtClean="0"/>
              <a:t>místní </a:t>
            </a:r>
            <a:r>
              <a:rPr lang="cs-CZ" sz="2400" b="1" dirty="0"/>
              <a:t>rozvojová strategie 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i="1" dirty="0" smtClean="0"/>
              <a:t>= Strategie CLLD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2400" b="1" dirty="0" smtClean="0"/>
              <a:t>partnerství veřejného </a:t>
            </a:r>
            <a:r>
              <a:rPr lang="cs-CZ" sz="2400" b="1" dirty="0"/>
              <a:t>a </a:t>
            </a:r>
            <a:r>
              <a:rPr lang="cs-CZ" sz="2400" b="1" dirty="0" smtClean="0"/>
              <a:t>soukromého </a:t>
            </a:r>
            <a:br>
              <a:rPr lang="cs-CZ" sz="2400" b="1" dirty="0" smtClean="0"/>
            </a:br>
            <a:r>
              <a:rPr lang="cs-CZ" sz="2400" b="1" dirty="0" smtClean="0"/>
              <a:t>(neziskového a podnikatelského) sektoru </a:t>
            </a:r>
            <a:br>
              <a:rPr lang="cs-CZ" sz="2400" b="1" dirty="0" smtClean="0"/>
            </a:br>
            <a:r>
              <a:rPr lang="cs-CZ" sz="2400" i="1" dirty="0" smtClean="0"/>
              <a:t>= místní akční skupina (MAS)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2400" b="1" dirty="0" smtClean="0"/>
              <a:t>přístup </a:t>
            </a:r>
            <a:r>
              <a:rPr lang="cs-CZ" sz="2400" b="1" dirty="0"/>
              <a:t>zdola </a:t>
            </a:r>
            <a:r>
              <a:rPr lang="cs-CZ" sz="2400" b="1" dirty="0" smtClean="0"/>
              <a:t>nahoru </a:t>
            </a:r>
            <a:br>
              <a:rPr lang="cs-CZ" sz="2400" b="1" dirty="0" smtClean="0"/>
            </a:br>
            <a:r>
              <a:rPr lang="cs-CZ" sz="2400" i="1" dirty="0" smtClean="0"/>
              <a:t>= rozhodování na nejnižší možné úrovni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2400" b="1" dirty="0" err="1" smtClean="0"/>
              <a:t>víceodvětvové</a:t>
            </a:r>
            <a:r>
              <a:rPr lang="cs-CZ" sz="2400" b="1" dirty="0" smtClean="0"/>
              <a:t> navrhování a provádění</a:t>
            </a:r>
            <a:br>
              <a:rPr lang="cs-CZ" sz="2400" b="1" dirty="0" smtClean="0"/>
            </a:br>
            <a:r>
              <a:rPr lang="cs-CZ" sz="2400" i="1" dirty="0" smtClean="0"/>
              <a:t>= </a:t>
            </a:r>
            <a:r>
              <a:rPr lang="cs-CZ" sz="2400" i="1" dirty="0" err="1" smtClean="0"/>
              <a:t>průřezovost</a:t>
            </a:r>
            <a:r>
              <a:rPr lang="cs-CZ" sz="2400" i="1" dirty="0" smtClean="0"/>
              <a:t> a </a:t>
            </a:r>
            <a:r>
              <a:rPr lang="cs-CZ" sz="2400" i="1" dirty="0" err="1" smtClean="0"/>
              <a:t>integrovanost</a:t>
            </a:r>
            <a:endParaRPr lang="cs-CZ" sz="2400" i="1" dirty="0" smtClean="0"/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2400" b="1" dirty="0" smtClean="0"/>
              <a:t>inovační přístup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2400" b="1" dirty="0" smtClean="0"/>
              <a:t>národní a mezinárodní spolupráce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2400" b="1" dirty="0" smtClean="0"/>
              <a:t>síťování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91224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P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Průmysl 4.0</a:t>
            </a:r>
            <a:endParaRPr lang="cs-CZ"/>
          </a:p>
        </p:txBody>
      </p:sp>
      <p:pic>
        <p:nvPicPr>
          <p:cNvPr id="4" name="Obrázek 4" descr="Obsah obrázku interiér, budova, stůl, patro&#10;&#10;Popis vygenerovaný s vysokou mírou spolehlivosti">
            <a:extLst>
              <a:ext uri="{FF2B5EF4-FFF2-40B4-BE49-F238E27FC236}">
                <a16:creationId xmlns:a16="http://schemas.microsoft.com/office/drawing/2014/main" id="{437A174B-0EF5-496D-BB1A-7D5449D7B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925384"/>
            <a:ext cx="54864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41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 dirty="0">
                <a:ea typeface="+mj-lt"/>
                <a:cs typeface="+mj-lt"/>
              </a:rPr>
              <a:t>R</a:t>
            </a:r>
            <a:r>
              <a:rPr lang="cs-CZ" dirty="0">
                <a:ea typeface="+mj-lt"/>
                <a:cs typeface="+mj-lt"/>
              </a:rPr>
              <a:t> jako </a:t>
            </a:r>
            <a:r>
              <a:rPr lang="cs-CZ" err="1">
                <a:ea typeface="+mj-lt"/>
                <a:cs typeface="+mj-lt"/>
              </a:rPr>
              <a:t>Resilience</a:t>
            </a:r>
            <a:endParaRPr lang="cs-CZ" err="1"/>
          </a:p>
        </p:txBody>
      </p:sp>
      <p:pic>
        <p:nvPicPr>
          <p:cNvPr id="4" name="Obrázek 4" descr="Obsah obrázku osoba, muž, exteriér, budova&#10;&#10;Popis vygenerovaný s velmi vysokou mírou spolehlivosti">
            <a:extLst>
              <a:ext uri="{FF2B5EF4-FFF2-40B4-BE49-F238E27FC236}">
                <a16:creationId xmlns:a16="http://schemas.microsoft.com/office/drawing/2014/main" id="{2FDAB2CA-B324-45EC-94A0-B250FA5B7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681" y="1505331"/>
            <a:ext cx="4840941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S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Slunce</a:t>
            </a:r>
            <a:endParaRPr lang="cs-CZ"/>
          </a:p>
        </p:txBody>
      </p:sp>
      <p:pic>
        <p:nvPicPr>
          <p:cNvPr id="4" name="Obrázek 4" descr="Obsah obrázku tráva, exteriér, obloha, strom&#10;&#10;Popis vygenerovaný s velmi vysokou mírou spolehlivosti">
            <a:extLst>
              <a:ext uri="{FF2B5EF4-FFF2-40B4-BE49-F238E27FC236}">
                <a16:creationId xmlns:a16="http://schemas.microsoft.com/office/drawing/2014/main" id="{84B510D1-8000-4613-8C91-38167C487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627284"/>
            <a:ext cx="5486400" cy="35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58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T </a:t>
            </a:r>
            <a:r>
              <a:rPr lang="cs-CZ">
                <a:ea typeface="+mj-lt"/>
                <a:cs typeface="+mj-lt"/>
              </a:rPr>
              <a:t>jako </a:t>
            </a:r>
            <a:r>
              <a:rPr lang="cs-CZ" dirty="0">
                <a:ea typeface="+mj-lt"/>
                <a:cs typeface="+mj-lt"/>
              </a:rPr>
              <a:t>Technologie</a:t>
            </a:r>
            <a:endParaRPr lang="cs-CZ" dirty="0"/>
          </a:p>
        </p:txBody>
      </p:sp>
      <p:pic>
        <p:nvPicPr>
          <p:cNvPr id="4" name="Obrázek 4" descr="Obsah obrázku exteriér, obloha, tráva, strom&#10;&#10;Popis vygenerovaný s velmi vysokou mírou spolehlivosti">
            <a:extLst>
              <a:ext uri="{FF2B5EF4-FFF2-40B4-BE49-F238E27FC236}">
                <a16:creationId xmlns:a16="http://schemas.microsoft.com/office/drawing/2014/main" id="{7983B93E-9DE6-413C-97F2-DA84EDCBB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597486"/>
            <a:ext cx="5486400" cy="36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84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U </a:t>
            </a:r>
            <a:r>
              <a:rPr lang="cs-CZ">
                <a:ea typeface="+mj-lt"/>
                <a:cs typeface="+mj-lt"/>
              </a:rPr>
              <a:t>jako Univerzity</a:t>
            </a:r>
            <a:endParaRPr lang="cs-CZ" dirty="0"/>
          </a:p>
        </p:txBody>
      </p:sp>
      <p:pic>
        <p:nvPicPr>
          <p:cNvPr id="4" name="Obrázek 4" descr="Obsah obrázku osoba, exteriér, muž, rostlina&#10;&#10;Popis vygenerovaný s velmi vysokou mírou spolehlivosti">
            <a:extLst>
              <a:ext uri="{FF2B5EF4-FFF2-40B4-BE49-F238E27FC236}">
                <a16:creationId xmlns:a16="http://schemas.microsoft.com/office/drawing/2014/main" id="{150DA2F3-DDF8-4266-946D-037A2CA9B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882521"/>
            <a:ext cx="5486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58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V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Voda</a:t>
            </a:r>
            <a:endParaRPr lang="cs-CZ"/>
          </a:p>
        </p:txBody>
      </p:sp>
      <p:pic>
        <p:nvPicPr>
          <p:cNvPr id="4" name="Obrázek 4" descr="Obsah obrázku tráva, obloha, exteriér, příroda&#10;&#10;Popis vygenerovaný s velmi vysokou mírou spolehlivosti">
            <a:extLst>
              <a:ext uri="{FF2B5EF4-FFF2-40B4-BE49-F238E27FC236}">
                <a16:creationId xmlns:a16="http://schemas.microsoft.com/office/drawing/2014/main" id="{9626EEB4-183B-49FF-816C-3D9DCFD71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982" y="1505331"/>
            <a:ext cx="5124338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7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W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World</a:t>
            </a:r>
            <a:endParaRPr lang="cs-CZ" err="1"/>
          </a:p>
        </p:txBody>
      </p:sp>
      <p:pic>
        <p:nvPicPr>
          <p:cNvPr id="4" name="Obrázek 4" descr="Obsah obrázku obloha, osoba, modrá&#10;&#10;Popis vygenerovaný s velmi vysokou mírou spolehlivosti">
            <a:extLst>
              <a:ext uri="{FF2B5EF4-FFF2-40B4-BE49-F238E27FC236}">
                <a16:creationId xmlns:a16="http://schemas.microsoft.com/office/drawing/2014/main" id="{32400997-FBC8-431B-A58F-61F86A8CE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847696"/>
            <a:ext cx="5486400" cy="315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84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X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X-faktor</a:t>
            </a:r>
            <a:endParaRPr lang="cs-CZ"/>
          </a:p>
        </p:txBody>
      </p:sp>
      <p:pic>
        <p:nvPicPr>
          <p:cNvPr id="4" name="Obrázek 4" descr="Obsah obrázku osoba, sport, tanečník, exteriér&#10;&#10;Popis vygenerovaný s velmi vysokou mírou spolehlivosti">
            <a:extLst>
              <a:ext uri="{FF2B5EF4-FFF2-40B4-BE49-F238E27FC236}">
                <a16:creationId xmlns:a16="http://schemas.microsoft.com/office/drawing/2014/main" id="{75A2C6ED-6D39-444B-B492-6BCE1E195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692783"/>
            <a:ext cx="5486400" cy="34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43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Z</a:t>
            </a:r>
            <a:r>
              <a:rPr lang="cs-CZ" b="1">
                <a:ea typeface="+mj-lt"/>
                <a:cs typeface="+mj-lt"/>
              </a:rPr>
              <a:t>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Zdravotnictví</a:t>
            </a:r>
            <a:endParaRPr lang="cs-CZ"/>
          </a:p>
        </p:txBody>
      </p:sp>
      <p:pic>
        <p:nvPicPr>
          <p:cNvPr id="4" name="Obrázek 4" descr="Obsah obrázku osoba, muž, interiér, počítač&#10;&#10;Popis vygenerovaný s velmi vysokou mírou spolehlivosti">
            <a:extLst>
              <a:ext uri="{FF2B5EF4-FFF2-40B4-BE49-F238E27FC236}">
                <a16:creationId xmlns:a16="http://schemas.microsoft.com/office/drawing/2014/main" id="{8172600A-E8B8-4552-B654-9EE1B7D5C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596771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07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Ž</a:t>
            </a:r>
            <a:r>
              <a:rPr lang="cs-CZ" b="1">
                <a:ea typeface="+mj-lt"/>
                <a:cs typeface="+mj-lt"/>
              </a:rPr>
              <a:t>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Železnice</a:t>
            </a:r>
            <a:endParaRPr lang="cs-CZ"/>
          </a:p>
        </p:txBody>
      </p:sp>
      <p:pic>
        <p:nvPicPr>
          <p:cNvPr id="4" name="Obrázek 4" descr="Obsah obrázku tráva, exteriér, obloha, strom&#10;&#10;Popis vygenerovaný s velmi vysokou mírou spolehlivosti">
            <a:extLst>
              <a:ext uri="{FF2B5EF4-FFF2-40B4-BE49-F238E27FC236}">
                <a16:creationId xmlns:a16="http://schemas.microsoft.com/office/drawing/2014/main" id="{438EA3F9-892D-4027-8861-B2BA97BDD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1" y="1882521"/>
            <a:ext cx="5486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4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 smtClean="0">
                <a:latin typeface="+mn-lt"/>
              </a:rPr>
              <a:t>MAS = MÍSTNÍ AKČNÍ SKUPINA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- mezisektorové partnerství</a:t>
            </a:r>
          </a:p>
          <a:p>
            <a:pPr lvl="1"/>
            <a:r>
              <a:rPr lang="cs-CZ" sz="3000" dirty="0" smtClean="0"/>
              <a:t>veřejný sektor (max. 49%)</a:t>
            </a:r>
          </a:p>
          <a:p>
            <a:pPr lvl="1"/>
            <a:r>
              <a:rPr lang="cs-CZ" sz="3000" dirty="0" smtClean="0"/>
              <a:t>soukromý (podnikatelský a neziskový) sektor</a:t>
            </a:r>
          </a:p>
          <a:p>
            <a:r>
              <a:rPr lang="cs-CZ" sz="3200" b="1" dirty="0" smtClean="0"/>
              <a:t>- funguje na principu LEADER/CLLD</a:t>
            </a:r>
          </a:p>
          <a:p>
            <a:pPr lvl="1"/>
            <a:r>
              <a:rPr lang="cs-CZ" sz="3000" dirty="0" smtClean="0"/>
              <a:t>nositel IN CLLD = komunitně vedený místní rozvoj</a:t>
            </a:r>
          </a:p>
          <a:p>
            <a:r>
              <a:rPr lang="cs-CZ" sz="3200" b="1" dirty="0" smtClean="0"/>
              <a:t>- zpracovaná Strategie komunitně vedeného </a:t>
            </a:r>
            <a:br>
              <a:rPr lang="cs-CZ" sz="3200" b="1" dirty="0" smtClean="0"/>
            </a:br>
            <a:r>
              <a:rPr lang="cs-CZ" sz="3200" b="1" dirty="0" smtClean="0"/>
              <a:t>  místního rozvoje (Strategie CLLD) </a:t>
            </a:r>
          </a:p>
          <a:p>
            <a:r>
              <a:rPr lang="cs-CZ" sz="3200" b="1" dirty="0" smtClean="0"/>
              <a:t>- „rozvojová agentura“ </a:t>
            </a:r>
            <a:r>
              <a:rPr lang="cs-CZ" sz="3200" b="1" dirty="0"/>
              <a:t>venkovského </a:t>
            </a:r>
            <a:r>
              <a:rPr lang="cs-CZ" sz="3200" b="1" dirty="0" smtClean="0"/>
              <a:t>regionu</a:t>
            </a:r>
          </a:p>
          <a:p>
            <a:endParaRPr lang="cs-CZ" sz="3200" b="1" dirty="0" smtClean="0"/>
          </a:p>
          <a:p>
            <a:endParaRPr lang="cs-CZ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3166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Y</a:t>
            </a:r>
            <a:r>
              <a:rPr lang="cs-CZ" b="1">
                <a:ea typeface="+mj-lt"/>
                <a:cs typeface="+mj-lt"/>
              </a:rPr>
              <a:t>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Yetti </a:t>
            </a:r>
            <a:endParaRPr lang="cs-CZ"/>
          </a:p>
        </p:txBody>
      </p:sp>
      <p:pic>
        <p:nvPicPr>
          <p:cNvPr id="4" name="Obrázek 4" descr="Obsah obrázku perokresba&#10;&#10;Popis vygenerovaný s velmi vysokou mírou spolehlivosti">
            <a:extLst>
              <a:ext uri="{FF2B5EF4-FFF2-40B4-BE49-F238E27FC236}">
                <a16:creationId xmlns:a16="http://schemas.microsoft.com/office/drawing/2014/main" id="{6B5A0E2A-A6F9-4836-A2B8-2808B4E46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4911" y="1505331"/>
            <a:ext cx="384048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6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D1617-5B4F-4360-B808-70401192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b="1">
                <a:ea typeface="+mj-lt"/>
                <a:cs typeface="+mj-lt"/>
              </a:rPr>
              <a:t>Y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>
                <a:ea typeface="+mj-lt"/>
                <a:cs typeface="+mj-lt"/>
              </a:rPr>
              <a:t>jako</a:t>
            </a:r>
            <a:r>
              <a:rPr lang="cs-CZ" dirty="0">
                <a:ea typeface="+mj-lt"/>
                <a:cs typeface="+mj-lt"/>
              </a:rPr>
              <a:t/>
            </a:r>
            <a:br>
              <a:rPr lang="cs-CZ" dirty="0">
                <a:ea typeface="+mj-lt"/>
                <a:cs typeface="+mj-lt"/>
              </a:rPr>
            </a:br>
            <a:r>
              <a:rPr lang="cs-CZ">
                <a:ea typeface="+mj-lt"/>
                <a:cs typeface="+mj-lt"/>
              </a:rPr>
              <a:t>Yetti </a:t>
            </a:r>
            <a:endParaRPr lang="cs-CZ"/>
          </a:p>
        </p:txBody>
      </p:sp>
      <p:pic>
        <p:nvPicPr>
          <p:cNvPr id="4" name="Obrázek 4" descr="Obsah obrázku perokresba&#10;&#10;Popis vygenerovaný s velmi vysokou mírou spolehlivosti">
            <a:extLst>
              <a:ext uri="{FF2B5EF4-FFF2-40B4-BE49-F238E27FC236}">
                <a16:creationId xmlns:a16="http://schemas.microsoft.com/office/drawing/2014/main" id="{6B5A0E2A-A6F9-4836-A2B8-2808B4E46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4911" y="1505331"/>
            <a:ext cx="3840480" cy="3840480"/>
          </a:xfrm>
          <a:prstGeom prst="rect">
            <a:avLst/>
          </a:prstGeom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90B6B5A5-724D-40E0-881B-E2746BE6E912}"/>
              </a:ext>
            </a:extLst>
          </p:cNvPr>
          <p:cNvCxnSpPr/>
          <p:nvPr/>
        </p:nvCxnSpPr>
        <p:spPr>
          <a:xfrm flipV="1">
            <a:off x="3505200" y="1743075"/>
            <a:ext cx="4114800" cy="361950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E8E9FCAC-6444-4155-82C0-792839690FA9}"/>
              </a:ext>
            </a:extLst>
          </p:cNvPr>
          <p:cNvCxnSpPr/>
          <p:nvPr/>
        </p:nvCxnSpPr>
        <p:spPr>
          <a:xfrm>
            <a:off x="3850481" y="1612106"/>
            <a:ext cx="3676650" cy="3800475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145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+mn-lt"/>
              </a:rPr>
              <a:t>DĚKUJI ZA POZORNOST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cs-CZ" sz="3200" dirty="0" smtClean="0"/>
          </a:p>
          <a:p>
            <a:endParaRPr lang="cs-CZ" sz="3200" dirty="0"/>
          </a:p>
          <a:p>
            <a:endParaRPr lang="cs-CZ" sz="3200" dirty="0" smtClean="0"/>
          </a:p>
          <a:p>
            <a:r>
              <a:rPr lang="cs-CZ" sz="3200" b="1" dirty="0" smtClean="0"/>
              <a:t>Ing. Jiří Krist</a:t>
            </a:r>
          </a:p>
          <a:p>
            <a:r>
              <a:rPr lang="cs-CZ" sz="3200" b="1" dirty="0" smtClean="0"/>
              <a:t>předseda NS MAS ČR</a:t>
            </a:r>
          </a:p>
          <a:p>
            <a:r>
              <a:rPr lang="cs-CZ" sz="3200" b="1" dirty="0" smtClean="0"/>
              <a:t>e</a:t>
            </a:r>
            <a:r>
              <a:rPr lang="cs-CZ" sz="3200" dirty="0" smtClean="0"/>
              <a:t> </a:t>
            </a:r>
            <a:r>
              <a:rPr lang="cs-CZ" sz="3200" dirty="0" smtClean="0">
                <a:hlinkClick r:id="rId2"/>
              </a:rPr>
              <a:t>j.krist@nsmascr.cz</a:t>
            </a:r>
            <a:r>
              <a:rPr lang="cs-CZ" sz="3200" dirty="0" smtClean="0"/>
              <a:t> </a:t>
            </a:r>
          </a:p>
          <a:p>
            <a:r>
              <a:rPr lang="cs-CZ" sz="3200" b="1" dirty="0" smtClean="0"/>
              <a:t>t</a:t>
            </a:r>
            <a:r>
              <a:rPr lang="cs-CZ" sz="3200" dirty="0" smtClean="0"/>
              <a:t> +420 724 </a:t>
            </a:r>
            <a:r>
              <a:rPr lang="cs-CZ" sz="3200" dirty="0"/>
              <a:t>790 088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5313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 smtClean="0">
                <a:latin typeface="+mn-lt"/>
              </a:rPr>
              <a:t>povinné orgány MAS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sz="2800" b="1" dirty="0" smtClean="0"/>
              <a:t>- nejvyšší orgán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sz="2800" dirty="0" smtClean="0"/>
              <a:t>Valná hromada/shromáždění/Plénum</a:t>
            </a:r>
            <a:endParaRPr lang="cs-CZ" sz="2800" b="1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sz="2800" b="1" dirty="0" smtClean="0"/>
              <a:t>- rozhodovací orgán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sz="2800" dirty="0" smtClean="0"/>
              <a:t>Výbor partnerství/Programový výbor/Správní rada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sz="2800" b="1" dirty="0" smtClean="0"/>
              <a:t>- výběrový orgán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sz="2800" dirty="0" smtClean="0"/>
              <a:t>Výběrová komise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sz="2800" b="1" dirty="0" smtClean="0"/>
              <a:t>- kontrolní orgán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sz="2800" dirty="0" smtClean="0"/>
              <a:t>Kontrolní/revizní/dozorčí komise/výbor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sz="2800" b="1" dirty="0" smtClean="0"/>
              <a:t>- kancelář MAS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sz="2800" dirty="0" smtClean="0"/>
              <a:t>Manažer MAS</a:t>
            </a:r>
            <a:endParaRPr lang="cs-CZ" sz="2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sz="2800" b="1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37427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smascr.cz/content/uploads/2019/01/clenove-NS-MAS_2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802" cy="64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87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 smtClean="0">
                <a:latin typeface="+mn-lt"/>
              </a:rPr>
              <a:t>Jak to funguje?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 smtClean="0"/>
              <a:t>MAS na základě širokého veřejného projednávání zpracuje Strategii CLLD, kterou následně schválí </a:t>
            </a:r>
            <a:br>
              <a:rPr lang="cs-CZ" sz="2800" b="1" dirty="0" smtClean="0"/>
            </a:br>
            <a:r>
              <a:rPr lang="cs-CZ" sz="2800" b="1" dirty="0" smtClean="0"/>
              <a:t>její orgány.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 smtClean="0"/>
              <a:t>ŘO posoudí kvalitu zpracování Strategie CLLD </a:t>
            </a:r>
            <a:br>
              <a:rPr lang="cs-CZ" sz="2800" b="1" dirty="0" smtClean="0"/>
            </a:br>
            <a:r>
              <a:rPr lang="cs-CZ" sz="2800" b="1" dirty="0" smtClean="0"/>
              <a:t>a rozhodnou o přidělení finanční alokace.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 smtClean="0"/>
              <a:t>MAS vyhlašuje Výzvy MAS k předkládání </a:t>
            </a:r>
            <a:br>
              <a:rPr lang="cs-CZ" sz="2800" b="1" dirty="0" smtClean="0"/>
            </a:br>
            <a:r>
              <a:rPr lang="cs-CZ" sz="2800" b="1" dirty="0" smtClean="0"/>
              <a:t>Žádostí o podporu, které následně vyhodnocuje.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 smtClean="0"/>
              <a:t>MAS vybírá projekty k podpoře a předává je na </a:t>
            </a:r>
            <a:br>
              <a:rPr lang="cs-CZ" sz="2800" b="1" dirty="0" smtClean="0"/>
            </a:br>
            <a:r>
              <a:rPr lang="cs-CZ" sz="2800" b="1" dirty="0" smtClean="0"/>
              <a:t>ŘO k další administraci.</a:t>
            </a:r>
          </a:p>
        </p:txBody>
      </p:sp>
    </p:spTree>
    <p:extLst>
      <p:ext uri="{BB962C8B-B14F-4D97-AF65-F5344CB8AC3E}">
        <p14:creationId xmlns:p14="http://schemas.microsoft.com/office/powerpoint/2010/main" val="111831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 smtClean="0">
                <a:latin typeface="+mn-lt"/>
              </a:rPr>
              <a:t>konzultační podpora MAS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800" b="1" dirty="0" smtClean="0"/>
              <a:t> bezplatné konzultace s pracovníky MAS </a:t>
            </a:r>
            <a:endParaRPr lang="cs-CZ" sz="2800" b="1" dirty="0"/>
          </a:p>
          <a:p>
            <a:pPr lvl="1">
              <a:buFontTx/>
              <a:buChar char="-"/>
            </a:pPr>
            <a:r>
              <a:rPr lang="cs-CZ" sz="2400" dirty="0" smtClean="0"/>
              <a:t>projektový záměr / nápad</a:t>
            </a:r>
          </a:p>
          <a:p>
            <a:pPr lvl="1">
              <a:buFontTx/>
              <a:buChar char="-"/>
            </a:pPr>
            <a:r>
              <a:rPr lang="cs-CZ" sz="2400" dirty="0" smtClean="0"/>
              <a:t>příprava žádosti o podporu a příloh</a:t>
            </a:r>
          </a:p>
          <a:p>
            <a:pPr lvl="1">
              <a:buFontTx/>
              <a:buChar char="-"/>
            </a:pPr>
            <a:r>
              <a:rPr lang="cs-CZ" sz="2400" dirty="0" smtClean="0"/>
              <a:t>výběrové řízení</a:t>
            </a:r>
          </a:p>
          <a:p>
            <a:pPr lvl="1">
              <a:buFontTx/>
              <a:buChar char="-"/>
            </a:pPr>
            <a:r>
              <a:rPr lang="cs-CZ" sz="2400" dirty="0" smtClean="0"/>
              <a:t>změny v projektu</a:t>
            </a:r>
          </a:p>
          <a:p>
            <a:pPr lvl="1">
              <a:buFontTx/>
              <a:buChar char="-"/>
            </a:pPr>
            <a:r>
              <a:rPr lang="cs-CZ" sz="2400" dirty="0" smtClean="0"/>
              <a:t>příprava Zpráv o realizaci (</a:t>
            </a:r>
            <a:r>
              <a:rPr lang="cs-CZ" sz="2400" dirty="0" err="1" smtClean="0"/>
              <a:t>ZoR</a:t>
            </a:r>
            <a:r>
              <a:rPr lang="cs-CZ" sz="2400" dirty="0" smtClean="0"/>
              <a:t>) a Žádostí o platbu (</a:t>
            </a:r>
            <a:r>
              <a:rPr lang="cs-CZ" sz="2400" dirty="0" err="1" smtClean="0"/>
              <a:t>ŽoP</a:t>
            </a:r>
            <a:r>
              <a:rPr lang="cs-CZ" sz="2400" dirty="0" smtClean="0"/>
              <a:t>)</a:t>
            </a:r>
          </a:p>
          <a:p>
            <a:pPr lvl="1">
              <a:buFontTx/>
              <a:buChar char="-"/>
            </a:pPr>
            <a:r>
              <a:rPr lang="cs-CZ" sz="2400" dirty="0" smtClean="0"/>
              <a:t>kontroly projektu (CRR, MMR, FÚ, …)</a:t>
            </a:r>
          </a:p>
          <a:p>
            <a:pPr>
              <a:buFontTx/>
              <a:buChar char="-"/>
            </a:pPr>
            <a:r>
              <a:rPr lang="cs-CZ" sz="2800" b="1" dirty="0"/>
              <a:t> </a:t>
            </a:r>
            <a:r>
              <a:rPr lang="cs-CZ" sz="2800" b="1" dirty="0" smtClean="0"/>
              <a:t>informační semináře</a:t>
            </a:r>
          </a:p>
          <a:p>
            <a:pPr lvl="1">
              <a:buFontTx/>
              <a:buChar char="-"/>
            </a:pPr>
            <a:r>
              <a:rPr lang="cs-CZ" sz="2600" dirty="0" smtClean="0"/>
              <a:t>pro žadatele </a:t>
            </a:r>
          </a:p>
          <a:p>
            <a:pPr lvl="1">
              <a:buFontTx/>
              <a:buChar char="-"/>
            </a:pPr>
            <a:r>
              <a:rPr lang="cs-CZ" sz="2600" dirty="0" smtClean="0"/>
              <a:t>pro příjemce</a:t>
            </a:r>
          </a:p>
        </p:txBody>
      </p:sp>
    </p:spTree>
    <p:extLst>
      <p:ext uri="{BB962C8B-B14F-4D97-AF65-F5344CB8AC3E}">
        <p14:creationId xmlns:p14="http://schemas.microsoft.com/office/powerpoint/2010/main" val="1069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 smtClean="0">
                <a:latin typeface="+mn-lt"/>
              </a:rPr>
              <a:t>IROP 2014-20 / stávající stav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800" dirty="0" smtClean="0"/>
              <a:t> 1.2 Udržitelné formy dopravy</a:t>
            </a:r>
          </a:p>
          <a:p>
            <a:pPr>
              <a:buFontTx/>
              <a:buChar char="-"/>
            </a:pPr>
            <a:r>
              <a:rPr lang="cs-CZ" sz="2800" dirty="0" smtClean="0"/>
              <a:t> 1.3 Připravenost na rizika a katastrofy</a:t>
            </a:r>
          </a:p>
          <a:p>
            <a:pPr>
              <a:buFontTx/>
              <a:buChar char="-"/>
            </a:pPr>
            <a:r>
              <a:rPr lang="cs-CZ" sz="2800" dirty="0" smtClean="0"/>
              <a:t> 2.1 Služby vedoucí k sociální inkluzi</a:t>
            </a:r>
          </a:p>
          <a:p>
            <a:pPr>
              <a:buFontTx/>
              <a:buChar char="-"/>
            </a:pPr>
            <a:r>
              <a:rPr lang="cs-CZ" sz="2800" dirty="0" smtClean="0"/>
              <a:t> 2.2 Sociální podnikání</a:t>
            </a:r>
          </a:p>
          <a:p>
            <a:pPr>
              <a:buFontTx/>
              <a:buChar char="-"/>
            </a:pPr>
            <a:r>
              <a:rPr lang="cs-CZ" sz="2800" dirty="0" smtClean="0"/>
              <a:t> 2.3 Infrastruktura pro zdravotní služby</a:t>
            </a:r>
          </a:p>
          <a:p>
            <a:pPr>
              <a:buFontTx/>
              <a:buChar char="-"/>
            </a:pPr>
            <a:r>
              <a:rPr lang="cs-CZ" sz="2800" dirty="0" smtClean="0"/>
              <a:t> 2.4 Infrastruktura pro vzdělávání</a:t>
            </a:r>
          </a:p>
          <a:p>
            <a:pPr>
              <a:buFontTx/>
              <a:buChar char="-"/>
            </a:pPr>
            <a:r>
              <a:rPr lang="cs-CZ" sz="2800" dirty="0" smtClean="0"/>
              <a:t> 3.1 Kulturní dědictví</a:t>
            </a:r>
          </a:p>
          <a:p>
            <a:pPr>
              <a:buFontTx/>
              <a:buChar char="-"/>
            </a:pPr>
            <a:r>
              <a:rPr lang="cs-CZ" sz="2800" dirty="0" smtClean="0"/>
              <a:t> 3.3 Dokumenty územního rozvoje</a:t>
            </a:r>
          </a:p>
          <a:p>
            <a:pPr marL="0" indent="0">
              <a:buNone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4356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2682</TotalTime>
  <Words>347</Words>
  <Application>Microsoft Office PowerPoint</Application>
  <PresentationFormat>Předvádění na obrazovce (4:3)</PresentationFormat>
  <Paragraphs>135</Paragraphs>
  <Slides>42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Calibri</vt:lpstr>
      <vt:lpstr>Calibri Light</vt:lpstr>
      <vt:lpstr>Retrospektiva</vt:lpstr>
      <vt:lpstr>Zaměření a změny CLLD  pro nové období </vt:lpstr>
      <vt:lpstr>CLLD / LEADER v ČR</vt:lpstr>
      <vt:lpstr>7 principů metody LEADER</vt:lpstr>
      <vt:lpstr>MAS = MÍSTNÍ AKČNÍ SKUPINA</vt:lpstr>
      <vt:lpstr>povinné orgány MAS</vt:lpstr>
      <vt:lpstr>Prezentace aplikace PowerPoint</vt:lpstr>
      <vt:lpstr>Jak to funguje?</vt:lpstr>
      <vt:lpstr>konzultační podpora MAS</vt:lpstr>
      <vt:lpstr>IROP 2014-20 / stávající stav</vt:lpstr>
      <vt:lpstr>IROP 2014-20 / stávající stav</vt:lpstr>
      <vt:lpstr>IROP 2021-27 / SC 5.1 CLLD předpokládané tematické zaměření</vt:lpstr>
      <vt:lpstr>Zapojte se do své MASky!</vt:lpstr>
      <vt:lpstr>Chytrá a udržitelná řešení pro obce a regiony od A po Ž</vt:lpstr>
      <vt:lpstr>A  jako Architektura</vt:lpstr>
      <vt:lpstr>B jako Biotechnologie</vt:lpstr>
      <vt:lpstr>C jako Cirkulační</vt:lpstr>
      <vt:lpstr>D jako Doprava</vt:lpstr>
      <vt:lpstr>E jako Energetika</vt:lpstr>
      <vt:lpstr>F jako Fakta</vt:lpstr>
      <vt:lpstr>G jako Gastronomie</vt:lpstr>
      <vt:lpstr>H jako Holistika</vt:lpstr>
      <vt:lpstr>CH jako Chytrost</vt:lpstr>
      <vt:lpstr>I jako Inovace</vt:lpstr>
      <vt:lpstr>J jako Jeep</vt:lpstr>
      <vt:lpstr>K jako Komunikace</vt:lpstr>
      <vt:lpstr>L jako Lidé</vt:lpstr>
      <vt:lpstr>M jako Materiály</vt:lpstr>
      <vt:lpstr>N jako Nano</vt:lpstr>
      <vt:lpstr>O jako Obnovitelné</vt:lpstr>
      <vt:lpstr>P jako Průmysl 4.0</vt:lpstr>
      <vt:lpstr>R jako Resilience</vt:lpstr>
      <vt:lpstr>S jako Slunce</vt:lpstr>
      <vt:lpstr>T jako Technologie</vt:lpstr>
      <vt:lpstr>U jako Univerzity</vt:lpstr>
      <vt:lpstr>V jako Voda</vt:lpstr>
      <vt:lpstr>W jako World</vt:lpstr>
      <vt:lpstr>X jako X-faktor</vt:lpstr>
      <vt:lpstr>Z jako Zdravotnictví</vt:lpstr>
      <vt:lpstr>Ž jako Železnice</vt:lpstr>
      <vt:lpstr>Y jako Yetti </vt:lpstr>
      <vt:lpstr>Y jako Yetti 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INFORMACE PRO MAS – LEADER/CLLD</dc:title>
  <dc:creator>Honza</dc:creator>
  <cp:lastModifiedBy>Mazal Rostislav</cp:lastModifiedBy>
  <cp:revision>204</cp:revision>
  <dcterms:created xsi:type="dcterms:W3CDTF">2016-03-16T14:32:37Z</dcterms:created>
  <dcterms:modified xsi:type="dcterms:W3CDTF">2019-10-14T06:07:47Z</dcterms:modified>
</cp:coreProperties>
</file>