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6"/>
  </p:notesMasterIdLst>
  <p:sldIdLst>
    <p:sldId id="256" r:id="rId3"/>
    <p:sldId id="257" r:id="rId4"/>
    <p:sldId id="258" r:id="rId5"/>
    <p:sldId id="260" r:id="rId6"/>
    <p:sldId id="261" r:id="rId7"/>
    <p:sldId id="262" r:id="rId8"/>
    <p:sldId id="279" r:id="rId9"/>
    <p:sldId id="277" r:id="rId10"/>
    <p:sldId id="278" r:id="rId11"/>
    <p:sldId id="272" r:id="rId12"/>
    <p:sldId id="275" r:id="rId13"/>
    <p:sldId id="274" r:id="rId14"/>
    <p:sldId id="271" r:id="rId15"/>
  </p:sldIdLst>
  <p:sldSz cx="12192000" cy="7023100"/>
  <p:notesSz cx="12192000" cy="70231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4660"/>
  </p:normalViewPr>
  <p:slideViewPr>
    <p:cSldViewPr>
      <p:cViewPr>
        <p:scale>
          <a:sx n="74" d="100"/>
          <a:sy n="74" d="100"/>
        </p:scale>
        <p:origin x="-534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7E554-059A-438C-8F7D-8CDB56ABADE5}" type="datetimeFigureOut">
              <a:rPr lang="cs-CZ" smtClean="0"/>
              <a:t>11.10.2019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77888"/>
            <a:ext cx="4114800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1219200" y="3379788"/>
            <a:ext cx="9753600" cy="2765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670675"/>
            <a:ext cx="52832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6905625" y="6670675"/>
            <a:ext cx="52832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B8E60-4EC4-44EF-B174-7BCC1BF3B8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272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Zjednodušení hodnocení</a:t>
            </a:r>
            <a:r>
              <a:rPr lang="cs-CZ" baseline="0" dirty="0" smtClean="0"/>
              <a:t> – umožní rychlejší start programového období pro připravené programy, pomalejší programy budou moci zahájit realizaci IN dle svých možností. Schvalování nebude tak dlouhé. Nebude tak náročná kontrola na straně MMR – jde primárně o strategie aglomerací.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B8E60-4EC4-44EF-B174-7BCC1BF3B83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550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77161"/>
            <a:ext cx="10363200" cy="14748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932936"/>
            <a:ext cx="8534400" cy="175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1" y="281251"/>
            <a:ext cx="10972800" cy="92552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516" b="1" baseline="0">
                <a:solidFill>
                  <a:srgbClr val="034EA2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41350"/>
            <a:ext cx="12210121" cy="103376"/>
          </a:xfrm>
          <a:prstGeom prst="rect">
            <a:avLst/>
          </a:prstGeom>
        </p:spPr>
      </p:pic>
      <p:sp>
        <p:nvSpPr>
          <p:cNvPr id="15" name="Zástupný symbol pro tabulku 14"/>
          <p:cNvSpPr>
            <a:spLocks noGrp="1"/>
          </p:cNvSpPr>
          <p:nvPr>
            <p:ph type="tbl" sz="quarter" idx="13"/>
          </p:nvPr>
        </p:nvSpPr>
        <p:spPr>
          <a:xfrm>
            <a:off x="622381" y="1638671"/>
            <a:ext cx="11018684" cy="432215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tabulku.</a:t>
            </a:r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2" name="Obrázek 11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558" y="6314656"/>
            <a:ext cx="3986433" cy="687983"/>
          </a:xfrm>
          <a:prstGeom prst="rect">
            <a:avLst/>
          </a:prstGeom>
        </p:spPr>
      </p:pic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1531" y="6321838"/>
            <a:ext cx="8040470" cy="70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5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46976" y="4807986"/>
            <a:ext cx="8498050" cy="100834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ctr">
              <a:buNone/>
              <a:defRPr sz="2735" baseline="0">
                <a:solidFill>
                  <a:srgbClr val="034EA2"/>
                </a:solidFill>
              </a:defRPr>
            </a:lvl1pPr>
            <a:lvl2pPr marL="600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1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3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Jméno autora/autorů a kontakt</a:t>
            </a:r>
            <a:endParaRPr lang="cs-CZ" dirty="0"/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1054237" y="2789869"/>
            <a:ext cx="10082978" cy="1225851"/>
          </a:xfrm>
          <a:prstGeom prst="rect">
            <a:avLst/>
          </a:prstGeom>
        </p:spPr>
        <p:txBody>
          <a:bodyPr lIns="90000">
            <a:normAutofit/>
          </a:bodyPr>
          <a:lstStyle>
            <a:lvl1pPr algn="ctr">
              <a:defRPr sz="5274" b="0" baseline="0">
                <a:solidFill>
                  <a:srgbClr val="034EA2"/>
                </a:solidFill>
              </a:defRPr>
            </a:lvl1pPr>
          </a:lstStyle>
          <a:p>
            <a:r>
              <a:rPr lang="cs-CZ" dirty="0" smtClean="0"/>
              <a:t>Rozloučení</a:t>
            </a:r>
            <a:endParaRPr lang="cs-CZ" dirty="0"/>
          </a:p>
        </p:txBody>
      </p:sp>
      <p:pic>
        <p:nvPicPr>
          <p:cNvPr id="9" name="Obrázek 8" descr="roh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00527" y="0"/>
            <a:ext cx="4591474" cy="4591913"/>
          </a:xfrm>
          <a:prstGeom prst="rect">
            <a:avLst/>
          </a:prstGeom>
        </p:spPr>
      </p:pic>
      <p:pic>
        <p:nvPicPr>
          <p:cNvPr id="10" name="Obrázek 9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63462" y="5960376"/>
            <a:ext cx="4465077" cy="77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85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15954" y="641522"/>
            <a:ext cx="0" cy="441325"/>
          </a:xfrm>
          <a:custGeom>
            <a:avLst/>
            <a:gdLst/>
            <a:ahLst/>
            <a:cxnLst/>
            <a:rect l="l" t="t" r="r" b="b"/>
            <a:pathLst>
              <a:path h="441325">
                <a:moveTo>
                  <a:pt x="0" y="0"/>
                </a:moveTo>
                <a:lnTo>
                  <a:pt x="0" y="440718"/>
                </a:lnTo>
              </a:path>
            </a:pathLst>
          </a:custGeom>
          <a:ln w="157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1884956" y="641519"/>
            <a:ext cx="145385" cy="99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2081530" y="641521"/>
            <a:ext cx="0" cy="99695"/>
          </a:xfrm>
          <a:custGeom>
            <a:avLst/>
            <a:gdLst/>
            <a:ahLst/>
            <a:cxnLst/>
            <a:rect l="l" t="t" r="r" b="b"/>
            <a:pathLst>
              <a:path h="99695">
                <a:moveTo>
                  <a:pt x="0" y="0"/>
                </a:moveTo>
                <a:lnTo>
                  <a:pt x="0" y="99615"/>
                </a:lnTo>
              </a:path>
            </a:pathLst>
          </a:custGeom>
          <a:ln w="235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2132615" y="641519"/>
            <a:ext cx="106120" cy="996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k object 20"/>
          <p:cNvSpPr/>
          <p:nvPr/>
        </p:nvSpPr>
        <p:spPr>
          <a:xfrm>
            <a:off x="1881030" y="638503"/>
            <a:ext cx="1414932" cy="4437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k object 21"/>
          <p:cNvSpPr/>
          <p:nvPr/>
        </p:nvSpPr>
        <p:spPr>
          <a:xfrm>
            <a:off x="650814" y="804525"/>
            <a:ext cx="848994" cy="259715"/>
          </a:xfrm>
          <a:custGeom>
            <a:avLst/>
            <a:gdLst/>
            <a:ahLst/>
            <a:cxnLst/>
            <a:rect l="l" t="t" r="r" b="b"/>
            <a:pathLst>
              <a:path w="848994" h="259715">
                <a:moveTo>
                  <a:pt x="381251" y="0"/>
                </a:moveTo>
                <a:lnTo>
                  <a:pt x="334084" y="3300"/>
                </a:lnTo>
                <a:lnTo>
                  <a:pt x="286918" y="8299"/>
                </a:lnTo>
                <a:lnTo>
                  <a:pt x="239755" y="14431"/>
                </a:lnTo>
                <a:lnTo>
                  <a:pt x="192595" y="21129"/>
                </a:lnTo>
                <a:lnTo>
                  <a:pt x="147389" y="30563"/>
                </a:lnTo>
                <a:lnTo>
                  <a:pt x="102190" y="42259"/>
                </a:lnTo>
                <a:lnTo>
                  <a:pt x="67431" y="58344"/>
                </a:lnTo>
                <a:lnTo>
                  <a:pt x="33408" y="80372"/>
                </a:lnTo>
                <a:lnTo>
                  <a:pt x="8229" y="109758"/>
                </a:lnTo>
                <a:lnTo>
                  <a:pt x="0" y="147918"/>
                </a:lnTo>
                <a:lnTo>
                  <a:pt x="8691" y="179335"/>
                </a:lnTo>
                <a:lnTo>
                  <a:pt x="65158" y="224183"/>
                </a:lnTo>
                <a:lnTo>
                  <a:pt x="108158" y="238809"/>
                </a:lnTo>
                <a:lnTo>
                  <a:pt x="157818" y="249034"/>
                </a:lnTo>
                <a:lnTo>
                  <a:pt x="211750" y="255453"/>
                </a:lnTo>
                <a:lnTo>
                  <a:pt x="267564" y="258666"/>
                </a:lnTo>
                <a:lnTo>
                  <a:pt x="322874" y="259268"/>
                </a:lnTo>
                <a:lnTo>
                  <a:pt x="375291" y="257858"/>
                </a:lnTo>
                <a:lnTo>
                  <a:pt x="422426" y="255034"/>
                </a:lnTo>
                <a:lnTo>
                  <a:pt x="461891" y="251391"/>
                </a:lnTo>
                <a:lnTo>
                  <a:pt x="533464" y="241347"/>
                </a:lnTo>
                <a:lnTo>
                  <a:pt x="578649" y="233571"/>
                </a:lnTo>
                <a:lnTo>
                  <a:pt x="625154" y="224056"/>
                </a:lnTo>
                <a:lnTo>
                  <a:pt x="671281" y="212658"/>
                </a:lnTo>
                <a:lnTo>
                  <a:pt x="715332" y="199231"/>
                </a:lnTo>
                <a:lnTo>
                  <a:pt x="741249" y="190175"/>
                </a:lnTo>
                <a:lnTo>
                  <a:pt x="538469" y="190175"/>
                </a:lnTo>
                <a:lnTo>
                  <a:pt x="493149" y="189260"/>
                </a:lnTo>
                <a:lnTo>
                  <a:pt x="441571" y="185811"/>
                </a:lnTo>
                <a:lnTo>
                  <a:pt x="389031" y="178770"/>
                </a:lnTo>
                <a:lnTo>
                  <a:pt x="340822" y="167083"/>
                </a:lnTo>
                <a:lnTo>
                  <a:pt x="302240" y="149692"/>
                </a:lnTo>
                <a:lnTo>
                  <a:pt x="275130" y="93575"/>
                </a:lnTo>
                <a:lnTo>
                  <a:pt x="290602" y="60276"/>
                </a:lnTo>
                <a:lnTo>
                  <a:pt x="319341" y="35467"/>
                </a:lnTo>
                <a:lnTo>
                  <a:pt x="381251" y="0"/>
                </a:lnTo>
                <a:close/>
              </a:path>
              <a:path w="848994" h="259715">
                <a:moveTo>
                  <a:pt x="848964" y="141876"/>
                </a:moveTo>
                <a:lnTo>
                  <a:pt x="816966" y="148812"/>
                </a:lnTo>
                <a:lnTo>
                  <a:pt x="775757" y="158860"/>
                </a:lnTo>
                <a:lnTo>
                  <a:pt x="727918" y="169472"/>
                </a:lnTo>
                <a:lnTo>
                  <a:pt x="640161" y="183809"/>
                </a:lnTo>
                <a:lnTo>
                  <a:pt x="604298" y="187534"/>
                </a:lnTo>
                <a:lnTo>
                  <a:pt x="569910" y="189562"/>
                </a:lnTo>
                <a:lnTo>
                  <a:pt x="538469" y="190175"/>
                </a:lnTo>
                <a:lnTo>
                  <a:pt x="741249" y="190175"/>
                </a:lnTo>
                <a:lnTo>
                  <a:pt x="755556" y="185176"/>
                </a:lnTo>
                <a:lnTo>
                  <a:pt x="792465" y="170555"/>
                </a:lnTo>
                <a:lnTo>
                  <a:pt x="824215" y="155933"/>
                </a:lnTo>
                <a:lnTo>
                  <a:pt x="848964" y="14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k object 22"/>
          <p:cNvSpPr/>
          <p:nvPr/>
        </p:nvSpPr>
        <p:spPr>
          <a:xfrm>
            <a:off x="961310" y="662648"/>
            <a:ext cx="593090" cy="315595"/>
          </a:xfrm>
          <a:custGeom>
            <a:avLst/>
            <a:gdLst/>
            <a:ahLst/>
            <a:cxnLst/>
            <a:rect l="l" t="t" r="r" b="b"/>
            <a:pathLst>
              <a:path w="593090" h="315594">
                <a:moveTo>
                  <a:pt x="467726" y="0"/>
                </a:moveTo>
                <a:lnTo>
                  <a:pt x="494436" y="28440"/>
                </a:lnTo>
                <a:lnTo>
                  <a:pt x="513412" y="62260"/>
                </a:lnTo>
                <a:lnTo>
                  <a:pt x="512494" y="98911"/>
                </a:lnTo>
                <a:lnTo>
                  <a:pt x="479519" y="135845"/>
                </a:lnTo>
                <a:lnTo>
                  <a:pt x="445613" y="156123"/>
                </a:lnTo>
                <a:lnTo>
                  <a:pt x="408763" y="175838"/>
                </a:lnTo>
                <a:lnTo>
                  <a:pt x="368967" y="194421"/>
                </a:lnTo>
                <a:lnTo>
                  <a:pt x="326227" y="211307"/>
                </a:lnTo>
                <a:lnTo>
                  <a:pt x="279693" y="226231"/>
                </a:lnTo>
                <a:lnTo>
                  <a:pt x="231647" y="239783"/>
                </a:lnTo>
                <a:lnTo>
                  <a:pt x="182982" y="251698"/>
                </a:lnTo>
                <a:lnTo>
                  <a:pt x="134591" y="261713"/>
                </a:lnTo>
                <a:lnTo>
                  <a:pt x="87368" y="269563"/>
                </a:lnTo>
                <a:lnTo>
                  <a:pt x="42207" y="274984"/>
                </a:lnTo>
                <a:lnTo>
                  <a:pt x="0" y="277711"/>
                </a:lnTo>
                <a:lnTo>
                  <a:pt x="43175" y="291441"/>
                </a:lnTo>
                <a:lnTo>
                  <a:pt x="83034" y="301487"/>
                </a:lnTo>
                <a:lnTo>
                  <a:pt x="126576" y="308703"/>
                </a:lnTo>
                <a:lnTo>
                  <a:pt x="180802" y="313940"/>
                </a:lnTo>
                <a:lnTo>
                  <a:pt x="223753" y="315266"/>
                </a:lnTo>
                <a:lnTo>
                  <a:pt x="270666" y="315145"/>
                </a:lnTo>
                <a:lnTo>
                  <a:pt x="318899" y="312852"/>
                </a:lnTo>
                <a:lnTo>
                  <a:pt x="365812" y="307662"/>
                </a:lnTo>
                <a:lnTo>
                  <a:pt x="408763" y="298851"/>
                </a:lnTo>
                <a:lnTo>
                  <a:pt x="421229" y="294320"/>
                </a:lnTo>
                <a:lnTo>
                  <a:pt x="434802" y="289791"/>
                </a:lnTo>
                <a:lnTo>
                  <a:pt x="463786" y="280737"/>
                </a:lnTo>
                <a:lnTo>
                  <a:pt x="474293" y="274889"/>
                </a:lnTo>
                <a:lnTo>
                  <a:pt x="482953" y="270172"/>
                </a:lnTo>
                <a:lnTo>
                  <a:pt x="490874" y="265456"/>
                </a:lnTo>
                <a:lnTo>
                  <a:pt x="499164" y="259608"/>
                </a:lnTo>
                <a:lnTo>
                  <a:pt x="526431" y="242675"/>
                </a:lnTo>
                <a:lnTo>
                  <a:pt x="567699" y="203147"/>
                </a:lnTo>
                <a:lnTo>
                  <a:pt x="591529" y="153007"/>
                </a:lnTo>
                <a:lnTo>
                  <a:pt x="592512" y="123763"/>
                </a:lnTo>
                <a:lnTo>
                  <a:pt x="586126" y="94522"/>
                </a:lnTo>
                <a:lnTo>
                  <a:pt x="573846" y="66414"/>
                </a:lnTo>
                <a:lnTo>
                  <a:pt x="553945" y="45424"/>
                </a:lnTo>
                <a:lnTo>
                  <a:pt x="526676" y="25283"/>
                </a:lnTo>
                <a:lnTo>
                  <a:pt x="496462" y="9105"/>
                </a:lnTo>
                <a:lnTo>
                  <a:pt x="467726" y="0"/>
                </a:lnTo>
                <a:close/>
              </a:path>
            </a:pathLst>
          </a:custGeom>
          <a:solidFill>
            <a:srgbClr val="F8E2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bk object 23"/>
          <p:cNvSpPr/>
          <p:nvPr/>
        </p:nvSpPr>
        <p:spPr>
          <a:xfrm>
            <a:off x="623315" y="678228"/>
            <a:ext cx="826769" cy="186055"/>
          </a:xfrm>
          <a:custGeom>
            <a:avLst/>
            <a:gdLst/>
            <a:ahLst/>
            <a:cxnLst/>
            <a:rect l="l" t="t" r="r" b="b"/>
            <a:pathLst>
              <a:path w="826769" h="186055">
                <a:moveTo>
                  <a:pt x="613082" y="0"/>
                </a:moveTo>
                <a:lnTo>
                  <a:pt x="559651" y="1643"/>
                </a:lnTo>
                <a:lnTo>
                  <a:pt x="506451" y="5355"/>
                </a:lnTo>
                <a:lnTo>
                  <a:pt x="455483" y="10795"/>
                </a:lnTo>
                <a:lnTo>
                  <a:pt x="408749" y="17622"/>
                </a:lnTo>
                <a:lnTo>
                  <a:pt x="340509" y="31570"/>
                </a:lnTo>
                <a:lnTo>
                  <a:pt x="277412" y="48697"/>
                </a:lnTo>
                <a:lnTo>
                  <a:pt x="219653" y="68160"/>
                </a:lnTo>
                <a:lnTo>
                  <a:pt x="167425" y="89113"/>
                </a:lnTo>
                <a:lnTo>
                  <a:pt x="120923" y="110712"/>
                </a:lnTo>
                <a:lnTo>
                  <a:pt x="80341" y="132111"/>
                </a:lnTo>
                <a:lnTo>
                  <a:pt x="45873" y="152468"/>
                </a:lnTo>
                <a:lnTo>
                  <a:pt x="0" y="183804"/>
                </a:lnTo>
                <a:lnTo>
                  <a:pt x="0" y="185943"/>
                </a:lnTo>
                <a:lnTo>
                  <a:pt x="19330" y="182379"/>
                </a:lnTo>
                <a:lnTo>
                  <a:pt x="46659" y="174973"/>
                </a:lnTo>
                <a:lnTo>
                  <a:pt x="132025" y="148465"/>
                </a:lnTo>
                <a:lnTo>
                  <a:pt x="157204" y="142145"/>
                </a:lnTo>
                <a:lnTo>
                  <a:pt x="208301" y="132338"/>
                </a:lnTo>
                <a:lnTo>
                  <a:pt x="261358" y="123943"/>
                </a:lnTo>
                <a:lnTo>
                  <a:pt x="314417" y="117246"/>
                </a:lnTo>
                <a:lnTo>
                  <a:pt x="367477" y="112812"/>
                </a:lnTo>
                <a:lnTo>
                  <a:pt x="420542" y="111208"/>
                </a:lnTo>
                <a:lnTo>
                  <a:pt x="791817" y="111208"/>
                </a:lnTo>
                <a:lnTo>
                  <a:pt x="804608" y="102432"/>
                </a:lnTo>
                <a:lnTo>
                  <a:pt x="825366" y="74980"/>
                </a:lnTo>
                <a:lnTo>
                  <a:pt x="826383" y="52620"/>
                </a:lnTo>
                <a:lnTo>
                  <a:pt x="813616" y="34710"/>
                </a:lnTo>
                <a:lnTo>
                  <a:pt x="789066" y="20910"/>
                </a:lnTo>
                <a:lnTo>
                  <a:pt x="754735" y="10879"/>
                </a:lnTo>
                <a:lnTo>
                  <a:pt x="712627" y="4277"/>
                </a:lnTo>
                <a:lnTo>
                  <a:pt x="664741" y="764"/>
                </a:lnTo>
                <a:lnTo>
                  <a:pt x="613082" y="0"/>
                </a:lnTo>
                <a:close/>
              </a:path>
              <a:path w="826769" h="186055">
                <a:moveTo>
                  <a:pt x="791817" y="111208"/>
                </a:moveTo>
                <a:lnTo>
                  <a:pt x="420542" y="111208"/>
                </a:lnTo>
                <a:lnTo>
                  <a:pt x="480594" y="111712"/>
                </a:lnTo>
                <a:lnTo>
                  <a:pt x="536874" y="117435"/>
                </a:lnTo>
                <a:lnTo>
                  <a:pt x="587497" y="129244"/>
                </a:lnTo>
                <a:lnTo>
                  <a:pt x="630575" y="148009"/>
                </a:lnTo>
                <a:lnTo>
                  <a:pt x="664221" y="174597"/>
                </a:lnTo>
                <a:lnTo>
                  <a:pt x="715930" y="153936"/>
                </a:lnTo>
                <a:lnTo>
                  <a:pt x="765427" y="129316"/>
                </a:lnTo>
                <a:lnTo>
                  <a:pt x="791817" y="111208"/>
                </a:lnTo>
                <a:close/>
              </a:path>
            </a:pathLst>
          </a:custGeom>
          <a:solidFill>
            <a:srgbClr val="00AE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bk object 24"/>
          <p:cNvSpPr/>
          <p:nvPr/>
        </p:nvSpPr>
        <p:spPr>
          <a:xfrm>
            <a:off x="756935" y="843769"/>
            <a:ext cx="141605" cy="57785"/>
          </a:xfrm>
          <a:custGeom>
            <a:avLst/>
            <a:gdLst/>
            <a:ahLst/>
            <a:cxnLst/>
            <a:rect l="l" t="t" r="r" b="b"/>
            <a:pathLst>
              <a:path w="141605" h="57784">
                <a:moveTo>
                  <a:pt x="62889" y="0"/>
                </a:moveTo>
                <a:lnTo>
                  <a:pt x="55023" y="21129"/>
                </a:lnTo>
                <a:lnTo>
                  <a:pt x="0" y="27171"/>
                </a:lnTo>
                <a:lnTo>
                  <a:pt x="47170" y="36228"/>
                </a:lnTo>
                <a:lnTo>
                  <a:pt x="35377" y="57357"/>
                </a:lnTo>
                <a:lnTo>
                  <a:pt x="78608" y="39243"/>
                </a:lnTo>
                <a:lnTo>
                  <a:pt x="113986" y="39243"/>
                </a:lnTo>
                <a:lnTo>
                  <a:pt x="102194" y="30186"/>
                </a:lnTo>
                <a:lnTo>
                  <a:pt x="128389" y="18114"/>
                </a:lnTo>
                <a:lnTo>
                  <a:pt x="86474" y="18114"/>
                </a:lnTo>
                <a:lnTo>
                  <a:pt x="62889" y="0"/>
                </a:lnTo>
                <a:close/>
              </a:path>
              <a:path w="141605" h="57784">
                <a:moveTo>
                  <a:pt x="113986" y="39243"/>
                </a:moveTo>
                <a:lnTo>
                  <a:pt x="78608" y="39243"/>
                </a:lnTo>
                <a:lnTo>
                  <a:pt x="125779" y="48300"/>
                </a:lnTo>
                <a:lnTo>
                  <a:pt x="113986" y="39243"/>
                </a:lnTo>
                <a:close/>
              </a:path>
              <a:path w="141605" h="57784">
                <a:moveTo>
                  <a:pt x="141498" y="12072"/>
                </a:moveTo>
                <a:lnTo>
                  <a:pt x="86474" y="18114"/>
                </a:lnTo>
                <a:lnTo>
                  <a:pt x="128389" y="18114"/>
                </a:lnTo>
                <a:lnTo>
                  <a:pt x="141498" y="12072"/>
                </a:lnTo>
                <a:close/>
              </a:path>
            </a:pathLst>
          </a:custGeom>
          <a:solidFill>
            <a:srgbClr val="F8E2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bk object 25"/>
          <p:cNvSpPr/>
          <p:nvPr/>
        </p:nvSpPr>
        <p:spPr>
          <a:xfrm>
            <a:off x="725492" y="934329"/>
            <a:ext cx="251549" cy="996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bk object 26"/>
          <p:cNvSpPr/>
          <p:nvPr/>
        </p:nvSpPr>
        <p:spPr>
          <a:xfrm>
            <a:off x="1299330" y="747167"/>
            <a:ext cx="121920" cy="60960"/>
          </a:xfrm>
          <a:custGeom>
            <a:avLst/>
            <a:gdLst/>
            <a:ahLst/>
            <a:cxnLst/>
            <a:rect l="l" t="t" r="r" b="b"/>
            <a:pathLst>
              <a:path w="121919" h="60959">
                <a:moveTo>
                  <a:pt x="19645" y="0"/>
                </a:moveTo>
                <a:lnTo>
                  <a:pt x="0" y="18114"/>
                </a:lnTo>
                <a:lnTo>
                  <a:pt x="37831" y="32454"/>
                </a:lnTo>
                <a:lnTo>
                  <a:pt x="58036" y="41041"/>
                </a:lnTo>
                <a:lnTo>
                  <a:pt x="78608" y="51326"/>
                </a:lnTo>
                <a:lnTo>
                  <a:pt x="90401" y="60373"/>
                </a:lnTo>
                <a:lnTo>
                  <a:pt x="99736" y="55377"/>
                </a:lnTo>
                <a:lnTo>
                  <a:pt x="109070" y="49812"/>
                </a:lnTo>
                <a:lnTo>
                  <a:pt x="116929" y="44245"/>
                </a:lnTo>
                <a:lnTo>
                  <a:pt x="121839" y="39243"/>
                </a:lnTo>
                <a:lnTo>
                  <a:pt x="117913" y="39243"/>
                </a:lnTo>
                <a:lnTo>
                  <a:pt x="97583" y="26323"/>
                </a:lnTo>
                <a:lnTo>
                  <a:pt x="73201" y="15098"/>
                </a:lnTo>
                <a:lnTo>
                  <a:pt x="46608" y="6134"/>
                </a:lnTo>
                <a:lnTo>
                  <a:pt x="196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bk object 27"/>
          <p:cNvSpPr/>
          <p:nvPr/>
        </p:nvSpPr>
        <p:spPr>
          <a:xfrm>
            <a:off x="1075296" y="727548"/>
            <a:ext cx="173355" cy="26034"/>
          </a:xfrm>
          <a:custGeom>
            <a:avLst/>
            <a:gdLst/>
            <a:ahLst/>
            <a:cxnLst/>
            <a:rect l="l" t="t" r="r" b="b"/>
            <a:pathLst>
              <a:path w="173355" h="26034">
                <a:moveTo>
                  <a:pt x="157854" y="20752"/>
                </a:moveTo>
                <a:lnTo>
                  <a:pt x="78118" y="20752"/>
                </a:lnTo>
                <a:lnTo>
                  <a:pt x="116624" y="22215"/>
                </a:lnTo>
                <a:lnTo>
                  <a:pt x="153291" y="25660"/>
                </a:lnTo>
                <a:lnTo>
                  <a:pt x="157854" y="20752"/>
                </a:lnTo>
                <a:close/>
              </a:path>
              <a:path w="173355" h="26034">
                <a:moveTo>
                  <a:pt x="98750" y="0"/>
                </a:moveTo>
                <a:lnTo>
                  <a:pt x="59630" y="1132"/>
                </a:lnTo>
                <a:lnTo>
                  <a:pt x="15719" y="4531"/>
                </a:lnTo>
                <a:lnTo>
                  <a:pt x="0" y="22645"/>
                </a:lnTo>
                <a:lnTo>
                  <a:pt x="38874" y="20990"/>
                </a:lnTo>
                <a:lnTo>
                  <a:pt x="157854" y="20752"/>
                </a:lnTo>
                <a:lnTo>
                  <a:pt x="172936" y="4531"/>
                </a:lnTo>
                <a:lnTo>
                  <a:pt x="135658" y="1132"/>
                </a:lnTo>
                <a:lnTo>
                  <a:pt x="98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bk object 28"/>
          <p:cNvSpPr/>
          <p:nvPr/>
        </p:nvSpPr>
        <p:spPr>
          <a:xfrm>
            <a:off x="851262" y="741136"/>
            <a:ext cx="161290" cy="39370"/>
          </a:xfrm>
          <a:custGeom>
            <a:avLst/>
            <a:gdLst/>
            <a:ahLst/>
            <a:cxnLst/>
            <a:rect l="l" t="t" r="r" b="b"/>
            <a:pathLst>
              <a:path w="161290" h="39370">
                <a:moveTo>
                  <a:pt x="161144" y="0"/>
                </a:moveTo>
                <a:lnTo>
                  <a:pt x="119939" y="7402"/>
                </a:lnTo>
                <a:lnTo>
                  <a:pt x="73204" y="18487"/>
                </a:lnTo>
                <a:lnTo>
                  <a:pt x="30153" y="30139"/>
                </a:lnTo>
                <a:lnTo>
                  <a:pt x="0" y="39243"/>
                </a:lnTo>
                <a:lnTo>
                  <a:pt x="8292" y="37447"/>
                </a:lnTo>
                <a:lnTo>
                  <a:pt x="16216" y="36219"/>
                </a:lnTo>
                <a:lnTo>
                  <a:pt x="24876" y="34993"/>
                </a:lnTo>
                <a:lnTo>
                  <a:pt x="35377" y="33202"/>
                </a:lnTo>
                <a:lnTo>
                  <a:pt x="68661" y="28253"/>
                </a:lnTo>
                <a:lnTo>
                  <a:pt x="149351" y="15088"/>
                </a:lnTo>
                <a:lnTo>
                  <a:pt x="1611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bk object 29"/>
          <p:cNvSpPr/>
          <p:nvPr/>
        </p:nvSpPr>
        <p:spPr>
          <a:xfrm>
            <a:off x="1142112" y="912630"/>
            <a:ext cx="148590" cy="50165"/>
          </a:xfrm>
          <a:custGeom>
            <a:avLst/>
            <a:gdLst/>
            <a:ahLst/>
            <a:cxnLst/>
            <a:rect l="l" t="t" r="r" b="b"/>
            <a:pathLst>
              <a:path w="148590" h="50165">
                <a:moveTo>
                  <a:pt x="147753" y="33771"/>
                </a:moveTo>
                <a:lnTo>
                  <a:pt x="74682" y="33771"/>
                </a:lnTo>
                <a:lnTo>
                  <a:pt x="86105" y="42924"/>
                </a:lnTo>
                <a:lnTo>
                  <a:pt x="101212" y="48113"/>
                </a:lnTo>
                <a:lnTo>
                  <a:pt x="117791" y="49906"/>
                </a:lnTo>
                <a:lnTo>
                  <a:pt x="133632" y="48870"/>
                </a:lnTo>
                <a:lnTo>
                  <a:pt x="139899" y="45564"/>
                </a:lnTo>
                <a:lnTo>
                  <a:pt x="145428" y="40562"/>
                </a:lnTo>
                <a:lnTo>
                  <a:pt x="148007" y="34428"/>
                </a:lnTo>
                <a:lnTo>
                  <a:pt x="147753" y="33771"/>
                </a:lnTo>
                <a:close/>
              </a:path>
              <a:path w="148590" h="50165">
                <a:moveTo>
                  <a:pt x="145424" y="21699"/>
                </a:moveTo>
                <a:lnTo>
                  <a:pt x="113986" y="21699"/>
                </a:lnTo>
                <a:lnTo>
                  <a:pt x="92855" y="27073"/>
                </a:lnTo>
                <a:lnTo>
                  <a:pt x="59938" y="33017"/>
                </a:lnTo>
                <a:lnTo>
                  <a:pt x="25548" y="37831"/>
                </a:lnTo>
                <a:lnTo>
                  <a:pt x="0" y="39813"/>
                </a:lnTo>
                <a:lnTo>
                  <a:pt x="43230" y="45844"/>
                </a:lnTo>
                <a:lnTo>
                  <a:pt x="74682" y="33771"/>
                </a:lnTo>
                <a:lnTo>
                  <a:pt x="147753" y="33771"/>
                </a:lnTo>
                <a:lnTo>
                  <a:pt x="145424" y="27730"/>
                </a:lnTo>
                <a:lnTo>
                  <a:pt x="145424" y="21699"/>
                </a:lnTo>
                <a:close/>
              </a:path>
              <a:path w="148590" h="50165">
                <a:moveTo>
                  <a:pt x="79593" y="0"/>
                </a:moveTo>
                <a:lnTo>
                  <a:pt x="54046" y="2075"/>
                </a:lnTo>
                <a:lnTo>
                  <a:pt x="35869" y="8681"/>
                </a:lnTo>
                <a:lnTo>
                  <a:pt x="35377" y="18683"/>
                </a:lnTo>
                <a:lnTo>
                  <a:pt x="39304" y="24714"/>
                </a:lnTo>
                <a:lnTo>
                  <a:pt x="47170" y="27730"/>
                </a:lnTo>
                <a:lnTo>
                  <a:pt x="55023" y="27730"/>
                </a:lnTo>
                <a:lnTo>
                  <a:pt x="113986" y="21699"/>
                </a:lnTo>
                <a:lnTo>
                  <a:pt x="145424" y="21699"/>
                </a:lnTo>
                <a:lnTo>
                  <a:pt x="141498" y="18683"/>
                </a:lnTo>
                <a:lnTo>
                  <a:pt x="145424" y="12642"/>
                </a:lnTo>
                <a:lnTo>
                  <a:pt x="135905" y="12500"/>
                </a:lnTo>
                <a:lnTo>
                  <a:pt x="125281" y="11509"/>
                </a:lnTo>
                <a:lnTo>
                  <a:pt x="113922" y="8821"/>
                </a:lnTo>
                <a:lnTo>
                  <a:pt x="102194" y="3585"/>
                </a:lnTo>
                <a:lnTo>
                  <a:pt x="79593" y="0"/>
                </a:lnTo>
                <a:close/>
              </a:path>
            </a:pathLst>
          </a:custGeom>
          <a:solidFill>
            <a:srgbClr val="00AE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bk object 30"/>
          <p:cNvSpPr/>
          <p:nvPr/>
        </p:nvSpPr>
        <p:spPr>
          <a:xfrm>
            <a:off x="1311123" y="873956"/>
            <a:ext cx="114300" cy="45720"/>
          </a:xfrm>
          <a:custGeom>
            <a:avLst/>
            <a:gdLst/>
            <a:ahLst/>
            <a:cxnLst/>
            <a:rect l="l" t="t" r="r" b="b"/>
            <a:pathLst>
              <a:path w="114300" h="45719">
                <a:moveTo>
                  <a:pt x="110047" y="9057"/>
                </a:moveTo>
                <a:lnTo>
                  <a:pt x="82535" y="9057"/>
                </a:lnTo>
                <a:lnTo>
                  <a:pt x="69083" y="17688"/>
                </a:lnTo>
                <a:lnTo>
                  <a:pt x="45684" y="28300"/>
                </a:lnTo>
                <a:lnTo>
                  <a:pt x="20077" y="38345"/>
                </a:lnTo>
                <a:lnTo>
                  <a:pt x="0" y="45275"/>
                </a:lnTo>
                <a:lnTo>
                  <a:pt x="27511" y="45275"/>
                </a:lnTo>
                <a:lnTo>
                  <a:pt x="55023" y="27171"/>
                </a:lnTo>
                <a:lnTo>
                  <a:pt x="113973" y="27171"/>
                </a:lnTo>
                <a:lnTo>
                  <a:pt x="113973" y="18114"/>
                </a:lnTo>
                <a:lnTo>
                  <a:pt x="110047" y="9057"/>
                </a:lnTo>
                <a:close/>
              </a:path>
              <a:path w="114300" h="45719">
                <a:moveTo>
                  <a:pt x="113973" y="27171"/>
                </a:moveTo>
                <a:lnTo>
                  <a:pt x="55023" y="27171"/>
                </a:lnTo>
                <a:lnTo>
                  <a:pt x="65771" y="33156"/>
                </a:lnTo>
                <a:lnTo>
                  <a:pt x="79099" y="36598"/>
                </a:lnTo>
                <a:lnTo>
                  <a:pt x="93163" y="36080"/>
                </a:lnTo>
                <a:lnTo>
                  <a:pt x="106120" y="30186"/>
                </a:lnTo>
                <a:lnTo>
                  <a:pt x="113973" y="27171"/>
                </a:lnTo>
                <a:close/>
              </a:path>
              <a:path w="114300" h="45719">
                <a:moveTo>
                  <a:pt x="66816" y="0"/>
                </a:moveTo>
                <a:lnTo>
                  <a:pt x="49493" y="755"/>
                </a:lnTo>
                <a:lnTo>
                  <a:pt x="31436" y="6037"/>
                </a:lnTo>
                <a:lnTo>
                  <a:pt x="19276" y="13583"/>
                </a:lnTo>
                <a:lnTo>
                  <a:pt x="19645" y="21129"/>
                </a:lnTo>
                <a:lnTo>
                  <a:pt x="23585" y="24145"/>
                </a:lnTo>
                <a:lnTo>
                  <a:pt x="35364" y="27171"/>
                </a:lnTo>
                <a:lnTo>
                  <a:pt x="39304" y="27171"/>
                </a:lnTo>
                <a:lnTo>
                  <a:pt x="82535" y="9057"/>
                </a:lnTo>
                <a:lnTo>
                  <a:pt x="110047" y="9057"/>
                </a:lnTo>
                <a:lnTo>
                  <a:pt x="102194" y="3015"/>
                </a:lnTo>
                <a:lnTo>
                  <a:pt x="104464" y="1272"/>
                </a:lnTo>
                <a:lnTo>
                  <a:pt x="78482" y="1272"/>
                </a:lnTo>
                <a:lnTo>
                  <a:pt x="66816" y="0"/>
                </a:lnTo>
                <a:close/>
              </a:path>
              <a:path w="114300" h="45719">
                <a:moveTo>
                  <a:pt x="106120" y="0"/>
                </a:moveTo>
                <a:lnTo>
                  <a:pt x="98871" y="424"/>
                </a:lnTo>
                <a:lnTo>
                  <a:pt x="89413" y="1130"/>
                </a:lnTo>
                <a:lnTo>
                  <a:pt x="78482" y="1272"/>
                </a:lnTo>
                <a:lnTo>
                  <a:pt x="104464" y="1272"/>
                </a:lnTo>
                <a:lnTo>
                  <a:pt x="106120" y="0"/>
                </a:lnTo>
                <a:close/>
              </a:path>
            </a:pathLst>
          </a:custGeom>
          <a:solidFill>
            <a:srgbClr val="00AE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bk object 31"/>
          <p:cNvSpPr/>
          <p:nvPr/>
        </p:nvSpPr>
        <p:spPr>
          <a:xfrm>
            <a:off x="1423877" y="816598"/>
            <a:ext cx="83820" cy="51435"/>
          </a:xfrm>
          <a:custGeom>
            <a:avLst/>
            <a:gdLst/>
            <a:ahLst/>
            <a:cxnLst/>
            <a:rect l="l" t="t" r="r" b="b"/>
            <a:pathLst>
              <a:path w="83819" h="51434">
                <a:moveTo>
                  <a:pt x="75901" y="12072"/>
                </a:moveTo>
                <a:lnTo>
                  <a:pt x="48389" y="12072"/>
                </a:lnTo>
                <a:lnTo>
                  <a:pt x="41636" y="21177"/>
                </a:lnTo>
                <a:lnTo>
                  <a:pt x="29724" y="32829"/>
                </a:lnTo>
                <a:lnTo>
                  <a:pt x="16336" y="43913"/>
                </a:lnTo>
                <a:lnTo>
                  <a:pt x="5158" y="51316"/>
                </a:lnTo>
                <a:lnTo>
                  <a:pt x="24804" y="48300"/>
                </a:lnTo>
                <a:lnTo>
                  <a:pt x="36597" y="30186"/>
                </a:lnTo>
                <a:lnTo>
                  <a:pt x="72945" y="30186"/>
                </a:lnTo>
                <a:lnTo>
                  <a:pt x="79827" y="24155"/>
                </a:lnTo>
                <a:lnTo>
                  <a:pt x="83767" y="18114"/>
                </a:lnTo>
                <a:lnTo>
                  <a:pt x="75901" y="12072"/>
                </a:lnTo>
                <a:close/>
              </a:path>
              <a:path w="83819" h="51434">
                <a:moveTo>
                  <a:pt x="72945" y="30186"/>
                </a:moveTo>
                <a:lnTo>
                  <a:pt x="36597" y="30186"/>
                </a:lnTo>
                <a:lnTo>
                  <a:pt x="48879" y="33490"/>
                </a:lnTo>
                <a:lnTo>
                  <a:pt x="61162" y="33963"/>
                </a:lnTo>
                <a:lnTo>
                  <a:pt x="71970" y="31040"/>
                </a:lnTo>
                <a:lnTo>
                  <a:pt x="72945" y="30186"/>
                </a:lnTo>
                <a:close/>
              </a:path>
              <a:path w="83819" h="51434">
                <a:moveTo>
                  <a:pt x="60182" y="0"/>
                </a:moveTo>
                <a:lnTo>
                  <a:pt x="55823" y="2220"/>
                </a:lnTo>
                <a:lnTo>
                  <a:pt x="48883" y="4155"/>
                </a:lnTo>
                <a:lnTo>
                  <a:pt x="39730" y="5522"/>
                </a:lnTo>
                <a:lnTo>
                  <a:pt x="28730" y="6041"/>
                </a:lnTo>
                <a:lnTo>
                  <a:pt x="16205" y="10709"/>
                </a:lnTo>
                <a:lnTo>
                  <a:pt x="5155" y="18492"/>
                </a:lnTo>
                <a:lnTo>
                  <a:pt x="0" y="26842"/>
                </a:lnTo>
                <a:lnTo>
                  <a:pt x="5158" y="33212"/>
                </a:lnTo>
                <a:lnTo>
                  <a:pt x="24804" y="33212"/>
                </a:lnTo>
                <a:lnTo>
                  <a:pt x="48389" y="12072"/>
                </a:lnTo>
                <a:lnTo>
                  <a:pt x="75901" y="12072"/>
                </a:lnTo>
                <a:lnTo>
                  <a:pt x="68035" y="9057"/>
                </a:lnTo>
                <a:lnTo>
                  <a:pt x="64108" y="6041"/>
                </a:lnTo>
                <a:lnTo>
                  <a:pt x="60182" y="6041"/>
                </a:lnTo>
                <a:lnTo>
                  <a:pt x="60182" y="0"/>
                </a:lnTo>
                <a:close/>
              </a:path>
            </a:pathLst>
          </a:custGeom>
          <a:solidFill>
            <a:srgbClr val="00AE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bk object 32"/>
          <p:cNvSpPr/>
          <p:nvPr/>
        </p:nvSpPr>
        <p:spPr>
          <a:xfrm>
            <a:off x="1414272" y="396238"/>
            <a:ext cx="9361932" cy="66248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10/11/2019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553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34EA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34EA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615313"/>
            <a:ext cx="530352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615313"/>
            <a:ext cx="530352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10/11/2019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34EA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10/11/2019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15954" y="641522"/>
            <a:ext cx="0" cy="441325"/>
          </a:xfrm>
          <a:custGeom>
            <a:avLst/>
            <a:gdLst/>
            <a:ahLst/>
            <a:cxnLst/>
            <a:rect l="l" t="t" r="r" b="b"/>
            <a:pathLst>
              <a:path h="441325">
                <a:moveTo>
                  <a:pt x="0" y="0"/>
                </a:moveTo>
                <a:lnTo>
                  <a:pt x="0" y="440718"/>
                </a:lnTo>
              </a:path>
            </a:pathLst>
          </a:custGeom>
          <a:ln w="157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1884956" y="641519"/>
            <a:ext cx="145385" cy="99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2081530" y="641521"/>
            <a:ext cx="0" cy="99695"/>
          </a:xfrm>
          <a:custGeom>
            <a:avLst/>
            <a:gdLst/>
            <a:ahLst/>
            <a:cxnLst/>
            <a:rect l="l" t="t" r="r" b="b"/>
            <a:pathLst>
              <a:path h="99695">
                <a:moveTo>
                  <a:pt x="0" y="0"/>
                </a:moveTo>
                <a:lnTo>
                  <a:pt x="0" y="99615"/>
                </a:lnTo>
              </a:path>
            </a:pathLst>
          </a:custGeom>
          <a:ln w="235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2132615" y="641519"/>
            <a:ext cx="106120" cy="996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k object 20"/>
          <p:cNvSpPr/>
          <p:nvPr/>
        </p:nvSpPr>
        <p:spPr>
          <a:xfrm>
            <a:off x="1881030" y="638503"/>
            <a:ext cx="1414932" cy="4437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k object 21"/>
          <p:cNvSpPr/>
          <p:nvPr/>
        </p:nvSpPr>
        <p:spPr>
          <a:xfrm>
            <a:off x="650814" y="804525"/>
            <a:ext cx="848994" cy="259715"/>
          </a:xfrm>
          <a:custGeom>
            <a:avLst/>
            <a:gdLst/>
            <a:ahLst/>
            <a:cxnLst/>
            <a:rect l="l" t="t" r="r" b="b"/>
            <a:pathLst>
              <a:path w="848994" h="259715">
                <a:moveTo>
                  <a:pt x="381251" y="0"/>
                </a:moveTo>
                <a:lnTo>
                  <a:pt x="334084" y="3300"/>
                </a:lnTo>
                <a:lnTo>
                  <a:pt x="286918" y="8299"/>
                </a:lnTo>
                <a:lnTo>
                  <a:pt x="239755" y="14431"/>
                </a:lnTo>
                <a:lnTo>
                  <a:pt x="192595" y="21129"/>
                </a:lnTo>
                <a:lnTo>
                  <a:pt x="147389" y="30563"/>
                </a:lnTo>
                <a:lnTo>
                  <a:pt x="102190" y="42259"/>
                </a:lnTo>
                <a:lnTo>
                  <a:pt x="67431" y="58344"/>
                </a:lnTo>
                <a:lnTo>
                  <a:pt x="33408" y="80372"/>
                </a:lnTo>
                <a:lnTo>
                  <a:pt x="8229" y="109758"/>
                </a:lnTo>
                <a:lnTo>
                  <a:pt x="0" y="147918"/>
                </a:lnTo>
                <a:lnTo>
                  <a:pt x="8691" y="179335"/>
                </a:lnTo>
                <a:lnTo>
                  <a:pt x="65158" y="224183"/>
                </a:lnTo>
                <a:lnTo>
                  <a:pt x="108158" y="238809"/>
                </a:lnTo>
                <a:lnTo>
                  <a:pt x="157818" y="249034"/>
                </a:lnTo>
                <a:lnTo>
                  <a:pt x="211750" y="255453"/>
                </a:lnTo>
                <a:lnTo>
                  <a:pt x="267564" y="258666"/>
                </a:lnTo>
                <a:lnTo>
                  <a:pt x="322874" y="259268"/>
                </a:lnTo>
                <a:lnTo>
                  <a:pt x="375291" y="257858"/>
                </a:lnTo>
                <a:lnTo>
                  <a:pt x="422426" y="255034"/>
                </a:lnTo>
                <a:lnTo>
                  <a:pt x="461891" y="251391"/>
                </a:lnTo>
                <a:lnTo>
                  <a:pt x="533464" y="241347"/>
                </a:lnTo>
                <a:lnTo>
                  <a:pt x="578649" y="233571"/>
                </a:lnTo>
                <a:lnTo>
                  <a:pt x="625154" y="224056"/>
                </a:lnTo>
                <a:lnTo>
                  <a:pt x="671281" y="212658"/>
                </a:lnTo>
                <a:lnTo>
                  <a:pt x="715332" y="199231"/>
                </a:lnTo>
                <a:lnTo>
                  <a:pt x="741249" y="190175"/>
                </a:lnTo>
                <a:lnTo>
                  <a:pt x="538469" y="190175"/>
                </a:lnTo>
                <a:lnTo>
                  <a:pt x="493149" y="189260"/>
                </a:lnTo>
                <a:lnTo>
                  <a:pt x="441571" y="185811"/>
                </a:lnTo>
                <a:lnTo>
                  <a:pt x="389031" y="178770"/>
                </a:lnTo>
                <a:lnTo>
                  <a:pt x="340822" y="167083"/>
                </a:lnTo>
                <a:lnTo>
                  <a:pt x="302240" y="149692"/>
                </a:lnTo>
                <a:lnTo>
                  <a:pt x="275130" y="93575"/>
                </a:lnTo>
                <a:lnTo>
                  <a:pt x="290602" y="60276"/>
                </a:lnTo>
                <a:lnTo>
                  <a:pt x="319341" y="35467"/>
                </a:lnTo>
                <a:lnTo>
                  <a:pt x="381251" y="0"/>
                </a:lnTo>
                <a:close/>
              </a:path>
              <a:path w="848994" h="259715">
                <a:moveTo>
                  <a:pt x="848964" y="141876"/>
                </a:moveTo>
                <a:lnTo>
                  <a:pt x="816966" y="148812"/>
                </a:lnTo>
                <a:lnTo>
                  <a:pt x="775757" y="158860"/>
                </a:lnTo>
                <a:lnTo>
                  <a:pt x="727918" y="169472"/>
                </a:lnTo>
                <a:lnTo>
                  <a:pt x="640161" y="183809"/>
                </a:lnTo>
                <a:lnTo>
                  <a:pt x="604298" y="187534"/>
                </a:lnTo>
                <a:lnTo>
                  <a:pt x="569910" y="189562"/>
                </a:lnTo>
                <a:lnTo>
                  <a:pt x="538469" y="190175"/>
                </a:lnTo>
                <a:lnTo>
                  <a:pt x="741249" y="190175"/>
                </a:lnTo>
                <a:lnTo>
                  <a:pt x="755556" y="185176"/>
                </a:lnTo>
                <a:lnTo>
                  <a:pt x="792465" y="170555"/>
                </a:lnTo>
                <a:lnTo>
                  <a:pt x="824215" y="155933"/>
                </a:lnTo>
                <a:lnTo>
                  <a:pt x="848964" y="14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k object 22"/>
          <p:cNvSpPr/>
          <p:nvPr/>
        </p:nvSpPr>
        <p:spPr>
          <a:xfrm>
            <a:off x="961310" y="662648"/>
            <a:ext cx="593090" cy="315595"/>
          </a:xfrm>
          <a:custGeom>
            <a:avLst/>
            <a:gdLst/>
            <a:ahLst/>
            <a:cxnLst/>
            <a:rect l="l" t="t" r="r" b="b"/>
            <a:pathLst>
              <a:path w="593090" h="315594">
                <a:moveTo>
                  <a:pt x="467726" y="0"/>
                </a:moveTo>
                <a:lnTo>
                  <a:pt x="494436" y="28440"/>
                </a:lnTo>
                <a:lnTo>
                  <a:pt x="513412" y="62260"/>
                </a:lnTo>
                <a:lnTo>
                  <a:pt x="512494" y="98911"/>
                </a:lnTo>
                <a:lnTo>
                  <a:pt x="479519" y="135845"/>
                </a:lnTo>
                <a:lnTo>
                  <a:pt x="445613" y="156123"/>
                </a:lnTo>
                <a:lnTo>
                  <a:pt x="408763" y="175838"/>
                </a:lnTo>
                <a:lnTo>
                  <a:pt x="368967" y="194421"/>
                </a:lnTo>
                <a:lnTo>
                  <a:pt x="326227" y="211307"/>
                </a:lnTo>
                <a:lnTo>
                  <a:pt x="279693" y="226231"/>
                </a:lnTo>
                <a:lnTo>
                  <a:pt x="231647" y="239783"/>
                </a:lnTo>
                <a:lnTo>
                  <a:pt x="182982" y="251698"/>
                </a:lnTo>
                <a:lnTo>
                  <a:pt x="134591" y="261713"/>
                </a:lnTo>
                <a:lnTo>
                  <a:pt x="87368" y="269563"/>
                </a:lnTo>
                <a:lnTo>
                  <a:pt x="42207" y="274984"/>
                </a:lnTo>
                <a:lnTo>
                  <a:pt x="0" y="277711"/>
                </a:lnTo>
                <a:lnTo>
                  <a:pt x="43175" y="291441"/>
                </a:lnTo>
                <a:lnTo>
                  <a:pt x="83034" y="301487"/>
                </a:lnTo>
                <a:lnTo>
                  <a:pt x="126576" y="308703"/>
                </a:lnTo>
                <a:lnTo>
                  <a:pt x="180802" y="313940"/>
                </a:lnTo>
                <a:lnTo>
                  <a:pt x="223753" y="315266"/>
                </a:lnTo>
                <a:lnTo>
                  <a:pt x="270666" y="315145"/>
                </a:lnTo>
                <a:lnTo>
                  <a:pt x="318899" y="312852"/>
                </a:lnTo>
                <a:lnTo>
                  <a:pt x="365812" y="307662"/>
                </a:lnTo>
                <a:lnTo>
                  <a:pt x="408763" y="298851"/>
                </a:lnTo>
                <a:lnTo>
                  <a:pt x="421229" y="294320"/>
                </a:lnTo>
                <a:lnTo>
                  <a:pt x="434802" y="289791"/>
                </a:lnTo>
                <a:lnTo>
                  <a:pt x="463786" y="280737"/>
                </a:lnTo>
                <a:lnTo>
                  <a:pt x="474293" y="274889"/>
                </a:lnTo>
                <a:lnTo>
                  <a:pt x="482953" y="270172"/>
                </a:lnTo>
                <a:lnTo>
                  <a:pt x="490874" y="265456"/>
                </a:lnTo>
                <a:lnTo>
                  <a:pt x="499164" y="259608"/>
                </a:lnTo>
                <a:lnTo>
                  <a:pt x="526431" y="242675"/>
                </a:lnTo>
                <a:lnTo>
                  <a:pt x="567699" y="203147"/>
                </a:lnTo>
                <a:lnTo>
                  <a:pt x="591529" y="153007"/>
                </a:lnTo>
                <a:lnTo>
                  <a:pt x="592512" y="123763"/>
                </a:lnTo>
                <a:lnTo>
                  <a:pt x="586126" y="94522"/>
                </a:lnTo>
                <a:lnTo>
                  <a:pt x="573846" y="66414"/>
                </a:lnTo>
                <a:lnTo>
                  <a:pt x="553945" y="45424"/>
                </a:lnTo>
                <a:lnTo>
                  <a:pt x="526676" y="25283"/>
                </a:lnTo>
                <a:lnTo>
                  <a:pt x="496462" y="9105"/>
                </a:lnTo>
                <a:lnTo>
                  <a:pt x="467726" y="0"/>
                </a:lnTo>
                <a:close/>
              </a:path>
            </a:pathLst>
          </a:custGeom>
          <a:solidFill>
            <a:srgbClr val="F8E2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bk object 23"/>
          <p:cNvSpPr/>
          <p:nvPr/>
        </p:nvSpPr>
        <p:spPr>
          <a:xfrm>
            <a:off x="623315" y="678228"/>
            <a:ext cx="826769" cy="186055"/>
          </a:xfrm>
          <a:custGeom>
            <a:avLst/>
            <a:gdLst/>
            <a:ahLst/>
            <a:cxnLst/>
            <a:rect l="l" t="t" r="r" b="b"/>
            <a:pathLst>
              <a:path w="826769" h="186055">
                <a:moveTo>
                  <a:pt x="613082" y="0"/>
                </a:moveTo>
                <a:lnTo>
                  <a:pt x="559651" y="1643"/>
                </a:lnTo>
                <a:lnTo>
                  <a:pt x="506451" y="5355"/>
                </a:lnTo>
                <a:lnTo>
                  <a:pt x="455483" y="10795"/>
                </a:lnTo>
                <a:lnTo>
                  <a:pt x="408749" y="17622"/>
                </a:lnTo>
                <a:lnTo>
                  <a:pt x="340509" y="31570"/>
                </a:lnTo>
                <a:lnTo>
                  <a:pt x="277412" y="48697"/>
                </a:lnTo>
                <a:lnTo>
                  <a:pt x="219653" y="68160"/>
                </a:lnTo>
                <a:lnTo>
                  <a:pt x="167425" y="89113"/>
                </a:lnTo>
                <a:lnTo>
                  <a:pt x="120923" y="110712"/>
                </a:lnTo>
                <a:lnTo>
                  <a:pt x="80341" y="132111"/>
                </a:lnTo>
                <a:lnTo>
                  <a:pt x="45873" y="152468"/>
                </a:lnTo>
                <a:lnTo>
                  <a:pt x="0" y="183804"/>
                </a:lnTo>
                <a:lnTo>
                  <a:pt x="0" y="185943"/>
                </a:lnTo>
                <a:lnTo>
                  <a:pt x="19330" y="182379"/>
                </a:lnTo>
                <a:lnTo>
                  <a:pt x="46659" y="174973"/>
                </a:lnTo>
                <a:lnTo>
                  <a:pt x="132025" y="148465"/>
                </a:lnTo>
                <a:lnTo>
                  <a:pt x="157204" y="142145"/>
                </a:lnTo>
                <a:lnTo>
                  <a:pt x="208301" y="132338"/>
                </a:lnTo>
                <a:lnTo>
                  <a:pt x="261358" y="123943"/>
                </a:lnTo>
                <a:lnTo>
                  <a:pt x="314417" y="117246"/>
                </a:lnTo>
                <a:lnTo>
                  <a:pt x="367477" y="112812"/>
                </a:lnTo>
                <a:lnTo>
                  <a:pt x="420542" y="111208"/>
                </a:lnTo>
                <a:lnTo>
                  <a:pt x="791817" y="111208"/>
                </a:lnTo>
                <a:lnTo>
                  <a:pt x="804608" y="102432"/>
                </a:lnTo>
                <a:lnTo>
                  <a:pt x="825366" y="74980"/>
                </a:lnTo>
                <a:lnTo>
                  <a:pt x="826383" y="52620"/>
                </a:lnTo>
                <a:lnTo>
                  <a:pt x="813616" y="34710"/>
                </a:lnTo>
                <a:lnTo>
                  <a:pt x="789066" y="20910"/>
                </a:lnTo>
                <a:lnTo>
                  <a:pt x="754735" y="10879"/>
                </a:lnTo>
                <a:lnTo>
                  <a:pt x="712627" y="4277"/>
                </a:lnTo>
                <a:lnTo>
                  <a:pt x="664741" y="764"/>
                </a:lnTo>
                <a:lnTo>
                  <a:pt x="613082" y="0"/>
                </a:lnTo>
                <a:close/>
              </a:path>
              <a:path w="826769" h="186055">
                <a:moveTo>
                  <a:pt x="791817" y="111208"/>
                </a:moveTo>
                <a:lnTo>
                  <a:pt x="420542" y="111208"/>
                </a:lnTo>
                <a:lnTo>
                  <a:pt x="480594" y="111712"/>
                </a:lnTo>
                <a:lnTo>
                  <a:pt x="536874" y="117435"/>
                </a:lnTo>
                <a:lnTo>
                  <a:pt x="587497" y="129244"/>
                </a:lnTo>
                <a:lnTo>
                  <a:pt x="630575" y="148009"/>
                </a:lnTo>
                <a:lnTo>
                  <a:pt x="664221" y="174597"/>
                </a:lnTo>
                <a:lnTo>
                  <a:pt x="715930" y="153936"/>
                </a:lnTo>
                <a:lnTo>
                  <a:pt x="765427" y="129316"/>
                </a:lnTo>
                <a:lnTo>
                  <a:pt x="791817" y="111208"/>
                </a:lnTo>
                <a:close/>
              </a:path>
            </a:pathLst>
          </a:custGeom>
          <a:solidFill>
            <a:srgbClr val="00AE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bk object 24"/>
          <p:cNvSpPr/>
          <p:nvPr/>
        </p:nvSpPr>
        <p:spPr>
          <a:xfrm>
            <a:off x="756935" y="843769"/>
            <a:ext cx="141605" cy="57785"/>
          </a:xfrm>
          <a:custGeom>
            <a:avLst/>
            <a:gdLst/>
            <a:ahLst/>
            <a:cxnLst/>
            <a:rect l="l" t="t" r="r" b="b"/>
            <a:pathLst>
              <a:path w="141605" h="57784">
                <a:moveTo>
                  <a:pt x="62889" y="0"/>
                </a:moveTo>
                <a:lnTo>
                  <a:pt x="55023" y="21129"/>
                </a:lnTo>
                <a:lnTo>
                  <a:pt x="0" y="27171"/>
                </a:lnTo>
                <a:lnTo>
                  <a:pt x="47170" y="36228"/>
                </a:lnTo>
                <a:lnTo>
                  <a:pt x="35377" y="57357"/>
                </a:lnTo>
                <a:lnTo>
                  <a:pt x="78608" y="39243"/>
                </a:lnTo>
                <a:lnTo>
                  <a:pt x="113986" y="39243"/>
                </a:lnTo>
                <a:lnTo>
                  <a:pt x="102194" y="30186"/>
                </a:lnTo>
                <a:lnTo>
                  <a:pt x="128389" y="18114"/>
                </a:lnTo>
                <a:lnTo>
                  <a:pt x="86474" y="18114"/>
                </a:lnTo>
                <a:lnTo>
                  <a:pt x="62889" y="0"/>
                </a:lnTo>
                <a:close/>
              </a:path>
              <a:path w="141605" h="57784">
                <a:moveTo>
                  <a:pt x="113986" y="39243"/>
                </a:moveTo>
                <a:lnTo>
                  <a:pt x="78608" y="39243"/>
                </a:lnTo>
                <a:lnTo>
                  <a:pt x="125779" y="48300"/>
                </a:lnTo>
                <a:lnTo>
                  <a:pt x="113986" y="39243"/>
                </a:lnTo>
                <a:close/>
              </a:path>
              <a:path w="141605" h="57784">
                <a:moveTo>
                  <a:pt x="141498" y="12072"/>
                </a:moveTo>
                <a:lnTo>
                  <a:pt x="86474" y="18114"/>
                </a:lnTo>
                <a:lnTo>
                  <a:pt x="128389" y="18114"/>
                </a:lnTo>
                <a:lnTo>
                  <a:pt x="141498" y="12072"/>
                </a:lnTo>
                <a:close/>
              </a:path>
            </a:pathLst>
          </a:custGeom>
          <a:solidFill>
            <a:srgbClr val="F8E2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bk object 25"/>
          <p:cNvSpPr/>
          <p:nvPr/>
        </p:nvSpPr>
        <p:spPr>
          <a:xfrm>
            <a:off x="725492" y="934329"/>
            <a:ext cx="251549" cy="996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bk object 26"/>
          <p:cNvSpPr/>
          <p:nvPr/>
        </p:nvSpPr>
        <p:spPr>
          <a:xfrm>
            <a:off x="1299330" y="747167"/>
            <a:ext cx="121920" cy="60960"/>
          </a:xfrm>
          <a:custGeom>
            <a:avLst/>
            <a:gdLst/>
            <a:ahLst/>
            <a:cxnLst/>
            <a:rect l="l" t="t" r="r" b="b"/>
            <a:pathLst>
              <a:path w="121919" h="60959">
                <a:moveTo>
                  <a:pt x="19645" y="0"/>
                </a:moveTo>
                <a:lnTo>
                  <a:pt x="0" y="18114"/>
                </a:lnTo>
                <a:lnTo>
                  <a:pt x="37831" y="32454"/>
                </a:lnTo>
                <a:lnTo>
                  <a:pt x="58036" y="41041"/>
                </a:lnTo>
                <a:lnTo>
                  <a:pt x="78608" y="51326"/>
                </a:lnTo>
                <a:lnTo>
                  <a:pt x="90401" y="60373"/>
                </a:lnTo>
                <a:lnTo>
                  <a:pt x="99736" y="55377"/>
                </a:lnTo>
                <a:lnTo>
                  <a:pt x="109070" y="49812"/>
                </a:lnTo>
                <a:lnTo>
                  <a:pt x="116929" y="44245"/>
                </a:lnTo>
                <a:lnTo>
                  <a:pt x="121839" y="39243"/>
                </a:lnTo>
                <a:lnTo>
                  <a:pt x="117913" y="39243"/>
                </a:lnTo>
                <a:lnTo>
                  <a:pt x="97583" y="26323"/>
                </a:lnTo>
                <a:lnTo>
                  <a:pt x="73201" y="15098"/>
                </a:lnTo>
                <a:lnTo>
                  <a:pt x="46608" y="6134"/>
                </a:lnTo>
                <a:lnTo>
                  <a:pt x="196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bk object 27"/>
          <p:cNvSpPr/>
          <p:nvPr/>
        </p:nvSpPr>
        <p:spPr>
          <a:xfrm>
            <a:off x="1075296" y="727548"/>
            <a:ext cx="173355" cy="26034"/>
          </a:xfrm>
          <a:custGeom>
            <a:avLst/>
            <a:gdLst/>
            <a:ahLst/>
            <a:cxnLst/>
            <a:rect l="l" t="t" r="r" b="b"/>
            <a:pathLst>
              <a:path w="173355" h="26034">
                <a:moveTo>
                  <a:pt x="157854" y="20752"/>
                </a:moveTo>
                <a:lnTo>
                  <a:pt x="78118" y="20752"/>
                </a:lnTo>
                <a:lnTo>
                  <a:pt x="116624" y="22215"/>
                </a:lnTo>
                <a:lnTo>
                  <a:pt x="153291" y="25660"/>
                </a:lnTo>
                <a:lnTo>
                  <a:pt x="157854" y="20752"/>
                </a:lnTo>
                <a:close/>
              </a:path>
              <a:path w="173355" h="26034">
                <a:moveTo>
                  <a:pt x="98750" y="0"/>
                </a:moveTo>
                <a:lnTo>
                  <a:pt x="59630" y="1132"/>
                </a:lnTo>
                <a:lnTo>
                  <a:pt x="15719" y="4531"/>
                </a:lnTo>
                <a:lnTo>
                  <a:pt x="0" y="22645"/>
                </a:lnTo>
                <a:lnTo>
                  <a:pt x="38874" y="20990"/>
                </a:lnTo>
                <a:lnTo>
                  <a:pt x="157854" y="20752"/>
                </a:lnTo>
                <a:lnTo>
                  <a:pt x="172936" y="4531"/>
                </a:lnTo>
                <a:lnTo>
                  <a:pt x="135658" y="1132"/>
                </a:lnTo>
                <a:lnTo>
                  <a:pt x="98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bk object 28"/>
          <p:cNvSpPr/>
          <p:nvPr/>
        </p:nvSpPr>
        <p:spPr>
          <a:xfrm>
            <a:off x="851262" y="741136"/>
            <a:ext cx="161290" cy="39370"/>
          </a:xfrm>
          <a:custGeom>
            <a:avLst/>
            <a:gdLst/>
            <a:ahLst/>
            <a:cxnLst/>
            <a:rect l="l" t="t" r="r" b="b"/>
            <a:pathLst>
              <a:path w="161290" h="39370">
                <a:moveTo>
                  <a:pt x="161144" y="0"/>
                </a:moveTo>
                <a:lnTo>
                  <a:pt x="119939" y="7402"/>
                </a:lnTo>
                <a:lnTo>
                  <a:pt x="73204" y="18487"/>
                </a:lnTo>
                <a:lnTo>
                  <a:pt x="30153" y="30139"/>
                </a:lnTo>
                <a:lnTo>
                  <a:pt x="0" y="39243"/>
                </a:lnTo>
                <a:lnTo>
                  <a:pt x="8292" y="37447"/>
                </a:lnTo>
                <a:lnTo>
                  <a:pt x="16216" y="36219"/>
                </a:lnTo>
                <a:lnTo>
                  <a:pt x="24876" y="34993"/>
                </a:lnTo>
                <a:lnTo>
                  <a:pt x="35377" y="33202"/>
                </a:lnTo>
                <a:lnTo>
                  <a:pt x="68661" y="28253"/>
                </a:lnTo>
                <a:lnTo>
                  <a:pt x="149351" y="15088"/>
                </a:lnTo>
                <a:lnTo>
                  <a:pt x="1611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bk object 29"/>
          <p:cNvSpPr/>
          <p:nvPr/>
        </p:nvSpPr>
        <p:spPr>
          <a:xfrm>
            <a:off x="1142112" y="912630"/>
            <a:ext cx="148590" cy="50165"/>
          </a:xfrm>
          <a:custGeom>
            <a:avLst/>
            <a:gdLst/>
            <a:ahLst/>
            <a:cxnLst/>
            <a:rect l="l" t="t" r="r" b="b"/>
            <a:pathLst>
              <a:path w="148590" h="50165">
                <a:moveTo>
                  <a:pt x="147753" y="33771"/>
                </a:moveTo>
                <a:lnTo>
                  <a:pt x="74682" y="33771"/>
                </a:lnTo>
                <a:lnTo>
                  <a:pt x="86105" y="42924"/>
                </a:lnTo>
                <a:lnTo>
                  <a:pt x="101212" y="48113"/>
                </a:lnTo>
                <a:lnTo>
                  <a:pt x="117791" y="49906"/>
                </a:lnTo>
                <a:lnTo>
                  <a:pt x="133632" y="48870"/>
                </a:lnTo>
                <a:lnTo>
                  <a:pt x="139899" y="45564"/>
                </a:lnTo>
                <a:lnTo>
                  <a:pt x="145428" y="40562"/>
                </a:lnTo>
                <a:lnTo>
                  <a:pt x="148007" y="34428"/>
                </a:lnTo>
                <a:lnTo>
                  <a:pt x="147753" y="33771"/>
                </a:lnTo>
                <a:close/>
              </a:path>
              <a:path w="148590" h="50165">
                <a:moveTo>
                  <a:pt x="145424" y="21699"/>
                </a:moveTo>
                <a:lnTo>
                  <a:pt x="113986" y="21699"/>
                </a:lnTo>
                <a:lnTo>
                  <a:pt x="92855" y="27073"/>
                </a:lnTo>
                <a:lnTo>
                  <a:pt x="59938" y="33017"/>
                </a:lnTo>
                <a:lnTo>
                  <a:pt x="25548" y="37831"/>
                </a:lnTo>
                <a:lnTo>
                  <a:pt x="0" y="39813"/>
                </a:lnTo>
                <a:lnTo>
                  <a:pt x="43230" y="45844"/>
                </a:lnTo>
                <a:lnTo>
                  <a:pt x="74682" y="33771"/>
                </a:lnTo>
                <a:lnTo>
                  <a:pt x="147753" y="33771"/>
                </a:lnTo>
                <a:lnTo>
                  <a:pt x="145424" y="27730"/>
                </a:lnTo>
                <a:lnTo>
                  <a:pt x="145424" y="21699"/>
                </a:lnTo>
                <a:close/>
              </a:path>
              <a:path w="148590" h="50165">
                <a:moveTo>
                  <a:pt x="79593" y="0"/>
                </a:moveTo>
                <a:lnTo>
                  <a:pt x="54046" y="2075"/>
                </a:lnTo>
                <a:lnTo>
                  <a:pt x="35869" y="8681"/>
                </a:lnTo>
                <a:lnTo>
                  <a:pt x="35377" y="18683"/>
                </a:lnTo>
                <a:lnTo>
                  <a:pt x="39304" y="24714"/>
                </a:lnTo>
                <a:lnTo>
                  <a:pt x="47170" y="27730"/>
                </a:lnTo>
                <a:lnTo>
                  <a:pt x="55023" y="27730"/>
                </a:lnTo>
                <a:lnTo>
                  <a:pt x="113986" y="21699"/>
                </a:lnTo>
                <a:lnTo>
                  <a:pt x="145424" y="21699"/>
                </a:lnTo>
                <a:lnTo>
                  <a:pt x="141498" y="18683"/>
                </a:lnTo>
                <a:lnTo>
                  <a:pt x="145424" y="12642"/>
                </a:lnTo>
                <a:lnTo>
                  <a:pt x="135905" y="12500"/>
                </a:lnTo>
                <a:lnTo>
                  <a:pt x="125281" y="11509"/>
                </a:lnTo>
                <a:lnTo>
                  <a:pt x="113922" y="8821"/>
                </a:lnTo>
                <a:lnTo>
                  <a:pt x="102194" y="3585"/>
                </a:lnTo>
                <a:lnTo>
                  <a:pt x="79593" y="0"/>
                </a:lnTo>
                <a:close/>
              </a:path>
            </a:pathLst>
          </a:custGeom>
          <a:solidFill>
            <a:srgbClr val="00AE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bk object 30"/>
          <p:cNvSpPr/>
          <p:nvPr/>
        </p:nvSpPr>
        <p:spPr>
          <a:xfrm>
            <a:off x="1311123" y="873956"/>
            <a:ext cx="114300" cy="45720"/>
          </a:xfrm>
          <a:custGeom>
            <a:avLst/>
            <a:gdLst/>
            <a:ahLst/>
            <a:cxnLst/>
            <a:rect l="l" t="t" r="r" b="b"/>
            <a:pathLst>
              <a:path w="114300" h="45719">
                <a:moveTo>
                  <a:pt x="110047" y="9057"/>
                </a:moveTo>
                <a:lnTo>
                  <a:pt x="82535" y="9057"/>
                </a:lnTo>
                <a:lnTo>
                  <a:pt x="69083" y="17688"/>
                </a:lnTo>
                <a:lnTo>
                  <a:pt x="45684" y="28300"/>
                </a:lnTo>
                <a:lnTo>
                  <a:pt x="20077" y="38345"/>
                </a:lnTo>
                <a:lnTo>
                  <a:pt x="0" y="45275"/>
                </a:lnTo>
                <a:lnTo>
                  <a:pt x="27511" y="45275"/>
                </a:lnTo>
                <a:lnTo>
                  <a:pt x="55023" y="27171"/>
                </a:lnTo>
                <a:lnTo>
                  <a:pt x="113973" y="27171"/>
                </a:lnTo>
                <a:lnTo>
                  <a:pt x="113973" y="18114"/>
                </a:lnTo>
                <a:lnTo>
                  <a:pt x="110047" y="9057"/>
                </a:lnTo>
                <a:close/>
              </a:path>
              <a:path w="114300" h="45719">
                <a:moveTo>
                  <a:pt x="113973" y="27171"/>
                </a:moveTo>
                <a:lnTo>
                  <a:pt x="55023" y="27171"/>
                </a:lnTo>
                <a:lnTo>
                  <a:pt x="65771" y="33156"/>
                </a:lnTo>
                <a:lnTo>
                  <a:pt x="79099" y="36598"/>
                </a:lnTo>
                <a:lnTo>
                  <a:pt x="93163" y="36080"/>
                </a:lnTo>
                <a:lnTo>
                  <a:pt x="106120" y="30186"/>
                </a:lnTo>
                <a:lnTo>
                  <a:pt x="113973" y="27171"/>
                </a:lnTo>
                <a:close/>
              </a:path>
              <a:path w="114300" h="45719">
                <a:moveTo>
                  <a:pt x="66816" y="0"/>
                </a:moveTo>
                <a:lnTo>
                  <a:pt x="49493" y="755"/>
                </a:lnTo>
                <a:lnTo>
                  <a:pt x="31436" y="6037"/>
                </a:lnTo>
                <a:lnTo>
                  <a:pt x="19276" y="13583"/>
                </a:lnTo>
                <a:lnTo>
                  <a:pt x="19645" y="21129"/>
                </a:lnTo>
                <a:lnTo>
                  <a:pt x="23585" y="24145"/>
                </a:lnTo>
                <a:lnTo>
                  <a:pt x="35364" y="27171"/>
                </a:lnTo>
                <a:lnTo>
                  <a:pt x="39304" y="27171"/>
                </a:lnTo>
                <a:lnTo>
                  <a:pt x="82535" y="9057"/>
                </a:lnTo>
                <a:lnTo>
                  <a:pt x="110047" y="9057"/>
                </a:lnTo>
                <a:lnTo>
                  <a:pt x="102194" y="3015"/>
                </a:lnTo>
                <a:lnTo>
                  <a:pt x="104464" y="1272"/>
                </a:lnTo>
                <a:lnTo>
                  <a:pt x="78482" y="1272"/>
                </a:lnTo>
                <a:lnTo>
                  <a:pt x="66816" y="0"/>
                </a:lnTo>
                <a:close/>
              </a:path>
              <a:path w="114300" h="45719">
                <a:moveTo>
                  <a:pt x="106120" y="0"/>
                </a:moveTo>
                <a:lnTo>
                  <a:pt x="98871" y="424"/>
                </a:lnTo>
                <a:lnTo>
                  <a:pt x="89413" y="1130"/>
                </a:lnTo>
                <a:lnTo>
                  <a:pt x="78482" y="1272"/>
                </a:lnTo>
                <a:lnTo>
                  <a:pt x="104464" y="1272"/>
                </a:lnTo>
                <a:lnTo>
                  <a:pt x="106120" y="0"/>
                </a:lnTo>
                <a:close/>
              </a:path>
            </a:pathLst>
          </a:custGeom>
          <a:solidFill>
            <a:srgbClr val="00AE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bk object 31"/>
          <p:cNvSpPr/>
          <p:nvPr/>
        </p:nvSpPr>
        <p:spPr>
          <a:xfrm>
            <a:off x="1423877" y="816598"/>
            <a:ext cx="83820" cy="51435"/>
          </a:xfrm>
          <a:custGeom>
            <a:avLst/>
            <a:gdLst/>
            <a:ahLst/>
            <a:cxnLst/>
            <a:rect l="l" t="t" r="r" b="b"/>
            <a:pathLst>
              <a:path w="83819" h="51434">
                <a:moveTo>
                  <a:pt x="75901" y="12072"/>
                </a:moveTo>
                <a:lnTo>
                  <a:pt x="48389" y="12072"/>
                </a:lnTo>
                <a:lnTo>
                  <a:pt x="41636" y="21177"/>
                </a:lnTo>
                <a:lnTo>
                  <a:pt x="29724" y="32829"/>
                </a:lnTo>
                <a:lnTo>
                  <a:pt x="16336" y="43913"/>
                </a:lnTo>
                <a:lnTo>
                  <a:pt x="5158" y="51316"/>
                </a:lnTo>
                <a:lnTo>
                  <a:pt x="24804" y="48300"/>
                </a:lnTo>
                <a:lnTo>
                  <a:pt x="36597" y="30186"/>
                </a:lnTo>
                <a:lnTo>
                  <a:pt x="72945" y="30186"/>
                </a:lnTo>
                <a:lnTo>
                  <a:pt x="79827" y="24155"/>
                </a:lnTo>
                <a:lnTo>
                  <a:pt x="83767" y="18114"/>
                </a:lnTo>
                <a:lnTo>
                  <a:pt x="75901" y="12072"/>
                </a:lnTo>
                <a:close/>
              </a:path>
              <a:path w="83819" h="51434">
                <a:moveTo>
                  <a:pt x="72945" y="30186"/>
                </a:moveTo>
                <a:lnTo>
                  <a:pt x="36597" y="30186"/>
                </a:lnTo>
                <a:lnTo>
                  <a:pt x="48879" y="33490"/>
                </a:lnTo>
                <a:lnTo>
                  <a:pt x="61162" y="33963"/>
                </a:lnTo>
                <a:lnTo>
                  <a:pt x="71970" y="31040"/>
                </a:lnTo>
                <a:lnTo>
                  <a:pt x="72945" y="30186"/>
                </a:lnTo>
                <a:close/>
              </a:path>
              <a:path w="83819" h="51434">
                <a:moveTo>
                  <a:pt x="60182" y="0"/>
                </a:moveTo>
                <a:lnTo>
                  <a:pt x="55823" y="2220"/>
                </a:lnTo>
                <a:lnTo>
                  <a:pt x="48883" y="4155"/>
                </a:lnTo>
                <a:lnTo>
                  <a:pt x="39730" y="5522"/>
                </a:lnTo>
                <a:lnTo>
                  <a:pt x="28730" y="6041"/>
                </a:lnTo>
                <a:lnTo>
                  <a:pt x="16205" y="10709"/>
                </a:lnTo>
                <a:lnTo>
                  <a:pt x="5155" y="18492"/>
                </a:lnTo>
                <a:lnTo>
                  <a:pt x="0" y="26842"/>
                </a:lnTo>
                <a:lnTo>
                  <a:pt x="5158" y="33212"/>
                </a:lnTo>
                <a:lnTo>
                  <a:pt x="24804" y="33212"/>
                </a:lnTo>
                <a:lnTo>
                  <a:pt x="48389" y="12072"/>
                </a:lnTo>
                <a:lnTo>
                  <a:pt x="75901" y="12072"/>
                </a:lnTo>
                <a:lnTo>
                  <a:pt x="68035" y="9057"/>
                </a:lnTo>
                <a:lnTo>
                  <a:pt x="64108" y="6041"/>
                </a:lnTo>
                <a:lnTo>
                  <a:pt x="60182" y="6041"/>
                </a:lnTo>
                <a:lnTo>
                  <a:pt x="60182" y="0"/>
                </a:lnTo>
                <a:close/>
              </a:path>
            </a:pathLst>
          </a:custGeom>
          <a:solidFill>
            <a:srgbClr val="00AE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bk object 32"/>
          <p:cNvSpPr/>
          <p:nvPr/>
        </p:nvSpPr>
        <p:spPr>
          <a:xfrm>
            <a:off x="1414272" y="396238"/>
            <a:ext cx="9361932" cy="66248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10/11/2019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900118" y="4735964"/>
            <a:ext cx="8534400" cy="504169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l">
              <a:buNone/>
              <a:defRPr sz="2735" baseline="0">
                <a:solidFill>
                  <a:srgbClr val="034EA2"/>
                </a:solidFill>
              </a:defRPr>
            </a:lvl1pPr>
            <a:lvl2pPr marL="600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1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3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Jméno autora/autorů</a:t>
            </a:r>
            <a:endParaRPr lang="cs-CZ" dirty="0"/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900118" y="900204"/>
            <a:ext cx="4465077" cy="61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67" b="1" dirty="0" smtClean="0"/>
              <a:t>MINISTERSTVO PRO MÍSTNÍ ROZVOJ </a:t>
            </a:r>
            <a:r>
              <a:rPr lang="cs-CZ" sz="1758" b="1" dirty="0" smtClean="0"/>
              <a:t/>
            </a:r>
            <a:br>
              <a:rPr lang="cs-CZ" sz="1758" b="1" dirty="0" smtClean="0"/>
            </a:br>
            <a:r>
              <a:rPr lang="cs-CZ" sz="1953" b="1" dirty="0" smtClean="0"/>
              <a:t>Národní orgán pro koordinaci</a:t>
            </a:r>
            <a:endParaRPr lang="cs-CZ" sz="1953" b="1" dirty="0"/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900117" y="2160488"/>
            <a:ext cx="10972800" cy="1170517"/>
          </a:xfrm>
          <a:prstGeom prst="rect">
            <a:avLst/>
          </a:prstGeom>
        </p:spPr>
        <p:txBody>
          <a:bodyPr lIns="90000">
            <a:normAutofit/>
          </a:bodyPr>
          <a:lstStyle>
            <a:lvl1pPr algn="l">
              <a:defRPr sz="3907" b="1" baseline="0">
                <a:solidFill>
                  <a:srgbClr val="034EA2"/>
                </a:solidFill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7" hasCustomPrompt="1"/>
          </p:nvPr>
        </p:nvSpPr>
        <p:spPr>
          <a:xfrm>
            <a:off x="900117" y="5455884"/>
            <a:ext cx="4609112" cy="360444"/>
          </a:xfrm>
          <a:prstGeom prst="rect">
            <a:avLst/>
          </a:prstGeom>
        </p:spPr>
        <p:txBody>
          <a:bodyPr lIns="90000" rIns="144000">
            <a:noAutofit/>
          </a:bodyPr>
          <a:lstStyle>
            <a:lvl1pPr>
              <a:buNone/>
              <a:defRPr sz="1953">
                <a:solidFill>
                  <a:srgbClr val="034EA2"/>
                </a:solidFill>
              </a:defRPr>
            </a:lvl1pPr>
          </a:lstStyle>
          <a:p>
            <a:pPr lvl="0"/>
            <a:r>
              <a:rPr lang="cs-CZ" dirty="0" smtClean="0"/>
              <a:t>Datum a místo</a:t>
            </a:r>
            <a:endParaRPr lang="cs-CZ" dirty="0"/>
          </a:p>
        </p:txBody>
      </p:sp>
      <p:pic>
        <p:nvPicPr>
          <p:cNvPr id="10" name="Obrázek 9" descr="roh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00527" y="0"/>
            <a:ext cx="4591474" cy="4591913"/>
          </a:xfrm>
          <a:prstGeom prst="rect">
            <a:avLst/>
          </a:prstGeom>
        </p:spPr>
      </p:pic>
      <p:pic>
        <p:nvPicPr>
          <p:cNvPr id="13" name="Obrázek 12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63462" y="5960376"/>
            <a:ext cx="4465077" cy="77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9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PTP_CZ_RO_B_C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558" y="6314656"/>
            <a:ext cx="3986433" cy="68798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1" y="281251"/>
            <a:ext cx="10972800" cy="92552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516" b="1" baseline="0">
                <a:solidFill>
                  <a:srgbClr val="034EA2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1" y="1638724"/>
            <a:ext cx="10972800" cy="4634921"/>
          </a:xfrm>
          <a:prstGeom prst="rect">
            <a:avLst/>
          </a:prstGeom>
        </p:spPr>
        <p:txBody>
          <a:bodyPr/>
          <a:lstStyle>
            <a:lvl1pPr>
              <a:defRPr sz="3907"/>
            </a:lvl1pPr>
            <a:lvl2pPr>
              <a:buFont typeface="Arial" pitchFamily="34" charset="0"/>
              <a:buChar char="»"/>
              <a:defRPr sz="3516"/>
            </a:lvl2pPr>
            <a:lvl4pPr>
              <a:buFont typeface="Arial" pitchFamily="34" charset="0"/>
              <a:buChar char="»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41350"/>
            <a:ext cx="12210121" cy="103376"/>
          </a:xfrm>
          <a:prstGeom prst="rect">
            <a:avLst/>
          </a:prstGeom>
        </p:spPr>
      </p:pic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1531" y="6321838"/>
            <a:ext cx="8040470" cy="701262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78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50662" y="2204610"/>
            <a:ext cx="10972800" cy="11705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860" baseline="0">
                <a:solidFill>
                  <a:srgbClr val="034EA2"/>
                </a:solidFill>
              </a:defRPr>
            </a:lvl1pPr>
          </a:lstStyle>
          <a:p>
            <a:r>
              <a:rPr lang="cs-CZ" dirty="0" smtClean="0"/>
              <a:t>Název tématu/předělu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26" y="3583574"/>
            <a:ext cx="8093494" cy="68596"/>
          </a:xfrm>
          <a:prstGeom prst="rect">
            <a:avLst/>
          </a:prstGeom>
        </p:spPr>
      </p:pic>
      <p:pic>
        <p:nvPicPr>
          <p:cNvPr id="9" name="Obrázek 8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558" y="6314656"/>
            <a:ext cx="3986433" cy="687983"/>
          </a:xfrm>
          <a:prstGeom prst="rect">
            <a:avLst/>
          </a:prstGeom>
        </p:spPr>
      </p:pic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1531" y="6321838"/>
            <a:ext cx="8040470" cy="70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9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1" y="281251"/>
            <a:ext cx="10972800" cy="92552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516" b="1" baseline="0">
                <a:solidFill>
                  <a:srgbClr val="034EA2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41350"/>
            <a:ext cx="12210121" cy="103376"/>
          </a:xfrm>
          <a:prstGeom prst="rect">
            <a:avLst/>
          </a:prstGeom>
        </p:spPr>
      </p:pic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622382" y="1567218"/>
            <a:ext cx="10947238" cy="439360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graf.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1" name="Obrázek 10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558" y="6314656"/>
            <a:ext cx="3986433" cy="687983"/>
          </a:xfrm>
          <a:prstGeom prst="rect">
            <a:avLst/>
          </a:prstGeom>
        </p:spPr>
      </p:pic>
      <p:pic>
        <p:nvPicPr>
          <p:cNvPr id="12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1531" y="6321838"/>
            <a:ext cx="8040470" cy="70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19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9385" y="6430567"/>
            <a:ext cx="3731765" cy="4498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0" y="1240536"/>
            <a:ext cx="12190476" cy="1036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4151376" y="6320027"/>
            <a:ext cx="8039099" cy="7010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05736" y="394208"/>
            <a:ext cx="8780526" cy="884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34EA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6503" y="1468548"/>
            <a:ext cx="10838992" cy="4612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31483"/>
            <a:ext cx="390144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531483"/>
            <a:ext cx="280416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31483"/>
            <a:ext cx="280416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60642" y="5888352"/>
            <a:ext cx="2844800" cy="373915"/>
          </a:xfrm>
          <a:prstGeom prst="rect">
            <a:avLst/>
          </a:prstGeom>
        </p:spPr>
        <p:txBody>
          <a:bodyPr vert="horz" lIns="122950" tIns="61475" rIns="122950" bIns="61475" rtlCol="0" anchor="ctr"/>
          <a:lstStyle>
            <a:lvl1pPr algn="r">
              <a:defRPr sz="15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60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txStyles>
    <p:titleStyle>
      <a:lvl1pPr algn="ctr" defTabSz="1200855" rtl="0" eaLnBrk="1" latinLnBrk="0" hangingPunct="1">
        <a:spcBef>
          <a:spcPct val="0"/>
        </a:spcBef>
        <a:buNone/>
        <a:defRPr sz="57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320" indent="-450320" algn="l" defTabSz="1200855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5695" indent="-375267" algn="l" defTabSz="1200855" rtl="0" eaLnBrk="1" latinLnBrk="0" hangingPunct="1">
        <a:spcBef>
          <a:spcPct val="20000"/>
        </a:spcBef>
        <a:buFont typeface="Arial" pitchFamily="34" charset="0"/>
        <a:buChar char="–"/>
        <a:defRPr sz="3711" kern="1200">
          <a:solidFill>
            <a:schemeClr val="tx1"/>
          </a:solidFill>
          <a:latin typeface="+mn-lt"/>
          <a:ea typeface="+mn-ea"/>
          <a:cs typeface="+mn-cs"/>
        </a:defRPr>
      </a:lvl2pPr>
      <a:lvl3pPr marL="1501069" indent="-300214" algn="l" defTabSz="1200855" rtl="0" eaLnBrk="1" latinLnBrk="0" hangingPunct="1">
        <a:spcBef>
          <a:spcPct val="20000"/>
        </a:spcBef>
        <a:buFont typeface="Arial" pitchFamily="34" charset="0"/>
        <a:buChar char="•"/>
        <a:defRPr sz="3125" kern="1200">
          <a:solidFill>
            <a:schemeClr val="tx1"/>
          </a:solidFill>
          <a:latin typeface="+mn-lt"/>
          <a:ea typeface="+mn-ea"/>
          <a:cs typeface="+mn-cs"/>
        </a:defRPr>
      </a:lvl3pPr>
      <a:lvl4pPr marL="2101496" indent="-300214" algn="l" defTabSz="1200855" rtl="0" eaLnBrk="1" latinLnBrk="0" hangingPunct="1">
        <a:spcBef>
          <a:spcPct val="20000"/>
        </a:spcBef>
        <a:buFont typeface="Arial" pitchFamily="34" charset="0"/>
        <a:buChar char="–"/>
        <a:defRPr sz="2637" kern="1200">
          <a:solidFill>
            <a:schemeClr val="tx1"/>
          </a:solidFill>
          <a:latin typeface="+mn-lt"/>
          <a:ea typeface="+mn-ea"/>
          <a:cs typeface="+mn-cs"/>
        </a:defRPr>
      </a:lvl4pPr>
      <a:lvl5pPr marL="2701923" indent="-300214" algn="l" defTabSz="1200855" rtl="0" eaLnBrk="1" latinLnBrk="0" hangingPunct="1">
        <a:spcBef>
          <a:spcPct val="20000"/>
        </a:spcBef>
        <a:buFont typeface="Arial" pitchFamily="34" charset="0"/>
        <a:buChar char="»"/>
        <a:defRPr sz="2637" kern="1200">
          <a:solidFill>
            <a:schemeClr val="tx1"/>
          </a:solidFill>
          <a:latin typeface="+mn-lt"/>
          <a:ea typeface="+mn-ea"/>
          <a:cs typeface="+mn-cs"/>
        </a:defRPr>
      </a:lvl5pPr>
      <a:lvl6pPr marL="3302351" indent="-300214" algn="l" defTabSz="1200855" rtl="0" eaLnBrk="1" latinLnBrk="0" hangingPunct="1">
        <a:spcBef>
          <a:spcPct val="20000"/>
        </a:spcBef>
        <a:buFont typeface="Arial" pitchFamily="34" charset="0"/>
        <a:buChar char="•"/>
        <a:defRPr sz="2637" kern="1200">
          <a:solidFill>
            <a:schemeClr val="tx1"/>
          </a:solidFill>
          <a:latin typeface="+mn-lt"/>
          <a:ea typeface="+mn-ea"/>
          <a:cs typeface="+mn-cs"/>
        </a:defRPr>
      </a:lvl6pPr>
      <a:lvl7pPr marL="3902778" indent="-300214" algn="l" defTabSz="1200855" rtl="0" eaLnBrk="1" latinLnBrk="0" hangingPunct="1">
        <a:spcBef>
          <a:spcPct val="20000"/>
        </a:spcBef>
        <a:buFont typeface="Arial" pitchFamily="34" charset="0"/>
        <a:buChar char="•"/>
        <a:defRPr sz="2637" kern="1200">
          <a:solidFill>
            <a:schemeClr val="tx1"/>
          </a:solidFill>
          <a:latin typeface="+mn-lt"/>
          <a:ea typeface="+mn-ea"/>
          <a:cs typeface="+mn-cs"/>
        </a:defRPr>
      </a:lvl7pPr>
      <a:lvl8pPr marL="4503205" indent="-300214" algn="l" defTabSz="1200855" rtl="0" eaLnBrk="1" latinLnBrk="0" hangingPunct="1">
        <a:spcBef>
          <a:spcPct val="20000"/>
        </a:spcBef>
        <a:buFont typeface="Arial" pitchFamily="34" charset="0"/>
        <a:buChar char="•"/>
        <a:defRPr sz="2637" kern="1200">
          <a:solidFill>
            <a:schemeClr val="tx1"/>
          </a:solidFill>
          <a:latin typeface="+mn-lt"/>
          <a:ea typeface="+mn-ea"/>
          <a:cs typeface="+mn-cs"/>
        </a:defRPr>
      </a:lvl8pPr>
      <a:lvl9pPr marL="5103634" indent="-300214" algn="l" defTabSz="1200855" rtl="0" eaLnBrk="1" latinLnBrk="0" hangingPunct="1">
        <a:spcBef>
          <a:spcPct val="20000"/>
        </a:spcBef>
        <a:buFont typeface="Arial" pitchFamily="34" charset="0"/>
        <a:buChar char="•"/>
        <a:defRPr sz="26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00855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1pPr>
      <a:lvl2pPr marL="600427" algn="l" defTabSz="1200855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2pPr>
      <a:lvl3pPr marL="1200855" algn="l" defTabSz="1200855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3pPr>
      <a:lvl4pPr marL="1801282" algn="l" defTabSz="1200855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4pPr>
      <a:lvl5pPr marL="2401709" algn="l" defTabSz="1200855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5pPr>
      <a:lvl6pPr marL="3002137" algn="l" defTabSz="1200855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6pPr>
      <a:lvl7pPr marL="3602565" algn="l" defTabSz="1200855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7pPr>
      <a:lvl8pPr marL="4202992" algn="l" defTabSz="1200855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8pPr>
      <a:lvl9pPr marL="4803419" algn="l" defTabSz="1200855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david.koppitz@mmr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8814" y="921258"/>
            <a:ext cx="3119120" cy="539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6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252525"/>
                </a:solidFill>
                <a:latin typeface="Calibri"/>
                <a:cs typeface="Calibri"/>
              </a:rPr>
              <a:t>MINISTERSTVO </a:t>
            </a:r>
            <a:r>
              <a:rPr sz="1400" b="1" spc="-5" dirty="0">
                <a:solidFill>
                  <a:srgbClr val="252525"/>
                </a:solidFill>
                <a:latin typeface="Calibri"/>
                <a:cs typeface="Calibri"/>
              </a:rPr>
              <a:t>PRO MÍSTNÍ</a:t>
            </a:r>
            <a:r>
              <a:rPr sz="1400" b="1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252525"/>
                </a:solidFill>
                <a:latin typeface="Calibri"/>
                <a:cs typeface="Calibri"/>
              </a:rPr>
              <a:t>ROZVOJ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2380"/>
              </a:lnSpc>
            </a:pPr>
            <a:r>
              <a:rPr sz="2000" b="1" spc="-5" dirty="0">
                <a:solidFill>
                  <a:srgbClr val="252525"/>
                </a:solidFill>
                <a:latin typeface="Calibri"/>
                <a:cs typeface="Calibri"/>
              </a:rPr>
              <a:t>Národní </a:t>
            </a:r>
            <a:r>
              <a:rPr sz="2000" b="1" spc="-15" dirty="0">
                <a:solidFill>
                  <a:srgbClr val="252525"/>
                </a:solidFill>
                <a:latin typeface="Calibri"/>
                <a:cs typeface="Calibri"/>
              </a:rPr>
              <a:t>orgán </a:t>
            </a:r>
            <a:r>
              <a:rPr sz="2000" b="1" spc="-10" dirty="0">
                <a:solidFill>
                  <a:srgbClr val="252525"/>
                </a:solidFill>
                <a:latin typeface="Calibri"/>
                <a:cs typeface="Calibri"/>
              </a:rPr>
              <a:t>pro</a:t>
            </a:r>
            <a:r>
              <a:rPr sz="2000" b="1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Calibri"/>
                <a:cs typeface="Calibri"/>
              </a:rPr>
              <a:t>koordinaci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00188" y="0"/>
            <a:ext cx="4590287" cy="4590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996339" y="6092227"/>
            <a:ext cx="4181172" cy="5043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7290" y="2825750"/>
            <a:ext cx="877631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cs-CZ" spc="-10" dirty="0" smtClean="0">
                <a:latin typeface="Calibri"/>
                <a:cs typeface="Calibri"/>
              </a:rPr>
              <a:t>ITI a metropolitní spolupráce </a:t>
            </a:r>
            <a:r>
              <a:rPr dirty="0" smtClean="0">
                <a:latin typeface="Calibri"/>
                <a:cs typeface="Calibri"/>
              </a:rPr>
              <a:t>v</a:t>
            </a:r>
            <a:r>
              <a:rPr lang="cs-CZ" dirty="0" smtClean="0">
                <a:latin typeface="Calibri"/>
                <a:cs typeface="Calibri"/>
              </a:rPr>
              <a:t> programovém období 2021-2027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7290" y="4747336"/>
            <a:ext cx="8295640" cy="14856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Bef>
                <a:spcPts val="55"/>
              </a:spcBef>
            </a:pPr>
            <a:r>
              <a:rPr lang="cs-CZ" sz="2600" spc="-10" dirty="0">
                <a:solidFill>
                  <a:srgbClr val="034EA1"/>
                </a:solidFill>
                <a:cs typeface="Calibri"/>
              </a:rPr>
              <a:t>David </a:t>
            </a:r>
            <a:r>
              <a:rPr lang="cs-CZ" sz="2600" spc="-10" dirty="0" smtClean="0">
                <a:solidFill>
                  <a:srgbClr val="034EA1"/>
                </a:solidFill>
                <a:cs typeface="Calibri"/>
              </a:rPr>
              <a:t>Koppitz</a:t>
            </a:r>
          </a:p>
          <a:p>
            <a:pPr>
              <a:spcBef>
                <a:spcPts val="55"/>
              </a:spcBef>
            </a:pPr>
            <a:r>
              <a:rPr lang="cs-CZ" sz="2600" spc="-5" dirty="0" smtClean="0">
                <a:solidFill>
                  <a:srgbClr val="034EA1"/>
                </a:solidFill>
                <a:cs typeface="Calibri"/>
              </a:rPr>
              <a:t>náměstek </a:t>
            </a:r>
            <a:r>
              <a:rPr lang="cs-CZ" sz="2600" spc="-10" dirty="0">
                <a:solidFill>
                  <a:srgbClr val="034EA1"/>
                </a:solidFill>
                <a:cs typeface="Calibri"/>
              </a:rPr>
              <a:t>pro řízení </a:t>
            </a:r>
            <a:r>
              <a:rPr lang="cs-CZ" sz="2600" spc="-15" dirty="0">
                <a:solidFill>
                  <a:srgbClr val="034EA1"/>
                </a:solidFill>
                <a:cs typeface="Calibri"/>
              </a:rPr>
              <a:t>sekce </a:t>
            </a:r>
            <a:r>
              <a:rPr lang="cs-CZ" sz="2600" dirty="0">
                <a:solidFill>
                  <a:srgbClr val="034EA1"/>
                </a:solidFill>
                <a:cs typeface="Calibri"/>
              </a:rPr>
              <a:t>regionálního</a:t>
            </a:r>
            <a:r>
              <a:rPr lang="cs-CZ" sz="2600" spc="-25" dirty="0">
                <a:solidFill>
                  <a:srgbClr val="034EA1"/>
                </a:solidFill>
                <a:cs typeface="Calibri"/>
              </a:rPr>
              <a:t> </a:t>
            </a:r>
            <a:r>
              <a:rPr lang="cs-CZ" sz="2600" spc="-20" dirty="0">
                <a:solidFill>
                  <a:srgbClr val="034EA1"/>
                </a:solidFill>
                <a:cs typeface="Calibri"/>
              </a:rPr>
              <a:t>rozvoje</a:t>
            </a:r>
            <a:endParaRPr lang="cs-CZ" sz="26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cs-CZ" sz="2000" dirty="0" smtClean="0">
                <a:solidFill>
                  <a:srgbClr val="034EA1"/>
                </a:solidFill>
                <a:latin typeface="Calibri"/>
                <a:cs typeface="Calibri"/>
              </a:rPr>
              <a:t>14</a:t>
            </a:r>
            <a:r>
              <a:rPr sz="2000" dirty="0" smtClean="0">
                <a:solidFill>
                  <a:srgbClr val="034EA1"/>
                </a:solidFill>
                <a:latin typeface="Calibri"/>
                <a:cs typeface="Calibri"/>
              </a:rPr>
              <a:t>. </a:t>
            </a:r>
            <a:r>
              <a:rPr lang="cs-CZ" sz="2000" spc="-10" dirty="0" smtClean="0">
                <a:solidFill>
                  <a:srgbClr val="034EA1"/>
                </a:solidFill>
                <a:latin typeface="Calibri"/>
                <a:cs typeface="Calibri"/>
              </a:rPr>
              <a:t>říjn</a:t>
            </a:r>
            <a:r>
              <a:rPr sz="2000" spc="-10" dirty="0" smtClean="0">
                <a:solidFill>
                  <a:srgbClr val="034EA1"/>
                </a:solidFill>
                <a:latin typeface="Calibri"/>
                <a:cs typeface="Calibri"/>
              </a:rPr>
              <a:t>a</a:t>
            </a:r>
            <a:r>
              <a:rPr sz="2000" spc="-25" dirty="0" smtClean="0">
                <a:solidFill>
                  <a:srgbClr val="034EA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4EA1"/>
                </a:solidFill>
                <a:latin typeface="Calibri"/>
                <a:cs typeface="Calibri"/>
              </a:rPr>
              <a:t>2019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81251"/>
            <a:ext cx="11201399" cy="925522"/>
          </a:xfrm>
        </p:spPr>
        <p:txBody>
          <a:bodyPr>
            <a:normAutofit/>
          </a:bodyPr>
          <a:lstStyle/>
          <a:p>
            <a:r>
              <a:rPr lang="cs-CZ" dirty="0" smtClean="0"/>
              <a:t>ITI v programovém období </a:t>
            </a:r>
            <a:r>
              <a:rPr lang="cs-CZ" dirty="0" smtClean="0"/>
              <a:t>2021-2027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/>
              <a:t>Naplňuje udržitelný rozvoj měst 6% ERDF v ČR </a:t>
            </a:r>
            <a:endParaRPr lang="cs-CZ" sz="2800" dirty="0" smtClean="0"/>
          </a:p>
          <a:p>
            <a:r>
              <a:rPr lang="cs-CZ" sz="2800" dirty="0" smtClean="0"/>
              <a:t>Maximální </a:t>
            </a:r>
            <a:r>
              <a:rPr lang="cs-CZ" sz="2800" dirty="0" smtClean="0"/>
              <a:t>využití zkušeností a know</a:t>
            </a:r>
            <a:r>
              <a:rPr lang="cs-CZ" sz="2800" dirty="0"/>
              <a:t>-</a:t>
            </a:r>
            <a:r>
              <a:rPr lang="cs-CZ" sz="2800" dirty="0" smtClean="0"/>
              <a:t>how z PO 2014-2020</a:t>
            </a:r>
          </a:p>
          <a:p>
            <a:r>
              <a:rPr lang="cs-CZ" sz="2800" dirty="0" smtClean="0"/>
              <a:t>Kontinuita postupů na straně žadatele</a:t>
            </a:r>
          </a:p>
          <a:p>
            <a:r>
              <a:rPr lang="cs-CZ" sz="2800" b="1" dirty="0" smtClean="0"/>
              <a:t>Zjednodušení – jak pro žadatele, tak pro ŘO</a:t>
            </a:r>
          </a:p>
          <a:p>
            <a:r>
              <a:rPr lang="cs-CZ" sz="2800" dirty="0" smtClean="0"/>
              <a:t>Naplnění </a:t>
            </a:r>
            <a:r>
              <a:rPr lang="cs-CZ" sz="2800" dirty="0"/>
              <a:t>principu partnerství</a:t>
            </a:r>
          </a:p>
          <a:p>
            <a:r>
              <a:rPr lang="cs-CZ" sz="2800" dirty="0"/>
              <a:t>Řídicí výbor na úrovni aglomerace</a:t>
            </a:r>
          </a:p>
          <a:p>
            <a:r>
              <a:rPr lang="cs-CZ" sz="2800" dirty="0"/>
              <a:t>Monitorovací systém – technické řešení pro ITI bez dodatečných požadavků na rozvoj systému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0514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ITI v programovém období 2021-2027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Celková změna úlohy ITI – již ne </a:t>
            </a:r>
            <a:r>
              <a:rPr lang="cs-CZ" sz="2800" dirty="0" smtClean="0"/>
              <a:t>intervenční strategie </a:t>
            </a:r>
            <a:r>
              <a:rPr lang="cs-CZ" sz="2800" dirty="0"/>
              <a:t>ITI </a:t>
            </a:r>
            <a:r>
              <a:rPr lang="cs-CZ" sz="2800" dirty="0" smtClean="0"/>
              <a:t>(pouze </a:t>
            </a:r>
            <a:r>
              <a:rPr lang="cs-CZ" sz="2800" dirty="0"/>
              <a:t>ESIF), nýbrž </a:t>
            </a:r>
            <a:r>
              <a:rPr lang="cs-CZ" sz="2800" b="1" dirty="0"/>
              <a:t>územní strategie, která je částečně naplňována nástrojem </a:t>
            </a:r>
            <a:r>
              <a:rPr lang="cs-CZ" sz="2800" b="1" dirty="0" smtClean="0"/>
              <a:t>ITI</a:t>
            </a:r>
          </a:p>
          <a:p>
            <a:r>
              <a:rPr lang="cs-CZ" sz="2800" spc="-10" dirty="0" smtClean="0">
                <a:solidFill>
                  <a:srgbClr val="252525"/>
                </a:solidFill>
                <a:cs typeface="Calibri"/>
              </a:rPr>
              <a:t>Základem </a:t>
            </a:r>
            <a:r>
              <a:rPr lang="cs-CZ" sz="2800" spc="-10" dirty="0">
                <a:solidFill>
                  <a:srgbClr val="252525"/>
                </a:solidFill>
                <a:cs typeface="Calibri"/>
              </a:rPr>
              <a:t>kvalitně </a:t>
            </a:r>
            <a:r>
              <a:rPr lang="cs-CZ" sz="2800" spc="-20" dirty="0">
                <a:solidFill>
                  <a:srgbClr val="252525"/>
                </a:solidFill>
                <a:cs typeface="Calibri"/>
              </a:rPr>
              <a:t>zpracovaná strategie území </a:t>
            </a:r>
            <a:r>
              <a:rPr lang="cs-CZ" sz="2800" spc="-5" dirty="0">
                <a:solidFill>
                  <a:srgbClr val="252525"/>
                </a:solidFill>
                <a:cs typeface="Calibri"/>
              </a:rPr>
              <a:t>s </a:t>
            </a:r>
            <a:r>
              <a:rPr lang="cs-CZ" sz="2800" spc="-15" dirty="0">
                <a:solidFill>
                  <a:srgbClr val="252525"/>
                </a:solidFill>
                <a:cs typeface="Calibri"/>
              </a:rPr>
              <a:t>jasnými</a:t>
            </a:r>
            <a:r>
              <a:rPr lang="cs-CZ" sz="2800" spc="120" dirty="0">
                <a:solidFill>
                  <a:srgbClr val="252525"/>
                </a:solidFill>
                <a:cs typeface="Calibri"/>
              </a:rPr>
              <a:t> </a:t>
            </a:r>
            <a:r>
              <a:rPr lang="cs-CZ" sz="2800" spc="-15" dirty="0" smtClean="0">
                <a:solidFill>
                  <a:srgbClr val="252525"/>
                </a:solidFill>
                <a:cs typeface="Calibri"/>
              </a:rPr>
              <a:t>prioritami</a:t>
            </a:r>
            <a:endParaRPr lang="cs-CZ" sz="2800" dirty="0"/>
          </a:p>
          <a:p>
            <a:r>
              <a:rPr lang="cs-CZ" sz="2800" dirty="0"/>
              <a:t>Jednotné vymezení aglomerací (zajišťuje </a:t>
            </a:r>
            <a:r>
              <a:rPr lang="cs-CZ" sz="2800" dirty="0" smtClean="0"/>
              <a:t>MMR, konzultace s městy) </a:t>
            </a:r>
            <a:endParaRPr lang="cs-CZ" sz="2800" dirty="0"/>
          </a:p>
          <a:p>
            <a:r>
              <a:rPr lang="cs-CZ" sz="2800" dirty="0"/>
              <a:t>13 aglomerací ITI  (stávajících 7 ITI a 6 </a:t>
            </a:r>
            <a:r>
              <a:rPr lang="cs-CZ" sz="2800" dirty="0" smtClean="0"/>
              <a:t>IPRÚ), bez </a:t>
            </a:r>
            <a:r>
              <a:rPr lang="cs-CZ" sz="2800" dirty="0"/>
              <a:t>velikostního </a:t>
            </a:r>
            <a:r>
              <a:rPr lang="cs-CZ" sz="2800" dirty="0" smtClean="0"/>
              <a:t>omezení</a:t>
            </a:r>
          </a:p>
          <a:p>
            <a:r>
              <a:rPr lang="cs-CZ" sz="2800" spc="-20" dirty="0">
                <a:solidFill>
                  <a:srgbClr val="252525"/>
                </a:solidFill>
                <a:cs typeface="Calibri"/>
              </a:rPr>
              <a:t>D</a:t>
            </a:r>
            <a:r>
              <a:rPr lang="cs-CZ" sz="2800" spc="-20" dirty="0" smtClean="0">
                <a:solidFill>
                  <a:srgbClr val="252525"/>
                </a:solidFill>
                <a:cs typeface="Calibri"/>
              </a:rPr>
              <a:t>ůraz </a:t>
            </a:r>
            <a:r>
              <a:rPr lang="cs-CZ" sz="2800" spc="-5" dirty="0">
                <a:solidFill>
                  <a:srgbClr val="252525"/>
                </a:solidFill>
                <a:cs typeface="Calibri"/>
              </a:rPr>
              <a:t>na </a:t>
            </a:r>
            <a:r>
              <a:rPr lang="cs-CZ" sz="2800" b="1" spc="-15" dirty="0">
                <a:solidFill>
                  <a:srgbClr val="252525"/>
                </a:solidFill>
                <a:cs typeface="Calibri"/>
              </a:rPr>
              <a:t>klíčové </a:t>
            </a:r>
            <a:r>
              <a:rPr lang="cs-CZ" sz="2800" b="1" spc="-20" dirty="0">
                <a:solidFill>
                  <a:srgbClr val="252525"/>
                </a:solidFill>
                <a:cs typeface="Calibri"/>
              </a:rPr>
              <a:t>(strategické</a:t>
            </a:r>
            <a:r>
              <a:rPr lang="cs-CZ" sz="2800" b="1" spc="-20" dirty="0" smtClean="0">
                <a:solidFill>
                  <a:srgbClr val="252525"/>
                </a:solidFill>
                <a:cs typeface="Calibri"/>
              </a:rPr>
              <a:t>), unikátní </a:t>
            </a:r>
            <a:r>
              <a:rPr lang="cs-CZ" sz="2800" b="1" spc="-15" dirty="0">
                <a:solidFill>
                  <a:srgbClr val="252525"/>
                </a:solidFill>
                <a:cs typeface="Calibri"/>
              </a:rPr>
              <a:t>projekty </a:t>
            </a:r>
            <a:r>
              <a:rPr lang="cs-CZ" sz="2800" b="1" spc="-15" dirty="0" smtClean="0">
                <a:solidFill>
                  <a:srgbClr val="252525"/>
                </a:solidFill>
                <a:cs typeface="Calibri"/>
              </a:rPr>
              <a:t>a/</a:t>
            </a:r>
            <a:r>
              <a:rPr lang="cs-CZ" sz="2800" b="1" spc="-10" dirty="0" smtClean="0">
                <a:solidFill>
                  <a:srgbClr val="252525"/>
                </a:solidFill>
                <a:cs typeface="Calibri"/>
              </a:rPr>
              <a:t>nebo </a:t>
            </a:r>
            <a:r>
              <a:rPr lang="cs-CZ" sz="2800" b="1" spc="-20" dirty="0">
                <a:solidFill>
                  <a:srgbClr val="252525"/>
                </a:solidFill>
                <a:cs typeface="Calibri"/>
              </a:rPr>
              <a:t>integrované</a:t>
            </a:r>
            <a:r>
              <a:rPr lang="cs-CZ" sz="2800" b="1" spc="130" dirty="0">
                <a:solidFill>
                  <a:srgbClr val="252525"/>
                </a:solidFill>
                <a:cs typeface="Calibri"/>
              </a:rPr>
              <a:t> </a:t>
            </a:r>
            <a:r>
              <a:rPr lang="cs-CZ" sz="2800" b="1" spc="-10" dirty="0" smtClean="0">
                <a:solidFill>
                  <a:srgbClr val="252525"/>
                </a:solidFill>
                <a:cs typeface="Calibri"/>
              </a:rPr>
              <a:t>intervence </a:t>
            </a:r>
            <a:endParaRPr lang="cs-CZ" sz="2800" b="1" spc="-10" dirty="0" smtClean="0">
              <a:solidFill>
                <a:srgbClr val="252525"/>
              </a:solidFill>
              <a:cs typeface="Calibri"/>
            </a:endParaRPr>
          </a:p>
          <a:p>
            <a:r>
              <a:rPr lang="cs-CZ" sz="2800" spc="-10" dirty="0" smtClean="0">
                <a:solidFill>
                  <a:srgbClr val="252525"/>
                </a:solidFill>
                <a:cs typeface="Calibri"/>
              </a:rPr>
              <a:t>Požadavek na vysokou připravenost těchto projektů (N+2)</a:t>
            </a:r>
            <a:endParaRPr lang="cs-CZ" sz="2800" dirty="0"/>
          </a:p>
          <a:p>
            <a:r>
              <a:rPr lang="cs-CZ" sz="2800" spc="-25" dirty="0">
                <a:solidFill>
                  <a:srgbClr val="252525"/>
                </a:solidFill>
                <a:cs typeface="Calibri"/>
              </a:rPr>
              <a:t>Transparentní </a:t>
            </a:r>
            <a:r>
              <a:rPr lang="cs-CZ" sz="2800" spc="-15" dirty="0" smtClean="0">
                <a:solidFill>
                  <a:srgbClr val="252525"/>
                </a:solidFill>
                <a:cs typeface="Calibri"/>
              </a:rPr>
              <a:t>postupy ↔ důvěra partnerů v území</a:t>
            </a:r>
            <a:endParaRPr lang="cs-CZ" sz="28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82257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Zjednodušení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ITI jediným nástrojem na podporu urbánního prostoru </a:t>
            </a:r>
          </a:p>
          <a:p>
            <a:r>
              <a:rPr lang="cs-CZ" sz="2800" dirty="0" smtClean="0"/>
              <a:t>Odstranění dvojí metodické </a:t>
            </a:r>
            <a:r>
              <a:rPr lang="cs-CZ" sz="2800" dirty="0" smtClean="0"/>
              <a:t>úpravy (ITI </a:t>
            </a:r>
            <a:r>
              <a:rPr lang="cs-CZ" sz="2800" dirty="0" err="1" smtClean="0"/>
              <a:t>vs</a:t>
            </a:r>
            <a:r>
              <a:rPr lang="cs-CZ" sz="2800" dirty="0" smtClean="0"/>
              <a:t> IPRÚ)</a:t>
            </a:r>
            <a:endParaRPr lang="cs-CZ" sz="2800" dirty="0" smtClean="0"/>
          </a:p>
          <a:p>
            <a:r>
              <a:rPr lang="cs-CZ" sz="2800" dirty="0" smtClean="0"/>
              <a:t>MMR předpokládá pouze jednu variantu implementace nástroje </a:t>
            </a:r>
            <a:r>
              <a:rPr lang="cs-CZ" sz="2800" dirty="0" smtClean="0"/>
              <a:t>a využití seznamu </a:t>
            </a:r>
            <a:r>
              <a:rPr lang="cs-CZ" sz="2800" dirty="0" smtClean="0"/>
              <a:t>strategických projektů</a:t>
            </a:r>
          </a:p>
          <a:p>
            <a:r>
              <a:rPr lang="cs-CZ" sz="2800" dirty="0" smtClean="0"/>
              <a:t>Odstranění zprostředkujících subjektů na úrovni měst</a:t>
            </a:r>
          </a:p>
          <a:p>
            <a:r>
              <a:rPr lang="cs-CZ" sz="2800" dirty="0" smtClean="0"/>
              <a:t>Zjednodušení procesu hodnocení integrovaných </a:t>
            </a:r>
            <a:r>
              <a:rPr lang="cs-CZ" sz="2800" dirty="0" smtClean="0"/>
              <a:t>strategií</a:t>
            </a:r>
          </a:p>
          <a:p>
            <a:r>
              <a:rPr lang="cs-CZ" sz="2800" dirty="0" smtClean="0"/>
              <a:t>Diskuze o financování </a:t>
            </a:r>
            <a:r>
              <a:rPr lang="cs-CZ" sz="2800" dirty="0"/>
              <a:t>řídicí struktury za přispění OPTP </a:t>
            </a:r>
          </a:p>
          <a:p>
            <a:pPr marL="0" indent="0">
              <a:buNone/>
            </a:pPr>
            <a:endParaRPr lang="cs-CZ" sz="2800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1793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649095"/>
            <a:ext cx="39566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20" dirty="0">
                <a:solidFill>
                  <a:srgbClr val="252525"/>
                </a:solidFill>
                <a:latin typeface="Calibri"/>
                <a:cs typeface="Calibri"/>
              </a:rPr>
              <a:t>Diskuze, </a:t>
            </a:r>
            <a:r>
              <a:rPr sz="2800" b="0" spc="-40" dirty="0">
                <a:solidFill>
                  <a:srgbClr val="252525"/>
                </a:solidFill>
                <a:latin typeface="Calibri"/>
                <a:cs typeface="Calibri"/>
              </a:rPr>
              <a:t>otázky,</a:t>
            </a:r>
            <a:r>
              <a:rPr sz="2800" b="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b="0" spc="-10" dirty="0">
                <a:solidFill>
                  <a:srgbClr val="252525"/>
                </a:solidFill>
                <a:latin typeface="Calibri"/>
                <a:cs typeface="Calibri"/>
              </a:rPr>
              <a:t>odpovědi…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2591181"/>
            <a:ext cx="5687060" cy="26593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Ing.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David</a:t>
            </a:r>
            <a:r>
              <a:rPr sz="24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Koppitz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Náměstek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pro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řízení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sekce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regionálního </a:t>
            </a:r>
            <a:r>
              <a:rPr sz="2400" spc="-25" dirty="0">
                <a:solidFill>
                  <a:srgbClr val="252525"/>
                </a:solidFill>
                <a:latin typeface="Calibri"/>
                <a:cs typeface="Calibri"/>
              </a:rPr>
              <a:t>rozvoj 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Ministerstvo pro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místní</a:t>
            </a:r>
            <a:r>
              <a:rPr sz="2400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Calibri"/>
                <a:cs typeface="Calibri"/>
              </a:rPr>
              <a:t>rozvoj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12700" marR="2858770">
              <a:lnSpc>
                <a:spcPct val="120000"/>
              </a:lnSpc>
            </a:pPr>
            <a:r>
              <a:rPr sz="24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david.koppitz@mmr.cz 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731 445</a:t>
            </a:r>
            <a:r>
              <a:rPr sz="24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556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285064"/>
            <a:ext cx="93700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dirty="0" smtClean="0">
                <a:latin typeface="Calibri"/>
                <a:cs typeface="Calibri"/>
              </a:rPr>
              <a:t>ITI jako reakce na funkční pojetí rozvoje území  </a:t>
            </a:r>
            <a:endParaRPr spc="-2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577086"/>
            <a:ext cx="10073640" cy="3070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4345" marR="747395" indent="-46228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74345" algn="l"/>
                <a:tab pos="474980" algn="l"/>
              </a:tabLst>
            </a:pPr>
            <a:r>
              <a:rPr sz="2800" spc="-15" dirty="0">
                <a:solidFill>
                  <a:srgbClr val="252525"/>
                </a:solidFill>
                <a:latin typeface="Calibri"/>
                <a:cs typeface="Calibri"/>
              </a:rPr>
              <a:t>Spolupráce 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na 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bázi </a:t>
            </a:r>
            <a:r>
              <a:rPr sz="2800" spc="-30" dirty="0">
                <a:solidFill>
                  <a:srgbClr val="252525"/>
                </a:solidFill>
                <a:latin typeface="Calibri"/>
                <a:cs typeface="Calibri"/>
              </a:rPr>
              <a:t>přirozených, </a:t>
            </a:r>
            <a:r>
              <a:rPr sz="2800" spc="-15" dirty="0">
                <a:solidFill>
                  <a:srgbClr val="252525"/>
                </a:solidFill>
                <a:latin typeface="Calibri"/>
                <a:cs typeface="Calibri"/>
              </a:rPr>
              <a:t>funkčních územních 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jednotek  </a:t>
            </a:r>
            <a:r>
              <a:rPr sz="2800" spc="-15" dirty="0">
                <a:solidFill>
                  <a:srgbClr val="252525"/>
                </a:solidFill>
                <a:latin typeface="Calibri"/>
                <a:cs typeface="Calibri"/>
              </a:rPr>
              <a:t>nezbytným 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předpokladem budoucího </a:t>
            </a:r>
            <a:r>
              <a:rPr sz="2800" spc="-25" dirty="0">
                <a:solidFill>
                  <a:srgbClr val="252525"/>
                </a:solidFill>
                <a:latin typeface="Calibri"/>
                <a:cs typeface="Calibri"/>
              </a:rPr>
              <a:t>rozvoje</a:t>
            </a:r>
            <a:r>
              <a:rPr sz="2800" spc="1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ČR</a:t>
            </a:r>
            <a:endParaRPr sz="2800" dirty="0">
              <a:latin typeface="Calibri"/>
              <a:cs typeface="Calibri"/>
            </a:endParaRPr>
          </a:p>
          <a:p>
            <a:pPr marL="474345" indent="-462280">
              <a:lnSpc>
                <a:spcPct val="100000"/>
              </a:lnSpc>
              <a:spcBef>
                <a:spcPts val="1275"/>
              </a:spcBef>
              <a:buFont typeface="Arial"/>
              <a:buChar char="•"/>
              <a:tabLst>
                <a:tab pos="474345" algn="l"/>
                <a:tab pos="474980" algn="l"/>
              </a:tabLst>
            </a:pPr>
            <a:r>
              <a:rPr sz="2800" spc="-45" dirty="0">
                <a:solidFill>
                  <a:srgbClr val="252525"/>
                </a:solidFill>
                <a:latin typeface="Calibri"/>
                <a:cs typeface="Calibri"/>
              </a:rPr>
              <a:t>Trend 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vyspělého </a:t>
            </a:r>
            <a:r>
              <a:rPr sz="2800" spc="-30" dirty="0">
                <a:solidFill>
                  <a:srgbClr val="252525"/>
                </a:solidFill>
                <a:latin typeface="Calibri"/>
                <a:cs typeface="Calibri"/>
              </a:rPr>
              <a:t>světa 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- 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vysoce </a:t>
            </a:r>
            <a:r>
              <a:rPr sz="2800" spc="-15" dirty="0">
                <a:solidFill>
                  <a:srgbClr val="252525"/>
                </a:solidFill>
                <a:latin typeface="Calibri"/>
                <a:cs typeface="Calibri"/>
              </a:rPr>
              <a:t>urbanizované, metropolitní</a:t>
            </a:r>
            <a:r>
              <a:rPr sz="2800" spc="2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Calibri"/>
                <a:cs typeface="Calibri"/>
              </a:rPr>
              <a:t>regiony</a:t>
            </a:r>
            <a:endParaRPr sz="2800" dirty="0">
              <a:latin typeface="Calibri"/>
              <a:cs typeface="Calibri"/>
            </a:endParaRPr>
          </a:p>
          <a:p>
            <a:pPr marL="474345">
              <a:lnSpc>
                <a:spcPct val="100000"/>
              </a:lnSpc>
            </a:pPr>
            <a:r>
              <a:rPr sz="2800" spc="-20" dirty="0">
                <a:solidFill>
                  <a:srgbClr val="252525"/>
                </a:solidFill>
                <a:latin typeface="Calibri"/>
                <a:cs typeface="Calibri"/>
              </a:rPr>
              <a:t>hybatelem 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globálního </a:t>
            </a:r>
            <a:r>
              <a:rPr sz="2800" spc="-25" dirty="0">
                <a:solidFill>
                  <a:srgbClr val="252525"/>
                </a:solidFill>
                <a:latin typeface="Calibri"/>
                <a:cs typeface="Calibri"/>
              </a:rPr>
              <a:t>ekonomického</a:t>
            </a:r>
            <a:r>
              <a:rPr sz="28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252525"/>
                </a:solidFill>
                <a:latin typeface="Calibri"/>
                <a:cs typeface="Calibri"/>
              </a:rPr>
              <a:t>rozvoje</a:t>
            </a:r>
            <a:endParaRPr sz="2800" dirty="0">
              <a:latin typeface="Calibri"/>
              <a:cs typeface="Calibri"/>
            </a:endParaRPr>
          </a:p>
          <a:p>
            <a:pPr marL="474345" indent="-462280">
              <a:lnSpc>
                <a:spcPct val="100000"/>
              </a:lnSpc>
              <a:spcBef>
                <a:spcPts val="1275"/>
              </a:spcBef>
              <a:buFont typeface="Arial"/>
              <a:buChar char="•"/>
              <a:tabLst>
                <a:tab pos="474345" algn="l"/>
                <a:tab pos="474980" algn="l"/>
              </a:tabLst>
            </a:pPr>
            <a:r>
              <a:rPr sz="2800" spc="-20" dirty="0">
                <a:solidFill>
                  <a:srgbClr val="252525"/>
                </a:solidFill>
                <a:latin typeface="Calibri"/>
                <a:cs typeface="Calibri"/>
              </a:rPr>
              <a:t>Významná role nástrojů 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typu </a:t>
            </a:r>
            <a:r>
              <a:rPr sz="2800" spc="-25" dirty="0">
                <a:solidFill>
                  <a:srgbClr val="252525"/>
                </a:solidFill>
                <a:latin typeface="Calibri"/>
                <a:cs typeface="Calibri"/>
              </a:rPr>
              <a:t>Integrovaných </a:t>
            </a:r>
            <a:r>
              <a:rPr sz="2800" spc="-15" dirty="0">
                <a:solidFill>
                  <a:srgbClr val="252525"/>
                </a:solidFill>
                <a:latin typeface="Calibri"/>
                <a:cs typeface="Calibri"/>
              </a:rPr>
              <a:t>územních</a:t>
            </a:r>
            <a:r>
              <a:rPr sz="2800" spc="2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Calibri"/>
                <a:cs typeface="Calibri"/>
              </a:rPr>
              <a:t>investic</a:t>
            </a:r>
            <a:endParaRPr sz="2800" dirty="0">
              <a:latin typeface="Calibri"/>
              <a:cs typeface="Calibri"/>
            </a:endParaRPr>
          </a:p>
          <a:p>
            <a:pPr marL="474345" indent="-462280">
              <a:lnSpc>
                <a:spcPct val="100000"/>
              </a:lnSpc>
              <a:spcBef>
                <a:spcPts val="1270"/>
              </a:spcBef>
              <a:buFont typeface="Arial"/>
              <a:buChar char="•"/>
              <a:tabLst>
                <a:tab pos="474345" algn="l"/>
                <a:tab pos="474980" algn="l"/>
              </a:tabLst>
            </a:pPr>
            <a:r>
              <a:rPr sz="2800" spc="-20" dirty="0">
                <a:solidFill>
                  <a:srgbClr val="252525"/>
                </a:solidFill>
                <a:latin typeface="Calibri"/>
                <a:cs typeface="Calibri"/>
              </a:rPr>
              <a:t>Neřízený </a:t>
            </a:r>
            <a:r>
              <a:rPr sz="2800" spc="-30" dirty="0">
                <a:solidFill>
                  <a:srgbClr val="252525"/>
                </a:solidFill>
                <a:latin typeface="Calibri"/>
                <a:cs typeface="Calibri"/>
              </a:rPr>
              <a:t>rozvoj </a:t>
            </a:r>
            <a:r>
              <a:rPr sz="2800" spc="-20" dirty="0">
                <a:solidFill>
                  <a:srgbClr val="252525"/>
                </a:solidFill>
                <a:latin typeface="Calibri"/>
                <a:cs typeface="Calibri"/>
              </a:rPr>
              <a:t>území 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přináší </a:t>
            </a:r>
            <a:r>
              <a:rPr sz="2800" spc="-20" dirty="0">
                <a:solidFill>
                  <a:srgbClr val="252525"/>
                </a:solidFill>
                <a:latin typeface="Calibri"/>
                <a:cs typeface="Calibri"/>
              </a:rPr>
              <a:t>rizika </a:t>
            </a:r>
            <a:r>
              <a:rPr sz="2800" spc="-25" dirty="0">
                <a:solidFill>
                  <a:srgbClr val="252525"/>
                </a:solidFill>
                <a:latin typeface="Calibri"/>
                <a:cs typeface="Calibri"/>
              </a:rPr>
              <a:t>pro </a:t>
            </a:r>
            <a:r>
              <a:rPr sz="2800" spc="-30" dirty="0">
                <a:solidFill>
                  <a:srgbClr val="252525"/>
                </a:solidFill>
                <a:latin typeface="Calibri"/>
                <a:cs typeface="Calibri"/>
              </a:rPr>
              <a:t>rozvoj 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celé</a:t>
            </a:r>
            <a:r>
              <a:rPr sz="2800" spc="2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ČR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285064"/>
            <a:ext cx="67017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Calibri"/>
                <a:cs typeface="Calibri"/>
              </a:rPr>
              <a:t>Příležitosti </a:t>
            </a:r>
            <a:r>
              <a:rPr spc="-10" dirty="0">
                <a:latin typeface="Calibri"/>
                <a:cs typeface="Calibri"/>
              </a:rPr>
              <a:t>metropolitní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spolupráce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506728"/>
            <a:ext cx="10636885" cy="40992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4345" marR="160020" indent="-46228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474345" algn="l"/>
                <a:tab pos="474980" algn="l"/>
              </a:tabLst>
            </a:pPr>
            <a:r>
              <a:rPr sz="2600" spc="-15" dirty="0">
                <a:solidFill>
                  <a:srgbClr val="252525"/>
                </a:solidFill>
                <a:latin typeface="Calibri"/>
                <a:cs typeface="Calibri"/>
              </a:rPr>
              <a:t>Konec </a:t>
            </a:r>
            <a:r>
              <a:rPr sz="2600" spc="-10" dirty="0">
                <a:solidFill>
                  <a:srgbClr val="252525"/>
                </a:solidFill>
                <a:latin typeface="Calibri"/>
                <a:cs typeface="Calibri"/>
              </a:rPr>
              <a:t>izolovaného </a:t>
            </a:r>
            <a:r>
              <a:rPr sz="2600" spc="-20" dirty="0">
                <a:solidFill>
                  <a:srgbClr val="252525"/>
                </a:solidFill>
                <a:latin typeface="Calibri"/>
                <a:cs typeface="Calibri"/>
              </a:rPr>
              <a:t>uvažování </a:t>
            </a:r>
            <a:r>
              <a:rPr sz="2600" dirty="0">
                <a:solidFill>
                  <a:srgbClr val="252525"/>
                </a:solidFill>
                <a:latin typeface="Calibri"/>
                <a:cs typeface="Calibri"/>
              </a:rPr>
              <a:t>v </a:t>
            </a:r>
            <a:r>
              <a:rPr sz="2600" spc="-5" dirty="0">
                <a:solidFill>
                  <a:srgbClr val="252525"/>
                </a:solidFill>
                <a:latin typeface="Calibri"/>
                <a:cs typeface="Calibri"/>
              </a:rPr>
              <a:t>administrativních hranicích obcí </a:t>
            </a:r>
            <a:r>
              <a:rPr sz="2600" spc="-10" dirty="0">
                <a:solidFill>
                  <a:srgbClr val="252525"/>
                </a:solidFill>
                <a:latin typeface="Calibri"/>
                <a:cs typeface="Calibri"/>
              </a:rPr>
              <a:t>bez </a:t>
            </a:r>
            <a:r>
              <a:rPr sz="2600" spc="-5" dirty="0">
                <a:solidFill>
                  <a:srgbClr val="252525"/>
                </a:solidFill>
                <a:latin typeface="Calibri"/>
                <a:cs typeface="Calibri"/>
              </a:rPr>
              <a:t>ohledu  na </a:t>
            </a:r>
            <a:r>
              <a:rPr sz="2600" spc="-20" dirty="0">
                <a:solidFill>
                  <a:srgbClr val="252525"/>
                </a:solidFill>
                <a:latin typeface="Calibri"/>
                <a:cs typeface="Calibri"/>
              </a:rPr>
              <a:t>své okolí </a:t>
            </a:r>
            <a:r>
              <a:rPr sz="2600" dirty="0">
                <a:solidFill>
                  <a:srgbClr val="252525"/>
                </a:solidFill>
                <a:latin typeface="Calibri"/>
                <a:cs typeface="Calibri"/>
              </a:rPr>
              <a:t>- </a:t>
            </a:r>
            <a:r>
              <a:rPr sz="2600" spc="-20" dirty="0">
                <a:solidFill>
                  <a:srgbClr val="252525"/>
                </a:solidFill>
                <a:latin typeface="Calibri"/>
                <a:cs typeface="Calibri"/>
              </a:rPr>
              <a:t>překonávání </a:t>
            </a:r>
            <a:r>
              <a:rPr sz="2600" spc="-15" dirty="0">
                <a:solidFill>
                  <a:srgbClr val="252525"/>
                </a:solidFill>
                <a:latin typeface="Calibri"/>
                <a:cs typeface="Calibri"/>
              </a:rPr>
              <a:t>územně-správního </a:t>
            </a:r>
            <a:r>
              <a:rPr sz="2600" dirty="0">
                <a:solidFill>
                  <a:srgbClr val="252525"/>
                </a:solidFill>
                <a:latin typeface="Calibri"/>
                <a:cs typeface="Calibri"/>
              </a:rPr>
              <a:t>členění a </a:t>
            </a:r>
            <a:r>
              <a:rPr sz="2600" spc="-10" dirty="0">
                <a:solidFill>
                  <a:srgbClr val="252525"/>
                </a:solidFill>
                <a:latin typeface="Calibri"/>
                <a:cs typeface="Calibri"/>
              </a:rPr>
              <a:t>roztříštěné </a:t>
            </a:r>
            <a:r>
              <a:rPr sz="2600" spc="-5" dirty="0">
                <a:solidFill>
                  <a:srgbClr val="252525"/>
                </a:solidFill>
                <a:latin typeface="Calibri"/>
                <a:cs typeface="Calibri"/>
              </a:rPr>
              <a:t>sídelní  </a:t>
            </a:r>
            <a:r>
              <a:rPr sz="2600" dirty="0">
                <a:solidFill>
                  <a:srgbClr val="252525"/>
                </a:solidFill>
                <a:latin typeface="Calibri"/>
                <a:cs typeface="Calibri"/>
              </a:rPr>
              <a:t>struktury</a:t>
            </a:r>
            <a:endParaRPr sz="2600" dirty="0">
              <a:latin typeface="Calibri"/>
              <a:cs typeface="Calibri"/>
            </a:endParaRPr>
          </a:p>
          <a:p>
            <a:pPr marL="474345" indent="-462280">
              <a:lnSpc>
                <a:spcPct val="100000"/>
              </a:lnSpc>
              <a:spcBef>
                <a:spcPts val="1225"/>
              </a:spcBef>
              <a:buFont typeface="Arial"/>
              <a:buChar char="•"/>
              <a:tabLst>
                <a:tab pos="474345" algn="l"/>
                <a:tab pos="474980" algn="l"/>
              </a:tabLst>
            </a:pPr>
            <a:r>
              <a:rPr sz="2600" spc="-15" dirty="0">
                <a:solidFill>
                  <a:srgbClr val="252525"/>
                </a:solidFill>
                <a:latin typeface="Calibri"/>
                <a:cs typeface="Calibri"/>
              </a:rPr>
              <a:t>Jádrové </a:t>
            </a:r>
            <a:r>
              <a:rPr sz="2600" spc="-10" dirty="0">
                <a:solidFill>
                  <a:srgbClr val="252525"/>
                </a:solidFill>
                <a:latin typeface="Calibri"/>
                <a:cs typeface="Calibri"/>
              </a:rPr>
              <a:t>město </a:t>
            </a:r>
            <a:r>
              <a:rPr sz="2600" spc="-15" dirty="0">
                <a:solidFill>
                  <a:srgbClr val="252525"/>
                </a:solidFill>
                <a:latin typeface="Calibri"/>
                <a:cs typeface="Calibri"/>
              </a:rPr>
              <a:t>přebírá </a:t>
            </a:r>
            <a:r>
              <a:rPr sz="2600" spc="-10" dirty="0">
                <a:solidFill>
                  <a:srgbClr val="252525"/>
                </a:solidFill>
                <a:latin typeface="Calibri"/>
                <a:cs typeface="Calibri"/>
              </a:rPr>
              <a:t>odpovědnost </a:t>
            </a:r>
            <a:r>
              <a:rPr sz="2600" spc="-25" dirty="0">
                <a:solidFill>
                  <a:srgbClr val="252525"/>
                </a:solidFill>
                <a:latin typeface="Calibri"/>
                <a:cs typeface="Calibri"/>
              </a:rPr>
              <a:t>za </a:t>
            </a:r>
            <a:r>
              <a:rPr sz="2600" spc="-10" dirty="0">
                <a:solidFill>
                  <a:srgbClr val="252525"/>
                </a:solidFill>
                <a:latin typeface="Calibri"/>
                <a:cs typeface="Calibri"/>
              </a:rPr>
              <a:t>územní </a:t>
            </a:r>
            <a:r>
              <a:rPr sz="2600" spc="-25" dirty="0">
                <a:solidFill>
                  <a:srgbClr val="252525"/>
                </a:solidFill>
                <a:latin typeface="Calibri"/>
                <a:cs typeface="Calibri"/>
              </a:rPr>
              <a:t>rozvoj </a:t>
            </a:r>
            <a:r>
              <a:rPr sz="2600" spc="-15" dirty="0">
                <a:solidFill>
                  <a:srgbClr val="252525"/>
                </a:solidFill>
                <a:latin typeface="Calibri"/>
                <a:cs typeface="Calibri"/>
              </a:rPr>
              <a:t>svého</a:t>
            </a:r>
            <a:r>
              <a:rPr sz="26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252525"/>
                </a:solidFill>
                <a:latin typeface="Calibri"/>
                <a:cs typeface="Calibri"/>
              </a:rPr>
              <a:t>zázemí</a:t>
            </a:r>
            <a:endParaRPr sz="2600" dirty="0">
              <a:latin typeface="Calibri"/>
              <a:cs typeface="Calibri"/>
            </a:endParaRPr>
          </a:p>
          <a:p>
            <a:pPr marL="474345" marR="85725" indent="-462280">
              <a:lnSpc>
                <a:spcPct val="100000"/>
              </a:lnSpc>
              <a:spcBef>
                <a:spcPts val="1225"/>
              </a:spcBef>
              <a:buFont typeface="Arial"/>
              <a:buChar char="•"/>
              <a:tabLst>
                <a:tab pos="474345" algn="l"/>
                <a:tab pos="474980" algn="l"/>
                <a:tab pos="3819525" algn="l"/>
              </a:tabLst>
            </a:pPr>
            <a:r>
              <a:rPr sz="2600" spc="-10" dirty="0" err="1" smtClean="0">
                <a:solidFill>
                  <a:srgbClr val="252525"/>
                </a:solidFill>
                <a:latin typeface="Calibri"/>
                <a:cs typeface="Calibri"/>
              </a:rPr>
              <a:t>Řešení</a:t>
            </a:r>
            <a:r>
              <a:rPr sz="2600" spc="-25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252525"/>
                </a:solidFill>
                <a:latin typeface="Calibri"/>
                <a:cs typeface="Calibri"/>
              </a:rPr>
              <a:t>vybraných</a:t>
            </a:r>
            <a:r>
              <a:rPr sz="26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252525"/>
                </a:solidFill>
                <a:latin typeface="Calibri"/>
                <a:cs typeface="Calibri"/>
              </a:rPr>
              <a:t>témat	</a:t>
            </a:r>
            <a:r>
              <a:rPr sz="2600" spc="-5" dirty="0">
                <a:solidFill>
                  <a:srgbClr val="252525"/>
                </a:solidFill>
                <a:latin typeface="Calibri"/>
                <a:cs typeface="Calibri"/>
              </a:rPr>
              <a:t>vedoucí </a:t>
            </a:r>
            <a:r>
              <a:rPr sz="2600" dirty="0">
                <a:solidFill>
                  <a:srgbClr val="252525"/>
                </a:solidFill>
                <a:latin typeface="Calibri"/>
                <a:cs typeface="Calibri"/>
              </a:rPr>
              <a:t>k </a:t>
            </a:r>
            <a:r>
              <a:rPr sz="2600" spc="-10" dirty="0">
                <a:solidFill>
                  <a:srgbClr val="252525"/>
                </a:solidFill>
                <a:latin typeface="Calibri"/>
                <a:cs typeface="Calibri"/>
              </a:rPr>
              <a:t>úsporám </a:t>
            </a:r>
            <a:r>
              <a:rPr sz="2600" spc="-5" dirty="0">
                <a:solidFill>
                  <a:srgbClr val="252525"/>
                </a:solidFill>
                <a:latin typeface="Calibri"/>
                <a:cs typeface="Calibri"/>
              </a:rPr>
              <a:t>nákladů </a:t>
            </a:r>
            <a:r>
              <a:rPr sz="2600" dirty="0">
                <a:solidFill>
                  <a:srgbClr val="252525"/>
                </a:solidFill>
                <a:latin typeface="Calibri"/>
                <a:cs typeface="Calibri"/>
              </a:rPr>
              <a:t>a k </a:t>
            </a:r>
            <a:r>
              <a:rPr sz="2600" spc="-10" dirty="0">
                <a:solidFill>
                  <a:srgbClr val="252525"/>
                </a:solidFill>
                <a:latin typeface="Calibri"/>
                <a:cs typeface="Calibri"/>
              </a:rPr>
              <a:t>efektivnější alokaci  </a:t>
            </a:r>
            <a:r>
              <a:rPr sz="2600" spc="-20" dirty="0">
                <a:solidFill>
                  <a:srgbClr val="252525"/>
                </a:solidFill>
                <a:latin typeface="Calibri"/>
                <a:cs typeface="Calibri"/>
              </a:rPr>
              <a:t>veřejných</a:t>
            </a:r>
            <a:r>
              <a:rPr sz="2600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252525"/>
                </a:solidFill>
                <a:latin typeface="Calibri"/>
                <a:cs typeface="Calibri"/>
              </a:rPr>
              <a:t>zdrojů</a:t>
            </a:r>
            <a:endParaRPr sz="2600" dirty="0">
              <a:latin typeface="Calibri"/>
              <a:cs typeface="Calibri"/>
            </a:endParaRPr>
          </a:p>
          <a:p>
            <a:pPr marL="474345" marR="281940" indent="-462280">
              <a:lnSpc>
                <a:spcPct val="102899"/>
              </a:lnSpc>
              <a:spcBef>
                <a:spcPts val="1135"/>
              </a:spcBef>
              <a:buFont typeface="Arial"/>
              <a:buChar char="•"/>
              <a:tabLst>
                <a:tab pos="474345" algn="l"/>
                <a:tab pos="474980" algn="l"/>
              </a:tabLst>
            </a:pPr>
            <a:r>
              <a:rPr sz="2600" spc="-40" dirty="0">
                <a:solidFill>
                  <a:srgbClr val="252525"/>
                </a:solidFill>
                <a:latin typeface="Calibri"/>
                <a:cs typeface="Calibri"/>
              </a:rPr>
              <a:t>Témata: </a:t>
            </a:r>
            <a:r>
              <a:rPr sz="2600" spc="-10" dirty="0">
                <a:solidFill>
                  <a:srgbClr val="252525"/>
                </a:solidFill>
                <a:latin typeface="Calibri"/>
                <a:cs typeface="Calibri"/>
              </a:rPr>
              <a:t>ekonomický </a:t>
            </a:r>
            <a:r>
              <a:rPr sz="2600" spc="-25" dirty="0">
                <a:solidFill>
                  <a:srgbClr val="252525"/>
                </a:solidFill>
                <a:latin typeface="Calibri"/>
                <a:cs typeface="Calibri"/>
              </a:rPr>
              <a:t>rozvoj </a:t>
            </a:r>
            <a:r>
              <a:rPr sz="2600" dirty="0">
                <a:solidFill>
                  <a:srgbClr val="252525"/>
                </a:solidFill>
                <a:latin typeface="Calibri"/>
                <a:cs typeface="Calibri"/>
              </a:rPr>
              <a:t>– </a:t>
            </a:r>
            <a:r>
              <a:rPr sz="2600" spc="-10" dirty="0">
                <a:solidFill>
                  <a:srgbClr val="252525"/>
                </a:solidFill>
                <a:latin typeface="Calibri"/>
                <a:cs typeface="Calibri"/>
              </a:rPr>
              <a:t>lákání </a:t>
            </a:r>
            <a:r>
              <a:rPr sz="2600" spc="-15" dirty="0">
                <a:solidFill>
                  <a:srgbClr val="252525"/>
                </a:solidFill>
                <a:latin typeface="Calibri"/>
                <a:cs typeface="Calibri"/>
              </a:rPr>
              <a:t>investorů </a:t>
            </a:r>
            <a:r>
              <a:rPr sz="2600" dirty="0">
                <a:solidFill>
                  <a:srgbClr val="252525"/>
                </a:solidFill>
                <a:latin typeface="Calibri"/>
                <a:cs typeface="Calibri"/>
              </a:rPr>
              <a:t>a </a:t>
            </a:r>
            <a:r>
              <a:rPr sz="2600" spc="-5" dirty="0">
                <a:solidFill>
                  <a:srgbClr val="252525"/>
                </a:solidFill>
                <a:latin typeface="Calibri"/>
                <a:cs typeface="Calibri"/>
              </a:rPr>
              <a:t>společná </a:t>
            </a:r>
            <a:r>
              <a:rPr sz="2600" spc="-25" dirty="0">
                <a:solidFill>
                  <a:srgbClr val="252525"/>
                </a:solidFill>
                <a:latin typeface="Calibri"/>
                <a:cs typeface="Calibri"/>
              </a:rPr>
              <a:t>rozvojová </a:t>
            </a:r>
            <a:r>
              <a:rPr sz="2600" spc="-10" dirty="0">
                <a:solidFill>
                  <a:srgbClr val="252525"/>
                </a:solidFill>
                <a:latin typeface="Calibri"/>
                <a:cs typeface="Calibri"/>
              </a:rPr>
              <a:t>území,  </a:t>
            </a:r>
            <a:r>
              <a:rPr sz="2600" spc="-15" dirty="0">
                <a:solidFill>
                  <a:srgbClr val="252525"/>
                </a:solidFill>
                <a:latin typeface="Calibri"/>
                <a:cs typeface="Calibri"/>
              </a:rPr>
              <a:t>propagace </a:t>
            </a:r>
            <a:r>
              <a:rPr sz="2600" dirty="0">
                <a:solidFill>
                  <a:srgbClr val="252525"/>
                </a:solidFill>
                <a:latin typeface="Calibri"/>
                <a:cs typeface="Calibri"/>
              </a:rPr>
              <a:t>a </a:t>
            </a:r>
            <a:r>
              <a:rPr sz="2600" spc="-10" dirty="0">
                <a:solidFill>
                  <a:srgbClr val="252525"/>
                </a:solidFill>
                <a:latin typeface="Calibri"/>
                <a:cs typeface="Calibri"/>
              </a:rPr>
              <a:t>cestovní </a:t>
            </a:r>
            <a:r>
              <a:rPr sz="2600" dirty="0">
                <a:solidFill>
                  <a:srgbClr val="252525"/>
                </a:solidFill>
                <a:latin typeface="Calibri"/>
                <a:cs typeface="Calibri"/>
              </a:rPr>
              <a:t>ruch, </a:t>
            </a:r>
            <a:r>
              <a:rPr sz="2600" spc="-10" dirty="0">
                <a:solidFill>
                  <a:srgbClr val="252525"/>
                </a:solidFill>
                <a:latin typeface="Calibri"/>
                <a:cs typeface="Calibri"/>
              </a:rPr>
              <a:t>spolupráce </a:t>
            </a:r>
            <a:r>
              <a:rPr sz="2600" dirty="0">
                <a:solidFill>
                  <a:srgbClr val="252525"/>
                </a:solidFill>
                <a:latin typeface="Calibri"/>
                <a:cs typeface="Calibri"/>
              </a:rPr>
              <a:t>v </a:t>
            </a:r>
            <a:r>
              <a:rPr sz="2600" spc="-5" dirty="0">
                <a:solidFill>
                  <a:srgbClr val="252525"/>
                </a:solidFill>
                <a:latin typeface="Calibri"/>
                <a:cs typeface="Calibri"/>
              </a:rPr>
              <a:t>oblasti úz. plánování, </a:t>
            </a:r>
            <a:r>
              <a:rPr sz="2600" spc="-10" dirty="0">
                <a:solidFill>
                  <a:srgbClr val="252525"/>
                </a:solidFill>
                <a:latin typeface="Calibri"/>
                <a:cs typeface="Calibri"/>
              </a:rPr>
              <a:t>odpadové  hospodářství, </a:t>
            </a:r>
            <a:r>
              <a:rPr sz="2600" spc="-5" dirty="0">
                <a:solidFill>
                  <a:srgbClr val="252525"/>
                </a:solidFill>
                <a:latin typeface="Calibri"/>
                <a:cs typeface="Calibri"/>
              </a:rPr>
              <a:t>dostupnost </a:t>
            </a:r>
            <a:r>
              <a:rPr sz="2600" spc="-20" dirty="0" err="1">
                <a:solidFill>
                  <a:srgbClr val="252525"/>
                </a:solidFill>
                <a:latin typeface="Calibri"/>
                <a:cs typeface="Calibri"/>
              </a:rPr>
              <a:t>veřejných</a:t>
            </a:r>
            <a:r>
              <a:rPr sz="2600" spc="-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600" spc="-10" dirty="0" err="1" smtClean="0">
                <a:solidFill>
                  <a:srgbClr val="252525"/>
                </a:solidFill>
                <a:latin typeface="Calibri"/>
                <a:cs typeface="Calibri"/>
              </a:rPr>
              <a:t>služeb</a:t>
            </a:r>
            <a:r>
              <a:rPr lang="cs-CZ" sz="2600" spc="-10" dirty="0" smtClean="0">
                <a:solidFill>
                  <a:srgbClr val="252525"/>
                </a:solidFill>
                <a:latin typeface="Calibri"/>
                <a:cs typeface="Calibri"/>
              </a:rPr>
              <a:t>, využití </a:t>
            </a:r>
            <a:r>
              <a:rPr lang="cs-CZ" sz="2600" spc="-10" dirty="0" err="1" smtClean="0">
                <a:solidFill>
                  <a:srgbClr val="252525"/>
                </a:solidFill>
                <a:latin typeface="Calibri"/>
                <a:cs typeface="Calibri"/>
              </a:rPr>
              <a:t>brownfieldů</a:t>
            </a:r>
            <a:r>
              <a:rPr lang="cs-CZ" sz="2600" spc="-10" dirty="0" smtClean="0">
                <a:solidFill>
                  <a:srgbClr val="252525"/>
                </a:solidFill>
                <a:latin typeface="Calibri"/>
                <a:cs typeface="Calibri"/>
              </a:rPr>
              <a:t> apod. 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285064"/>
            <a:ext cx="791590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Calibri"/>
                <a:cs typeface="Calibri"/>
              </a:rPr>
              <a:t>Koncept </a:t>
            </a:r>
            <a:r>
              <a:rPr spc="-35" dirty="0">
                <a:latin typeface="Calibri"/>
                <a:cs typeface="Calibri"/>
              </a:rPr>
              <a:t>FUA </a:t>
            </a:r>
            <a:r>
              <a:rPr dirty="0">
                <a:latin typeface="Calibri"/>
                <a:cs typeface="Calibri"/>
              </a:rPr>
              <a:t>a ITI v </a:t>
            </a:r>
            <a:r>
              <a:rPr spc="-20" dirty="0">
                <a:latin typeface="Calibri"/>
                <a:cs typeface="Calibri"/>
              </a:rPr>
              <a:t>zahraničí </a:t>
            </a:r>
            <a:r>
              <a:rPr dirty="0">
                <a:latin typeface="Calibri"/>
                <a:cs typeface="Calibri"/>
              </a:rPr>
              <a:t>-</a:t>
            </a:r>
            <a:r>
              <a:rPr spc="5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východiska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1221" y="1987550"/>
            <a:ext cx="10628630" cy="3004027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474345" indent="-46228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474345" algn="l"/>
                <a:tab pos="474980" algn="l"/>
              </a:tabLst>
            </a:pPr>
            <a:r>
              <a:rPr lang="cs-CZ" sz="2800" dirty="0" smtClean="0">
                <a:solidFill>
                  <a:srgbClr val="252525"/>
                </a:solidFill>
                <a:latin typeface="Calibri"/>
                <a:cs typeface="Calibri"/>
              </a:rPr>
              <a:t>Významně</a:t>
            </a:r>
            <a:r>
              <a:rPr sz="2800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15" dirty="0" err="1" smtClean="0">
                <a:solidFill>
                  <a:srgbClr val="252525"/>
                </a:solidFill>
                <a:latin typeface="Calibri"/>
                <a:cs typeface="Calibri"/>
              </a:rPr>
              <a:t>nižší</a:t>
            </a:r>
            <a:r>
              <a:rPr sz="2800" spc="-15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počet obcí </a:t>
            </a:r>
            <a:r>
              <a:rPr sz="2800" spc="-60" dirty="0">
                <a:solidFill>
                  <a:srgbClr val="252525"/>
                </a:solidFill>
                <a:latin typeface="Calibri"/>
                <a:cs typeface="Calibri"/>
              </a:rPr>
              <a:t>(např. 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v</a:t>
            </a:r>
            <a:r>
              <a:rPr sz="28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Calibri"/>
                <a:cs typeface="Calibri"/>
              </a:rPr>
              <a:t>Polsku)</a:t>
            </a:r>
            <a:endParaRPr sz="2800" dirty="0">
              <a:latin typeface="Calibri"/>
              <a:cs typeface="Calibri"/>
            </a:endParaRPr>
          </a:p>
          <a:p>
            <a:pPr marL="474345" marR="828675" indent="-46228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474345" algn="l"/>
                <a:tab pos="474980" algn="l"/>
              </a:tabLst>
            </a:pPr>
            <a:r>
              <a:rPr sz="2800" spc="-25" dirty="0">
                <a:solidFill>
                  <a:srgbClr val="252525"/>
                </a:solidFill>
                <a:latin typeface="Calibri"/>
                <a:cs typeface="Calibri"/>
              </a:rPr>
              <a:t>Efektivní 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spolupráce 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na </a:t>
            </a:r>
            <a:r>
              <a:rPr sz="2800" spc="-15" dirty="0">
                <a:solidFill>
                  <a:srgbClr val="252525"/>
                </a:solidFill>
                <a:latin typeface="Calibri"/>
                <a:cs typeface="Calibri"/>
              </a:rPr>
              <a:t>úrovni 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metropolitních 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regionů se  nevytvoří </a:t>
            </a:r>
            <a:r>
              <a:rPr sz="2800" spc="-30" dirty="0">
                <a:solidFill>
                  <a:srgbClr val="252525"/>
                </a:solidFill>
                <a:latin typeface="Calibri"/>
                <a:cs typeface="Calibri"/>
              </a:rPr>
              <a:t>za 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pár let </a:t>
            </a:r>
            <a:r>
              <a:rPr sz="2800" spc="-15" dirty="0">
                <a:solidFill>
                  <a:srgbClr val="252525"/>
                </a:solidFill>
                <a:latin typeface="Calibri"/>
                <a:cs typeface="Calibri"/>
              </a:rPr>
              <a:t>(ve 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Francii 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cca 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30</a:t>
            </a:r>
            <a:r>
              <a:rPr sz="28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let)</a:t>
            </a:r>
            <a:endParaRPr sz="2800" dirty="0">
              <a:latin typeface="Calibri"/>
              <a:cs typeface="Calibri"/>
            </a:endParaRPr>
          </a:p>
          <a:p>
            <a:pPr marL="474345" marR="5080" indent="-46228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474345" algn="l"/>
                <a:tab pos="474980" algn="l"/>
              </a:tabLst>
            </a:pPr>
            <a:r>
              <a:rPr sz="2800" spc="-20" dirty="0">
                <a:solidFill>
                  <a:srgbClr val="252525"/>
                </a:solidFill>
                <a:latin typeface="Calibri"/>
                <a:cs typeface="Calibri"/>
              </a:rPr>
              <a:t>Vysoce </a:t>
            </a:r>
            <a:r>
              <a:rPr sz="2800" spc="-15" dirty="0">
                <a:solidFill>
                  <a:srgbClr val="252525"/>
                </a:solidFill>
                <a:latin typeface="Calibri"/>
                <a:cs typeface="Calibri"/>
              </a:rPr>
              <a:t>odborný aparát 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je klíčový (ideální 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využití </a:t>
            </a:r>
            <a:r>
              <a:rPr sz="2800" spc="-15" dirty="0">
                <a:solidFill>
                  <a:srgbClr val="252525"/>
                </a:solidFill>
                <a:latin typeface="Calibri"/>
                <a:cs typeface="Calibri"/>
              </a:rPr>
              <a:t>zkušeností </a:t>
            </a:r>
            <a:r>
              <a:rPr sz="2800" spc="-40" dirty="0">
                <a:solidFill>
                  <a:srgbClr val="252525"/>
                </a:solidFill>
                <a:latin typeface="Calibri"/>
                <a:cs typeface="Calibri"/>
              </a:rPr>
              <a:t>ze  </a:t>
            </a:r>
            <a:r>
              <a:rPr sz="2800" spc="-15" dirty="0">
                <a:solidFill>
                  <a:srgbClr val="252525"/>
                </a:solidFill>
                <a:latin typeface="Calibri"/>
                <a:cs typeface="Calibri"/>
              </a:rPr>
              <a:t>zahraničí 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– </a:t>
            </a:r>
            <a:r>
              <a:rPr sz="2800" spc="-70" dirty="0">
                <a:solidFill>
                  <a:srgbClr val="252525"/>
                </a:solidFill>
                <a:latin typeface="Calibri"/>
                <a:cs typeface="Calibri"/>
              </a:rPr>
              <a:t>např. </a:t>
            </a:r>
            <a:r>
              <a:rPr sz="2800" spc="-15" dirty="0">
                <a:solidFill>
                  <a:srgbClr val="252525"/>
                </a:solidFill>
                <a:latin typeface="Calibri"/>
                <a:cs typeface="Calibri"/>
              </a:rPr>
              <a:t>projekt URBACT 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II 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Joining </a:t>
            </a:r>
            <a:r>
              <a:rPr sz="2800" spc="-15" dirty="0">
                <a:solidFill>
                  <a:srgbClr val="252525"/>
                </a:solidFill>
                <a:latin typeface="Calibri"/>
                <a:cs typeface="Calibri"/>
              </a:rPr>
              <a:t>Forces, projekt  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SPIMA)</a:t>
            </a:r>
            <a:endParaRPr sz="2800" dirty="0">
              <a:latin typeface="Calibri"/>
              <a:cs typeface="Calibri"/>
            </a:endParaRPr>
          </a:p>
          <a:p>
            <a:pPr marL="474345" indent="-46228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474345" algn="l"/>
                <a:tab pos="474980" algn="l"/>
              </a:tabLst>
            </a:pP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Motivem 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–</a:t>
            </a:r>
            <a:r>
              <a:rPr sz="2800" u="heavy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dosahování úspor </a:t>
            </a:r>
            <a:r>
              <a:rPr sz="2800" b="1" u="heavy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z </a:t>
            </a:r>
            <a:r>
              <a:rPr sz="2800" b="1" u="heavy" spc="-1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rozsahu, zvyšování</a:t>
            </a:r>
            <a:r>
              <a:rPr sz="2800" b="1" u="heavy" spc="-10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efektivity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285064"/>
            <a:ext cx="97859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Calibri"/>
                <a:cs typeface="Calibri"/>
              </a:rPr>
              <a:t>Podpora </a:t>
            </a:r>
            <a:r>
              <a:rPr spc="-10" dirty="0">
                <a:latin typeface="Calibri"/>
                <a:cs typeface="Calibri"/>
              </a:rPr>
              <a:t>metropolitní spolupráce </a:t>
            </a:r>
            <a:r>
              <a:rPr dirty="0">
                <a:latin typeface="Calibri"/>
                <a:cs typeface="Calibri"/>
              </a:rPr>
              <a:t>na </a:t>
            </a:r>
            <a:r>
              <a:rPr spc="-10" dirty="0">
                <a:latin typeface="Calibri"/>
                <a:cs typeface="Calibri"/>
              </a:rPr>
              <a:t>národní</a:t>
            </a:r>
            <a:r>
              <a:rPr spc="10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úrovni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2219325"/>
            <a:ext cx="10815320" cy="4385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4345" marR="5080" indent="-46228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74980" algn="l"/>
              </a:tabLst>
            </a:pPr>
            <a:r>
              <a:rPr lang="cs-CZ" sz="2800" spc="-20" dirty="0" smtClean="0">
                <a:solidFill>
                  <a:srgbClr val="252525"/>
                </a:solidFill>
                <a:latin typeface="Calibri"/>
                <a:cs typeface="Calibri"/>
              </a:rPr>
              <a:t>Strategie</a:t>
            </a:r>
            <a:r>
              <a:rPr sz="2800" spc="-20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lang="cs-CZ" sz="2800" spc="-5" dirty="0" smtClean="0">
                <a:solidFill>
                  <a:srgbClr val="252525"/>
                </a:solidFill>
                <a:latin typeface="Calibri"/>
                <a:cs typeface="Calibri"/>
              </a:rPr>
              <a:t>regionálního </a:t>
            </a:r>
            <a:r>
              <a:rPr lang="cs-CZ" sz="2800" spc="-30" dirty="0" smtClean="0">
                <a:solidFill>
                  <a:srgbClr val="252525"/>
                </a:solidFill>
                <a:latin typeface="Calibri"/>
                <a:cs typeface="Calibri"/>
              </a:rPr>
              <a:t>rozvoje</a:t>
            </a:r>
            <a:r>
              <a:rPr sz="2800" spc="-30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lang="cs-CZ" sz="2800" spc="-30" dirty="0" smtClean="0">
                <a:solidFill>
                  <a:srgbClr val="252525"/>
                </a:solidFill>
                <a:latin typeface="Calibri"/>
                <a:cs typeface="Calibri"/>
              </a:rPr>
              <a:t>2021+ </a:t>
            </a:r>
            <a:r>
              <a:rPr lang="cs-CZ" sz="2800" spc="-15" dirty="0" smtClean="0">
                <a:solidFill>
                  <a:srgbClr val="252525"/>
                </a:solidFill>
                <a:latin typeface="Calibri"/>
                <a:cs typeface="Calibri"/>
              </a:rPr>
              <a:t>pracuje </a:t>
            </a:r>
            <a:r>
              <a:rPr sz="2800" spc="-5" dirty="0" err="1" smtClean="0">
                <a:solidFill>
                  <a:srgbClr val="252525"/>
                </a:solidFill>
                <a:latin typeface="Calibri"/>
                <a:cs typeface="Calibri"/>
              </a:rPr>
              <a:t>na</a:t>
            </a:r>
            <a:r>
              <a:rPr sz="2800" spc="-5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Calibri"/>
                <a:cs typeface="Calibri"/>
              </a:rPr>
              <a:t>úrovni  </a:t>
            </a:r>
            <a:r>
              <a:rPr sz="2800" spc="-25" dirty="0">
                <a:solidFill>
                  <a:srgbClr val="252525"/>
                </a:solidFill>
                <a:latin typeface="Calibri"/>
                <a:cs typeface="Calibri"/>
              </a:rPr>
              <a:t>strategických 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cílů </a:t>
            </a:r>
            <a:r>
              <a:rPr sz="2800" spc="-40" dirty="0">
                <a:solidFill>
                  <a:srgbClr val="252525"/>
                </a:solidFill>
                <a:latin typeface="Calibri"/>
                <a:cs typeface="Calibri"/>
              </a:rPr>
              <a:t>právě 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s </a:t>
            </a:r>
            <a:r>
              <a:rPr sz="2800" spc="-20" dirty="0">
                <a:solidFill>
                  <a:srgbClr val="252525"/>
                </a:solidFill>
                <a:latin typeface="Calibri"/>
                <a:cs typeface="Calibri"/>
              </a:rPr>
              <a:t>územím </a:t>
            </a:r>
            <a:r>
              <a:rPr sz="2800" spc="-15" dirty="0">
                <a:solidFill>
                  <a:srgbClr val="252525"/>
                </a:solidFill>
                <a:latin typeface="Calibri"/>
                <a:cs typeface="Calibri"/>
              </a:rPr>
              <a:t>metropolitních  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oblastí </a:t>
            </a:r>
            <a:r>
              <a:rPr sz="2800" spc="-15" dirty="0">
                <a:solidFill>
                  <a:srgbClr val="252525"/>
                </a:solidFill>
                <a:latin typeface="Calibri"/>
                <a:cs typeface="Calibri"/>
              </a:rPr>
              <a:t>(Praha, Brno, </a:t>
            </a:r>
            <a:r>
              <a:rPr sz="2800" spc="-30" dirty="0">
                <a:solidFill>
                  <a:srgbClr val="252525"/>
                </a:solidFill>
                <a:latin typeface="Calibri"/>
                <a:cs typeface="Calibri"/>
              </a:rPr>
              <a:t>Ostrava) 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a 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aglomerací </a:t>
            </a:r>
            <a:r>
              <a:rPr sz="2800" spc="-20" dirty="0">
                <a:solidFill>
                  <a:srgbClr val="252525"/>
                </a:solidFill>
                <a:latin typeface="Calibri"/>
                <a:cs typeface="Calibri"/>
              </a:rPr>
              <a:t>(ostatní  krajská města) 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= </a:t>
            </a:r>
            <a:r>
              <a:rPr sz="2800" b="1" spc="-25" dirty="0">
                <a:solidFill>
                  <a:srgbClr val="252525"/>
                </a:solidFill>
                <a:latin typeface="Calibri"/>
                <a:cs typeface="Calibri"/>
              </a:rPr>
              <a:t>zavedení </a:t>
            </a:r>
            <a:r>
              <a:rPr sz="2800" b="1" spc="-10" dirty="0" err="1">
                <a:solidFill>
                  <a:srgbClr val="252525"/>
                </a:solidFill>
                <a:latin typeface="Calibri"/>
                <a:cs typeface="Calibri"/>
              </a:rPr>
              <a:t>funkčního</a:t>
            </a:r>
            <a:r>
              <a:rPr sz="2800" b="1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b="1" spc="-5" dirty="0" err="1" smtClean="0">
                <a:solidFill>
                  <a:srgbClr val="252525"/>
                </a:solidFill>
                <a:latin typeface="Calibri"/>
                <a:cs typeface="Calibri"/>
              </a:rPr>
              <a:t>přístupu</a:t>
            </a:r>
            <a:r>
              <a:rPr lang="cs-CZ" sz="2800" b="1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b="1" dirty="0" smtClean="0">
                <a:solidFill>
                  <a:srgbClr val="252525"/>
                </a:solidFill>
                <a:latin typeface="Calibri"/>
                <a:cs typeface="Calibri"/>
              </a:rPr>
              <a:t>k</a:t>
            </a:r>
            <a:r>
              <a:rPr lang="cs-CZ" sz="2800" b="1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b="1" spc="-20" dirty="0" err="1" smtClean="0">
                <a:solidFill>
                  <a:srgbClr val="252525"/>
                </a:solidFill>
                <a:latin typeface="Calibri"/>
                <a:cs typeface="Calibri"/>
              </a:rPr>
              <a:t>území</a:t>
            </a:r>
            <a:r>
              <a:rPr sz="2800" b="1" spc="-20" dirty="0" smtClean="0">
                <a:solidFill>
                  <a:srgbClr val="252525"/>
                </a:solidFill>
                <a:latin typeface="Calibri"/>
                <a:cs typeface="Calibri"/>
              </a:rPr>
              <a:t>  </a:t>
            </a:r>
            <a:r>
              <a:rPr sz="2800" b="1" dirty="0">
                <a:solidFill>
                  <a:srgbClr val="252525"/>
                </a:solidFill>
                <a:latin typeface="Calibri"/>
                <a:cs typeface="Calibri"/>
              </a:rPr>
              <a:t>do </a:t>
            </a:r>
            <a:r>
              <a:rPr lang="cs-CZ" sz="2800" b="1" spc="-10" dirty="0" smtClean="0">
                <a:solidFill>
                  <a:srgbClr val="252525"/>
                </a:solidFill>
                <a:latin typeface="Calibri"/>
                <a:cs typeface="Calibri"/>
              </a:rPr>
              <a:t>základní</a:t>
            </a:r>
            <a:r>
              <a:rPr sz="2800" b="1" spc="-10" dirty="0" smtClean="0">
                <a:solidFill>
                  <a:srgbClr val="252525"/>
                </a:solidFill>
                <a:latin typeface="Calibri"/>
                <a:cs typeface="Calibri"/>
              </a:rPr>
              <a:t>ho </a:t>
            </a:r>
            <a:r>
              <a:rPr sz="2800" b="1" spc="-10" dirty="0">
                <a:solidFill>
                  <a:srgbClr val="252525"/>
                </a:solidFill>
                <a:latin typeface="Calibri"/>
                <a:cs typeface="Calibri"/>
              </a:rPr>
              <a:t>dokumentu regionální </a:t>
            </a:r>
            <a:r>
              <a:rPr sz="2800" b="1" dirty="0" err="1">
                <a:solidFill>
                  <a:srgbClr val="252525"/>
                </a:solidFill>
                <a:latin typeface="Calibri"/>
                <a:cs typeface="Calibri"/>
              </a:rPr>
              <a:t>politiky</a:t>
            </a:r>
            <a:r>
              <a:rPr sz="2800" b="1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b="1" dirty="0" smtClean="0">
                <a:solidFill>
                  <a:srgbClr val="252525"/>
                </a:solidFill>
                <a:latin typeface="Calibri"/>
                <a:cs typeface="Calibri"/>
              </a:rPr>
              <a:t>ČR</a:t>
            </a:r>
            <a:endParaRPr lang="cs-CZ" sz="2800" b="1" dirty="0" smtClean="0">
              <a:solidFill>
                <a:srgbClr val="252525"/>
              </a:solidFill>
              <a:latin typeface="Calibri"/>
              <a:cs typeface="Calibri"/>
            </a:endParaRPr>
          </a:p>
          <a:p>
            <a:pPr marL="474345" marR="5080" indent="-46228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74980" algn="l"/>
              </a:tabLst>
            </a:pPr>
            <a:endParaRPr lang="cs-CZ" sz="2800" b="1" dirty="0">
              <a:solidFill>
                <a:srgbClr val="252525"/>
              </a:solidFill>
              <a:latin typeface="Calibri"/>
              <a:cs typeface="Calibri"/>
            </a:endParaRPr>
          </a:p>
          <a:p>
            <a:pPr marL="474345" marR="5080" indent="-462280" algn="just">
              <a:spcBef>
                <a:spcPts val="100"/>
              </a:spcBef>
              <a:buFont typeface="Arial"/>
              <a:buChar char="•"/>
              <a:tabLst>
                <a:tab pos="474980" algn="l"/>
              </a:tabLst>
            </a:pPr>
            <a:r>
              <a:rPr lang="cs-CZ" sz="2800" spc="-10" dirty="0">
                <a:solidFill>
                  <a:srgbClr val="252525"/>
                </a:solidFill>
                <a:cs typeface="Calibri"/>
              </a:rPr>
              <a:t>V</a:t>
            </a:r>
            <a:r>
              <a:rPr lang="cs-CZ" sz="2800" spc="-10" dirty="0" smtClean="0">
                <a:solidFill>
                  <a:srgbClr val="252525"/>
                </a:solidFill>
                <a:cs typeface="Calibri"/>
              </a:rPr>
              <a:t>ěcná </a:t>
            </a:r>
            <a:r>
              <a:rPr lang="cs-CZ" sz="2800" spc="-10" dirty="0">
                <a:solidFill>
                  <a:srgbClr val="252525"/>
                </a:solidFill>
                <a:cs typeface="Calibri"/>
              </a:rPr>
              <a:t>vazba </a:t>
            </a:r>
            <a:r>
              <a:rPr lang="cs-CZ" sz="2800" spc="-5" dirty="0">
                <a:solidFill>
                  <a:srgbClr val="252525"/>
                </a:solidFill>
                <a:cs typeface="Calibri"/>
              </a:rPr>
              <a:t>na </a:t>
            </a:r>
            <a:r>
              <a:rPr lang="cs-CZ" sz="2800" spc="-10" dirty="0">
                <a:solidFill>
                  <a:srgbClr val="252525"/>
                </a:solidFill>
                <a:cs typeface="Calibri"/>
              </a:rPr>
              <a:t>SRR</a:t>
            </a:r>
            <a:r>
              <a:rPr lang="cs-CZ" sz="2800" spc="310" dirty="0">
                <a:solidFill>
                  <a:srgbClr val="252525"/>
                </a:solidFill>
                <a:cs typeface="Calibri"/>
              </a:rPr>
              <a:t> </a:t>
            </a:r>
            <a:r>
              <a:rPr lang="cs-CZ" sz="2800" spc="-20" dirty="0">
                <a:solidFill>
                  <a:srgbClr val="252525"/>
                </a:solidFill>
                <a:cs typeface="Calibri"/>
              </a:rPr>
              <a:t>(strat.</a:t>
            </a:r>
            <a:r>
              <a:rPr lang="cs-CZ" sz="2800" dirty="0">
                <a:cs typeface="Calibri"/>
              </a:rPr>
              <a:t> </a:t>
            </a:r>
            <a:r>
              <a:rPr lang="cs-CZ" sz="2800" spc="-5" dirty="0">
                <a:solidFill>
                  <a:srgbClr val="252525"/>
                </a:solidFill>
                <a:cs typeface="Calibri"/>
              </a:rPr>
              <a:t>cíl 1 a 2 - </a:t>
            </a:r>
            <a:r>
              <a:rPr lang="cs-CZ" sz="2800" spc="-15" dirty="0">
                <a:solidFill>
                  <a:srgbClr val="252525"/>
                </a:solidFill>
                <a:cs typeface="Calibri"/>
              </a:rPr>
              <a:t>metropole </a:t>
            </a:r>
            <a:r>
              <a:rPr lang="cs-CZ" sz="2800" spc="-5" dirty="0">
                <a:solidFill>
                  <a:srgbClr val="252525"/>
                </a:solidFill>
                <a:cs typeface="Calibri"/>
              </a:rPr>
              <a:t>a</a:t>
            </a:r>
            <a:r>
              <a:rPr lang="cs-CZ" sz="2800" spc="65" dirty="0">
                <a:solidFill>
                  <a:srgbClr val="252525"/>
                </a:solidFill>
                <a:cs typeface="Calibri"/>
              </a:rPr>
              <a:t> </a:t>
            </a:r>
            <a:r>
              <a:rPr lang="cs-CZ" sz="2800" spc="-10" dirty="0">
                <a:solidFill>
                  <a:srgbClr val="252525"/>
                </a:solidFill>
                <a:cs typeface="Calibri"/>
              </a:rPr>
              <a:t>aglomerace</a:t>
            </a:r>
            <a:r>
              <a:rPr lang="cs-CZ" sz="2800" spc="-10" dirty="0" smtClean="0">
                <a:solidFill>
                  <a:srgbClr val="252525"/>
                </a:solidFill>
                <a:cs typeface="Calibri"/>
              </a:rPr>
              <a:t>)</a:t>
            </a:r>
          </a:p>
          <a:p>
            <a:pPr marL="12065" marR="5080" algn="just">
              <a:spcBef>
                <a:spcPts val="100"/>
              </a:spcBef>
              <a:tabLst>
                <a:tab pos="474980" algn="l"/>
              </a:tabLst>
            </a:pPr>
            <a:r>
              <a:rPr lang="cs-CZ" sz="2800" spc="-10" dirty="0" smtClean="0">
                <a:cs typeface="Calibri"/>
              </a:rPr>
              <a:t>→ účelem je větší </a:t>
            </a:r>
            <a:r>
              <a:rPr lang="cs-CZ" sz="2800" spc="-10" dirty="0" err="1" smtClean="0">
                <a:cs typeface="Calibri"/>
              </a:rPr>
              <a:t>provazba</a:t>
            </a:r>
            <a:r>
              <a:rPr lang="cs-CZ" sz="2800" spc="-10" dirty="0" smtClean="0">
                <a:cs typeface="Calibri"/>
              </a:rPr>
              <a:t> evropské a národní regionální politiky; ŘO by ve zvýšené míře měly územně zacílit výzvy a podporu v souladu se SRR </a:t>
            </a:r>
          </a:p>
          <a:p>
            <a:pPr marL="12065" marR="5080" algn="just">
              <a:spcBef>
                <a:spcPts val="100"/>
              </a:spcBef>
              <a:tabLst>
                <a:tab pos="474980" algn="l"/>
              </a:tabLst>
            </a:pPr>
            <a:endParaRPr lang="cs-CZ" sz="2800" spc="-10" dirty="0">
              <a:solidFill>
                <a:srgbClr val="252525"/>
              </a:solidFill>
              <a:cs typeface="Calibri"/>
            </a:endParaRPr>
          </a:p>
          <a:p>
            <a:pPr marL="474345" marR="5080" indent="-46228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74980" algn="l"/>
              </a:tabLst>
            </a:pP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385" y="6430567"/>
            <a:ext cx="3731765" cy="449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1240536"/>
            <a:ext cx="12190476" cy="103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151376" y="6320027"/>
            <a:ext cx="8039099" cy="701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271016" y="0"/>
            <a:ext cx="9127236" cy="64526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6503" y="394208"/>
            <a:ext cx="9809759" cy="553998"/>
          </a:xfrm>
        </p:spPr>
        <p:txBody>
          <a:bodyPr/>
          <a:lstStyle/>
          <a:p>
            <a:r>
              <a:rPr lang="cs-CZ" dirty="0" smtClean="0"/>
              <a:t>ITI v programovém období 2014-2020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6503" y="1468548"/>
            <a:ext cx="10838992" cy="5118709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b="0" dirty="0"/>
              <a:t>ITI realizováno nositeli (metropolitními oblastmi nad 300 tis. obyvatel)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b="0" dirty="0"/>
              <a:t>P</a:t>
            </a:r>
            <a:r>
              <a:rPr lang="cs-CZ" sz="2800" b="0" dirty="0" smtClean="0"/>
              <a:t>ro </a:t>
            </a:r>
            <a:r>
              <a:rPr lang="cs-CZ" sz="2800" b="0" dirty="0"/>
              <a:t>ERDF povinnost zřídit zprostředkující </a:t>
            </a:r>
            <a:r>
              <a:rPr lang="cs-CZ" sz="2800" b="0" dirty="0" smtClean="0"/>
              <a:t>subjekty</a:t>
            </a:r>
            <a:endParaRPr lang="cs-CZ" sz="2800" b="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b="0" dirty="0"/>
              <a:t>Klíčová pro realizaci je spolupráce s řídicími orgány (zapojeno 7 </a:t>
            </a:r>
            <a:r>
              <a:rPr lang="cs-CZ" sz="2800" b="0" dirty="0" smtClean="0"/>
              <a:t>OP)</a:t>
            </a:r>
            <a:endParaRPr lang="cs-CZ" sz="2800" b="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b="0" dirty="0" smtClean="0"/>
              <a:t>Alokace stanovena v programových </a:t>
            </a:r>
            <a:r>
              <a:rPr lang="cs-CZ" sz="2800" b="0" dirty="0" smtClean="0"/>
              <a:t>dokumentech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b="0" dirty="0" smtClean="0"/>
              <a:t>ČR vnímána jako </a:t>
            </a:r>
            <a:r>
              <a:rPr lang="cs-CZ" sz="2800" b="0" dirty="0" err="1" smtClean="0"/>
              <a:t>good-practice</a:t>
            </a:r>
            <a:r>
              <a:rPr lang="cs-CZ" sz="2800" b="0" dirty="0" smtClean="0"/>
              <a:t> i přes složitost systému</a:t>
            </a:r>
            <a:endParaRPr lang="cs-CZ" sz="2800" b="0" dirty="0"/>
          </a:p>
          <a:p>
            <a:pPr marL="351061" indent="-351061">
              <a:spcBef>
                <a:spcPts val="1229"/>
              </a:spcBef>
            </a:pPr>
            <a:r>
              <a:rPr lang="cs-CZ" sz="2048" dirty="0"/>
              <a:t>N</a:t>
            </a:r>
            <a:r>
              <a:rPr lang="cs-CZ" sz="2048" dirty="0" smtClean="0"/>
              <a:t>osná témata:</a:t>
            </a:r>
            <a:endParaRPr lang="cs-CZ" sz="2048" dirty="0"/>
          </a:p>
          <a:p>
            <a:pPr lvl="1">
              <a:spcBef>
                <a:spcPts val="614"/>
              </a:spcBef>
            </a:pPr>
            <a:r>
              <a:rPr lang="cs-CZ" sz="1843" dirty="0"/>
              <a:t>doprava, </a:t>
            </a:r>
          </a:p>
          <a:p>
            <a:pPr lvl="1">
              <a:spcBef>
                <a:spcPts val="614"/>
              </a:spcBef>
            </a:pPr>
            <a:r>
              <a:rPr lang="cs-CZ" sz="1843" dirty="0"/>
              <a:t>vzdělávání a trh práce, </a:t>
            </a:r>
          </a:p>
          <a:p>
            <a:pPr lvl="1">
              <a:spcBef>
                <a:spcPts val="614"/>
              </a:spcBef>
            </a:pPr>
            <a:r>
              <a:rPr lang="cs-CZ" sz="1843" dirty="0"/>
              <a:t>propojení výzkumných kapacit a aplikace jejich výstupů do praxe, </a:t>
            </a:r>
          </a:p>
          <a:p>
            <a:pPr lvl="1">
              <a:spcBef>
                <a:spcPts val="614"/>
              </a:spcBef>
            </a:pPr>
            <a:r>
              <a:rPr lang="cs-CZ" sz="1843" dirty="0"/>
              <a:t>inovace a podnikání. </a:t>
            </a:r>
          </a:p>
          <a:p>
            <a:pPr lvl="1">
              <a:spcBef>
                <a:spcPts val="614"/>
              </a:spcBef>
            </a:pPr>
            <a:endParaRPr lang="cs-CZ" sz="1843" dirty="0"/>
          </a:p>
        </p:txBody>
      </p:sp>
    </p:spTree>
    <p:extLst>
      <p:ext uri="{BB962C8B-B14F-4D97-AF65-F5344CB8AC3E}">
        <p14:creationId xmlns:p14="http://schemas.microsoft.com/office/powerpoint/2010/main" val="3615055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510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285064"/>
            <a:ext cx="106508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Calibri"/>
                <a:cs typeface="Calibri"/>
              </a:rPr>
              <a:t>Vymezení </a:t>
            </a:r>
            <a:r>
              <a:rPr spc="-10" dirty="0">
                <a:latin typeface="Calibri"/>
                <a:cs typeface="Calibri"/>
              </a:rPr>
              <a:t>aglomerací </a:t>
            </a:r>
            <a:r>
              <a:rPr dirty="0">
                <a:latin typeface="Calibri"/>
                <a:cs typeface="Calibri"/>
              </a:rPr>
              <a:t>a </a:t>
            </a:r>
            <a:r>
              <a:rPr spc="-10" dirty="0">
                <a:latin typeface="Calibri"/>
                <a:cs typeface="Calibri"/>
              </a:rPr>
              <a:t>metropolitních </a:t>
            </a:r>
            <a:r>
              <a:rPr spc="-20" dirty="0">
                <a:latin typeface="Calibri"/>
                <a:cs typeface="Calibri"/>
              </a:rPr>
              <a:t>území</a:t>
            </a:r>
            <a:r>
              <a:rPr spc="8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2014-2020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68348" y="1416177"/>
          <a:ext cx="8366759" cy="4609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83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20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63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2614"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Metropolitní</a:t>
                      </a:r>
                      <a:r>
                        <a:rPr sz="16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oblast/Aglomerace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71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Počet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obyvatel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71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Počet statuárních měst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 obcí</a:t>
                      </a:r>
                      <a:r>
                        <a:rPr sz="16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6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118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Pražská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2 000</a:t>
                      </a:r>
                      <a:r>
                        <a:rPr sz="1600" spc="1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000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819785">
                        <a:lnSpc>
                          <a:spcPct val="100000"/>
                        </a:lnSpc>
                        <a:spcBef>
                          <a:spcPts val="229"/>
                        </a:spcBef>
                        <a:tabLst>
                          <a:tab pos="1245235" algn="l"/>
                          <a:tab pos="1621155" algn="l"/>
                        </a:tabLst>
                      </a:pPr>
                      <a:r>
                        <a:rPr sz="16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2	:	</a:t>
                      </a:r>
                      <a:r>
                        <a:rPr sz="16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515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578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Ostravská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965</a:t>
                      </a:r>
                      <a:r>
                        <a:rPr sz="16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000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819785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1245235" algn="l"/>
                          <a:tab pos="1621155" algn="l"/>
                        </a:tabLst>
                      </a:pPr>
                      <a:r>
                        <a:rPr sz="16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5	:	</a:t>
                      </a:r>
                      <a:r>
                        <a:rPr sz="16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119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6577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Brněnská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610</a:t>
                      </a:r>
                      <a:r>
                        <a:rPr sz="16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000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819785">
                        <a:lnSpc>
                          <a:spcPct val="100000"/>
                        </a:lnSpc>
                        <a:spcBef>
                          <a:spcPts val="185"/>
                        </a:spcBef>
                        <a:tabLst>
                          <a:tab pos="1245235" algn="l"/>
                          <a:tab pos="1621155" algn="l"/>
                        </a:tabLst>
                      </a:pPr>
                      <a:r>
                        <a:rPr sz="16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1	:	</a:t>
                      </a:r>
                      <a:r>
                        <a:rPr sz="16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167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6577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Ústecko-Chomutovská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520</a:t>
                      </a:r>
                      <a:r>
                        <a:rPr sz="16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000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847725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1272540" algn="l"/>
                          <a:tab pos="1694180" algn="l"/>
                        </a:tabLst>
                      </a:pPr>
                      <a:r>
                        <a:rPr sz="16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5	:	</a:t>
                      </a:r>
                      <a:r>
                        <a:rPr sz="16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75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6577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Olomoucká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440</a:t>
                      </a:r>
                      <a:r>
                        <a:rPr sz="16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000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819785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1245235" algn="l"/>
                          <a:tab pos="1621155" algn="l"/>
                        </a:tabLst>
                      </a:pPr>
                      <a:r>
                        <a:rPr sz="16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3	:	</a:t>
                      </a:r>
                      <a:r>
                        <a:rPr sz="16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230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6578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Hradecko-Pardubická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330</a:t>
                      </a:r>
                      <a:r>
                        <a:rPr sz="16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000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819785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1245235" algn="l"/>
                          <a:tab pos="1621155" algn="l"/>
                        </a:tabLst>
                      </a:pPr>
                      <a:r>
                        <a:rPr sz="16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2	:	</a:t>
                      </a:r>
                      <a:r>
                        <a:rPr sz="16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145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6578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Plzeňská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310</a:t>
                      </a:r>
                      <a:r>
                        <a:rPr sz="16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000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842644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1268095" algn="l"/>
                          <a:tab pos="1598295" algn="l"/>
                        </a:tabLst>
                      </a:pPr>
                      <a:r>
                        <a:rPr sz="16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1	:	</a:t>
                      </a:r>
                      <a:r>
                        <a:rPr sz="16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117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6577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České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Budějovice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155</a:t>
                      </a:r>
                      <a:r>
                        <a:rPr sz="16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000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847725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1317625" algn="l"/>
                          <a:tab pos="1694814" algn="l"/>
                        </a:tabLst>
                      </a:pPr>
                      <a:r>
                        <a:rPr sz="16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1	:	</a:t>
                      </a:r>
                      <a:r>
                        <a:rPr sz="16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79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711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Jihlava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6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r>
                        <a:rPr sz="16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000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847725">
                        <a:lnSpc>
                          <a:spcPct val="100000"/>
                        </a:lnSpc>
                        <a:spcBef>
                          <a:spcPts val="234"/>
                        </a:spcBef>
                        <a:tabLst>
                          <a:tab pos="1318260" algn="l"/>
                          <a:tab pos="1694180" algn="l"/>
                        </a:tabLst>
                      </a:pPr>
                      <a:r>
                        <a:rPr sz="16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1	:	</a:t>
                      </a:r>
                      <a:r>
                        <a:rPr sz="16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75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6578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Karlovy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Vary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114</a:t>
                      </a:r>
                      <a:r>
                        <a:rPr sz="16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000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847725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1318260" algn="l"/>
                          <a:tab pos="1694180" algn="l"/>
                        </a:tabLst>
                      </a:pPr>
                      <a:r>
                        <a:rPr sz="16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1	:	</a:t>
                      </a:r>
                      <a:r>
                        <a:rPr sz="16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6577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Liberec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 Jablonec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n.</a:t>
                      </a:r>
                      <a:r>
                        <a:rPr sz="16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N.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174</a:t>
                      </a:r>
                      <a:r>
                        <a:rPr sz="16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000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869950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1295400" algn="l"/>
                          <a:tab pos="1671955" algn="l"/>
                        </a:tabLst>
                      </a:pPr>
                      <a:r>
                        <a:rPr sz="16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1	:	</a:t>
                      </a:r>
                      <a:r>
                        <a:rPr sz="16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6578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Mladá Boleslav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58</a:t>
                      </a:r>
                      <a:r>
                        <a:rPr sz="1600" spc="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000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869950">
                        <a:lnSpc>
                          <a:spcPct val="100000"/>
                        </a:lnSpc>
                        <a:spcBef>
                          <a:spcPts val="195"/>
                        </a:spcBef>
                        <a:tabLst>
                          <a:tab pos="1295400" algn="l"/>
                          <a:tab pos="1671955" algn="l"/>
                        </a:tabLst>
                      </a:pPr>
                      <a:r>
                        <a:rPr sz="16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1	:	</a:t>
                      </a:r>
                      <a:r>
                        <a:rPr sz="16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653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Zlín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107</a:t>
                      </a:r>
                      <a:r>
                        <a:rPr sz="16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000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869950">
                        <a:lnSpc>
                          <a:spcPct val="100000"/>
                        </a:lnSpc>
                        <a:spcBef>
                          <a:spcPts val="195"/>
                        </a:spcBef>
                        <a:tabLst>
                          <a:tab pos="1295400" algn="l"/>
                          <a:tab pos="1671955" algn="l"/>
                        </a:tabLst>
                      </a:pPr>
                      <a:r>
                        <a:rPr sz="16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1	:	</a:t>
                      </a:r>
                      <a:r>
                        <a:rPr sz="16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208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Šablona final">
  <a:themeElements>
    <a:clrScheme name="NOK">
      <a:dk1>
        <a:srgbClr val="262626"/>
      </a:dk1>
      <a:lt1>
        <a:sysClr val="window" lastClr="FFFFFF"/>
      </a:lt1>
      <a:dk2>
        <a:srgbClr val="1F497D"/>
      </a:dk2>
      <a:lt2>
        <a:srgbClr val="EEECE1"/>
      </a:lt2>
      <a:accent1>
        <a:srgbClr val="17365D"/>
      </a:accent1>
      <a:accent2>
        <a:srgbClr val="548DD4"/>
      </a:accent2>
      <a:accent3>
        <a:srgbClr val="8DB3E2"/>
      </a:accent3>
      <a:accent4>
        <a:srgbClr val="C6D9F0"/>
      </a:accent4>
      <a:accent5>
        <a:srgbClr val="C6D9F0"/>
      </a:accent5>
      <a:accent6>
        <a:srgbClr val="C6D9F0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</TotalTime>
  <Words>685</Words>
  <Application>Microsoft Office PowerPoint</Application>
  <PresentationFormat>Vlastní</PresentationFormat>
  <Paragraphs>114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Office Theme</vt:lpstr>
      <vt:lpstr>Šablona final</vt:lpstr>
      <vt:lpstr>ITI a metropolitní spolupráce v programovém období 2021-2027</vt:lpstr>
      <vt:lpstr>ITI jako reakce na funkční pojetí rozvoje území  </vt:lpstr>
      <vt:lpstr>Příležitosti metropolitní spolupráce</vt:lpstr>
      <vt:lpstr>Koncept FUA a ITI v zahraničí - východiska</vt:lpstr>
      <vt:lpstr>Podpora metropolitní spolupráce na národní úrovni</vt:lpstr>
      <vt:lpstr>Prezentace aplikace PowerPoint</vt:lpstr>
      <vt:lpstr>ITI v programovém období 2014-2020</vt:lpstr>
      <vt:lpstr>Prezentace aplikace PowerPoint</vt:lpstr>
      <vt:lpstr>Vymezení aglomerací a metropolitních území 2014-2020</vt:lpstr>
      <vt:lpstr>ITI v programovém období 2021-2027</vt:lpstr>
      <vt:lpstr>ITI v programovém období 2021-2027</vt:lpstr>
      <vt:lpstr>Zjednodušení</vt:lpstr>
      <vt:lpstr>Diskuze, otázky, odpovědi…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Metropolitní spolupráce v kontextu budoucí regionální politiky</dc:title>
  <dc:creator>Zbyněk Šimánek</dc:creator>
  <cp:lastModifiedBy>uzivatel</cp:lastModifiedBy>
  <cp:revision>37</cp:revision>
  <dcterms:created xsi:type="dcterms:W3CDTF">2019-05-06T07:35:46Z</dcterms:created>
  <dcterms:modified xsi:type="dcterms:W3CDTF">2019-10-11T12:23:39Z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2019-05-06T00:00:00Z</vt:filetime>
  </property>
</Properties>
</file>