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handoutMasterIdLst>
    <p:handoutMasterId r:id="rId57"/>
  </p:handoutMasterIdLst>
  <p:sldIdLst>
    <p:sldId id="283" r:id="rId2"/>
    <p:sldId id="257" r:id="rId3"/>
    <p:sldId id="398" r:id="rId4"/>
    <p:sldId id="276" r:id="rId5"/>
    <p:sldId id="373" r:id="rId6"/>
    <p:sldId id="355" r:id="rId7"/>
    <p:sldId id="359" r:id="rId8"/>
    <p:sldId id="356" r:id="rId9"/>
    <p:sldId id="357" r:id="rId10"/>
    <p:sldId id="358" r:id="rId11"/>
    <p:sldId id="370" r:id="rId12"/>
    <p:sldId id="371" r:id="rId13"/>
    <p:sldId id="369" r:id="rId14"/>
    <p:sldId id="353" r:id="rId15"/>
    <p:sldId id="360" r:id="rId16"/>
    <p:sldId id="362" r:id="rId17"/>
    <p:sldId id="363" r:id="rId18"/>
    <p:sldId id="354" r:id="rId19"/>
    <p:sldId id="390" r:id="rId20"/>
    <p:sldId id="393" r:id="rId21"/>
    <p:sldId id="408" r:id="rId22"/>
    <p:sldId id="403" r:id="rId23"/>
    <p:sldId id="404" r:id="rId24"/>
    <p:sldId id="290" r:id="rId25"/>
    <p:sldId id="400" r:id="rId26"/>
    <p:sldId id="405" r:id="rId27"/>
    <p:sldId id="376" r:id="rId28"/>
    <p:sldId id="366" r:id="rId29"/>
    <p:sldId id="334" r:id="rId30"/>
    <p:sldId id="377" r:id="rId31"/>
    <p:sldId id="324" r:id="rId32"/>
    <p:sldId id="381" r:id="rId33"/>
    <p:sldId id="337" r:id="rId34"/>
    <p:sldId id="382" r:id="rId35"/>
    <p:sldId id="326" r:id="rId36"/>
    <p:sldId id="383" r:id="rId37"/>
    <p:sldId id="325" r:id="rId38"/>
    <p:sldId id="384" r:id="rId39"/>
    <p:sldId id="330" r:id="rId40"/>
    <p:sldId id="385" r:id="rId41"/>
    <p:sldId id="327" r:id="rId42"/>
    <p:sldId id="386" r:id="rId43"/>
    <p:sldId id="329" r:id="rId44"/>
    <p:sldId id="387" r:id="rId45"/>
    <p:sldId id="336" r:id="rId46"/>
    <p:sldId id="388" r:id="rId47"/>
    <p:sldId id="332" r:id="rId48"/>
    <p:sldId id="321" r:id="rId49"/>
    <p:sldId id="293" r:id="rId50"/>
    <p:sldId id="399" r:id="rId51"/>
    <p:sldId id="364" r:id="rId52"/>
    <p:sldId id="300" r:id="rId53"/>
    <p:sldId id="309" r:id="rId54"/>
    <p:sldId id="287" r:id="rId5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zal Rostislav" initials="MR" lastIdx="14" clrIdx="0">
    <p:extLst>
      <p:ext uri="{19B8F6BF-5375-455C-9EA6-DF929625EA0E}">
        <p15:presenceInfo xmlns:p15="http://schemas.microsoft.com/office/powerpoint/2012/main" userId="S-1-5-21-1453678106-484518242-318601546-26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D571"/>
    <a:srgbClr val="1D70B8"/>
    <a:srgbClr val="3C3C3C"/>
    <a:srgbClr val="00B19D"/>
    <a:srgbClr val="783B83"/>
    <a:srgbClr val="8DC63F"/>
    <a:srgbClr val="1D71B8"/>
    <a:srgbClr val="AAAAAA"/>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řední styl 2 – zvýraznění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Střední styl 4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27F97BB-C833-4FB7-BDE5-3F7075034690}" styleName="Styl s motivem 2 – zvýraznění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63" autoAdjust="0"/>
    <p:restoredTop sz="89247" autoAdjust="0"/>
  </p:normalViewPr>
  <p:slideViewPr>
    <p:cSldViewPr snapToGrid="0">
      <p:cViewPr varScale="1">
        <p:scale>
          <a:sx n="102" d="100"/>
          <a:sy n="102" d="100"/>
        </p:scale>
        <p:origin x="1542" y="9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37" d="100"/>
          <a:sy n="137" d="100"/>
        </p:scale>
        <p:origin x="3536"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rojan\Desktop\&#268;erp&#225;n&#237;_PF_Kraje_13082019_roadshow.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hrojan\Desktop\&#268;erp&#225;n&#237;_PF_Kraje_13082019_roadshow.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hrojan\Desktop\&#268;erp&#225;n&#237;%20dle%20PF\&#268;erp&#225;n&#237;_PF_Kraje_13082019.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cs-CZ"/>
              <a:t>Podíl převisu na alokaci</a:t>
            </a:r>
            <a:endParaRPr lang="en-US"/>
          </a:p>
        </c:rich>
      </c:tx>
      <c:layout>
        <c:manualLayout>
          <c:xMode val="edge"/>
          <c:yMode val="edge"/>
          <c:x val="0.29348612801976631"/>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cs-CZ"/>
        </a:p>
      </c:txPr>
    </c:title>
    <c:autoTitleDeleted val="0"/>
    <c:plotArea>
      <c:layout>
        <c:manualLayout>
          <c:layoutTarget val="inner"/>
          <c:xMode val="edge"/>
          <c:yMode val="edge"/>
          <c:x val="5.1939576917047217E-2"/>
          <c:y val="0.17972233251284467"/>
          <c:w val="0.89380223425828997"/>
          <c:h val="0.78173189969933199"/>
        </c:manualLayout>
      </c:layout>
      <c:barChart>
        <c:barDir val="bar"/>
        <c:grouping val="clustered"/>
        <c:varyColors val="0"/>
        <c:ser>
          <c:idx val="0"/>
          <c:order val="0"/>
          <c:tx>
            <c:strRef>
              <c:f>List5!$E$2</c:f>
              <c:strCache>
                <c:ptCount val="1"/>
                <c:pt idx="0">
                  <c:v>Podíl na alokaci</c:v>
                </c:pt>
              </c:strCache>
            </c:strRef>
          </c:tx>
          <c:spPr>
            <a:solidFill>
              <a:srgbClr val="4472C4"/>
            </a:solidFill>
            <a:ln>
              <a:noFill/>
            </a:ln>
            <a:effectLst/>
          </c:spPr>
          <c:invertIfNegative val="1"/>
          <c:cat>
            <c:strRef>
              <c:f>List5!$A$3:$A$16</c:f>
              <c:strCache>
                <c:ptCount val="14"/>
                <c:pt idx="0">
                  <c:v>1.1 Silnice</c:v>
                </c:pt>
                <c:pt idx="1">
                  <c:v>1.2 Doprava</c:v>
                </c:pt>
                <c:pt idx="2">
                  <c:v>1.3 IZS</c:v>
                </c:pt>
                <c:pt idx="3">
                  <c:v>2.1 Sociální infrastruktura</c:v>
                </c:pt>
                <c:pt idx="4">
                  <c:v>2.2 Sociální podnikání</c:v>
                </c:pt>
                <c:pt idx="5">
                  <c:v>2.3 Zdravotnictví</c:v>
                </c:pt>
                <c:pt idx="6">
                  <c:v>2.4 Vzdělávání</c:v>
                </c:pt>
                <c:pt idx="7">
                  <c:v>2.5 Zateplování</c:v>
                </c:pt>
                <c:pt idx="8">
                  <c:v>3.1 Kultura</c:v>
                </c:pt>
                <c:pt idx="9">
                  <c:v>3.2 eGovernment</c:v>
                </c:pt>
                <c:pt idx="10">
                  <c:v>3.3 Územní plánování</c:v>
                </c:pt>
                <c:pt idx="11">
                  <c:v>4.1 CLLD</c:v>
                </c:pt>
                <c:pt idx="12">
                  <c:v>4.2 Animace MAS</c:v>
                </c:pt>
                <c:pt idx="13">
                  <c:v>5.1 Technická pomoc</c:v>
                </c:pt>
              </c:strCache>
            </c:strRef>
          </c:cat>
          <c:val>
            <c:numRef>
              <c:f>List5!$E$3:$E$16</c:f>
              <c:numCache>
                <c:formatCode>0.00%</c:formatCode>
                <c:ptCount val="14"/>
                <c:pt idx="0">
                  <c:v>0.10314213029749236</c:v>
                </c:pt>
                <c:pt idx="1">
                  <c:v>0.1771987193052984</c:v>
                </c:pt>
                <c:pt idx="2">
                  <c:v>0.97008988653167616</c:v>
                </c:pt>
                <c:pt idx="3">
                  <c:v>0.26042423442682222</c:v>
                </c:pt>
                <c:pt idx="4">
                  <c:v>0.89372957978293233</c:v>
                </c:pt>
                <c:pt idx="5">
                  <c:v>0.15261363065625158</c:v>
                </c:pt>
                <c:pt idx="6">
                  <c:v>0.47569716218215002</c:v>
                </c:pt>
                <c:pt idx="7">
                  <c:v>-0.36655391063592807</c:v>
                </c:pt>
                <c:pt idx="8">
                  <c:v>0.32105754595692149</c:v>
                </c:pt>
                <c:pt idx="9">
                  <c:v>0.31460438401362684</c:v>
                </c:pt>
                <c:pt idx="10">
                  <c:v>-0.75133081336023322</c:v>
                </c:pt>
                <c:pt idx="11">
                  <c:v>-0.25716708156392581</c:v>
                </c:pt>
                <c:pt idx="12">
                  <c:v>0.29204364711015302</c:v>
                </c:pt>
                <c:pt idx="13">
                  <c:v>-0.5085514654230755</c:v>
                </c:pt>
              </c:numCache>
            </c:numRef>
          </c:val>
          <c:extLst>
            <c:ext xmlns:c14="http://schemas.microsoft.com/office/drawing/2007/8/2/chart" uri="{6F2FDCE9-48DA-4B69-8628-5D25D57E5C99}">
              <c14:invertSolidFillFmt>
                <c14:spPr xmlns:c14="http://schemas.microsoft.com/office/drawing/2007/8/2/chart">
                  <a:solidFill>
                    <a:srgbClr val="FFFFFF"/>
                  </a:solidFill>
                  <a:ln>
                    <a:noFill/>
                  </a:ln>
                  <a:effectLst/>
                </c14:spPr>
              </c14:invertSolidFillFmt>
            </c:ext>
            <c:ext xmlns:c16="http://schemas.microsoft.com/office/drawing/2014/chart" uri="{C3380CC4-5D6E-409C-BE32-E72D297353CC}">
              <c16:uniqueId val="{00000000-2DF8-4D5B-87E8-B0D6449398CF}"/>
            </c:ext>
          </c:extLst>
        </c:ser>
        <c:dLbls>
          <c:showLegendKey val="0"/>
          <c:showVal val="0"/>
          <c:showCatName val="0"/>
          <c:showSerName val="0"/>
          <c:showPercent val="0"/>
          <c:showBubbleSize val="0"/>
        </c:dLbls>
        <c:gapWidth val="182"/>
        <c:axId val="584471112"/>
        <c:axId val="584469800"/>
      </c:barChart>
      <c:catAx>
        <c:axId val="584471112"/>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cs-CZ"/>
          </a:p>
        </c:txPr>
        <c:crossAx val="584469800"/>
        <c:crosses val="autoZero"/>
        <c:auto val="1"/>
        <c:lblAlgn val="ctr"/>
        <c:lblOffset val="100"/>
        <c:noMultiLvlLbl val="0"/>
      </c:catAx>
      <c:valAx>
        <c:axId val="584469800"/>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cs-CZ"/>
          </a:p>
        </c:txPr>
        <c:crossAx val="58447111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cap="all" spc="100" normalizeH="0" baseline="0">
                <a:solidFill>
                  <a:schemeClr val="lt1"/>
                </a:solidFill>
                <a:latin typeface="+mn-lt"/>
                <a:ea typeface="+mn-ea"/>
                <a:cs typeface="+mn-cs"/>
              </a:defRPr>
            </a:pPr>
            <a:r>
              <a:rPr lang="cs-CZ" sz="1000"/>
              <a:t>Počet projektů s právním aktem dle typu příjemce</a:t>
            </a:r>
          </a:p>
          <a:p>
            <a:pPr>
              <a:defRPr sz="1000"/>
            </a:pPr>
            <a:r>
              <a:rPr lang="cs-CZ" sz="1000"/>
              <a:t>(n=7 004)</a:t>
            </a:r>
          </a:p>
        </c:rich>
      </c:tx>
      <c:layout>
        <c:manualLayout>
          <c:xMode val="edge"/>
          <c:yMode val="edge"/>
          <c:x val="7.8427964591060925E-2"/>
          <c:y val="8.3514756904105765E-3"/>
        </c:manualLayout>
      </c:layout>
      <c:overlay val="0"/>
      <c:spPr>
        <a:noFill/>
        <a:ln>
          <a:noFill/>
        </a:ln>
        <a:effectLst/>
      </c:spPr>
      <c:txPr>
        <a:bodyPr rot="0" spcFirstLastPara="1" vertOverflow="ellipsis" vert="horz" wrap="square" anchor="ctr" anchorCtr="1"/>
        <a:lstStyle/>
        <a:p>
          <a:pPr>
            <a:defRPr sz="1000" b="1" i="0" u="none" strike="noStrike" kern="1200" cap="all" spc="100" normalizeH="0" baseline="0">
              <a:solidFill>
                <a:schemeClr val="lt1"/>
              </a:solidFill>
              <a:latin typeface="+mn-lt"/>
              <a:ea typeface="+mn-ea"/>
              <a:cs typeface="+mn-cs"/>
            </a:defRPr>
          </a:pPr>
          <a:endParaRPr lang="cs-CZ"/>
        </a:p>
      </c:txPr>
    </c:title>
    <c:autoTitleDeleted val="0"/>
    <c:plotArea>
      <c:layout>
        <c:manualLayout>
          <c:layoutTarget val="inner"/>
          <c:xMode val="edge"/>
          <c:yMode val="edge"/>
          <c:x val="0.11835684457940268"/>
          <c:y val="0.20485161553926859"/>
          <c:w val="0.70084705901195843"/>
          <c:h val="0.67655985926461348"/>
        </c:manualLayout>
      </c:layout>
      <c:pieChart>
        <c:varyColors val="1"/>
        <c:ser>
          <c:idx val="0"/>
          <c:order val="0"/>
          <c:tx>
            <c:v>PrávníAkty</c:v>
          </c:tx>
          <c:spPr>
            <a:solidFill>
              <a:schemeClr val="lt1"/>
            </a:solidFill>
            <a:ln w="19050">
              <a:solidFill>
                <a:schemeClr val="accent1"/>
              </a:solidFill>
            </a:ln>
            <a:effectLst/>
          </c:spPr>
          <c:dPt>
            <c:idx val="0"/>
            <c:bubble3D val="0"/>
            <c:spPr>
              <a:solidFill>
                <a:schemeClr val="lt1"/>
              </a:solidFill>
              <a:ln w="19050">
                <a:solidFill>
                  <a:schemeClr val="accent1"/>
                </a:solidFill>
              </a:ln>
              <a:effectLst/>
            </c:spPr>
            <c:extLst>
              <c:ext xmlns:c16="http://schemas.microsoft.com/office/drawing/2014/chart" uri="{C3380CC4-5D6E-409C-BE32-E72D297353CC}">
                <c16:uniqueId val="{00000001-D5C7-4A97-B1BA-0F92490CD16C}"/>
              </c:ext>
            </c:extLst>
          </c:dPt>
          <c:dPt>
            <c:idx val="1"/>
            <c:bubble3D val="0"/>
            <c:spPr>
              <a:solidFill>
                <a:schemeClr val="lt1"/>
              </a:solidFill>
              <a:ln w="19050">
                <a:solidFill>
                  <a:schemeClr val="accent1"/>
                </a:solidFill>
              </a:ln>
              <a:effectLst/>
            </c:spPr>
            <c:extLst>
              <c:ext xmlns:c16="http://schemas.microsoft.com/office/drawing/2014/chart" uri="{C3380CC4-5D6E-409C-BE32-E72D297353CC}">
                <c16:uniqueId val="{00000003-D5C7-4A97-B1BA-0F92490CD16C}"/>
              </c:ext>
            </c:extLst>
          </c:dPt>
          <c:dPt>
            <c:idx val="2"/>
            <c:bubble3D val="0"/>
            <c:spPr>
              <a:solidFill>
                <a:schemeClr val="lt1"/>
              </a:solidFill>
              <a:ln w="19050">
                <a:solidFill>
                  <a:schemeClr val="accent1"/>
                </a:solidFill>
              </a:ln>
              <a:effectLst/>
            </c:spPr>
            <c:extLst>
              <c:ext xmlns:c16="http://schemas.microsoft.com/office/drawing/2014/chart" uri="{C3380CC4-5D6E-409C-BE32-E72D297353CC}">
                <c16:uniqueId val="{00000005-D5C7-4A97-B1BA-0F92490CD16C}"/>
              </c:ext>
            </c:extLst>
          </c:dPt>
          <c:dPt>
            <c:idx val="3"/>
            <c:bubble3D val="0"/>
            <c:spPr>
              <a:solidFill>
                <a:schemeClr val="lt1"/>
              </a:solidFill>
              <a:ln w="19050">
                <a:solidFill>
                  <a:schemeClr val="accent1"/>
                </a:solidFill>
              </a:ln>
              <a:effectLst/>
            </c:spPr>
            <c:extLst>
              <c:ext xmlns:c16="http://schemas.microsoft.com/office/drawing/2014/chart" uri="{C3380CC4-5D6E-409C-BE32-E72D297353CC}">
                <c16:uniqueId val="{00000007-D5C7-4A97-B1BA-0F92490CD16C}"/>
              </c:ext>
            </c:extLst>
          </c:dPt>
          <c:dPt>
            <c:idx val="4"/>
            <c:bubble3D val="0"/>
            <c:spPr>
              <a:solidFill>
                <a:schemeClr val="lt1"/>
              </a:solidFill>
              <a:ln w="19050">
                <a:solidFill>
                  <a:schemeClr val="accent1"/>
                </a:solidFill>
              </a:ln>
              <a:effectLst/>
            </c:spPr>
            <c:extLst>
              <c:ext xmlns:c16="http://schemas.microsoft.com/office/drawing/2014/chart" uri="{C3380CC4-5D6E-409C-BE32-E72D297353CC}">
                <c16:uniqueId val="{00000009-D5C7-4A97-B1BA-0F92490CD16C}"/>
              </c:ext>
            </c:extLst>
          </c:dPt>
          <c:dPt>
            <c:idx val="5"/>
            <c:bubble3D val="0"/>
            <c:spPr>
              <a:solidFill>
                <a:schemeClr val="lt1"/>
              </a:solidFill>
              <a:ln w="19050">
                <a:solidFill>
                  <a:schemeClr val="accent1"/>
                </a:solidFill>
              </a:ln>
              <a:effectLst/>
            </c:spPr>
            <c:extLst>
              <c:ext xmlns:c16="http://schemas.microsoft.com/office/drawing/2014/chart" uri="{C3380CC4-5D6E-409C-BE32-E72D297353CC}">
                <c16:uniqueId val="{0000000B-D5C7-4A97-B1BA-0F92490CD16C}"/>
              </c:ext>
            </c:extLst>
          </c:dPt>
          <c:dPt>
            <c:idx val="6"/>
            <c:bubble3D val="0"/>
            <c:spPr>
              <a:solidFill>
                <a:schemeClr val="lt1"/>
              </a:solidFill>
              <a:ln w="19050">
                <a:solidFill>
                  <a:schemeClr val="accent1"/>
                </a:solidFill>
              </a:ln>
              <a:effectLst/>
            </c:spPr>
            <c:extLst>
              <c:ext xmlns:c16="http://schemas.microsoft.com/office/drawing/2014/chart" uri="{C3380CC4-5D6E-409C-BE32-E72D297353CC}">
                <c16:uniqueId val="{0000000D-D5C7-4A97-B1BA-0F92490CD16C}"/>
              </c:ext>
            </c:extLst>
          </c:dPt>
          <c:dLbls>
            <c:dLbl>
              <c:idx val="0"/>
              <c:layout/>
              <c:tx>
                <c:rich>
                  <a:bodyPr/>
                  <a:lstStyle/>
                  <a:p>
                    <a:r>
                      <a:rPr lang="en-US" baseline="0"/>
                      <a:t> </a:t>
                    </a:r>
                    <a:fld id="{2E86D556-5B47-44D1-B3D5-CE69EBF9A432}" type="PERCENTAGE">
                      <a:rPr lang="en-US" baseline="0"/>
                      <a:pPr/>
                      <a:t>[PROCENTO]</a:t>
                    </a:fld>
                    <a:endParaRPr lang="en-US" baseline="0"/>
                  </a:p>
                </c:rich>
              </c:tx>
              <c:dLblPos val="inEnd"/>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D5C7-4A97-B1BA-0F92490CD16C}"/>
                </c:ext>
              </c:extLst>
            </c:dLbl>
            <c:dLbl>
              <c:idx val="1"/>
              <c:layout/>
              <c:tx>
                <c:rich>
                  <a:bodyPr/>
                  <a:lstStyle/>
                  <a:p>
                    <a:r>
                      <a:rPr lang="en-US" baseline="0"/>
                      <a:t> </a:t>
                    </a:r>
                    <a:fld id="{8ED1D61A-5B80-41D4-8273-587F26D7AE7A}" type="PERCENTAGE">
                      <a:rPr lang="en-US" baseline="0"/>
                      <a:pPr/>
                      <a:t>[PROCENTO]</a:t>
                    </a:fld>
                    <a:endParaRPr lang="en-US" baseline="0"/>
                  </a:p>
                </c:rich>
              </c:tx>
              <c:dLblPos val="inEnd"/>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D5C7-4A97-B1BA-0F92490CD16C}"/>
                </c:ext>
              </c:extLst>
            </c:dLbl>
            <c:dLbl>
              <c:idx val="2"/>
              <c:layout/>
              <c:tx>
                <c:rich>
                  <a:bodyPr/>
                  <a:lstStyle/>
                  <a:p>
                    <a:r>
                      <a:rPr lang="en-US" baseline="0"/>
                      <a:t> </a:t>
                    </a:r>
                    <a:fld id="{2269F4DF-E411-4FAC-98F2-1367A2A0E638}" type="PERCENTAGE">
                      <a:rPr lang="en-US" baseline="0"/>
                      <a:pPr/>
                      <a:t>[PROCENTO]</a:t>
                    </a:fld>
                    <a:endParaRPr lang="en-US" baseline="0"/>
                  </a:p>
                </c:rich>
              </c:tx>
              <c:dLblPos val="inEnd"/>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D5C7-4A97-B1BA-0F92490CD16C}"/>
                </c:ext>
              </c:extLst>
            </c:dLbl>
            <c:dLbl>
              <c:idx val="3"/>
              <c:layout/>
              <c:tx>
                <c:rich>
                  <a:bodyPr/>
                  <a:lstStyle/>
                  <a:p>
                    <a:r>
                      <a:rPr lang="en-US" baseline="0"/>
                      <a:t> </a:t>
                    </a:r>
                    <a:fld id="{8378F745-C6D9-4243-BC6B-BF38ABBA9123}" type="PERCENTAGE">
                      <a:rPr lang="en-US" baseline="0"/>
                      <a:pPr/>
                      <a:t>[PROCENTO]</a:t>
                    </a:fld>
                    <a:endParaRPr lang="en-US" baseline="0"/>
                  </a:p>
                </c:rich>
              </c:tx>
              <c:dLblPos val="inEnd"/>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D5C7-4A97-B1BA-0F92490CD16C}"/>
                </c:ext>
              </c:extLst>
            </c:dLbl>
            <c:dLbl>
              <c:idx val="4"/>
              <c:layout>
                <c:manualLayout>
                  <c:x val="4.0869290284845851E-2"/>
                  <c:y val="7.2640960196121582E-2"/>
                </c:manualLayout>
              </c:layout>
              <c:tx>
                <c:rich>
                  <a:bodyPr/>
                  <a:lstStyle/>
                  <a:p>
                    <a:endParaRPr lang="en-US" baseline="0"/>
                  </a:p>
                  <a:p>
                    <a:r>
                      <a:rPr lang="en-US" baseline="0"/>
                      <a:t> </a:t>
                    </a:r>
                    <a:fld id="{252251B2-E376-4A14-A0AB-35A6D804BB13}" type="PERCENTAGE">
                      <a:rPr lang="en-US" baseline="0"/>
                      <a:pPr/>
                      <a:t>[PROCENTO]</a:t>
                    </a:fld>
                    <a:endParaRPr lang="en-US" baseline="0"/>
                  </a:p>
                </c:rich>
              </c:tx>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D5C7-4A97-B1BA-0F92490CD16C}"/>
                </c:ext>
              </c:extLst>
            </c:dLbl>
            <c:dLbl>
              <c:idx val="5"/>
              <c:layout/>
              <c:tx>
                <c:rich>
                  <a:bodyPr/>
                  <a:lstStyle/>
                  <a:p>
                    <a:fld id="{A16C850E-D292-4D2A-9A5E-A909DB7BEACC}" type="PERCENTAGE">
                      <a:rPr lang="en-US" baseline="0" smtClean="0"/>
                      <a:pPr/>
                      <a:t>[PROCENTO]</a:t>
                    </a:fld>
                    <a:endParaRPr lang="cs-CZ"/>
                  </a:p>
                </c:rich>
              </c:tx>
              <c:dLblPos val="inEnd"/>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B-D5C7-4A97-B1BA-0F92490CD16C}"/>
                </c:ext>
              </c:extLst>
            </c:dLbl>
            <c:dLbl>
              <c:idx val="6"/>
              <c:layout/>
              <c:tx>
                <c:rich>
                  <a:bodyPr/>
                  <a:lstStyle/>
                  <a:p>
                    <a:fld id="{853C6DDF-6931-42B4-AD6B-EA318D5BA31E}" type="PERCENTAGE">
                      <a:rPr lang="en-US" baseline="0" smtClean="0"/>
                      <a:pPr/>
                      <a:t>[PROCENTO]</a:t>
                    </a:fld>
                    <a:endParaRPr lang="cs-CZ"/>
                  </a:p>
                </c:rich>
              </c:tx>
              <c:dLblPos val="inEnd"/>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D-D5C7-4A97-B1BA-0F92490CD16C}"/>
                </c:ext>
              </c:extLst>
            </c:dLbl>
            <c:numFmt formatCode="0\ %"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cs-CZ"/>
              </a:p>
            </c:txPr>
            <c:dLblPos val="inEnd"/>
            <c:showLegendKey val="0"/>
            <c:showVal val="1"/>
            <c:showCatName val="1"/>
            <c:showSerName val="0"/>
            <c:showPercent val="1"/>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extLst>
          </c:dLbls>
          <c:cat>
            <c:strRef>
              <c:f>Počty_Objemy_dle_PF!$A$111:$A$117</c:f>
              <c:strCache>
                <c:ptCount val="7"/>
                <c:pt idx="0">
                  <c:v>Obec</c:v>
                </c:pt>
                <c:pt idx="1">
                  <c:v>SVJ</c:v>
                </c:pt>
                <c:pt idx="2">
                  <c:v>Kraj</c:v>
                </c:pt>
                <c:pt idx="3">
                  <c:v>Soukromý sektor</c:v>
                </c:pt>
                <c:pt idx="4">
                  <c:v>NNO</c:v>
                </c:pt>
                <c:pt idx="5">
                  <c:v>Státní příjemci</c:v>
                </c:pt>
                <c:pt idx="6">
                  <c:v>Církevní instituce</c:v>
                </c:pt>
              </c:strCache>
            </c:strRef>
          </c:cat>
          <c:val>
            <c:numRef>
              <c:f>Počty_Objemy_dle_PF!$C$111:$C$117</c:f>
              <c:numCache>
                <c:formatCode>0%</c:formatCode>
                <c:ptCount val="7"/>
                <c:pt idx="0">
                  <c:v>0.51027984009137639</c:v>
                </c:pt>
                <c:pt idx="1">
                  <c:v>0.15219874357509994</c:v>
                </c:pt>
                <c:pt idx="2">
                  <c:v>0.12735579668760708</c:v>
                </c:pt>
                <c:pt idx="3">
                  <c:v>8.2095945174186183E-2</c:v>
                </c:pt>
                <c:pt idx="4">
                  <c:v>7.4243289548829236E-2</c:v>
                </c:pt>
                <c:pt idx="5">
                  <c:v>3.0268418046830382E-2</c:v>
                </c:pt>
                <c:pt idx="6">
                  <c:v>2.3557966876070816E-2</c:v>
                </c:pt>
              </c:numCache>
            </c:numRef>
          </c:val>
          <c:extLst>
            <c:ext xmlns:c16="http://schemas.microsoft.com/office/drawing/2014/chart" uri="{C3380CC4-5D6E-409C-BE32-E72D297353CC}">
              <c16:uniqueId val="{0000000E-D5C7-4A97-B1BA-0F92490CD16C}"/>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accent1"/>
    </a:solidFill>
    <a:ln w="9525" cap="flat" cmpd="sng" algn="ctr">
      <a:solidFill>
        <a:schemeClr val="accent1"/>
      </a:solidFill>
      <a:round/>
    </a:ln>
    <a:effectLst/>
  </c:spPr>
  <c:txPr>
    <a:bodyPr/>
    <a:lstStyle/>
    <a:p>
      <a:pPr>
        <a:defRPr/>
      </a:pPr>
      <a:endParaRPr lang="cs-CZ"/>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cap="all" spc="100" normalizeH="0" baseline="0">
                <a:solidFill>
                  <a:schemeClr val="lt1"/>
                </a:solidFill>
                <a:latin typeface="+mn-lt"/>
                <a:ea typeface="+mn-ea"/>
                <a:cs typeface="+mn-cs"/>
              </a:defRPr>
            </a:pPr>
            <a:r>
              <a:rPr lang="cs-CZ" sz="1000"/>
              <a:t>Objemy projektů s právním aktem dle typu příjemce</a:t>
            </a:r>
          </a:p>
          <a:p>
            <a:pPr>
              <a:defRPr sz="1000"/>
            </a:pPr>
            <a:r>
              <a:rPr lang="cs-CZ" sz="1000"/>
              <a:t>(z objemu 95 916 955 315 Kč)</a:t>
            </a:r>
          </a:p>
        </c:rich>
      </c:tx>
      <c:layout>
        <c:manualLayout>
          <c:xMode val="edge"/>
          <c:yMode val="edge"/>
          <c:x val="0.10305684033165184"/>
          <c:y val="5.7752985931690953E-3"/>
        </c:manualLayout>
      </c:layout>
      <c:overlay val="0"/>
      <c:spPr>
        <a:noFill/>
        <a:ln>
          <a:noFill/>
        </a:ln>
        <a:effectLst/>
      </c:spPr>
      <c:txPr>
        <a:bodyPr rot="0" spcFirstLastPara="1" vertOverflow="ellipsis" vert="horz" wrap="square" anchor="ctr" anchorCtr="1"/>
        <a:lstStyle/>
        <a:p>
          <a:pPr>
            <a:defRPr sz="1000" b="1" i="0" u="none" strike="noStrike" kern="1200" cap="all" spc="100" normalizeH="0" baseline="0">
              <a:solidFill>
                <a:schemeClr val="lt1"/>
              </a:solidFill>
              <a:latin typeface="+mn-lt"/>
              <a:ea typeface="+mn-ea"/>
              <a:cs typeface="+mn-cs"/>
            </a:defRPr>
          </a:pPr>
          <a:endParaRPr lang="cs-CZ"/>
        </a:p>
      </c:txPr>
    </c:title>
    <c:autoTitleDeleted val="0"/>
    <c:plotArea>
      <c:layout>
        <c:manualLayout>
          <c:layoutTarget val="inner"/>
          <c:xMode val="edge"/>
          <c:yMode val="edge"/>
          <c:x val="0.14515427401087824"/>
          <c:y val="0.18876023411887888"/>
          <c:w val="0.75031407916123516"/>
          <c:h val="0.69788778084825187"/>
        </c:manualLayout>
      </c:layout>
      <c:pieChart>
        <c:varyColors val="1"/>
        <c:ser>
          <c:idx val="0"/>
          <c:order val="0"/>
          <c:tx>
            <c:v>ObjemyPA</c:v>
          </c:tx>
          <c:spPr>
            <a:solidFill>
              <a:schemeClr val="lt1"/>
            </a:solidFill>
            <a:ln w="19050">
              <a:solidFill>
                <a:schemeClr val="accent1"/>
              </a:solidFill>
            </a:ln>
            <a:effectLst/>
          </c:spPr>
          <c:dPt>
            <c:idx val="0"/>
            <c:bubble3D val="0"/>
            <c:spPr>
              <a:solidFill>
                <a:schemeClr val="lt1"/>
              </a:solidFill>
              <a:ln w="19050">
                <a:solidFill>
                  <a:schemeClr val="accent1"/>
                </a:solidFill>
              </a:ln>
              <a:effectLst/>
            </c:spPr>
            <c:extLst>
              <c:ext xmlns:c16="http://schemas.microsoft.com/office/drawing/2014/chart" uri="{C3380CC4-5D6E-409C-BE32-E72D297353CC}">
                <c16:uniqueId val="{00000001-BA09-4E14-BACD-3E03882322FB}"/>
              </c:ext>
            </c:extLst>
          </c:dPt>
          <c:dPt>
            <c:idx val="1"/>
            <c:bubble3D val="0"/>
            <c:spPr>
              <a:solidFill>
                <a:schemeClr val="lt1"/>
              </a:solidFill>
              <a:ln w="19050">
                <a:solidFill>
                  <a:schemeClr val="accent1"/>
                </a:solidFill>
              </a:ln>
              <a:effectLst/>
            </c:spPr>
            <c:extLst>
              <c:ext xmlns:c16="http://schemas.microsoft.com/office/drawing/2014/chart" uri="{C3380CC4-5D6E-409C-BE32-E72D297353CC}">
                <c16:uniqueId val="{00000003-BA09-4E14-BACD-3E03882322FB}"/>
              </c:ext>
            </c:extLst>
          </c:dPt>
          <c:dPt>
            <c:idx val="2"/>
            <c:bubble3D val="0"/>
            <c:spPr>
              <a:solidFill>
                <a:schemeClr val="lt1"/>
              </a:solidFill>
              <a:ln w="19050">
                <a:solidFill>
                  <a:schemeClr val="accent1"/>
                </a:solidFill>
              </a:ln>
              <a:effectLst/>
            </c:spPr>
            <c:extLst>
              <c:ext xmlns:c16="http://schemas.microsoft.com/office/drawing/2014/chart" uri="{C3380CC4-5D6E-409C-BE32-E72D297353CC}">
                <c16:uniqueId val="{00000005-BA09-4E14-BACD-3E03882322FB}"/>
              </c:ext>
            </c:extLst>
          </c:dPt>
          <c:dPt>
            <c:idx val="3"/>
            <c:bubble3D val="0"/>
            <c:spPr>
              <a:solidFill>
                <a:schemeClr val="lt1"/>
              </a:solidFill>
              <a:ln w="19050">
                <a:solidFill>
                  <a:schemeClr val="accent1"/>
                </a:solidFill>
              </a:ln>
              <a:effectLst/>
            </c:spPr>
            <c:extLst>
              <c:ext xmlns:c16="http://schemas.microsoft.com/office/drawing/2014/chart" uri="{C3380CC4-5D6E-409C-BE32-E72D297353CC}">
                <c16:uniqueId val="{00000007-BA09-4E14-BACD-3E03882322FB}"/>
              </c:ext>
            </c:extLst>
          </c:dPt>
          <c:dPt>
            <c:idx val="4"/>
            <c:bubble3D val="0"/>
            <c:spPr>
              <a:solidFill>
                <a:schemeClr val="lt1"/>
              </a:solidFill>
              <a:ln w="19050">
                <a:solidFill>
                  <a:schemeClr val="accent1"/>
                </a:solidFill>
              </a:ln>
              <a:effectLst/>
            </c:spPr>
            <c:extLst>
              <c:ext xmlns:c16="http://schemas.microsoft.com/office/drawing/2014/chart" uri="{C3380CC4-5D6E-409C-BE32-E72D297353CC}">
                <c16:uniqueId val="{00000009-BA09-4E14-BACD-3E03882322FB}"/>
              </c:ext>
            </c:extLst>
          </c:dPt>
          <c:dPt>
            <c:idx val="5"/>
            <c:bubble3D val="0"/>
            <c:spPr>
              <a:solidFill>
                <a:schemeClr val="lt1"/>
              </a:solidFill>
              <a:ln w="19050">
                <a:solidFill>
                  <a:schemeClr val="accent1"/>
                </a:solidFill>
              </a:ln>
              <a:effectLst/>
            </c:spPr>
            <c:extLst>
              <c:ext xmlns:c16="http://schemas.microsoft.com/office/drawing/2014/chart" uri="{C3380CC4-5D6E-409C-BE32-E72D297353CC}">
                <c16:uniqueId val="{0000000B-BA09-4E14-BACD-3E03882322FB}"/>
              </c:ext>
            </c:extLst>
          </c:dPt>
          <c:dPt>
            <c:idx val="6"/>
            <c:bubble3D val="0"/>
            <c:spPr>
              <a:solidFill>
                <a:schemeClr val="lt1"/>
              </a:solidFill>
              <a:ln w="19050">
                <a:solidFill>
                  <a:schemeClr val="accent1"/>
                </a:solidFill>
              </a:ln>
              <a:effectLst/>
            </c:spPr>
            <c:extLst>
              <c:ext xmlns:c16="http://schemas.microsoft.com/office/drawing/2014/chart" uri="{C3380CC4-5D6E-409C-BE32-E72D297353CC}">
                <c16:uniqueId val="{0000000D-BA09-4E14-BACD-3E03882322FB}"/>
              </c:ext>
            </c:extLst>
          </c:dPt>
          <c:dLbls>
            <c:dLbl>
              <c:idx val="0"/>
              <c:layout/>
              <c:tx>
                <c:rich>
                  <a:bodyPr/>
                  <a:lstStyle/>
                  <a:p>
                    <a:fld id="{BF5536DF-4E5A-421A-B2B7-EC08EF715FF9}" type="VALUE">
                      <a:rPr lang="en-US" baseline="0" smtClean="0"/>
                      <a:pPr/>
                      <a:t>[HODNOTA]</a:t>
                    </a:fld>
                    <a:endParaRPr lang="cs-CZ"/>
                  </a:p>
                </c:rich>
              </c:tx>
              <c:dLblPos val="inEnd"/>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BA09-4E14-BACD-3E03882322FB}"/>
                </c:ext>
              </c:extLst>
            </c:dLbl>
            <c:dLbl>
              <c:idx val="1"/>
              <c:layout/>
              <c:tx>
                <c:rich>
                  <a:bodyPr/>
                  <a:lstStyle/>
                  <a:p>
                    <a:r>
                      <a:rPr lang="en-US" baseline="0"/>
                      <a:t> </a:t>
                    </a:r>
                    <a:fld id="{01094116-31B0-452C-B10B-0EC4A40E878D}" type="PERCENTAGE">
                      <a:rPr lang="en-US" baseline="0"/>
                      <a:pPr/>
                      <a:t>[PROCENTO]</a:t>
                    </a:fld>
                    <a:endParaRPr lang="en-US" baseline="0"/>
                  </a:p>
                </c:rich>
              </c:tx>
              <c:dLblPos val="inEnd"/>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BA09-4E14-BACD-3E03882322FB}"/>
                </c:ext>
              </c:extLst>
            </c:dLbl>
            <c:dLbl>
              <c:idx val="2"/>
              <c:layout/>
              <c:tx>
                <c:rich>
                  <a:bodyPr/>
                  <a:lstStyle/>
                  <a:p>
                    <a:fld id="{9943ACEA-D908-4742-8D3C-6F030BBA562B}" type="PERCENTAGE">
                      <a:rPr lang="en-US" baseline="0" smtClean="0"/>
                      <a:pPr/>
                      <a:t>[PROCENTO]</a:t>
                    </a:fld>
                    <a:endParaRPr lang="cs-CZ"/>
                  </a:p>
                </c:rich>
              </c:tx>
              <c:dLblPos val="inEnd"/>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BA09-4E14-BACD-3E03882322FB}"/>
                </c:ext>
              </c:extLst>
            </c:dLbl>
            <c:dLbl>
              <c:idx val="3"/>
              <c:layout/>
              <c:tx>
                <c:rich>
                  <a:bodyPr/>
                  <a:lstStyle/>
                  <a:p>
                    <a:fld id="{F644B0AA-1486-4C9B-9370-0961C70DCCF8}" type="PERCENTAGE">
                      <a:rPr lang="en-US" baseline="0" smtClean="0"/>
                      <a:pPr/>
                      <a:t>[PROCENTO]</a:t>
                    </a:fld>
                    <a:endParaRPr lang="cs-CZ"/>
                  </a:p>
                </c:rich>
              </c:tx>
              <c:dLblPos val="inEnd"/>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BA09-4E14-BACD-3E03882322FB}"/>
                </c:ext>
              </c:extLst>
            </c:dLbl>
            <c:dLbl>
              <c:idx val="4"/>
              <c:layout/>
              <c:tx>
                <c:rich>
                  <a:bodyPr/>
                  <a:lstStyle/>
                  <a:p>
                    <a:r>
                      <a:rPr lang="en-US" baseline="0"/>
                      <a:t> </a:t>
                    </a:r>
                    <a:fld id="{FE505568-5731-4341-84DD-560323B3AA7A}" type="PERCENTAGE">
                      <a:rPr lang="en-US" baseline="0"/>
                      <a:pPr/>
                      <a:t>[PROCENTO]</a:t>
                    </a:fld>
                    <a:endParaRPr lang="en-US" baseline="0"/>
                  </a:p>
                </c:rich>
              </c:tx>
              <c:dLblPos val="inEnd"/>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BA09-4E14-BACD-3E03882322FB}"/>
                </c:ext>
              </c:extLst>
            </c:dLbl>
            <c:dLbl>
              <c:idx val="5"/>
              <c:layout>
                <c:manualLayout>
                  <c:x val="7.3209109058421928E-2"/>
                  <c:y val="0.1206528088301132"/>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accent1"/>
                        </a:solidFill>
                        <a:latin typeface="+mn-lt"/>
                        <a:ea typeface="+mn-ea"/>
                        <a:cs typeface="+mn-cs"/>
                      </a:defRPr>
                    </a:pPr>
                    <a:r>
                      <a:rPr lang="en-US" baseline="0" dirty="0"/>
                      <a:t> </a:t>
                    </a:r>
                    <a:fld id="{BD8C432B-3013-41AA-8411-96FBC4A5D73D}" type="PERCENTAGE">
                      <a:rPr lang="en-US" baseline="0"/>
                      <a:pPr>
                        <a:defRPr/>
                      </a:pPr>
                      <a:t>[PROCENTO]</a:t>
                    </a:fld>
                    <a:endParaRPr lang="en-US" baseline="0" dirty="0"/>
                  </a:p>
                </c:rich>
              </c:tx>
              <c:numFmt formatCode="0\ %"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accent1"/>
                      </a:solidFill>
                      <a:latin typeface="+mn-lt"/>
                      <a:ea typeface="+mn-ea"/>
                      <a:cs typeface="+mn-cs"/>
                    </a:defRPr>
                  </a:pPr>
                  <a:endParaRPr lang="cs-CZ"/>
                </a:p>
              </c:txPr>
              <c:dLblPos val="bestFit"/>
              <c:showLegendKey val="0"/>
              <c:showVal val="1"/>
              <c:showCatName val="1"/>
              <c:showSerName val="0"/>
              <c:showPercent val="1"/>
              <c:showBubbleSize val="0"/>
              <c:extLst>
                <c:ext xmlns:c15="http://schemas.microsoft.com/office/drawing/2012/chart" uri="{CE6537A1-D6FC-4f65-9D91-7224C49458BB}">
                  <c15:layout>
                    <c:manualLayout>
                      <c:w val="0.15686488715540486"/>
                      <c:h val="0.12593038582405211"/>
                    </c:manualLayout>
                  </c15:layout>
                  <c15:dlblFieldTable/>
                  <c15:showDataLabelsRange val="0"/>
                </c:ext>
                <c:ext xmlns:c16="http://schemas.microsoft.com/office/drawing/2014/chart" uri="{C3380CC4-5D6E-409C-BE32-E72D297353CC}">
                  <c16:uniqueId val="{0000000B-BA09-4E14-BACD-3E03882322FB}"/>
                </c:ext>
              </c:extLst>
            </c:dLbl>
            <c:dLbl>
              <c:idx val="6"/>
              <c:layout>
                <c:manualLayout>
                  <c:x val="2.8767830420381307E-2"/>
                  <c:y val="0.11824037111068314"/>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accent1"/>
                        </a:solidFill>
                        <a:latin typeface="+mn-lt"/>
                        <a:ea typeface="+mn-ea"/>
                        <a:cs typeface="+mn-cs"/>
                      </a:defRPr>
                    </a:pPr>
                    <a:r>
                      <a:rPr lang="en-US" baseline="0" dirty="0"/>
                      <a:t> </a:t>
                    </a:r>
                    <a:fld id="{E3280EC1-8C14-4E52-9864-797BDEEA0EF0}" type="PERCENTAGE">
                      <a:rPr lang="en-US" baseline="0" dirty="0"/>
                      <a:pPr>
                        <a:defRPr/>
                      </a:pPr>
                      <a:t>[PROCENTO]</a:t>
                    </a:fld>
                    <a:endParaRPr lang="en-US" baseline="0" dirty="0"/>
                  </a:p>
                </c:rich>
              </c:tx>
              <c:numFmt formatCode="0\ %"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accent1"/>
                      </a:solidFill>
                      <a:latin typeface="+mn-lt"/>
                      <a:ea typeface="+mn-ea"/>
                      <a:cs typeface="+mn-cs"/>
                    </a:defRPr>
                  </a:pPr>
                  <a:endParaRPr lang="cs-CZ"/>
                </a:p>
              </c:txPr>
              <c:dLblPos val="bestFit"/>
              <c:showLegendKey val="0"/>
              <c:showVal val="1"/>
              <c:showCatName val="1"/>
              <c:showSerName val="0"/>
              <c:showPercent val="1"/>
              <c:showBubbleSize val="0"/>
              <c:extLst>
                <c:ext xmlns:c15="http://schemas.microsoft.com/office/drawing/2012/chart" uri="{CE6537A1-D6FC-4f65-9D91-7224C49458BB}">
                  <c15:layout>
                    <c:manualLayout>
                      <c:w val="0.15374008860649241"/>
                      <c:h val="0.10571684074796028"/>
                    </c:manualLayout>
                  </c15:layout>
                  <c15:dlblFieldTable/>
                  <c15:showDataLabelsRange val="0"/>
                </c:ext>
                <c:ext xmlns:c16="http://schemas.microsoft.com/office/drawing/2014/chart" uri="{C3380CC4-5D6E-409C-BE32-E72D297353CC}">
                  <c16:uniqueId val="{0000000D-BA09-4E14-BACD-3E03882322FB}"/>
                </c:ext>
              </c:extLst>
            </c:dLbl>
            <c:numFmt formatCode="0\ %"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cs-CZ"/>
              </a:p>
            </c:txPr>
            <c:dLblPos val="inEnd"/>
            <c:showLegendKey val="0"/>
            <c:showVal val="1"/>
            <c:showCatName val="1"/>
            <c:showSerName val="0"/>
            <c:showPercent val="1"/>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extLst>
          </c:dLbls>
          <c:cat>
            <c:strRef>
              <c:f>Počty_Objemy_dle_PF!$A$122:$A$128</c:f>
              <c:strCache>
                <c:ptCount val="7"/>
                <c:pt idx="0">
                  <c:v>Kraj</c:v>
                </c:pt>
                <c:pt idx="1">
                  <c:v>Obec</c:v>
                </c:pt>
                <c:pt idx="2">
                  <c:v>Státní příjemci</c:v>
                </c:pt>
                <c:pt idx="3">
                  <c:v>Soukromý sektor</c:v>
                </c:pt>
                <c:pt idx="4">
                  <c:v>NNO</c:v>
                </c:pt>
                <c:pt idx="5">
                  <c:v>Církevní instituce</c:v>
                </c:pt>
                <c:pt idx="6">
                  <c:v>SVJ</c:v>
                </c:pt>
              </c:strCache>
            </c:strRef>
          </c:cat>
          <c:val>
            <c:numRef>
              <c:f>Počty_Objemy_dle_PF!$C$122:$C$128</c:f>
              <c:numCache>
                <c:formatCode>0%</c:formatCode>
                <c:ptCount val="7"/>
                <c:pt idx="0">
                  <c:v>0.35040972200746801</c:v>
                </c:pt>
                <c:pt idx="1">
                  <c:v>0.28450257730462802</c:v>
                </c:pt>
                <c:pt idx="2">
                  <c:v>0.15011473282561802</c:v>
                </c:pt>
                <c:pt idx="3">
                  <c:v>0.11147210395456227</c:v>
                </c:pt>
                <c:pt idx="4">
                  <c:v>4.4611764271445045E-2</c:v>
                </c:pt>
                <c:pt idx="5">
                  <c:v>3.6954173659173063E-2</c:v>
                </c:pt>
                <c:pt idx="6">
                  <c:v>2.1934925977105453E-2</c:v>
                </c:pt>
              </c:numCache>
            </c:numRef>
          </c:val>
          <c:extLst>
            <c:ext xmlns:c16="http://schemas.microsoft.com/office/drawing/2014/chart" uri="{C3380CC4-5D6E-409C-BE32-E72D297353CC}">
              <c16:uniqueId val="{0000000E-BA09-4E14-BACD-3E03882322FB}"/>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accent1"/>
    </a:solidFill>
    <a:ln w="9525" cap="flat" cmpd="sng" algn="ctr">
      <a:solidFill>
        <a:schemeClr val="accent1"/>
      </a:solidFill>
      <a:round/>
    </a:ln>
    <a:effectLst/>
  </c:spPr>
  <c:txPr>
    <a:bodyPr/>
    <a:lstStyle/>
    <a:p>
      <a:pPr>
        <a:defRPr/>
      </a:pPr>
      <a:endParaRPr lang="cs-CZ"/>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cs-CZ"/>
              <a:t>Podpora na obyvatele kraje</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cs-CZ"/>
        </a:p>
      </c:txPr>
    </c:title>
    <c:autoTitleDeleted val="0"/>
    <c:plotArea>
      <c:layout>
        <c:manualLayout>
          <c:layoutTarget val="inner"/>
          <c:xMode val="edge"/>
          <c:yMode val="edge"/>
          <c:x val="0.11808318740003375"/>
          <c:y val="0.19419272669392992"/>
          <c:w val="0.85971838357000074"/>
          <c:h val="0.5387666354183247"/>
        </c:manualLayout>
      </c:layout>
      <c:barChart>
        <c:barDir val="col"/>
        <c:grouping val="clustered"/>
        <c:varyColors val="0"/>
        <c:ser>
          <c:idx val="0"/>
          <c:order val="0"/>
          <c:tx>
            <c:strRef>
              <c:f>KrajePřehled!$C$124</c:f>
              <c:strCache>
                <c:ptCount val="1"/>
                <c:pt idx="0">
                  <c:v>Podpora na 100 000 obyvatel kraje</c:v>
                </c:pt>
              </c:strCache>
            </c:strRef>
          </c:tx>
          <c:spPr>
            <a:solidFill>
              <a:schemeClr val="accent1"/>
            </a:solidFill>
            <a:ln>
              <a:noFill/>
            </a:ln>
            <a:effectLst/>
          </c:spPr>
          <c:invertIfNegative val="0"/>
          <c:cat>
            <c:strRef>
              <c:f>KrajePřehled!$A$125:$A$137</c:f>
              <c:strCache>
                <c:ptCount val="13"/>
                <c:pt idx="0">
                  <c:v>Středočeský</c:v>
                </c:pt>
                <c:pt idx="1">
                  <c:v>Jihočeský</c:v>
                </c:pt>
                <c:pt idx="2">
                  <c:v>Plzeňský</c:v>
                </c:pt>
                <c:pt idx="3">
                  <c:v>Karlovarský</c:v>
                </c:pt>
                <c:pt idx="4">
                  <c:v>Ústecký</c:v>
                </c:pt>
                <c:pt idx="5">
                  <c:v>Liberecký</c:v>
                </c:pt>
                <c:pt idx="6">
                  <c:v>Královéhradecký</c:v>
                </c:pt>
                <c:pt idx="7">
                  <c:v>Pardubický</c:v>
                </c:pt>
                <c:pt idx="8">
                  <c:v>Vysočina</c:v>
                </c:pt>
                <c:pt idx="9">
                  <c:v>Jihomoravský</c:v>
                </c:pt>
                <c:pt idx="10">
                  <c:v>Olomoucký</c:v>
                </c:pt>
                <c:pt idx="11">
                  <c:v>Zlínský</c:v>
                </c:pt>
                <c:pt idx="12">
                  <c:v>Moravskoslezský</c:v>
                </c:pt>
              </c:strCache>
            </c:strRef>
          </c:cat>
          <c:val>
            <c:numRef>
              <c:f>KrajePřehled!$C$125:$C$137</c:f>
              <c:numCache>
                <c:formatCode>#\ ##0\ "Kč"</c:formatCode>
                <c:ptCount val="13"/>
                <c:pt idx="0">
                  <c:v>896609836.80084538</c:v>
                </c:pt>
                <c:pt idx="1">
                  <c:v>1078219802.2917986</c:v>
                </c:pt>
                <c:pt idx="2">
                  <c:v>1103344662.8811882</c:v>
                </c:pt>
                <c:pt idx="3">
                  <c:v>858601114.24957561</c:v>
                </c:pt>
                <c:pt idx="4">
                  <c:v>780294403.08252537</c:v>
                </c:pt>
                <c:pt idx="5">
                  <c:v>887169935.66054809</c:v>
                </c:pt>
                <c:pt idx="6">
                  <c:v>1221229797.8348324</c:v>
                </c:pt>
                <c:pt idx="7">
                  <c:v>927278978.06832266</c:v>
                </c:pt>
                <c:pt idx="8">
                  <c:v>1307266766.0517654</c:v>
                </c:pt>
                <c:pt idx="9">
                  <c:v>838300247.17230356</c:v>
                </c:pt>
                <c:pt idx="10">
                  <c:v>1014306524.863466</c:v>
                </c:pt>
                <c:pt idx="11">
                  <c:v>923401025.3989321</c:v>
                </c:pt>
                <c:pt idx="12">
                  <c:v>862041749.43983102</c:v>
                </c:pt>
              </c:numCache>
            </c:numRef>
          </c:val>
          <c:extLst>
            <c:ext xmlns:c16="http://schemas.microsoft.com/office/drawing/2014/chart" uri="{C3380CC4-5D6E-409C-BE32-E72D297353CC}">
              <c16:uniqueId val="{00000000-357D-4515-BD9C-21D53574DFD7}"/>
            </c:ext>
          </c:extLst>
        </c:ser>
        <c:dLbls>
          <c:showLegendKey val="0"/>
          <c:showVal val="0"/>
          <c:showCatName val="0"/>
          <c:showSerName val="0"/>
          <c:showPercent val="0"/>
          <c:showBubbleSize val="0"/>
        </c:dLbls>
        <c:gapWidth val="89"/>
        <c:axId val="714972632"/>
        <c:axId val="714971320"/>
      </c:barChart>
      <c:lineChart>
        <c:grouping val="standard"/>
        <c:varyColors val="0"/>
        <c:ser>
          <c:idx val="1"/>
          <c:order val="1"/>
          <c:tx>
            <c:strRef>
              <c:f>KrajePřehled!$D$124</c:f>
              <c:strCache>
                <c:ptCount val="1"/>
                <c:pt idx="0">
                  <c:v>Průměr krajů</c:v>
                </c:pt>
              </c:strCache>
            </c:strRef>
          </c:tx>
          <c:spPr>
            <a:ln w="28575" cap="rnd">
              <a:solidFill>
                <a:srgbClr val="AAD571"/>
              </a:solidFill>
              <a:round/>
            </a:ln>
            <a:effectLst/>
          </c:spPr>
          <c:marker>
            <c:symbol val="none"/>
          </c:marker>
          <c:cat>
            <c:strRef>
              <c:f>KrajePřehled!$A$125:$A$137</c:f>
              <c:strCache>
                <c:ptCount val="13"/>
                <c:pt idx="0">
                  <c:v>Středočeský</c:v>
                </c:pt>
                <c:pt idx="1">
                  <c:v>Jihočeský</c:v>
                </c:pt>
                <c:pt idx="2">
                  <c:v>Plzeňský</c:v>
                </c:pt>
                <c:pt idx="3">
                  <c:v>Karlovarský</c:v>
                </c:pt>
                <c:pt idx="4">
                  <c:v>Ústecký</c:v>
                </c:pt>
                <c:pt idx="5">
                  <c:v>Liberecký</c:v>
                </c:pt>
                <c:pt idx="6">
                  <c:v>Královéhradecký</c:v>
                </c:pt>
                <c:pt idx="7">
                  <c:v>Pardubický</c:v>
                </c:pt>
                <c:pt idx="8">
                  <c:v>Vysočina</c:v>
                </c:pt>
                <c:pt idx="9">
                  <c:v>Jihomoravský</c:v>
                </c:pt>
                <c:pt idx="10">
                  <c:v>Olomoucký</c:v>
                </c:pt>
                <c:pt idx="11">
                  <c:v>Zlínský</c:v>
                </c:pt>
                <c:pt idx="12">
                  <c:v>Moravskoslezský</c:v>
                </c:pt>
              </c:strCache>
            </c:strRef>
          </c:cat>
          <c:val>
            <c:numRef>
              <c:f>KrajePřehled!$D$125:$D$137</c:f>
              <c:numCache>
                <c:formatCode>#\ ##0\ "Kč"</c:formatCode>
                <c:ptCount val="13"/>
                <c:pt idx="0">
                  <c:v>976774218.75353348</c:v>
                </c:pt>
                <c:pt idx="1">
                  <c:v>976774218.75353348</c:v>
                </c:pt>
                <c:pt idx="2">
                  <c:v>976774218.75353348</c:v>
                </c:pt>
                <c:pt idx="3">
                  <c:v>976774218.75353348</c:v>
                </c:pt>
                <c:pt idx="4">
                  <c:v>976774218.75353348</c:v>
                </c:pt>
                <c:pt idx="5">
                  <c:v>976774218.7535336</c:v>
                </c:pt>
                <c:pt idx="6">
                  <c:v>976774218.75353348</c:v>
                </c:pt>
                <c:pt idx="7">
                  <c:v>976774218.75353348</c:v>
                </c:pt>
                <c:pt idx="8">
                  <c:v>976774218.75353348</c:v>
                </c:pt>
                <c:pt idx="9">
                  <c:v>976774218.75353348</c:v>
                </c:pt>
                <c:pt idx="10">
                  <c:v>976774218.7535336</c:v>
                </c:pt>
                <c:pt idx="11">
                  <c:v>976774218.7535336</c:v>
                </c:pt>
                <c:pt idx="12">
                  <c:v>976774218.75353372</c:v>
                </c:pt>
              </c:numCache>
            </c:numRef>
          </c:val>
          <c:smooth val="0"/>
          <c:extLst>
            <c:ext xmlns:c16="http://schemas.microsoft.com/office/drawing/2014/chart" uri="{C3380CC4-5D6E-409C-BE32-E72D297353CC}">
              <c16:uniqueId val="{00000001-357D-4515-BD9C-21D53574DFD7}"/>
            </c:ext>
          </c:extLst>
        </c:ser>
        <c:dLbls>
          <c:showLegendKey val="0"/>
          <c:showVal val="0"/>
          <c:showCatName val="0"/>
          <c:showSerName val="0"/>
          <c:showPercent val="0"/>
          <c:showBubbleSize val="0"/>
        </c:dLbls>
        <c:marker val="1"/>
        <c:smooth val="0"/>
        <c:axId val="714972632"/>
        <c:axId val="714971320"/>
      </c:lineChart>
      <c:catAx>
        <c:axId val="714972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cs-CZ"/>
          </a:p>
        </c:txPr>
        <c:crossAx val="714971320"/>
        <c:crosses val="autoZero"/>
        <c:auto val="1"/>
        <c:lblAlgn val="ctr"/>
        <c:lblOffset val="100"/>
        <c:noMultiLvlLbl val="0"/>
      </c:catAx>
      <c:valAx>
        <c:axId val="714971320"/>
        <c:scaling>
          <c:orientation val="minMax"/>
        </c:scaling>
        <c:delete val="0"/>
        <c:axPos val="l"/>
        <c:majorGridlines>
          <c:spPr>
            <a:ln w="9525" cap="flat" cmpd="sng" algn="ctr">
              <a:solidFill>
                <a:schemeClr val="tx1">
                  <a:lumMod val="15000"/>
                  <a:lumOff val="85000"/>
                </a:schemeClr>
              </a:solidFill>
              <a:round/>
            </a:ln>
            <a:effectLst/>
          </c:spPr>
        </c:majorGridlines>
        <c:numFmt formatCode="#\ ##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cs-CZ"/>
          </a:p>
        </c:txPr>
        <c:crossAx val="714972632"/>
        <c:crosses val="autoZero"/>
        <c:crossBetween val="between"/>
        <c:dispUnits>
          <c:builtInUnit val="millions"/>
          <c:dispUnitsLbl>
            <c:layout>
              <c:manualLayout>
                <c:xMode val="edge"/>
                <c:yMode val="edge"/>
                <c:x val="1.2140677020236371E-2"/>
                <c:y val="0.29889313850726246"/>
              </c:manualLayout>
            </c:layout>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Miliony</a:t>
                  </a:r>
                  <a:r>
                    <a:rPr lang="cs-CZ"/>
                    <a:t> Kč (EFRR)</a:t>
                  </a:r>
                  <a:endParaRPr lang="en-US"/>
                </a:p>
              </c:rich>
            </c:tx>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cs-CZ"/>
              </a:p>
            </c:txPr>
          </c:dispUnitsLbl>
        </c:dispUnits>
      </c:valAx>
      <c:spPr>
        <a:noFill/>
        <a:ln>
          <a:noFill/>
        </a:ln>
        <a:effectLst/>
      </c:spPr>
    </c:plotArea>
    <c:legend>
      <c:legendPos val="b"/>
      <c:layout>
        <c:manualLayout>
          <c:xMode val="edge"/>
          <c:yMode val="edge"/>
          <c:x val="0.16866622383458518"/>
          <c:y val="0.13354301880602501"/>
          <c:w val="0.71293007743367975"/>
          <c:h val="6.601930623276058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cs-CZ"/>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0">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styleClr val="0"/>
    </cs:lnRef>
    <cs:fillRef idx="0"/>
    <cs:effectRef idx="0"/>
    <cs:fontRef idx="minor">
      <cs:styleClr val="0"/>
    </cs:fontRef>
    <cs:defRPr sz="1197" b="1" kern="1200"/>
  </cs:dataLabel>
  <cs:dataLabelCallout>
    <cs:lnRef idx="0">
      <cs:styleClr val="0"/>
    </cs:lnRef>
    <cs:fillRef idx="0"/>
    <cs:effectRef idx="0"/>
    <cs:fontRef idx="minor">
      <cs:styleClr val="0"/>
    </cs:fontRef>
    <cs:spPr>
      <a:solidFill>
        <a:schemeClr val="lt1"/>
      </a:solidFill>
      <a:ln>
        <a:solidFill>
          <a:schemeClr val="phClr"/>
        </a:solidFill>
      </a:ln>
    </cs:spPr>
    <cs:defRPr sz="1197"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0">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styleClr val="0"/>
    </cs:lnRef>
    <cs:fillRef idx="0"/>
    <cs:effectRef idx="0"/>
    <cs:fontRef idx="minor">
      <cs:styleClr val="0"/>
    </cs:fontRef>
    <cs:defRPr sz="1197" b="1" kern="1200"/>
  </cs:dataLabel>
  <cs:dataLabelCallout>
    <cs:lnRef idx="0">
      <cs:styleClr val="0"/>
    </cs:lnRef>
    <cs:fillRef idx="0"/>
    <cs:effectRef idx="0"/>
    <cs:fontRef idx="minor">
      <cs:styleClr val="0"/>
    </cs:fontRef>
    <cs:spPr>
      <a:solidFill>
        <a:schemeClr val="lt1"/>
      </a:solidFill>
      <a:ln>
        <a:solidFill>
          <a:schemeClr val="phClr"/>
        </a:solidFill>
      </a:ln>
    </cs:spPr>
    <cs:defRPr sz="1197"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09-23T17:13:11.303" idx="14">
    <p:pos x="10" y="10"/>
    <p:text>tady bychom asi měli dát nějaké odkazy kde budou info o novém IROP na webu....</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15ABAC-39B0-40F5-9669-FF9E5B9C1A4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812FCFAF-305D-4642-9A97-F78108111FAD}">
      <dgm:prSet custT="1"/>
      <dgm:spPr/>
      <dgm:t>
        <a:bodyPr/>
        <a:lstStyle/>
        <a:p>
          <a:pPr rtl="0"/>
          <a:r>
            <a:rPr lang="cs-CZ" sz="1800" b="1" dirty="0">
              <a:latin typeface="Arial" panose="020B0604020202020204" pitchFamily="34" charset="0"/>
              <a:cs typeface="Arial" panose="020B0604020202020204" pitchFamily="34" charset="0"/>
            </a:rPr>
            <a:t>5 tematických operačních programů</a:t>
          </a:r>
          <a:endParaRPr lang="cs-CZ" sz="1800" dirty="0">
            <a:latin typeface="Arial" panose="020B0604020202020204" pitchFamily="34" charset="0"/>
            <a:cs typeface="Arial" panose="020B0604020202020204" pitchFamily="34" charset="0"/>
          </a:endParaRPr>
        </a:p>
      </dgm:t>
    </dgm:pt>
    <dgm:pt modelId="{1260DC2E-E94D-4D9B-BEE7-B6386011DFDF}" type="parTrans" cxnId="{DF004BD7-222E-4B4E-AFD6-6575F57F61DA}">
      <dgm:prSet/>
      <dgm:spPr/>
      <dgm:t>
        <a:bodyPr/>
        <a:lstStyle/>
        <a:p>
          <a:endParaRPr lang="cs-CZ"/>
        </a:p>
      </dgm:t>
    </dgm:pt>
    <dgm:pt modelId="{1069E774-1417-4082-B21A-643EB56E9CC6}" type="sibTrans" cxnId="{DF004BD7-222E-4B4E-AFD6-6575F57F61DA}">
      <dgm:prSet/>
      <dgm:spPr/>
      <dgm:t>
        <a:bodyPr/>
        <a:lstStyle/>
        <a:p>
          <a:endParaRPr lang="cs-CZ"/>
        </a:p>
      </dgm:t>
    </dgm:pt>
    <dgm:pt modelId="{0FEB8159-9739-43C5-BF05-619989D0FD85}">
      <dgm:prSet custT="1"/>
      <dgm:spPr/>
      <dgm:t>
        <a:bodyPr/>
        <a:lstStyle/>
        <a:p>
          <a:pPr rtl="0">
            <a:buClr>
              <a:srgbClr val="1D70B8"/>
            </a:buClr>
          </a:pPr>
          <a:r>
            <a:rPr lang="cs-CZ" sz="1600" b="0" dirty="0">
              <a:solidFill>
                <a:schemeClr val="bg2">
                  <a:lumMod val="25000"/>
                </a:schemeClr>
              </a:solidFill>
              <a:latin typeface="Arial" panose="020B0604020202020204" pitchFamily="34" charset="0"/>
              <a:cs typeface="Arial" panose="020B0604020202020204" pitchFamily="34" charset="0"/>
            </a:rPr>
            <a:t>OP Konkurenceschopnost (MPO)</a:t>
          </a:r>
        </a:p>
      </dgm:t>
    </dgm:pt>
    <dgm:pt modelId="{E87F157C-4626-43EE-B687-1E68A921BC38}" type="parTrans" cxnId="{AB016E8C-A4BC-4F45-8D9B-06E30E42BE48}">
      <dgm:prSet/>
      <dgm:spPr/>
      <dgm:t>
        <a:bodyPr/>
        <a:lstStyle/>
        <a:p>
          <a:endParaRPr lang="cs-CZ"/>
        </a:p>
      </dgm:t>
    </dgm:pt>
    <dgm:pt modelId="{B1F3BE9A-8E2B-4B24-B878-F0300975322F}" type="sibTrans" cxnId="{AB016E8C-A4BC-4F45-8D9B-06E30E42BE48}">
      <dgm:prSet/>
      <dgm:spPr/>
      <dgm:t>
        <a:bodyPr/>
        <a:lstStyle/>
        <a:p>
          <a:endParaRPr lang="cs-CZ"/>
        </a:p>
      </dgm:t>
    </dgm:pt>
    <dgm:pt modelId="{560B2D15-A14A-4040-8ED6-2C29DB9DDE13}">
      <dgm:prSet custT="1"/>
      <dgm:spPr/>
      <dgm:t>
        <a:bodyPr/>
        <a:lstStyle/>
        <a:p>
          <a:pPr rtl="0">
            <a:buClr>
              <a:srgbClr val="1D70B8"/>
            </a:buClr>
          </a:pPr>
          <a:r>
            <a:rPr lang="cs-CZ" sz="1600" b="0" dirty="0">
              <a:solidFill>
                <a:schemeClr val="bg2">
                  <a:lumMod val="25000"/>
                </a:schemeClr>
              </a:solidFill>
              <a:latin typeface="Arial" panose="020B0604020202020204" pitchFamily="34" charset="0"/>
              <a:cs typeface="Arial" panose="020B0604020202020204" pitchFamily="34" charset="0"/>
            </a:rPr>
            <a:t>OP Doprava (MD)</a:t>
          </a:r>
        </a:p>
      </dgm:t>
    </dgm:pt>
    <dgm:pt modelId="{5FF4BB71-4626-4392-8083-0A5B08459CE3}" type="parTrans" cxnId="{D595280B-D638-4DC2-89E7-2F47D35177FE}">
      <dgm:prSet/>
      <dgm:spPr/>
      <dgm:t>
        <a:bodyPr/>
        <a:lstStyle/>
        <a:p>
          <a:endParaRPr lang="cs-CZ"/>
        </a:p>
      </dgm:t>
    </dgm:pt>
    <dgm:pt modelId="{8CF72367-79EF-4B9E-A386-BEABC6CD47D6}" type="sibTrans" cxnId="{D595280B-D638-4DC2-89E7-2F47D35177FE}">
      <dgm:prSet/>
      <dgm:spPr/>
      <dgm:t>
        <a:bodyPr/>
        <a:lstStyle/>
        <a:p>
          <a:endParaRPr lang="cs-CZ"/>
        </a:p>
      </dgm:t>
    </dgm:pt>
    <dgm:pt modelId="{B26EB846-1010-451A-9447-870617C6F3B0}">
      <dgm:prSet custT="1"/>
      <dgm:spPr/>
      <dgm:t>
        <a:bodyPr/>
        <a:lstStyle/>
        <a:p>
          <a:pPr rtl="0">
            <a:buClr>
              <a:srgbClr val="1D70B8"/>
            </a:buClr>
          </a:pPr>
          <a:r>
            <a:rPr lang="cs-CZ" sz="1600" b="0" dirty="0">
              <a:solidFill>
                <a:schemeClr val="bg2">
                  <a:lumMod val="25000"/>
                </a:schemeClr>
              </a:solidFill>
              <a:latin typeface="Arial" panose="020B0604020202020204" pitchFamily="34" charset="0"/>
              <a:cs typeface="Arial" panose="020B0604020202020204" pitchFamily="34" charset="0"/>
            </a:rPr>
            <a:t>OP Životní prostředí (MŽP)</a:t>
          </a:r>
        </a:p>
      </dgm:t>
    </dgm:pt>
    <dgm:pt modelId="{C46A8487-AC86-4FBB-9237-5416C6423231}" type="parTrans" cxnId="{5637FD8A-3999-4C7B-9CC8-2B3995977B8E}">
      <dgm:prSet/>
      <dgm:spPr/>
      <dgm:t>
        <a:bodyPr/>
        <a:lstStyle/>
        <a:p>
          <a:endParaRPr lang="cs-CZ"/>
        </a:p>
      </dgm:t>
    </dgm:pt>
    <dgm:pt modelId="{EFAAC6F4-42DA-4511-BE45-0F60CCB9012E}" type="sibTrans" cxnId="{5637FD8A-3999-4C7B-9CC8-2B3995977B8E}">
      <dgm:prSet/>
      <dgm:spPr/>
      <dgm:t>
        <a:bodyPr/>
        <a:lstStyle/>
        <a:p>
          <a:endParaRPr lang="cs-CZ"/>
        </a:p>
      </dgm:t>
    </dgm:pt>
    <dgm:pt modelId="{31B4EE75-C8E5-4D5E-A9FF-85D9A13EC73C}">
      <dgm:prSet custT="1"/>
      <dgm:spPr/>
      <dgm:t>
        <a:bodyPr/>
        <a:lstStyle/>
        <a:p>
          <a:pPr rtl="0">
            <a:buClr>
              <a:srgbClr val="1D70B8"/>
            </a:buClr>
          </a:pPr>
          <a:r>
            <a:rPr lang="cs-CZ" sz="1600" b="0" dirty="0">
              <a:solidFill>
                <a:schemeClr val="bg2">
                  <a:lumMod val="25000"/>
                </a:schemeClr>
              </a:solidFill>
              <a:latin typeface="Arial" panose="020B0604020202020204" pitchFamily="34" charset="0"/>
              <a:cs typeface="Arial" panose="020B0604020202020204" pitchFamily="34" charset="0"/>
            </a:rPr>
            <a:t>OP Jan Ámos Komenský (MŠMT)</a:t>
          </a:r>
        </a:p>
      </dgm:t>
    </dgm:pt>
    <dgm:pt modelId="{9F86F0FE-AE3D-4665-B8C3-B932D1350C42}" type="parTrans" cxnId="{5C240BC5-72C4-4BDB-8933-C8309B7622FB}">
      <dgm:prSet/>
      <dgm:spPr/>
      <dgm:t>
        <a:bodyPr/>
        <a:lstStyle/>
        <a:p>
          <a:endParaRPr lang="cs-CZ"/>
        </a:p>
      </dgm:t>
    </dgm:pt>
    <dgm:pt modelId="{2AB70DC1-089A-4835-96DF-EDD7646F2B45}" type="sibTrans" cxnId="{5C240BC5-72C4-4BDB-8933-C8309B7622FB}">
      <dgm:prSet/>
      <dgm:spPr/>
      <dgm:t>
        <a:bodyPr/>
        <a:lstStyle/>
        <a:p>
          <a:endParaRPr lang="cs-CZ"/>
        </a:p>
      </dgm:t>
    </dgm:pt>
    <dgm:pt modelId="{A7D8476F-A1B4-41B5-9619-FE6D34C86D2C}">
      <dgm:prSet custT="1"/>
      <dgm:spPr/>
      <dgm:t>
        <a:bodyPr/>
        <a:lstStyle/>
        <a:p>
          <a:pPr rtl="0">
            <a:buClr>
              <a:srgbClr val="1D70B8"/>
            </a:buClr>
          </a:pPr>
          <a:r>
            <a:rPr lang="cs-CZ" sz="1600" b="0" dirty="0">
              <a:solidFill>
                <a:schemeClr val="bg2">
                  <a:lumMod val="25000"/>
                </a:schemeClr>
              </a:solidFill>
              <a:latin typeface="Arial" panose="020B0604020202020204" pitchFamily="34" charset="0"/>
              <a:cs typeface="Arial" panose="020B0604020202020204" pitchFamily="34" charset="0"/>
            </a:rPr>
            <a:t>OP Zaměstnanost + (MPSV)</a:t>
          </a:r>
        </a:p>
      </dgm:t>
    </dgm:pt>
    <dgm:pt modelId="{65532992-D7A5-4175-AA4E-840A9FC6AFE5}" type="parTrans" cxnId="{9043316C-4927-4BE3-8154-9B5DC43A7881}">
      <dgm:prSet/>
      <dgm:spPr/>
      <dgm:t>
        <a:bodyPr/>
        <a:lstStyle/>
        <a:p>
          <a:endParaRPr lang="cs-CZ"/>
        </a:p>
      </dgm:t>
    </dgm:pt>
    <dgm:pt modelId="{ADBA9207-6E7B-42BF-87AB-4A5A802E8191}" type="sibTrans" cxnId="{9043316C-4927-4BE3-8154-9B5DC43A7881}">
      <dgm:prSet/>
      <dgm:spPr/>
      <dgm:t>
        <a:bodyPr/>
        <a:lstStyle/>
        <a:p>
          <a:endParaRPr lang="cs-CZ"/>
        </a:p>
      </dgm:t>
    </dgm:pt>
    <dgm:pt modelId="{C5E70AAB-F496-483A-87DC-7C7B0479FDB7}">
      <dgm:prSet custT="1"/>
      <dgm:spPr/>
      <dgm:t>
        <a:bodyPr/>
        <a:lstStyle/>
        <a:p>
          <a:pPr rtl="0"/>
          <a:r>
            <a:rPr lang="cs-CZ" sz="1800" b="1" dirty="0">
              <a:latin typeface="Arial" panose="020B0604020202020204" pitchFamily="34" charset="0"/>
              <a:cs typeface="Arial" panose="020B0604020202020204" pitchFamily="34" charset="0"/>
            </a:rPr>
            <a:t>2 specifické operační programy</a:t>
          </a:r>
          <a:endParaRPr lang="cs-CZ" sz="1800" dirty="0">
            <a:latin typeface="Arial" panose="020B0604020202020204" pitchFamily="34" charset="0"/>
            <a:cs typeface="Arial" panose="020B0604020202020204" pitchFamily="34" charset="0"/>
          </a:endParaRPr>
        </a:p>
      </dgm:t>
    </dgm:pt>
    <dgm:pt modelId="{02004DE7-B0F3-4524-B61F-D9E359106A86}" type="parTrans" cxnId="{2111956A-F344-4352-8A17-2C6690D591C1}">
      <dgm:prSet/>
      <dgm:spPr/>
      <dgm:t>
        <a:bodyPr/>
        <a:lstStyle/>
        <a:p>
          <a:endParaRPr lang="cs-CZ"/>
        </a:p>
      </dgm:t>
    </dgm:pt>
    <dgm:pt modelId="{62B94A9F-2369-412E-B672-FBCF9BEE67BF}" type="sibTrans" cxnId="{2111956A-F344-4352-8A17-2C6690D591C1}">
      <dgm:prSet/>
      <dgm:spPr/>
      <dgm:t>
        <a:bodyPr/>
        <a:lstStyle/>
        <a:p>
          <a:endParaRPr lang="cs-CZ"/>
        </a:p>
      </dgm:t>
    </dgm:pt>
    <dgm:pt modelId="{259CE984-9F73-40A9-93EE-BF8F940ECFA4}">
      <dgm:prSet custT="1"/>
      <dgm:spPr/>
      <dgm:t>
        <a:bodyPr/>
        <a:lstStyle/>
        <a:p>
          <a:pPr rtl="0">
            <a:buClr>
              <a:srgbClr val="1D70B8"/>
            </a:buClr>
          </a:pPr>
          <a:r>
            <a:rPr lang="cs-CZ" sz="1600" b="0" dirty="0">
              <a:solidFill>
                <a:schemeClr val="bg2">
                  <a:lumMod val="25000"/>
                </a:schemeClr>
              </a:solidFill>
              <a:latin typeface="Arial" panose="020B0604020202020204" pitchFamily="34" charset="0"/>
              <a:cs typeface="Arial" panose="020B0604020202020204" pitchFamily="34" charset="0"/>
            </a:rPr>
            <a:t>IROP (MMR)</a:t>
          </a:r>
        </a:p>
      </dgm:t>
    </dgm:pt>
    <dgm:pt modelId="{767619D4-5CB8-4038-83E1-862B3A948EA9}" type="parTrans" cxnId="{AC89E900-371A-4C7C-96F4-A0AAC97C9EC6}">
      <dgm:prSet/>
      <dgm:spPr/>
      <dgm:t>
        <a:bodyPr/>
        <a:lstStyle/>
        <a:p>
          <a:endParaRPr lang="cs-CZ"/>
        </a:p>
      </dgm:t>
    </dgm:pt>
    <dgm:pt modelId="{F2BB6C15-EBBE-4113-A242-C84701302BB1}" type="sibTrans" cxnId="{AC89E900-371A-4C7C-96F4-A0AAC97C9EC6}">
      <dgm:prSet/>
      <dgm:spPr/>
      <dgm:t>
        <a:bodyPr/>
        <a:lstStyle/>
        <a:p>
          <a:endParaRPr lang="cs-CZ"/>
        </a:p>
      </dgm:t>
    </dgm:pt>
    <dgm:pt modelId="{29AFD0F7-17A7-4931-B3BC-062D934E14E4}">
      <dgm:prSet custT="1"/>
      <dgm:spPr/>
      <dgm:t>
        <a:bodyPr/>
        <a:lstStyle/>
        <a:p>
          <a:pPr rtl="0">
            <a:buClr>
              <a:srgbClr val="1D70B8"/>
            </a:buClr>
          </a:pPr>
          <a:r>
            <a:rPr lang="cs-CZ" sz="1600" b="0" dirty="0">
              <a:solidFill>
                <a:schemeClr val="bg2">
                  <a:lumMod val="25000"/>
                </a:schemeClr>
              </a:solidFill>
              <a:latin typeface="Arial" panose="020B0604020202020204" pitchFamily="34" charset="0"/>
              <a:cs typeface="Arial" panose="020B0604020202020204" pitchFamily="34" charset="0"/>
            </a:rPr>
            <a:t>OP Technická pomoc (MMR)</a:t>
          </a:r>
        </a:p>
      </dgm:t>
    </dgm:pt>
    <dgm:pt modelId="{7DAFE187-B15A-4894-AA74-813FDA5CD741}" type="parTrans" cxnId="{8CAF17C2-50CC-46E7-B097-F5576D77AFF0}">
      <dgm:prSet/>
      <dgm:spPr/>
      <dgm:t>
        <a:bodyPr/>
        <a:lstStyle/>
        <a:p>
          <a:endParaRPr lang="cs-CZ"/>
        </a:p>
      </dgm:t>
    </dgm:pt>
    <dgm:pt modelId="{7CE33AA4-4501-47A8-9EFB-974DC1607B0C}" type="sibTrans" cxnId="{8CAF17C2-50CC-46E7-B097-F5576D77AFF0}">
      <dgm:prSet/>
      <dgm:spPr/>
      <dgm:t>
        <a:bodyPr/>
        <a:lstStyle/>
        <a:p>
          <a:endParaRPr lang="cs-CZ"/>
        </a:p>
      </dgm:t>
    </dgm:pt>
    <dgm:pt modelId="{9D52FBFF-2B9B-43E0-BBD7-BBEC054211CD}">
      <dgm:prSet custT="1"/>
      <dgm:spPr/>
      <dgm:t>
        <a:bodyPr/>
        <a:lstStyle/>
        <a:p>
          <a:pPr rtl="0"/>
          <a:r>
            <a:rPr lang="cs-CZ" sz="1800" b="1" dirty="0">
              <a:latin typeface="Arial" panose="020B0604020202020204" pitchFamily="34" charset="0"/>
              <a:cs typeface="Arial" panose="020B0604020202020204" pitchFamily="34" charset="0"/>
            </a:rPr>
            <a:t>Přeshraniční operační </a:t>
          </a:r>
          <a:r>
            <a:rPr lang="cs-CZ" sz="1800" b="1" dirty="0" smtClean="0">
              <a:latin typeface="Arial" panose="020B0604020202020204" pitchFamily="34" charset="0"/>
              <a:cs typeface="Arial" panose="020B0604020202020204" pitchFamily="34" charset="0"/>
            </a:rPr>
            <a:t>programy </a:t>
          </a:r>
          <a:endParaRPr lang="cs-CZ" sz="1800" dirty="0">
            <a:latin typeface="Arial" panose="020B0604020202020204" pitchFamily="34" charset="0"/>
            <a:cs typeface="Arial" panose="020B0604020202020204" pitchFamily="34" charset="0"/>
          </a:endParaRPr>
        </a:p>
      </dgm:t>
    </dgm:pt>
    <dgm:pt modelId="{211273AA-13C0-4F94-BC51-7FFDA5D19D4E}" type="parTrans" cxnId="{70442D9C-8827-4454-90AF-5E9344B2DFF3}">
      <dgm:prSet/>
      <dgm:spPr/>
      <dgm:t>
        <a:bodyPr/>
        <a:lstStyle/>
        <a:p>
          <a:endParaRPr lang="cs-CZ"/>
        </a:p>
      </dgm:t>
    </dgm:pt>
    <dgm:pt modelId="{A7F4E5B5-A449-42ED-A68E-085D0B12888B}" type="sibTrans" cxnId="{70442D9C-8827-4454-90AF-5E9344B2DFF3}">
      <dgm:prSet/>
      <dgm:spPr/>
      <dgm:t>
        <a:bodyPr/>
        <a:lstStyle/>
        <a:p>
          <a:endParaRPr lang="cs-CZ"/>
        </a:p>
      </dgm:t>
    </dgm:pt>
    <dgm:pt modelId="{7816EABF-7AA4-4290-9B09-3C3E5C2B3EB1}" type="pres">
      <dgm:prSet presAssocID="{EC15ABAC-39B0-40F5-9669-FF9E5B9C1A43}" presName="linear" presStyleCnt="0">
        <dgm:presLayoutVars>
          <dgm:animLvl val="lvl"/>
          <dgm:resizeHandles val="exact"/>
        </dgm:presLayoutVars>
      </dgm:prSet>
      <dgm:spPr/>
      <dgm:t>
        <a:bodyPr/>
        <a:lstStyle/>
        <a:p>
          <a:endParaRPr lang="cs-CZ"/>
        </a:p>
      </dgm:t>
    </dgm:pt>
    <dgm:pt modelId="{183AF3FE-DD19-4B1E-864E-07E0FD661C10}" type="pres">
      <dgm:prSet presAssocID="{812FCFAF-305D-4642-9A97-F78108111FAD}" presName="parentText" presStyleLbl="node1" presStyleIdx="0" presStyleCnt="3" custLinFactNeighborX="871" custLinFactNeighborY="-7784">
        <dgm:presLayoutVars>
          <dgm:chMax val="0"/>
          <dgm:bulletEnabled val="1"/>
        </dgm:presLayoutVars>
      </dgm:prSet>
      <dgm:spPr/>
      <dgm:t>
        <a:bodyPr/>
        <a:lstStyle/>
        <a:p>
          <a:endParaRPr lang="cs-CZ"/>
        </a:p>
      </dgm:t>
    </dgm:pt>
    <dgm:pt modelId="{C0767185-5B88-427F-889A-ACDD86AD1849}" type="pres">
      <dgm:prSet presAssocID="{812FCFAF-305D-4642-9A97-F78108111FAD}" presName="childText" presStyleLbl="revTx" presStyleIdx="0" presStyleCnt="2">
        <dgm:presLayoutVars>
          <dgm:bulletEnabled val="1"/>
        </dgm:presLayoutVars>
      </dgm:prSet>
      <dgm:spPr/>
      <dgm:t>
        <a:bodyPr/>
        <a:lstStyle/>
        <a:p>
          <a:endParaRPr lang="cs-CZ"/>
        </a:p>
      </dgm:t>
    </dgm:pt>
    <dgm:pt modelId="{96B18C72-B875-4804-80EB-39CD353BE1B2}" type="pres">
      <dgm:prSet presAssocID="{C5E70AAB-F496-483A-87DC-7C7B0479FDB7}" presName="parentText" presStyleLbl="node1" presStyleIdx="1" presStyleCnt="3" custLinFactNeighborY="-1645">
        <dgm:presLayoutVars>
          <dgm:chMax val="0"/>
          <dgm:bulletEnabled val="1"/>
        </dgm:presLayoutVars>
      </dgm:prSet>
      <dgm:spPr/>
      <dgm:t>
        <a:bodyPr/>
        <a:lstStyle/>
        <a:p>
          <a:endParaRPr lang="cs-CZ"/>
        </a:p>
      </dgm:t>
    </dgm:pt>
    <dgm:pt modelId="{7793681A-1E96-465B-BF12-0242CB5FCC41}" type="pres">
      <dgm:prSet presAssocID="{C5E70AAB-F496-483A-87DC-7C7B0479FDB7}" presName="childText" presStyleLbl="revTx" presStyleIdx="1" presStyleCnt="2">
        <dgm:presLayoutVars>
          <dgm:bulletEnabled val="1"/>
        </dgm:presLayoutVars>
      </dgm:prSet>
      <dgm:spPr/>
      <dgm:t>
        <a:bodyPr/>
        <a:lstStyle/>
        <a:p>
          <a:endParaRPr lang="cs-CZ"/>
        </a:p>
      </dgm:t>
    </dgm:pt>
    <dgm:pt modelId="{02C9FC45-1524-4261-AB72-58D69F5D8700}" type="pres">
      <dgm:prSet presAssocID="{9D52FBFF-2B9B-43E0-BBD7-BBEC054211CD}" presName="parentText" presStyleLbl="node1" presStyleIdx="2" presStyleCnt="3" custLinFactNeighborX="-1350">
        <dgm:presLayoutVars>
          <dgm:chMax val="0"/>
          <dgm:bulletEnabled val="1"/>
        </dgm:presLayoutVars>
      </dgm:prSet>
      <dgm:spPr/>
      <dgm:t>
        <a:bodyPr/>
        <a:lstStyle/>
        <a:p>
          <a:endParaRPr lang="cs-CZ"/>
        </a:p>
      </dgm:t>
    </dgm:pt>
  </dgm:ptLst>
  <dgm:cxnLst>
    <dgm:cxn modelId="{DF004BD7-222E-4B4E-AFD6-6575F57F61DA}" srcId="{EC15ABAC-39B0-40F5-9669-FF9E5B9C1A43}" destId="{812FCFAF-305D-4642-9A97-F78108111FAD}" srcOrd="0" destOrd="0" parTransId="{1260DC2E-E94D-4D9B-BEE7-B6386011DFDF}" sibTransId="{1069E774-1417-4082-B21A-643EB56E9CC6}"/>
    <dgm:cxn modelId="{8EA90FBE-D417-40C9-8884-3A572C5A4713}" type="presOf" srcId="{560B2D15-A14A-4040-8ED6-2C29DB9DDE13}" destId="{C0767185-5B88-427F-889A-ACDD86AD1849}" srcOrd="0" destOrd="1" presId="urn:microsoft.com/office/officeart/2005/8/layout/vList2"/>
    <dgm:cxn modelId="{70442D9C-8827-4454-90AF-5E9344B2DFF3}" srcId="{EC15ABAC-39B0-40F5-9669-FF9E5B9C1A43}" destId="{9D52FBFF-2B9B-43E0-BBD7-BBEC054211CD}" srcOrd="2" destOrd="0" parTransId="{211273AA-13C0-4F94-BC51-7FFDA5D19D4E}" sibTransId="{A7F4E5B5-A449-42ED-A68E-085D0B12888B}"/>
    <dgm:cxn modelId="{5B154360-9DD9-40A1-ADD0-AD6B38A2BA61}" type="presOf" srcId="{9D52FBFF-2B9B-43E0-BBD7-BBEC054211CD}" destId="{02C9FC45-1524-4261-AB72-58D69F5D8700}" srcOrd="0" destOrd="0" presId="urn:microsoft.com/office/officeart/2005/8/layout/vList2"/>
    <dgm:cxn modelId="{70B04904-DF5C-4C9F-8137-D5BC0410A756}" type="presOf" srcId="{A7D8476F-A1B4-41B5-9619-FE6D34C86D2C}" destId="{C0767185-5B88-427F-889A-ACDD86AD1849}" srcOrd="0" destOrd="4" presId="urn:microsoft.com/office/officeart/2005/8/layout/vList2"/>
    <dgm:cxn modelId="{5C240BC5-72C4-4BDB-8933-C8309B7622FB}" srcId="{812FCFAF-305D-4642-9A97-F78108111FAD}" destId="{31B4EE75-C8E5-4D5E-A9FF-85D9A13EC73C}" srcOrd="3" destOrd="0" parTransId="{9F86F0FE-AE3D-4665-B8C3-B932D1350C42}" sibTransId="{2AB70DC1-089A-4835-96DF-EDD7646F2B45}"/>
    <dgm:cxn modelId="{61BDB259-8677-4A74-83E5-0ACD29A2A9EC}" type="presOf" srcId="{31B4EE75-C8E5-4D5E-A9FF-85D9A13EC73C}" destId="{C0767185-5B88-427F-889A-ACDD86AD1849}" srcOrd="0" destOrd="3" presId="urn:microsoft.com/office/officeart/2005/8/layout/vList2"/>
    <dgm:cxn modelId="{9EF3A982-740C-4FFE-B304-A90D457B080F}" type="presOf" srcId="{29AFD0F7-17A7-4931-B3BC-062D934E14E4}" destId="{7793681A-1E96-465B-BF12-0242CB5FCC41}" srcOrd="0" destOrd="1" presId="urn:microsoft.com/office/officeart/2005/8/layout/vList2"/>
    <dgm:cxn modelId="{835F1073-1917-4DB3-916A-72F59591CB64}" type="presOf" srcId="{0FEB8159-9739-43C5-BF05-619989D0FD85}" destId="{C0767185-5B88-427F-889A-ACDD86AD1849}" srcOrd="0" destOrd="0" presId="urn:microsoft.com/office/officeart/2005/8/layout/vList2"/>
    <dgm:cxn modelId="{AB016E8C-A4BC-4F45-8D9B-06E30E42BE48}" srcId="{812FCFAF-305D-4642-9A97-F78108111FAD}" destId="{0FEB8159-9739-43C5-BF05-619989D0FD85}" srcOrd="0" destOrd="0" parTransId="{E87F157C-4626-43EE-B687-1E68A921BC38}" sibTransId="{B1F3BE9A-8E2B-4B24-B878-F0300975322F}"/>
    <dgm:cxn modelId="{CF469EA4-AFDA-4E6A-9AC6-9632BF74776E}" type="presOf" srcId="{B26EB846-1010-451A-9447-870617C6F3B0}" destId="{C0767185-5B88-427F-889A-ACDD86AD1849}" srcOrd="0" destOrd="2" presId="urn:microsoft.com/office/officeart/2005/8/layout/vList2"/>
    <dgm:cxn modelId="{76881E36-AF8E-43C3-8A84-4A6B219396E0}" type="presOf" srcId="{C5E70AAB-F496-483A-87DC-7C7B0479FDB7}" destId="{96B18C72-B875-4804-80EB-39CD353BE1B2}" srcOrd="0" destOrd="0" presId="urn:microsoft.com/office/officeart/2005/8/layout/vList2"/>
    <dgm:cxn modelId="{5637FD8A-3999-4C7B-9CC8-2B3995977B8E}" srcId="{812FCFAF-305D-4642-9A97-F78108111FAD}" destId="{B26EB846-1010-451A-9447-870617C6F3B0}" srcOrd="2" destOrd="0" parTransId="{C46A8487-AC86-4FBB-9237-5416C6423231}" sibTransId="{EFAAC6F4-42DA-4511-BE45-0F60CCB9012E}"/>
    <dgm:cxn modelId="{D595280B-D638-4DC2-89E7-2F47D35177FE}" srcId="{812FCFAF-305D-4642-9A97-F78108111FAD}" destId="{560B2D15-A14A-4040-8ED6-2C29DB9DDE13}" srcOrd="1" destOrd="0" parTransId="{5FF4BB71-4626-4392-8083-0A5B08459CE3}" sibTransId="{8CF72367-79EF-4B9E-A386-BEABC6CD47D6}"/>
    <dgm:cxn modelId="{8CAF17C2-50CC-46E7-B097-F5576D77AFF0}" srcId="{C5E70AAB-F496-483A-87DC-7C7B0479FDB7}" destId="{29AFD0F7-17A7-4931-B3BC-062D934E14E4}" srcOrd="1" destOrd="0" parTransId="{7DAFE187-B15A-4894-AA74-813FDA5CD741}" sibTransId="{7CE33AA4-4501-47A8-9EFB-974DC1607B0C}"/>
    <dgm:cxn modelId="{E636B44E-0175-44A6-81E5-38CD14446184}" type="presOf" srcId="{259CE984-9F73-40A9-93EE-BF8F940ECFA4}" destId="{7793681A-1E96-465B-BF12-0242CB5FCC41}" srcOrd="0" destOrd="0" presId="urn:microsoft.com/office/officeart/2005/8/layout/vList2"/>
    <dgm:cxn modelId="{9043316C-4927-4BE3-8154-9B5DC43A7881}" srcId="{812FCFAF-305D-4642-9A97-F78108111FAD}" destId="{A7D8476F-A1B4-41B5-9619-FE6D34C86D2C}" srcOrd="4" destOrd="0" parTransId="{65532992-D7A5-4175-AA4E-840A9FC6AFE5}" sibTransId="{ADBA9207-6E7B-42BF-87AB-4A5A802E8191}"/>
    <dgm:cxn modelId="{40D52AA1-40E4-42C0-BC28-F9BAD5B42DB6}" type="presOf" srcId="{812FCFAF-305D-4642-9A97-F78108111FAD}" destId="{183AF3FE-DD19-4B1E-864E-07E0FD661C10}" srcOrd="0" destOrd="0" presId="urn:microsoft.com/office/officeart/2005/8/layout/vList2"/>
    <dgm:cxn modelId="{E58EAD87-9C4F-406C-94B4-775FCCD13722}" type="presOf" srcId="{EC15ABAC-39B0-40F5-9669-FF9E5B9C1A43}" destId="{7816EABF-7AA4-4290-9B09-3C3E5C2B3EB1}" srcOrd="0" destOrd="0" presId="urn:microsoft.com/office/officeart/2005/8/layout/vList2"/>
    <dgm:cxn modelId="{AC89E900-371A-4C7C-96F4-A0AAC97C9EC6}" srcId="{C5E70AAB-F496-483A-87DC-7C7B0479FDB7}" destId="{259CE984-9F73-40A9-93EE-BF8F940ECFA4}" srcOrd="0" destOrd="0" parTransId="{767619D4-5CB8-4038-83E1-862B3A948EA9}" sibTransId="{F2BB6C15-EBBE-4113-A242-C84701302BB1}"/>
    <dgm:cxn modelId="{2111956A-F344-4352-8A17-2C6690D591C1}" srcId="{EC15ABAC-39B0-40F5-9669-FF9E5B9C1A43}" destId="{C5E70AAB-F496-483A-87DC-7C7B0479FDB7}" srcOrd="1" destOrd="0" parTransId="{02004DE7-B0F3-4524-B61F-D9E359106A86}" sibTransId="{62B94A9F-2369-412E-B672-FBCF9BEE67BF}"/>
    <dgm:cxn modelId="{411DC539-B5C7-4FEF-9110-7BCDB824C791}" type="presParOf" srcId="{7816EABF-7AA4-4290-9B09-3C3E5C2B3EB1}" destId="{183AF3FE-DD19-4B1E-864E-07E0FD661C10}" srcOrd="0" destOrd="0" presId="urn:microsoft.com/office/officeart/2005/8/layout/vList2"/>
    <dgm:cxn modelId="{8FA38CFA-B309-4842-96D9-DB2B19A90F86}" type="presParOf" srcId="{7816EABF-7AA4-4290-9B09-3C3E5C2B3EB1}" destId="{C0767185-5B88-427F-889A-ACDD86AD1849}" srcOrd="1" destOrd="0" presId="urn:microsoft.com/office/officeart/2005/8/layout/vList2"/>
    <dgm:cxn modelId="{F4A4D03F-C514-4A58-8B08-F9EB72CA4061}" type="presParOf" srcId="{7816EABF-7AA4-4290-9B09-3C3E5C2B3EB1}" destId="{96B18C72-B875-4804-80EB-39CD353BE1B2}" srcOrd="2" destOrd="0" presId="urn:microsoft.com/office/officeart/2005/8/layout/vList2"/>
    <dgm:cxn modelId="{6CF56A9D-FE35-4C12-BA70-EFA8D6711706}" type="presParOf" srcId="{7816EABF-7AA4-4290-9B09-3C3E5C2B3EB1}" destId="{7793681A-1E96-465B-BF12-0242CB5FCC41}" srcOrd="3" destOrd="0" presId="urn:microsoft.com/office/officeart/2005/8/layout/vList2"/>
    <dgm:cxn modelId="{54362164-1D24-46A8-A733-2666CDFB2C69}" type="presParOf" srcId="{7816EABF-7AA4-4290-9B09-3C3E5C2B3EB1}" destId="{02C9FC45-1524-4261-AB72-58D69F5D870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AF3FE-DD19-4B1E-864E-07E0FD661C10}">
      <dsp:nvSpPr>
        <dsp:cNvPr id="0" name=""/>
        <dsp:cNvSpPr/>
      </dsp:nvSpPr>
      <dsp:spPr>
        <a:xfrm>
          <a:off x="0" y="0"/>
          <a:ext cx="7557465" cy="4158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cs-CZ" sz="1800" b="1" kern="1200" dirty="0">
              <a:latin typeface="Arial" panose="020B0604020202020204" pitchFamily="34" charset="0"/>
              <a:cs typeface="Arial" panose="020B0604020202020204" pitchFamily="34" charset="0"/>
            </a:rPr>
            <a:t>5 tematických operačních programů</a:t>
          </a:r>
          <a:endParaRPr lang="cs-CZ" sz="1800" kern="1200" dirty="0">
            <a:latin typeface="Arial" panose="020B0604020202020204" pitchFamily="34" charset="0"/>
            <a:cs typeface="Arial" panose="020B0604020202020204" pitchFamily="34" charset="0"/>
          </a:endParaRPr>
        </a:p>
      </dsp:txBody>
      <dsp:txXfrm>
        <a:off x="20300" y="20300"/>
        <a:ext cx="7516865" cy="375257"/>
      </dsp:txXfrm>
    </dsp:sp>
    <dsp:sp modelId="{C0767185-5B88-427F-889A-ACDD86AD1849}">
      <dsp:nvSpPr>
        <dsp:cNvPr id="0" name=""/>
        <dsp:cNvSpPr/>
      </dsp:nvSpPr>
      <dsp:spPr>
        <a:xfrm>
          <a:off x="0" y="418704"/>
          <a:ext cx="7557465" cy="1267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950" tIns="20320" rIns="113792" bIns="20320" numCol="1" spcCol="1270" anchor="t" anchorCtr="0">
          <a:noAutofit/>
        </a:bodyPr>
        <a:lstStyle/>
        <a:p>
          <a:pPr marL="171450" lvl="1" indent="-171450" algn="l" defTabSz="711200" rtl="0">
            <a:lnSpc>
              <a:spcPct val="90000"/>
            </a:lnSpc>
            <a:spcBef>
              <a:spcPct val="0"/>
            </a:spcBef>
            <a:spcAft>
              <a:spcPct val="20000"/>
            </a:spcAft>
            <a:buClr>
              <a:srgbClr val="1D70B8"/>
            </a:buClr>
            <a:buChar char="••"/>
          </a:pPr>
          <a:r>
            <a:rPr lang="cs-CZ" sz="1600" b="0" kern="1200" dirty="0">
              <a:solidFill>
                <a:schemeClr val="bg2">
                  <a:lumMod val="25000"/>
                </a:schemeClr>
              </a:solidFill>
              <a:latin typeface="Arial" panose="020B0604020202020204" pitchFamily="34" charset="0"/>
              <a:cs typeface="Arial" panose="020B0604020202020204" pitchFamily="34" charset="0"/>
            </a:rPr>
            <a:t>OP Konkurenceschopnost (MPO)</a:t>
          </a:r>
        </a:p>
        <a:p>
          <a:pPr marL="171450" lvl="1" indent="-171450" algn="l" defTabSz="711200" rtl="0">
            <a:lnSpc>
              <a:spcPct val="90000"/>
            </a:lnSpc>
            <a:spcBef>
              <a:spcPct val="0"/>
            </a:spcBef>
            <a:spcAft>
              <a:spcPct val="20000"/>
            </a:spcAft>
            <a:buClr>
              <a:srgbClr val="1D70B8"/>
            </a:buClr>
            <a:buChar char="••"/>
          </a:pPr>
          <a:r>
            <a:rPr lang="cs-CZ" sz="1600" b="0" kern="1200" dirty="0">
              <a:solidFill>
                <a:schemeClr val="bg2">
                  <a:lumMod val="25000"/>
                </a:schemeClr>
              </a:solidFill>
              <a:latin typeface="Arial" panose="020B0604020202020204" pitchFamily="34" charset="0"/>
              <a:cs typeface="Arial" panose="020B0604020202020204" pitchFamily="34" charset="0"/>
            </a:rPr>
            <a:t>OP Doprava (MD)</a:t>
          </a:r>
        </a:p>
        <a:p>
          <a:pPr marL="171450" lvl="1" indent="-171450" algn="l" defTabSz="711200" rtl="0">
            <a:lnSpc>
              <a:spcPct val="90000"/>
            </a:lnSpc>
            <a:spcBef>
              <a:spcPct val="0"/>
            </a:spcBef>
            <a:spcAft>
              <a:spcPct val="20000"/>
            </a:spcAft>
            <a:buClr>
              <a:srgbClr val="1D70B8"/>
            </a:buClr>
            <a:buChar char="••"/>
          </a:pPr>
          <a:r>
            <a:rPr lang="cs-CZ" sz="1600" b="0" kern="1200" dirty="0">
              <a:solidFill>
                <a:schemeClr val="bg2">
                  <a:lumMod val="25000"/>
                </a:schemeClr>
              </a:solidFill>
              <a:latin typeface="Arial" panose="020B0604020202020204" pitchFamily="34" charset="0"/>
              <a:cs typeface="Arial" panose="020B0604020202020204" pitchFamily="34" charset="0"/>
            </a:rPr>
            <a:t>OP Životní prostředí (MŽP)</a:t>
          </a:r>
        </a:p>
        <a:p>
          <a:pPr marL="171450" lvl="1" indent="-171450" algn="l" defTabSz="711200" rtl="0">
            <a:lnSpc>
              <a:spcPct val="90000"/>
            </a:lnSpc>
            <a:spcBef>
              <a:spcPct val="0"/>
            </a:spcBef>
            <a:spcAft>
              <a:spcPct val="20000"/>
            </a:spcAft>
            <a:buClr>
              <a:srgbClr val="1D70B8"/>
            </a:buClr>
            <a:buChar char="••"/>
          </a:pPr>
          <a:r>
            <a:rPr lang="cs-CZ" sz="1600" b="0" kern="1200" dirty="0">
              <a:solidFill>
                <a:schemeClr val="bg2">
                  <a:lumMod val="25000"/>
                </a:schemeClr>
              </a:solidFill>
              <a:latin typeface="Arial" panose="020B0604020202020204" pitchFamily="34" charset="0"/>
              <a:cs typeface="Arial" panose="020B0604020202020204" pitchFamily="34" charset="0"/>
            </a:rPr>
            <a:t>OP Jan Ámos Komenský (MŠMT)</a:t>
          </a:r>
        </a:p>
        <a:p>
          <a:pPr marL="171450" lvl="1" indent="-171450" algn="l" defTabSz="711200" rtl="0">
            <a:lnSpc>
              <a:spcPct val="90000"/>
            </a:lnSpc>
            <a:spcBef>
              <a:spcPct val="0"/>
            </a:spcBef>
            <a:spcAft>
              <a:spcPct val="20000"/>
            </a:spcAft>
            <a:buClr>
              <a:srgbClr val="1D70B8"/>
            </a:buClr>
            <a:buChar char="••"/>
          </a:pPr>
          <a:r>
            <a:rPr lang="cs-CZ" sz="1600" b="0" kern="1200" dirty="0">
              <a:solidFill>
                <a:schemeClr val="bg2">
                  <a:lumMod val="25000"/>
                </a:schemeClr>
              </a:solidFill>
              <a:latin typeface="Arial" panose="020B0604020202020204" pitchFamily="34" charset="0"/>
              <a:cs typeface="Arial" panose="020B0604020202020204" pitchFamily="34" charset="0"/>
            </a:rPr>
            <a:t>OP Zaměstnanost + (MPSV)</a:t>
          </a:r>
        </a:p>
      </dsp:txBody>
      <dsp:txXfrm>
        <a:off x="0" y="418704"/>
        <a:ext cx="7557465" cy="1267121"/>
      </dsp:txXfrm>
    </dsp:sp>
    <dsp:sp modelId="{96B18C72-B875-4804-80EB-39CD353BE1B2}">
      <dsp:nvSpPr>
        <dsp:cNvPr id="0" name=""/>
        <dsp:cNvSpPr/>
      </dsp:nvSpPr>
      <dsp:spPr>
        <a:xfrm>
          <a:off x="0" y="1677421"/>
          <a:ext cx="7557465" cy="4158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cs-CZ" sz="1800" b="1" kern="1200" dirty="0">
              <a:latin typeface="Arial" panose="020B0604020202020204" pitchFamily="34" charset="0"/>
              <a:cs typeface="Arial" panose="020B0604020202020204" pitchFamily="34" charset="0"/>
            </a:rPr>
            <a:t>2 specifické operační programy</a:t>
          </a:r>
          <a:endParaRPr lang="cs-CZ" sz="1800" kern="1200" dirty="0">
            <a:latin typeface="Arial" panose="020B0604020202020204" pitchFamily="34" charset="0"/>
            <a:cs typeface="Arial" panose="020B0604020202020204" pitchFamily="34" charset="0"/>
          </a:endParaRPr>
        </a:p>
      </dsp:txBody>
      <dsp:txXfrm>
        <a:off x="20300" y="1697721"/>
        <a:ext cx="7516865" cy="375257"/>
      </dsp:txXfrm>
    </dsp:sp>
    <dsp:sp modelId="{7793681A-1E96-465B-BF12-0242CB5FCC41}">
      <dsp:nvSpPr>
        <dsp:cNvPr id="0" name=""/>
        <dsp:cNvSpPr/>
      </dsp:nvSpPr>
      <dsp:spPr>
        <a:xfrm>
          <a:off x="0" y="2101683"/>
          <a:ext cx="7557465" cy="510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950" tIns="20320" rIns="113792" bIns="20320" numCol="1" spcCol="1270" anchor="t" anchorCtr="0">
          <a:noAutofit/>
        </a:bodyPr>
        <a:lstStyle/>
        <a:p>
          <a:pPr marL="171450" lvl="1" indent="-171450" algn="l" defTabSz="711200" rtl="0">
            <a:lnSpc>
              <a:spcPct val="90000"/>
            </a:lnSpc>
            <a:spcBef>
              <a:spcPct val="0"/>
            </a:spcBef>
            <a:spcAft>
              <a:spcPct val="20000"/>
            </a:spcAft>
            <a:buClr>
              <a:srgbClr val="1D70B8"/>
            </a:buClr>
            <a:buChar char="••"/>
          </a:pPr>
          <a:r>
            <a:rPr lang="cs-CZ" sz="1600" b="0" kern="1200" dirty="0">
              <a:solidFill>
                <a:schemeClr val="bg2">
                  <a:lumMod val="25000"/>
                </a:schemeClr>
              </a:solidFill>
              <a:latin typeface="Arial" panose="020B0604020202020204" pitchFamily="34" charset="0"/>
              <a:cs typeface="Arial" panose="020B0604020202020204" pitchFamily="34" charset="0"/>
            </a:rPr>
            <a:t>IROP (MMR)</a:t>
          </a:r>
        </a:p>
        <a:p>
          <a:pPr marL="171450" lvl="1" indent="-171450" algn="l" defTabSz="711200" rtl="0">
            <a:lnSpc>
              <a:spcPct val="90000"/>
            </a:lnSpc>
            <a:spcBef>
              <a:spcPct val="0"/>
            </a:spcBef>
            <a:spcAft>
              <a:spcPct val="20000"/>
            </a:spcAft>
            <a:buClr>
              <a:srgbClr val="1D70B8"/>
            </a:buClr>
            <a:buChar char="••"/>
          </a:pPr>
          <a:r>
            <a:rPr lang="cs-CZ" sz="1600" b="0" kern="1200" dirty="0">
              <a:solidFill>
                <a:schemeClr val="bg2">
                  <a:lumMod val="25000"/>
                </a:schemeClr>
              </a:solidFill>
              <a:latin typeface="Arial" panose="020B0604020202020204" pitchFamily="34" charset="0"/>
              <a:cs typeface="Arial" panose="020B0604020202020204" pitchFamily="34" charset="0"/>
            </a:rPr>
            <a:t>OP Technická pomoc (MMR)</a:t>
          </a:r>
        </a:p>
      </dsp:txBody>
      <dsp:txXfrm>
        <a:off x="0" y="2101683"/>
        <a:ext cx="7557465" cy="510936"/>
      </dsp:txXfrm>
    </dsp:sp>
    <dsp:sp modelId="{02C9FC45-1524-4261-AB72-58D69F5D8700}">
      <dsp:nvSpPr>
        <dsp:cNvPr id="0" name=""/>
        <dsp:cNvSpPr/>
      </dsp:nvSpPr>
      <dsp:spPr>
        <a:xfrm>
          <a:off x="0" y="2612620"/>
          <a:ext cx="7557465" cy="4158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cs-CZ" sz="1800" b="1" kern="1200" dirty="0">
              <a:latin typeface="Arial" panose="020B0604020202020204" pitchFamily="34" charset="0"/>
              <a:cs typeface="Arial" panose="020B0604020202020204" pitchFamily="34" charset="0"/>
            </a:rPr>
            <a:t>Přeshraniční operační </a:t>
          </a:r>
          <a:r>
            <a:rPr lang="cs-CZ" sz="1800" b="1" kern="1200" dirty="0" smtClean="0">
              <a:latin typeface="Arial" panose="020B0604020202020204" pitchFamily="34" charset="0"/>
              <a:cs typeface="Arial" panose="020B0604020202020204" pitchFamily="34" charset="0"/>
            </a:rPr>
            <a:t>programy </a:t>
          </a:r>
          <a:endParaRPr lang="cs-CZ" sz="1800" kern="1200" dirty="0">
            <a:latin typeface="Arial" panose="020B0604020202020204" pitchFamily="34" charset="0"/>
            <a:cs typeface="Arial" panose="020B0604020202020204" pitchFamily="34" charset="0"/>
          </a:endParaRPr>
        </a:p>
      </dsp:txBody>
      <dsp:txXfrm>
        <a:off x="20300" y="2632920"/>
        <a:ext cx="7516865" cy="37525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0.76636</cdr:x>
      <cdr:y>0.49016</cdr:y>
    </cdr:from>
    <cdr:to>
      <cdr:x>0.94284</cdr:x>
      <cdr:y>0.58807</cdr:y>
    </cdr:to>
    <cdr:sp macro="" textlink="">
      <cdr:nvSpPr>
        <cdr:cNvPr id="2" name="TextovéPole 1">
          <a:extLst xmlns:a="http://schemas.openxmlformats.org/drawingml/2006/main">
            <a:ext uri="{FF2B5EF4-FFF2-40B4-BE49-F238E27FC236}">
              <a16:creationId xmlns:a16="http://schemas.microsoft.com/office/drawing/2014/main" id="{75AA1D2B-60C2-448F-B23D-F358F314E251}"/>
            </a:ext>
          </a:extLst>
        </cdr:cNvPr>
        <cdr:cNvSpPr txBox="1"/>
      </cdr:nvSpPr>
      <cdr:spPr>
        <a:xfrm xmlns:a="http://schemas.openxmlformats.org/drawingml/2006/main">
          <a:off x="3875745" y="2236157"/>
          <a:ext cx="892547" cy="4466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cs-CZ" sz="1100" dirty="0">
              <a:solidFill>
                <a:schemeClr val="bg1"/>
              </a:solidFill>
              <a:latin typeface="Arial" panose="020B0604020202020204" pitchFamily="34" charset="0"/>
              <a:cs typeface="Arial" panose="020B0604020202020204" pitchFamily="34" charset="0"/>
            </a:rPr>
            <a:t>Obec</a:t>
          </a:r>
        </a:p>
      </cdr:txBody>
    </cdr:sp>
  </cdr:relSizeAnchor>
  <cdr:relSizeAnchor xmlns:cdr="http://schemas.openxmlformats.org/drawingml/2006/chartDrawing">
    <cdr:from>
      <cdr:x>0.0724</cdr:x>
      <cdr:y>0.59674</cdr:y>
    </cdr:from>
    <cdr:to>
      <cdr:x>0.32033</cdr:x>
      <cdr:y>0.65272</cdr:y>
    </cdr:to>
    <cdr:sp macro="" textlink="">
      <cdr:nvSpPr>
        <cdr:cNvPr id="3" name="TextovéPole 2">
          <a:extLst xmlns:a="http://schemas.openxmlformats.org/drawingml/2006/main">
            <a:ext uri="{FF2B5EF4-FFF2-40B4-BE49-F238E27FC236}">
              <a16:creationId xmlns:a16="http://schemas.microsoft.com/office/drawing/2014/main" id="{18C1064E-F89F-4EBD-9175-2CDC350EB9DA}"/>
            </a:ext>
          </a:extLst>
        </cdr:cNvPr>
        <cdr:cNvSpPr txBox="1"/>
      </cdr:nvSpPr>
      <cdr:spPr>
        <a:xfrm xmlns:a="http://schemas.openxmlformats.org/drawingml/2006/main">
          <a:off x="366166" y="2722349"/>
          <a:ext cx="1253877" cy="25540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fld id="{E527A9C0-0CE6-4500-9C53-C3E1A11751F1}" type="CATEGORYNAME">
            <a:rPr lang="en-US" sz="1000">
              <a:solidFill>
                <a:schemeClr val="bg1"/>
              </a:solidFill>
              <a:latin typeface="Arial" panose="020B0604020202020204" pitchFamily="34" charset="0"/>
              <a:cs typeface="Arial" panose="020B0604020202020204" pitchFamily="34" charset="0"/>
            </a:rPr>
            <a:pPr/>
            <a:t>Kraj</a:t>
          </a:fld>
          <a:endParaRPr lang="cs-CZ" sz="1000" dirty="0">
            <a:solidFill>
              <a:schemeClr val="bg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0.22666</cdr:x>
      <cdr:y>0.82863</cdr:y>
    </cdr:from>
    <cdr:to>
      <cdr:x>0.33536</cdr:x>
      <cdr:y>0.8794</cdr:y>
    </cdr:to>
    <cdr:sp macro="" textlink="">
      <cdr:nvSpPr>
        <cdr:cNvPr id="4" name="TextovéPole 3">
          <a:extLst xmlns:a="http://schemas.openxmlformats.org/drawingml/2006/main">
            <a:ext uri="{FF2B5EF4-FFF2-40B4-BE49-F238E27FC236}">
              <a16:creationId xmlns:a16="http://schemas.microsoft.com/office/drawing/2014/main" id="{AB501D0A-88DA-4B49-A91C-77D32DDB0FC4}"/>
            </a:ext>
          </a:extLst>
        </cdr:cNvPr>
        <cdr:cNvSpPr txBox="1"/>
      </cdr:nvSpPr>
      <cdr:spPr>
        <a:xfrm xmlns:a="http://schemas.openxmlformats.org/drawingml/2006/main">
          <a:off x="1146321" y="3780256"/>
          <a:ext cx="549714" cy="2316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78ACFAD7-5CF2-4638-B952-3E54B834A702}" type="CATEGORYNAME">
            <a:rPr lang="en-US" sz="1000" smtClean="0">
              <a:solidFill>
                <a:schemeClr val="bg1"/>
              </a:solidFill>
              <a:latin typeface="Arial" panose="020B0604020202020204" pitchFamily="34" charset="0"/>
              <a:cs typeface="Arial" panose="020B0604020202020204" pitchFamily="34" charset="0"/>
            </a:rPr>
            <a:pPr/>
            <a:t>SVJ</a:t>
          </a:fld>
          <a:endParaRPr lang="cs-CZ" sz="1000" dirty="0"/>
        </a:p>
      </cdr:txBody>
    </cdr:sp>
  </cdr:relSizeAnchor>
  <cdr:relSizeAnchor xmlns:cdr="http://schemas.openxmlformats.org/drawingml/2006/chartDrawing">
    <cdr:from>
      <cdr:x>0.05864</cdr:x>
      <cdr:y>0.32254</cdr:y>
    </cdr:from>
    <cdr:to>
      <cdr:x>0.23297</cdr:x>
      <cdr:y>0.45054</cdr:y>
    </cdr:to>
    <cdr:sp macro="" textlink="">
      <cdr:nvSpPr>
        <cdr:cNvPr id="7" name="TextovéPole 1">
          <a:extLst xmlns:a="http://schemas.openxmlformats.org/drawingml/2006/main">
            <a:ext uri="{FF2B5EF4-FFF2-40B4-BE49-F238E27FC236}">
              <a16:creationId xmlns:a16="http://schemas.microsoft.com/office/drawing/2014/main" id="{3790EFCF-291C-4D6D-A0E0-6513E350131F}"/>
            </a:ext>
          </a:extLst>
        </cdr:cNvPr>
        <cdr:cNvSpPr txBox="1"/>
      </cdr:nvSpPr>
      <cdr:spPr>
        <a:xfrm xmlns:a="http://schemas.openxmlformats.org/drawingml/2006/main">
          <a:off x="296562" y="1471433"/>
          <a:ext cx="881656" cy="58395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1DD46882-5908-462F-A853-FDFBEF96255F}" type="CATEGORYNAME">
            <a:rPr lang="en-US" sz="1000" smtClean="0">
              <a:solidFill>
                <a:schemeClr val="bg1"/>
              </a:solidFill>
              <a:latin typeface="Arial" panose="020B0604020202020204" pitchFamily="34" charset="0"/>
              <a:cs typeface="Arial" panose="020B0604020202020204" pitchFamily="34" charset="0"/>
            </a:rPr>
            <a:pPr/>
            <a:t>Soukromý sektor</a:t>
          </a:fld>
          <a:endParaRPr lang="cs-CZ" sz="1000" dirty="0">
            <a:solidFill>
              <a:schemeClr val="bg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0.28819</cdr:x>
      <cdr:y>0.11425</cdr:y>
    </cdr:from>
    <cdr:to>
      <cdr:x>0.45463</cdr:x>
      <cdr:y>0.2387</cdr:y>
    </cdr:to>
    <cdr:sp macro="" textlink="">
      <cdr:nvSpPr>
        <cdr:cNvPr id="8" name="TextovéPole 7">
          <a:extLst xmlns:a="http://schemas.openxmlformats.org/drawingml/2006/main">
            <a:ext uri="{FF2B5EF4-FFF2-40B4-BE49-F238E27FC236}">
              <a16:creationId xmlns:a16="http://schemas.microsoft.com/office/drawing/2014/main" id="{999F4A99-54B1-43C5-A9DA-5757D304E360}"/>
            </a:ext>
          </a:extLst>
        </cdr:cNvPr>
        <cdr:cNvSpPr txBox="1"/>
      </cdr:nvSpPr>
      <cdr:spPr>
        <a:xfrm xmlns:a="http://schemas.openxmlformats.org/drawingml/2006/main">
          <a:off x="1457466" y="521214"/>
          <a:ext cx="841784" cy="5677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8B474EEA-3EB6-403C-BCC9-4937A9751E4B}" type="CATEGORYNAME">
            <a:rPr lang="en-US">
              <a:solidFill>
                <a:schemeClr val="bg1"/>
              </a:solidFill>
            </a:rPr>
            <a:pPr/>
            <a:t>Státní příjemci</a:t>
          </a:fld>
          <a:endParaRPr lang="cs-CZ"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0.48437</cdr:x>
      <cdr:y>0.90209</cdr:y>
    </cdr:from>
    <cdr:to>
      <cdr:x>0.66873</cdr:x>
      <cdr:y>1</cdr:y>
    </cdr:to>
    <cdr:sp macro="" textlink="">
      <cdr:nvSpPr>
        <cdr:cNvPr id="2" name="TextovéPole 1">
          <a:extLst xmlns:a="http://schemas.openxmlformats.org/drawingml/2006/main">
            <a:ext uri="{FF2B5EF4-FFF2-40B4-BE49-F238E27FC236}">
              <a16:creationId xmlns:a16="http://schemas.microsoft.com/office/drawing/2014/main" id="{B5D09A66-653B-4A60-9149-EDEA5B5F5A0C}"/>
            </a:ext>
          </a:extLst>
        </cdr:cNvPr>
        <cdr:cNvSpPr txBox="1"/>
      </cdr:nvSpPr>
      <cdr:spPr>
        <a:xfrm xmlns:a="http://schemas.openxmlformats.org/drawingml/2006/main">
          <a:off x="1968591" y="4115389"/>
          <a:ext cx="749288" cy="44667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cs-CZ" sz="1100" dirty="0">
              <a:solidFill>
                <a:schemeClr val="bg1"/>
              </a:solidFill>
              <a:latin typeface="Arial" panose="020B0604020202020204" pitchFamily="34" charset="0"/>
              <a:cs typeface="Arial" panose="020B0604020202020204" pitchFamily="34" charset="0"/>
            </a:rPr>
            <a:t>Obec</a:t>
          </a:r>
        </a:p>
      </cdr:txBody>
    </cdr:sp>
  </cdr:relSizeAnchor>
  <cdr:relSizeAnchor xmlns:cdr="http://schemas.openxmlformats.org/drawingml/2006/chartDrawing">
    <cdr:from>
      <cdr:x>0.21583</cdr:x>
      <cdr:y>0.18398</cdr:y>
    </cdr:from>
    <cdr:to>
      <cdr:x>0.35932</cdr:x>
      <cdr:y>0.26391</cdr:y>
    </cdr:to>
    <cdr:sp macro="" textlink="">
      <cdr:nvSpPr>
        <cdr:cNvPr id="3" name="TextovéPole 2">
          <a:extLst xmlns:a="http://schemas.openxmlformats.org/drawingml/2006/main">
            <a:ext uri="{FF2B5EF4-FFF2-40B4-BE49-F238E27FC236}">
              <a16:creationId xmlns:a16="http://schemas.microsoft.com/office/drawing/2014/main" id="{12218A3E-DA81-4F83-A841-1AF6E3B4FA61}"/>
            </a:ext>
          </a:extLst>
        </cdr:cNvPr>
        <cdr:cNvSpPr txBox="1"/>
      </cdr:nvSpPr>
      <cdr:spPr>
        <a:xfrm xmlns:a="http://schemas.openxmlformats.org/drawingml/2006/main">
          <a:off x="877180" y="809145"/>
          <a:ext cx="583207" cy="3515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57AAB2FD-93D0-407B-8DE0-8910FBF706A9}" type="CATEGORYNAME">
            <a:rPr lang="en-US" smtClean="0">
              <a:solidFill>
                <a:schemeClr val="bg1"/>
              </a:solidFill>
              <a:latin typeface="Arial" panose="020B0604020202020204" pitchFamily="34" charset="0"/>
              <a:cs typeface="Arial" panose="020B0604020202020204" pitchFamily="34" charset="0"/>
            </a:rPr>
            <a:pPr/>
            <a:t>NNO</a:t>
          </a:fld>
          <a:endParaRPr lang="cs-CZ" sz="1100" dirty="0">
            <a:solidFill>
              <a:schemeClr val="bg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0.07279</cdr:x>
      <cdr:y>0.1383</cdr:y>
    </cdr:from>
    <cdr:to>
      <cdr:x>0.25068</cdr:x>
      <cdr:y>0.27421</cdr:y>
    </cdr:to>
    <cdr:sp macro="" textlink="">
      <cdr:nvSpPr>
        <cdr:cNvPr id="5" name="TextovéPole 4">
          <a:extLst xmlns:a="http://schemas.openxmlformats.org/drawingml/2006/main">
            <a:ext uri="{FF2B5EF4-FFF2-40B4-BE49-F238E27FC236}">
              <a16:creationId xmlns:a16="http://schemas.microsoft.com/office/drawing/2014/main" id="{A2061B6E-531C-4789-9F81-2499FD75C97F}"/>
            </a:ext>
          </a:extLst>
        </cdr:cNvPr>
        <cdr:cNvSpPr txBox="1"/>
      </cdr:nvSpPr>
      <cdr:spPr>
        <a:xfrm xmlns:a="http://schemas.openxmlformats.org/drawingml/2006/main">
          <a:off x="295819" y="608235"/>
          <a:ext cx="723013" cy="5977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cs-CZ" sz="1100" dirty="0"/>
        </a:p>
      </cdr:txBody>
    </cdr:sp>
  </cdr:relSizeAnchor>
  <cdr:relSizeAnchor xmlns:cdr="http://schemas.openxmlformats.org/drawingml/2006/chartDrawing">
    <cdr:from>
      <cdr:x>0.31154</cdr:x>
      <cdr:y>0.12263</cdr:y>
    </cdr:from>
    <cdr:to>
      <cdr:x>0.57054</cdr:x>
      <cdr:y>0.26593</cdr:y>
    </cdr:to>
    <cdr:sp macro="" textlink="">
      <cdr:nvSpPr>
        <cdr:cNvPr id="6" name="TextovéPole 5">
          <a:extLst xmlns:a="http://schemas.openxmlformats.org/drawingml/2006/main">
            <a:ext uri="{FF2B5EF4-FFF2-40B4-BE49-F238E27FC236}">
              <a16:creationId xmlns:a16="http://schemas.microsoft.com/office/drawing/2014/main" id="{05C31463-DC64-499B-B665-80F8188AF7F1}"/>
            </a:ext>
          </a:extLst>
        </cdr:cNvPr>
        <cdr:cNvSpPr txBox="1"/>
      </cdr:nvSpPr>
      <cdr:spPr>
        <a:xfrm xmlns:a="http://schemas.openxmlformats.org/drawingml/2006/main">
          <a:off x="1266194" y="539353"/>
          <a:ext cx="1052623" cy="6302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cs-CZ" sz="1000" dirty="0">
              <a:solidFill>
                <a:schemeClr val="bg1"/>
              </a:solidFill>
              <a:latin typeface="Arial" panose="020B0604020202020204" pitchFamily="34" charset="0"/>
              <a:cs typeface="Arial" panose="020B0604020202020204" pitchFamily="34" charset="0"/>
            </a:rPr>
            <a:t>Církevní </a:t>
          </a:r>
          <a:r>
            <a:rPr lang="cs-CZ" sz="1000" dirty="0" smtClean="0">
              <a:solidFill>
                <a:schemeClr val="bg1"/>
              </a:solidFill>
              <a:latin typeface="Arial" panose="020B0604020202020204" pitchFamily="34" charset="0"/>
              <a:cs typeface="Arial" panose="020B0604020202020204" pitchFamily="34" charset="0"/>
            </a:rPr>
            <a:t>instituce</a:t>
          </a:r>
          <a:endParaRPr lang="cs-CZ" sz="1000" dirty="0">
            <a:solidFill>
              <a:schemeClr val="bg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0.25268</cdr:x>
      <cdr:y>0.16587</cdr:y>
    </cdr:from>
    <cdr:to>
      <cdr:x>0.39618</cdr:x>
      <cdr:y>0.2458</cdr:y>
    </cdr:to>
    <cdr:sp macro="" textlink="">
      <cdr:nvSpPr>
        <cdr:cNvPr id="7" name="TextovéPole 1">
          <a:extLst xmlns:a="http://schemas.openxmlformats.org/drawingml/2006/main">
            <a:ext uri="{FF2B5EF4-FFF2-40B4-BE49-F238E27FC236}">
              <a16:creationId xmlns:a16="http://schemas.microsoft.com/office/drawing/2014/main" id="{A5C4BA92-6392-4D50-869D-C6634420A47D}"/>
            </a:ext>
          </a:extLst>
        </cdr:cNvPr>
        <cdr:cNvSpPr txBox="1"/>
      </cdr:nvSpPr>
      <cdr:spPr>
        <a:xfrm xmlns:a="http://schemas.openxmlformats.org/drawingml/2006/main">
          <a:off x="1026969" y="729496"/>
          <a:ext cx="583207" cy="35152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cs-CZ" sz="1100" dirty="0">
            <a:solidFill>
              <a:schemeClr val="bg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0.03485</cdr:x>
      <cdr:y>0.59043</cdr:y>
    </cdr:from>
    <cdr:to>
      <cdr:x>0.20974</cdr:x>
      <cdr:y>0.75125</cdr:y>
    </cdr:to>
    <cdr:sp macro="" textlink="">
      <cdr:nvSpPr>
        <cdr:cNvPr id="9" name="TextovéPole 8">
          <a:extLst xmlns:a="http://schemas.openxmlformats.org/drawingml/2006/main">
            <a:ext uri="{FF2B5EF4-FFF2-40B4-BE49-F238E27FC236}">
              <a16:creationId xmlns:a16="http://schemas.microsoft.com/office/drawing/2014/main" id="{DE1424F4-EB00-4D46-A259-CB1352B61C16}"/>
            </a:ext>
          </a:extLst>
        </cdr:cNvPr>
        <cdr:cNvSpPr txBox="1"/>
      </cdr:nvSpPr>
      <cdr:spPr>
        <a:xfrm xmlns:a="http://schemas.openxmlformats.org/drawingml/2006/main">
          <a:off x="141647" y="2693587"/>
          <a:ext cx="710796" cy="7336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8B474EEA-3EB6-403C-BCC9-4937A9751E4B}" type="CATEGORYNAME">
            <a:rPr lang="en-US" sz="1000" smtClean="0">
              <a:solidFill>
                <a:schemeClr val="bg1"/>
              </a:solidFill>
            </a:rPr>
            <a:pPr/>
            <a:t>Státní příjemci</a:t>
          </a:fld>
          <a:endParaRPr lang="cs-CZ" sz="1000"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DA828EF0-7CBA-D14D-8B93-4AEC502D1E0A}"/>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160A80E7-8FBD-DD48-987B-63C5EE2A5E11}"/>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74856ED-4A75-E14F-82F9-3E3A8AD014FD}" type="datetimeFigureOut">
              <a:rPr lang="cs-CZ" smtClean="0"/>
              <a:t>14.10.2019</a:t>
            </a:fld>
            <a:endParaRPr lang="cs-CZ"/>
          </a:p>
        </p:txBody>
      </p:sp>
      <p:sp>
        <p:nvSpPr>
          <p:cNvPr id="4" name="Zástupný symbol pro zápatí 3">
            <a:extLst>
              <a:ext uri="{FF2B5EF4-FFF2-40B4-BE49-F238E27FC236}">
                <a16:creationId xmlns:a16="http://schemas.microsoft.com/office/drawing/2014/main" id="{41A00D05-E443-ED44-AA5F-6BE262375370}"/>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14666CAB-A58F-8B4D-9AF9-5F2D5B237794}"/>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4DCA9EE-A766-5048-BAAD-80864286853F}" type="slidenum">
              <a:rPr lang="cs-CZ" smtClean="0"/>
              <a:t>‹#›</a:t>
            </a:fld>
            <a:endParaRPr lang="cs-CZ"/>
          </a:p>
        </p:txBody>
      </p:sp>
    </p:spTree>
    <p:extLst>
      <p:ext uri="{BB962C8B-B14F-4D97-AF65-F5344CB8AC3E}">
        <p14:creationId xmlns:p14="http://schemas.microsoft.com/office/powerpoint/2010/main" val="254353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E61D0AC-43AB-41D4-86E8-17FEADBDF08C}" type="datetimeFigureOut">
              <a:rPr lang="cs-CZ" smtClean="0"/>
              <a:t>14.10.2019</a:t>
            </a:fld>
            <a:endParaRPr lang="cs-CZ"/>
          </a:p>
        </p:txBody>
      </p:sp>
      <p:sp>
        <p:nvSpPr>
          <p:cNvPr id="4" name="Zástupný symbol pro obrázek snímku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18AEC34-F7C9-4DC8-A740-BE07CA305709}" type="slidenum">
              <a:rPr lang="cs-CZ" smtClean="0"/>
              <a:t>‹#›</a:t>
            </a:fld>
            <a:endParaRPr lang="cs-CZ"/>
          </a:p>
        </p:txBody>
      </p:sp>
    </p:spTree>
    <p:extLst>
      <p:ext uri="{BB962C8B-B14F-4D97-AF65-F5344CB8AC3E}">
        <p14:creationId xmlns:p14="http://schemas.microsoft.com/office/powerpoint/2010/main" val="93312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Tematická koncentrace ERDF zatím navrhována na 75 % pro</a:t>
            </a:r>
            <a:r>
              <a:rPr lang="cs-CZ" baseline="0" dirty="0"/>
              <a:t> politické cíle 1 (45 %) a 2 (30 %)</a:t>
            </a:r>
          </a:p>
          <a:p>
            <a:r>
              <a:rPr lang="cs-CZ" baseline="0" dirty="0"/>
              <a:t>Není zcela kompatibilní</a:t>
            </a:r>
            <a:r>
              <a:rPr lang="cs-CZ" dirty="0"/>
              <a:t> s prioritami obcí a měst; platí, že se snižující se velikostí bude obtížnější realizovat projekty z</a:t>
            </a:r>
            <a:r>
              <a:rPr lang="cs-CZ" baseline="0" dirty="0"/>
              <a:t> politického cíle 1 </a:t>
            </a:r>
            <a:r>
              <a:rPr lang="cs-CZ" b="1" baseline="0" dirty="0"/>
              <a:t>na území měst a obcí</a:t>
            </a:r>
          </a:p>
          <a:p>
            <a:r>
              <a:rPr lang="cs-CZ" b="0" baseline="0" dirty="0"/>
              <a:t>Rozlišovat mezi projekty realizovanými samotnými městy a obcemi a projekty realizovanými na jejich území!</a:t>
            </a:r>
          </a:p>
          <a:p>
            <a:r>
              <a:rPr lang="cs-CZ" b="0" baseline="0" dirty="0"/>
              <a:t>Kvůli zvýšené potřebě spolufinancovat</a:t>
            </a:r>
            <a:endParaRPr lang="cs-CZ" b="0" dirty="0"/>
          </a:p>
        </p:txBody>
      </p:sp>
      <p:sp>
        <p:nvSpPr>
          <p:cNvPr id="4" name="Zástupný symbol pro číslo snímku 3"/>
          <p:cNvSpPr>
            <a:spLocks noGrp="1"/>
          </p:cNvSpPr>
          <p:nvPr>
            <p:ph type="sldNum" sz="quarter" idx="10"/>
          </p:nvPr>
        </p:nvSpPr>
        <p:spPr/>
        <p:txBody>
          <a:bodyPr/>
          <a:lstStyle/>
          <a:p>
            <a:fld id="{F07B7CA9-27A4-4243-830C-2C89B6E46066}" type="slidenum">
              <a:rPr lang="cs-CZ" smtClean="0"/>
              <a:t>5</a:t>
            </a:fld>
            <a:endParaRPr lang="cs-CZ"/>
          </a:p>
        </p:txBody>
      </p:sp>
    </p:spTree>
    <p:extLst>
      <p:ext uri="{BB962C8B-B14F-4D97-AF65-F5344CB8AC3E}">
        <p14:creationId xmlns:p14="http://schemas.microsoft.com/office/powerpoint/2010/main" val="2783420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t>Zdroj: MS2014+ k 13.8.2019</a:t>
            </a:r>
          </a:p>
          <a:p>
            <a:endParaRPr lang="cs-CZ" dirty="0"/>
          </a:p>
        </p:txBody>
      </p:sp>
      <p:sp>
        <p:nvSpPr>
          <p:cNvPr id="4" name="Zástupný symbol pro číslo snímku 3"/>
          <p:cNvSpPr>
            <a:spLocks noGrp="1"/>
          </p:cNvSpPr>
          <p:nvPr>
            <p:ph type="sldNum" sz="quarter" idx="10"/>
          </p:nvPr>
        </p:nvSpPr>
        <p:spPr/>
        <p:txBody>
          <a:bodyPr/>
          <a:lstStyle/>
          <a:p>
            <a:fld id="{418AEC34-F7C9-4DC8-A740-BE07CA305709}" type="slidenum">
              <a:rPr lang="cs-CZ" smtClean="0"/>
              <a:t>22</a:t>
            </a:fld>
            <a:endParaRPr lang="cs-CZ"/>
          </a:p>
        </p:txBody>
      </p:sp>
    </p:spTree>
    <p:extLst>
      <p:ext uri="{BB962C8B-B14F-4D97-AF65-F5344CB8AC3E}">
        <p14:creationId xmlns:p14="http://schemas.microsoft.com/office/powerpoint/2010/main" val="707187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18AEC34-F7C9-4DC8-A740-BE07CA305709}" type="slidenum">
              <a:rPr lang="cs-CZ" smtClean="0"/>
              <a:t>40</a:t>
            </a:fld>
            <a:endParaRPr lang="cs-CZ"/>
          </a:p>
        </p:txBody>
      </p:sp>
    </p:spTree>
    <p:extLst>
      <p:ext uri="{BB962C8B-B14F-4D97-AF65-F5344CB8AC3E}">
        <p14:creationId xmlns:p14="http://schemas.microsoft.com/office/powerpoint/2010/main" val="3949814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18AEC34-F7C9-4DC8-A740-BE07CA305709}" type="slidenum">
              <a:rPr lang="cs-CZ" smtClean="0"/>
              <a:t>46</a:t>
            </a:fld>
            <a:endParaRPr lang="cs-CZ"/>
          </a:p>
        </p:txBody>
      </p:sp>
    </p:spTree>
    <p:extLst>
      <p:ext uri="{BB962C8B-B14F-4D97-AF65-F5344CB8AC3E}">
        <p14:creationId xmlns:p14="http://schemas.microsoft.com/office/powerpoint/2010/main" val="721541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18AEC34-F7C9-4DC8-A740-BE07CA305709}" type="slidenum">
              <a:rPr lang="cs-CZ" smtClean="0"/>
              <a:t>49</a:t>
            </a:fld>
            <a:endParaRPr lang="cs-CZ"/>
          </a:p>
        </p:txBody>
      </p:sp>
    </p:spTree>
    <p:extLst>
      <p:ext uri="{BB962C8B-B14F-4D97-AF65-F5344CB8AC3E}">
        <p14:creationId xmlns:p14="http://schemas.microsoft.com/office/powerpoint/2010/main" val="4132049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Tematická koncentrace ERDF zatím navrhována na 75 % pro</a:t>
            </a:r>
            <a:r>
              <a:rPr lang="cs-CZ" baseline="0" dirty="0"/>
              <a:t> politické cíle 1 (45 %) a 2 (30 %)</a:t>
            </a:r>
          </a:p>
          <a:p>
            <a:r>
              <a:rPr lang="cs-CZ" baseline="0" dirty="0"/>
              <a:t>Není zcela kompatibilní</a:t>
            </a:r>
            <a:r>
              <a:rPr lang="cs-CZ" dirty="0"/>
              <a:t> s prioritami obcí a měst; platí, že se snižující se velikostí bude obtížnější realizovat projekty z</a:t>
            </a:r>
            <a:r>
              <a:rPr lang="cs-CZ" baseline="0" dirty="0"/>
              <a:t> politického cíle 1 </a:t>
            </a:r>
            <a:r>
              <a:rPr lang="cs-CZ" b="1" baseline="0" dirty="0"/>
              <a:t>na území měst a obcí</a:t>
            </a:r>
          </a:p>
          <a:p>
            <a:r>
              <a:rPr lang="cs-CZ" b="0" baseline="0" dirty="0"/>
              <a:t>Rozlišovat mezi projekty realizovanými samotnými městy a obcemi a projekty realizovanými na jejich území!</a:t>
            </a:r>
          </a:p>
          <a:p>
            <a:r>
              <a:rPr lang="cs-CZ" b="0" baseline="0" dirty="0"/>
              <a:t>Kvůli zvýšené potřebě spolufinancovat</a:t>
            </a:r>
            <a:endParaRPr lang="cs-CZ" b="0" dirty="0"/>
          </a:p>
        </p:txBody>
      </p:sp>
      <p:sp>
        <p:nvSpPr>
          <p:cNvPr id="4" name="Zástupný symbol pro číslo snímku 3"/>
          <p:cNvSpPr>
            <a:spLocks noGrp="1"/>
          </p:cNvSpPr>
          <p:nvPr>
            <p:ph type="sldNum" sz="quarter" idx="10"/>
          </p:nvPr>
        </p:nvSpPr>
        <p:spPr/>
        <p:txBody>
          <a:bodyPr/>
          <a:lstStyle/>
          <a:p>
            <a:fld id="{F07B7CA9-27A4-4243-830C-2C89B6E46066}" type="slidenum">
              <a:rPr lang="cs-CZ" smtClean="0"/>
              <a:t>6</a:t>
            </a:fld>
            <a:endParaRPr lang="cs-CZ"/>
          </a:p>
        </p:txBody>
      </p:sp>
    </p:spTree>
    <p:extLst>
      <p:ext uri="{BB962C8B-B14F-4D97-AF65-F5344CB8AC3E}">
        <p14:creationId xmlns:p14="http://schemas.microsoft.com/office/powerpoint/2010/main" val="1981881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i="0" kern="1200" baseline="0" dirty="0">
              <a:solidFill>
                <a:srgbClr val="FF0000"/>
              </a:solidFill>
              <a:latin typeface="Arial" panose="020B0604020202020204" pitchFamily="34" charset="0"/>
              <a:ea typeface="+mn-ea"/>
              <a:cs typeface="Arial" panose="020B0604020202020204" pitchFamily="34" charset="0"/>
            </a:endParaRPr>
          </a:p>
        </p:txBody>
      </p:sp>
      <p:sp>
        <p:nvSpPr>
          <p:cNvPr id="4" name="Zástupný symbol pro číslo snímku 3"/>
          <p:cNvSpPr>
            <a:spLocks noGrp="1"/>
          </p:cNvSpPr>
          <p:nvPr>
            <p:ph type="sldNum" sz="quarter" idx="10"/>
          </p:nvPr>
        </p:nvSpPr>
        <p:spPr/>
        <p:txBody>
          <a:bodyPr/>
          <a:lstStyle/>
          <a:p>
            <a:pPr marL="0" marR="0" lvl="0" indent="0" algn="r" defTabSz="1229502" rtl="0" eaLnBrk="1" fontAlgn="auto" latinLnBrk="0" hangingPunct="1">
              <a:lnSpc>
                <a:spcPct val="100000"/>
              </a:lnSpc>
              <a:spcBef>
                <a:spcPts val="0"/>
              </a:spcBef>
              <a:spcAft>
                <a:spcPts val="0"/>
              </a:spcAft>
              <a:buClrTx/>
              <a:buSzTx/>
              <a:buFontTx/>
              <a:buNone/>
              <a:tabLst/>
              <a:defRPr/>
            </a:pPr>
            <a:fld id="{58758A3C-3B05-48C5-9A81-9ECA945227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29502" rtl="0" eaLnBrk="1" fontAlgn="auto" latinLnBrk="0" hangingPunct="1">
                <a:lnSpc>
                  <a:spcPct val="100000"/>
                </a:lnSpc>
                <a:spcBef>
                  <a:spcPts val="0"/>
                </a:spcBef>
                <a:spcAft>
                  <a:spcPts val="0"/>
                </a:spcAft>
                <a:buClrTx/>
                <a:buSzTx/>
                <a:buFontTx/>
                <a:buNone/>
                <a:tabLst/>
                <a:defRPr/>
              </a:pPr>
              <a:t>7</a:t>
            </a:fld>
            <a:endPar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9696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Jednotný</a:t>
            </a:r>
            <a:r>
              <a:rPr lang="cs-CZ" baseline="0" dirty="0"/>
              <a:t> audit by měl ulehčit zátěž pro příjemce – méně kontrol, jejich vzájemná provázanost – uznávání předchozích výsledků</a:t>
            </a:r>
            <a:endParaRPr lang="cs-CZ" dirty="0"/>
          </a:p>
          <a:p>
            <a:r>
              <a:rPr lang="cs-CZ" dirty="0"/>
              <a:t>U zjednodušeného vykazování rozdílný postoj centra (MF) a/</a:t>
            </a:r>
            <a:r>
              <a:rPr lang="cs-CZ" dirty="0" err="1"/>
              <a:t>vs</a:t>
            </a:r>
            <a:r>
              <a:rPr lang="cs-CZ" dirty="0"/>
              <a:t> měst a obcí. Pro MF je to problém kvůli kontrolám, městům a obcím by mohlo ulevit ve výkaznictví</a:t>
            </a:r>
          </a:p>
          <a:p>
            <a:r>
              <a:rPr lang="cs-CZ" dirty="0"/>
              <a:t>U projektů se již nebude sledovat, jestli žadatel</a:t>
            </a:r>
            <a:r>
              <a:rPr lang="cs-CZ" baseline="0" dirty="0"/>
              <a:t> získal díky projektu nějaký příjem</a:t>
            </a:r>
          </a:p>
          <a:p>
            <a:r>
              <a:rPr lang="cs-CZ" baseline="0" dirty="0"/>
              <a:t>Velké projekty sice nebudou (počítám, že obce s nimi ani nepočítaly), ale jejich obdobou budou jakési zatím blíže moc nedefinované projekty strategického významu. EK by prostě velké projekty neměla tak detailně „řídit“ jako v současnosti</a:t>
            </a:r>
            <a:endParaRPr lang="cs-CZ" dirty="0"/>
          </a:p>
        </p:txBody>
      </p:sp>
      <p:sp>
        <p:nvSpPr>
          <p:cNvPr id="4" name="Zástupný symbol pro číslo snímku 3"/>
          <p:cNvSpPr>
            <a:spLocks noGrp="1"/>
          </p:cNvSpPr>
          <p:nvPr>
            <p:ph type="sldNum" sz="quarter" idx="10"/>
          </p:nvPr>
        </p:nvSpPr>
        <p:spPr/>
        <p:txBody>
          <a:bodyPr/>
          <a:lstStyle/>
          <a:p>
            <a:fld id="{F07B7CA9-27A4-4243-830C-2C89B6E46066}" type="slidenum">
              <a:rPr lang="cs-CZ" smtClean="0"/>
              <a:t>8</a:t>
            </a:fld>
            <a:endParaRPr lang="cs-CZ"/>
          </a:p>
        </p:txBody>
      </p:sp>
    </p:spTree>
    <p:extLst>
      <p:ext uri="{BB962C8B-B14F-4D97-AF65-F5344CB8AC3E}">
        <p14:creationId xmlns:p14="http://schemas.microsoft.com/office/powerpoint/2010/main" val="1159363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Jednotný</a:t>
            </a:r>
            <a:r>
              <a:rPr lang="cs-CZ" baseline="0" dirty="0"/>
              <a:t> audit by měl ulehčit zátěž pro příjemce – méně kontrol, jejich vzájemná provázanost – uznávání předchozích výsledků</a:t>
            </a:r>
            <a:endParaRPr lang="cs-CZ" dirty="0"/>
          </a:p>
          <a:p>
            <a:r>
              <a:rPr lang="cs-CZ" dirty="0"/>
              <a:t>U zjednodušeného vykazování rozdílný postoj centra (MF) a/</a:t>
            </a:r>
            <a:r>
              <a:rPr lang="cs-CZ" dirty="0" err="1"/>
              <a:t>vs</a:t>
            </a:r>
            <a:r>
              <a:rPr lang="cs-CZ" dirty="0"/>
              <a:t> měst a obcí. Pro MF je to problém kvůli kontrolám, městům a obcím by mohlo ulevit ve výkaznictví</a:t>
            </a:r>
          </a:p>
          <a:p>
            <a:r>
              <a:rPr lang="cs-CZ" dirty="0"/>
              <a:t>U projektů se již nebude sledovat, jestli žadatel</a:t>
            </a:r>
            <a:r>
              <a:rPr lang="cs-CZ" baseline="0" dirty="0"/>
              <a:t> získal díky projektu nějaký příjem</a:t>
            </a:r>
          </a:p>
          <a:p>
            <a:r>
              <a:rPr lang="cs-CZ" baseline="0" dirty="0"/>
              <a:t>Velké projekty sice nebudou (počítám, že obce s nimi ani nepočítaly), ale jejich obdobou budou jakési zatím blíže moc nedefinované projekty strategického významu. EK by prostě velké projekty neměla tak detailně „řídit“ jako v současnosti</a:t>
            </a:r>
            <a:endParaRPr lang="cs-CZ" dirty="0"/>
          </a:p>
        </p:txBody>
      </p:sp>
      <p:sp>
        <p:nvSpPr>
          <p:cNvPr id="4" name="Zástupný symbol pro číslo snímku 3"/>
          <p:cNvSpPr>
            <a:spLocks noGrp="1"/>
          </p:cNvSpPr>
          <p:nvPr>
            <p:ph type="sldNum" sz="quarter" idx="10"/>
          </p:nvPr>
        </p:nvSpPr>
        <p:spPr/>
        <p:txBody>
          <a:bodyPr/>
          <a:lstStyle/>
          <a:p>
            <a:fld id="{F07B7CA9-27A4-4243-830C-2C89B6E46066}" type="slidenum">
              <a:rPr lang="cs-CZ" smtClean="0"/>
              <a:t>9</a:t>
            </a:fld>
            <a:endParaRPr lang="cs-CZ"/>
          </a:p>
        </p:txBody>
      </p:sp>
    </p:spTree>
    <p:extLst>
      <p:ext uri="{BB962C8B-B14F-4D97-AF65-F5344CB8AC3E}">
        <p14:creationId xmlns:p14="http://schemas.microsoft.com/office/powerpoint/2010/main" val="767110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a:spcBef>
                <a:spcPts val="600"/>
              </a:spcBef>
            </a:pPr>
            <a:r>
              <a:rPr lang="cs-CZ" sz="2000" b="1" dirty="0"/>
              <a:t>Stále snaha o zmírnění přísného nastavení – návrh na 60 % (např. 35:25)</a:t>
            </a:r>
          </a:p>
          <a:p>
            <a:pPr lvl="0">
              <a:spcBef>
                <a:spcPts val="600"/>
              </a:spcBef>
            </a:pPr>
            <a:r>
              <a:rPr lang="cs-CZ" sz="2000" b="1" dirty="0"/>
              <a:t>Snaha o přesun specifických cílů z PC 3 do PC 1 a 2 – započítávaly by se např. investice do IT infrastruktury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i="0" kern="1200" baseline="0" dirty="0">
              <a:solidFill>
                <a:srgbClr val="FF0000"/>
              </a:solidFill>
              <a:latin typeface="Arial" panose="020B0604020202020204" pitchFamily="34" charset="0"/>
              <a:ea typeface="+mn-ea"/>
              <a:cs typeface="Arial" panose="020B0604020202020204" pitchFamily="34" charset="0"/>
            </a:endParaRPr>
          </a:p>
        </p:txBody>
      </p:sp>
      <p:sp>
        <p:nvSpPr>
          <p:cNvPr id="4" name="Zástupný symbol pro číslo snímku 3"/>
          <p:cNvSpPr>
            <a:spLocks noGrp="1"/>
          </p:cNvSpPr>
          <p:nvPr>
            <p:ph type="sldNum" sz="quarter" idx="10"/>
          </p:nvPr>
        </p:nvSpPr>
        <p:spPr/>
        <p:txBody>
          <a:bodyPr/>
          <a:lstStyle/>
          <a:p>
            <a:fld id="{58758A3C-3B05-48C5-9A81-9ECA945227A4}" type="slidenum">
              <a:rPr lang="cs-CZ" smtClean="0"/>
              <a:t>10</a:t>
            </a:fld>
            <a:endParaRPr lang="cs-CZ" dirty="0"/>
          </a:p>
        </p:txBody>
      </p:sp>
    </p:spTree>
    <p:extLst>
      <p:ext uri="{BB962C8B-B14F-4D97-AF65-F5344CB8AC3E}">
        <p14:creationId xmlns:p14="http://schemas.microsoft.com/office/powerpoint/2010/main" val="390717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18AEC34-F7C9-4DC8-A740-BE07CA305709}" type="slidenum">
              <a:rPr lang="cs-CZ" smtClean="0"/>
              <a:t>11</a:t>
            </a:fld>
            <a:endParaRPr lang="cs-CZ"/>
          </a:p>
        </p:txBody>
      </p:sp>
    </p:spTree>
    <p:extLst>
      <p:ext uri="{BB962C8B-B14F-4D97-AF65-F5344CB8AC3E}">
        <p14:creationId xmlns:p14="http://schemas.microsoft.com/office/powerpoint/2010/main" val="834238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kern="1200" dirty="0">
                <a:solidFill>
                  <a:schemeClr val="tx1"/>
                </a:solidFill>
                <a:effectLst/>
                <a:latin typeface="+mn-lt"/>
                <a:ea typeface="+mn-ea"/>
                <a:cs typeface="+mn-cs"/>
              </a:rPr>
              <a:t>Metropolitní území </a:t>
            </a:r>
            <a:endParaRPr lang="cs-CZ" sz="1200" kern="1200" dirty="0">
              <a:solidFill>
                <a:schemeClr val="tx1"/>
              </a:solidFill>
              <a:effectLst/>
              <a:latin typeface="+mn-lt"/>
              <a:ea typeface="+mn-ea"/>
              <a:cs typeface="+mn-cs"/>
            </a:endParaRPr>
          </a:p>
          <a:p>
            <a:pPr marL="171450" indent="-171450">
              <a:buFont typeface="Arial" panose="020B0604020202020204" pitchFamily="34" charset="0"/>
              <a:buChar char="•"/>
            </a:pPr>
            <a:r>
              <a:rPr lang="cs-CZ" sz="1200" kern="1200" dirty="0">
                <a:solidFill>
                  <a:schemeClr val="tx1"/>
                </a:solidFill>
                <a:effectLst/>
                <a:latin typeface="+mn-lt"/>
                <a:ea typeface="+mn-ea"/>
                <a:cs typeface="+mn-cs"/>
              </a:rPr>
              <a:t>Jedná se o metropolitní oblasti (tj. území obsahující jádrové město a jeho zázemí – tj. „metropolitní venkov“), které mají ambici plnit roli centra středoevropského významu a zároveň ekonomicky výrazně rostou a přibližují se evropskému průměru v ekonomických ukazatelích. </a:t>
            </a:r>
          </a:p>
          <a:p>
            <a:pPr marL="171450" indent="-171450">
              <a:buFont typeface="Arial" panose="020B0604020202020204" pitchFamily="34" charset="0"/>
              <a:buChar char="•"/>
            </a:pPr>
            <a:r>
              <a:rPr lang="cs-CZ" sz="1200" kern="1200" dirty="0">
                <a:solidFill>
                  <a:schemeClr val="tx1"/>
                </a:solidFill>
                <a:effectLst/>
                <a:latin typeface="+mn-lt"/>
                <a:ea typeface="+mn-ea"/>
                <a:cs typeface="+mn-cs"/>
              </a:rPr>
              <a:t>Dvě nejrychleji rostoucí české metropolitní oblasti mají do určité míry obdobné problémy a obdobné rozvojové potenciály (byť Praha je zjevně sama o sobě specifická). </a:t>
            </a:r>
          </a:p>
          <a:p>
            <a:pPr marL="0" indent="0">
              <a:buFont typeface="Arial" panose="020B0604020202020204" pitchFamily="34" charset="0"/>
              <a:buNone/>
            </a:pPr>
            <a:endParaRPr lang="cs-CZ" sz="1200" kern="1200" dirty="0">
              <a:solidFill>
                <a:schemeClr val="tx1"/>
              </a:solidFill>
              <a:effectLst/>
              <a:latin typeface="+mn-lt"/>
              <a:ea typeface="+mn-ea"/>
              <a:cs typeface="+mn-cs"/>
            </a:endParaRPr>
          </a:p>
          <a:p>
            <a:pPr marL="0" indent="0">
              <a:buFont typeface="Arial" panose="020B0604020202020204" pitchFamily="34" charset="0"/>
              <a:buNone/>
            </a:pPr>
            <a:r>
              <a:rPr lang="cs-CZ" sz="1200" kern="1200" dirty="0">
                <a:solidFill>
                  <a:schemeClr val="tx1"/>
                </a:solidFill>
                <a:effectLst/>
                <a:latin typeface="+mn-lt"/>
                <a:ea typeface="+mn-ea"/>
                <a:cs typeface="+mn-cs"/>
              </a:rPr>
              <a:t>Z analytických prací vyplývá, že Pražská a Brněnská metropolitní oblast se od ostatních metropolitních oblastí/aglomerací odlišují přinejmenším v těchto aspektech:</a:t>
            </a:r>
          </a:p>
          <a:p>
            <a:pPr marL="171450" lvl="0" indent="-171450">
              <a:buFont typeface="Arial" panose="020B0604020202020204" pitchFamily="34" charset="0"/>
              <a:buChar char="•"/>
            </a:pPr>
            <a:r>
              <a:rPr lang="cs-CZ" sz="1200" kern="1200" dirty="0">
                <a:solidFill>
                  <a:schemeClr val="tx1"/>
                </a:solidFill>
                <a:effectLst/>
                <a:latin typeface="+mn-lt"/>
                <a:ea typeface="+mn-ea"/>
                <a:cs typeface="+mn-cs"/>
              </a:rPr>
              <a:t>Nejvyšší ekonomická síla (HDP na obyvatele) – v případě Brna jako centra Jihomoravského kraje, jedno z nejrychlejších temp konvergence k evropskému průměru.</a:t>
            </a:r>
          </a:p>
          <a:p>
            <a:pPr marL="171450" lvl="0" indent="-171450">
              <a:buFont typeface="Arial" panose="020B0604020202020204" pitchFamily="34" charset="0"/>
              <a:buChar char="•"/>
            </a:pPr>
            <a:r>
              <a:rPr lang="cs-CZ" sz="1200" kern="1200" dirty="0">
                <a:solidFill>
                  <a:schemeClr val="tx1"/>
                </a:solidFill>
                <a:effectLst/>
                <a:latin typeface="+mn-lt"/>
                <a:ea typeface="+mn-ea"/>
                <a:cs typeface="+mn-cs"/>
              </a:rPr>
              <a:t>V oblasti </a:t>
            </a:r>
            <a:r>
              <a:rPr lang="cs-CZ" sz="1200" kern="1200" dirty="0" err="1">
                <a:solidFill>
                  <a:schemeClr val="tx1"/>
                </a:solidFill>
                <a:effectLst/>
                <a:latin typeface="+mn-lt"/>
                <a:ea typeface="+mn-ea"/>
                <a:cs typeface="+mn-cs"/>
              </a:rPr>
              <a:t>VaV</a:t>
            </a:r>
            <a:r>
              <a:rPr lang="cs-CZ" sz="1200" kern="1200" dirty="0">
                <a:solidFill>
                  <a:schemeClr val="tx1"/>
                </a:solidFill>
                <a:effectLst/>
                <a:latin typeface="+mn-lt"/>
                <a:ea typeface="+mn-ea"/>
                <a:cs typeface="+mn-cs"/>
              </a:rPr>
              <a:t> je dominantní pozice Prahy a dynamický růst Jihomoravského kraje (ve </a:t>
            </a:r>
            <a:r>
              <a:rPr lang="cs-CZ" sz="1200" kern="1200" dirty="0" err="1">
                <a:solidFill>
                  <a:schemeClr val="tx1"/>
                </a:solidFill>
                <a:effectLst/>
                <a:latin typeface="+mn-lt"/>
                <a:ea typeface="+mn-ea"/>
                <a:cs typeface="+mn-cs"/>
              </a:rPr>
              <a:t>VaV</a:t>
            </a:r>
            <a:r>
              <a:rPr lang="cs-CZ" sz="1200" kern="1200" dirty="0">
                <a:solidFill>
                  <a:schemeClr val="tx1"/>
                </a:solidFill>
                <a:effectLst/>
                <a:latin typeface="+mn-lt"/>
                <a:ea typeface="+mn-ea"/>
                <a:cs typeface="+mn-cs"/>
              </a:rPr>
              <a:t> lze ale sledovat i silný růst Ostravy, Plzně a Olomouce).</a:t>
            </a:r>
          </a:p>
          <a:p>
            <a:pPr marL="171450" lvl="0" indent="-171450">
              <a:buFont typeface="Arial" panose="020B0604020202020204" pitchFamily="34" charset="0"/>
              <a:buChar char="•"/>
            </a:pPr>
            <a:r>
              <a:rPr lang="cs-CZ" sz="1200" kern="1200" dirty="0">
                <a:solidFill>
                  <a:schemeClr val="tx1"/>
                </a:solidFill>
                <a:effectLst/>
                <a:latin typeface="+mn-lt"/>
                <a:ea typeface="+mn-ea"/>
                <a:cs typeface="+mn-cs"/>
              </a:rPr>
              <a:t>Praha a Jihomoravský kraj vykazují nejvyšší hodnoty produktivity práce.</a:t>
            </a:r>
          </a:p>
          <a:p>
            <a:pPr defTabSz="914313">
              <a:defRPr/>
            </a:pPr>
            <a:endParaRPr lang="cs-CZ" b="1" dirty="0"/>
          </a:p>
          <a:p>
            <a:r>
              <a:rPr lang="cs-CZ" sz="1200" b="1" kern="1200" dirty="0">
                <a:solidFill>
                  <a:schemeClr val="tx1"/>
                </a:solidFill>
                <a:effectLst/>
                <a:latin typeface="+mn-lt"/>
                <a:ea typeface="+mn-ea"/>
                <a:cs typeface="+mn-cs"/>
              </a:rPr>
              <a:t>Aglomerace</a:t>
            </a:r>
            <a:endParaRPr lang="cs-CZ" sz="1200" kern="1200" dirty="0">
              <a:solidFill>
                <a:schemeClr val="tx1"/>
              </a:solidFill>
              <a:effectLst/>
              <a:latin typeface="+mn-lt"/>
              <a:ea typeface="+mn-ea"/>
              <a:cs typeface="+mn-cs"/>
            </a:endParaRPr>
          </a:p>
          <a:p>
            <a:pPr marL="171450" indent="-171450">
              <a:buFont typeface="Arial" panose="020B0604020202020204" pitchFamily="34" charset="0"/>
              <a:buChar char="•"/>
            </a:pPr>
            <a:r>
              <a:rPr lang="cs-CZ" sz="1200" kern="1200" dirty="0">
                <a:solidFill>
                  <a:schemeClr val="tx1"/>
                </a:solidFill>
                <a:effectLst/>
                <a:latin typeface="+mn-lt"/>
                <a:ea typeface="+mn-ea"/>
                <a:cs typeface="+mn-cs"/>
              </a:rPr>
              <a:t>Jedná se o aglomerace, jejímiž centry jsou zpravidla krajská města. </a:t>
            </a:r>
          </a:p>
          <a:p>
            <a:pPr marL="171450" indent="-171450">
              <a:buFont typeface="Arial" panose="020B0604020202020204" pitchFamily="34" charset="0"/>
              <a:buChar char="•"/>
            </a:pPr>
            <a:r>
              <a:rPr lang="cs-CZ" sz="1200" kern="1200" dirty="0">
                <a:solidFill>
                  <a:schemeClr val="tx1"/>
                </a:solidFill>
                <a:effectLst/>
                <a:latin typeface="+mn-lt"/>
                <a:ea typeface="+mn-ea"/>
                <a:cs typeface="+mn-cs"/>
              </a:rPr>
              <a:t>Území těchto aglomerací - krajských měst a jejich zázemí, je vnitřně heterogenní a analytická část nenaznačuje znaky, které by byly společné pro všechny zástupce této kategorie. </a:t>
            </a:r>
          </a:p>
          <a:p>
            <a:pPr marL="171450" indent="-171450">
              <a:buFont typeface="Arial" panose="020B0604020202020204" pitchFamily="34" charset="0"/>
              <a:buChar char="•"/>
            </a:pPr>
            <a:r>
              <a:rPr lang="cs-CZ" sz="1200" kern="1200" dirty="0">
                <a:solidFill>
                  <a:schemeClr val="tx1"/>
                </a:solidFill>
                <a:effectLst/>
                <a:latin typeface="+mn-lt"/>
                <a:ea typeface="+mn-ea"/>
                <a:cs typeface="+mn-cs"/>
              </a:rPr>
              <a:t>Budoucí vývoj těchto území může být velmi různorodý. V některých případech lze předpokládat konvergenci k metropolitním územím, ale v některých případech je riziko hospodářské stagnace. </a:t>
            </a:r>
          </a:p>
          <a:p>
            <a:pPr marL="171450" indent="-171450">
              <a:buFont typeface="Arial" panose="020B0604020202020204" pitchFamily="34" charset="0"/>
              <a:buChar char="•"/>
            </a:pPr>
            <a:r>
              <a:rPr lang="cs-CZ" sz="1200" kern="1200" dirty="0">
                <a:solidFill>
                  <a:schemeClr val="tx1"/>
                </a:solidFill>
                <a:effectLst/>
                <a:latin typeface="+mn-lt"/>
                <a:ea typeface="+mn-ea"/>
                <a:cs typeface="+mn-cs"/>
              </a:rPr>
              <a:t>Tato území, resp. jejich centra by měla zajišťovat vyšší regionální funkce (např. umístění univerzity, odborné VŠ, výzkumné ústavy, speciální školy nadregionálního významu (např. konzervatoře), odborné školy, odborné akademie, nemocnice pro profesní vzdělávání, divadlo, koncertní síně, kongresová zařízení, muzea a galerie, vědecká knihovna, sportovní stadiony s více jak 15 tis. místy v hledišti, hotely vyšší kategorie, úřady a soudy vyššího stupně, hlavní pobočky bank, pojišťoven aj. organizací).</a:t>
            </a:r>
          </a:p>
          <a:p>
            <a:pPr marL="0" indent="0">
              <a:buFont typeface="Arial" panose="020B0604020202020204" pitchFamily="34" charset="0"/>
              <a:buNone/>
            </a:pPr>
            <a:endParaRPr lang="cs-CZ" sz="1200" kern="1200" dirty="0">
              <a:solidFill>
                <a:schemeClr val="tx1"/>
              </a:solidFill>
              <a:effectLst/>
              <a:latin typeface="+mn-lt"/>
              <a:ea typeface="+mn-ea"/>
              <a:cs typeface="+mn-cs"/>
            </a:endParaRPr>
          </a:p>
          <a:p>
            <a:r>
              <a:rPr lang="cs-CZ" sz="1200" b="1" kern="1200" dirty="0">
                <a:solidFill>
                  <a:schemeClr val="tx1"/>
                </a:solidFill>
                <a:effectLst/>
                <a:latin typeface="+mn-lt"/>
                <a:ea typeface="+mn-ea"/>
                <a:cs typeface="+mn-cs"/>
              </a:rPr>
              <a:t>Regionální centra a jejich venkovském zázemí</a:t>
            </a:r>
            <a:endParaRPr lang="cs-CZ" sz="1200" kern="1200" dirty="0">
              <a:solidFill>
                <a:schemeClr val="tx1"/>
              </a:solidFill>
              <a:effectLst/>
              <a:latin typeface="+mn-lt"/>
              <a:ea typeface="+mn-ea"/>
              <a:cs typeface="+mn-cs"/>
            </a:endParaRPr>
          </a:p>
          <a:p>
            <a:pPr marL="171450" indent="-171450">
              <a:buFont typeface="Arial" panose="020B0604020202020204" pitchFamily="34" charset="0"/>
              <a:buChar char="•"/>
            </a:pPr>
            <a:r>
              <a:rPr lang="cs-CZ" sz="1200" kern="1200" dirty="0">
                <a:solidFill>
                  <a:schemeClr val="tx1"/>
                </a:solidFill>
                <a:effectLst/>
                <a:latin typeface="+mn-lt"/>
                <a:ea typeface="+mn-ea"/>
                <a:cs typeface="+mn-cs"/>
              </a:rPr>
              <a:t>Regionální centra a jejich zázemí hrají významnou stabilizační roli v území a udržení této jejich role je pro český sídelní systém významné. </a:t>
            </a:r>
          </a:p>
          <a:p>
            <a:pPr marL="171450" indent="-171450">
              <a:buFont typeface="Arial" panose="020B0604020202020204" pitchFamily="34" charset="0"/>
              <a:buChar char="•"/>
            </a:pPr>
            <a:r>
              <a:rPr lang="cs-CZ" sz="1200" kern="1200" dirty="0">
                <a:solidFill>
                  <a:schemeClr val="tx1"/>
                </a:solidFill>
                <a:effectLst/>
                <a:latin typeface="+mn-lt"/>
                <a:ea typeface="+mn-ea"/>
                <a:cs typeface="+mn-cs"/>
              </a:rPr>
              <a:t>Problémy a rozvojové příležitosti těchto center jsou dány jejich polohou (na rozvojových osách, či mimo ně), velikostí, vzdáleností od centra od vyššího řádu, velikostí spádového území apod. </a:t>
            </a:r>
          </a:p>
          <a:p>
            <a:pPr marL="171450" indent="-171450">
              <a:buFont typeface="Arial" panose="020B0604020202020204" pitchFamily="34" charset="0"/>
              <a:buChar char="•"/>
            </a:pPr>
            <a:r>
              <a:rPr lang="cs-CZ" sz="1200" kern="1200" dirty="0">
                <a:solidFill>
                  <a:schemeClr val="tx1"/>
                </a:solidFill>
                <a:effectLst/>
                <a:latin typeface="+mn-lt"/>
                <a:ea typeface="+mn-ea"/>
                <a:cs typeface="+mn-cs"/>
              </a:rPr>
              <a:t>Přesto lze pro tuto kategorii definovat spektrum funkcí, které by centrum tohoto řádu mělo splňovat</a:t>
            </a:r>
            <a:r>
              <a:rPr lang="cs-CZ" sz="1200" kern="1200" baseline="0" dirty="0">
                <a:solidFill>
                  <a:schemeClr val="tx1"/>
                </a:solidFill>
                <a:effectLst/>
                <a:latin typeface="+mn-lt"/>
                <a:ea typeface="+mn-ea"/>
                <a:cs typeface="+mn-cs"/>
              </a:rPr>
              <a:t> (např. </a:t>
            </a:r>
            <a:r>
              <a:rPr lang="cs-CZ" sz="1200" kern="1200" dirty="0">
                <a:solidFill>
                  <a:schemeClr val="tx1"/>
                </a:solidFill>
                <a:effectLst/>
                <a:latin typeface="+mn-lt"/>
                <a:ea typeface="+mn-ea"/>
                <a:cs typeface="+mn-cs"/>
              </a:rPr>
              <a:t>střední školy s maturitou, nástavbová vzdělávací zařízení, zařízení pro podporu talentu (hudební, výtvarné aj.), rehabilitační zařízení, zařízení stacionární péče pro zdravotně postižené, základní nemocnice, krytý plavecký bazén, sportovní hala s tribunami pro diváky, stadion pro lehkou atletiku, prostory pro divadelní představení, muzeum, knihovna s odbornými publikacemi, obchodní domy, odborné prodejny, prodejní galerie, hotely a jiná ubytovací zařízení, úřady a soudy nižšího stupně, policie. </a:t>
            </a:r>
          </a:p>
          <a:p>
            <a:r>
              <a:rPr lang="cs-CZ" sz="1200" kern="1200" dirty="0">
                <a:solidFill>
                  <a:schemeClr val="tx1"/>
                </a:solidFill>
                <a:effectLst/>
                <a:latin typeface="+mn-lt"/>
                <a:ea typeface="+mn-ea"/>
                <a:cs typeface="+mn-cs"/>
              </a:rPr>
              <a:t>V rámci kategorie regionálních center jsou řešena regionální centra, která lze ztotožnit s většími centry obcí s rozšířenou působností – centra s více než 15 tisíci obyvateli a spádovým územím přesahujícím 25 tisíc obyvatel. V rámci „zázemí“ těchto center jsou nicméně řešeny i problémy menších obcí s rozšířenou působností.  </a:t>
            </a:r>
          </a:p>
          <a:p>
            <a:endParaRPr lang="cs-CZ" sz="1200" kern="1200" dirty="0">
              <a:solidFill>
                <a:schemeClr val="tx1"/>
              </a:solidFill>
              <a:effectLst/>
              <a:latin typeface="+mn-lt"/>
              <a:ea typeface="+mn-ea"/>
              <a:cs typeface="+mn-cs"/>
            </a:endParaRPr>
          </a:p>
          <a:p>
            <a:r>
              <a:rPr lang="cs-CZ" sz="1200" b="1" kern="1200" dirty="0">
                <a:solidFill>
                  <a:schemeClr val="tx1"/>
                </a:solidFill>
                <a:effectLst/>
                <a:latin typeface="+mn-lt"/>
                <a:ea typeface="+mn-ea"/>
                <a:cs typeface="+mn-cs"/>
              </a:rPr>
              <a:t>Strukturálně postižené kraje</a:t>
            </a:r>
            <a:endParaRPr lang="cs-CZ" sz="1200" kern="1200" dirty="0">
              <a:solidFill>
                <a:schemeClr val="tx1"/>
              </a:solidFill>
              <a:effectLst/>
              <a:latin typeface="+mn-lt"/>
              <a:ea typeface="+mn-ea"/>
              <a:cs typeface="+mn-cs"/>
            </a:endParaRPr>
          </a:p>
          <a:p>
            <a:pPr marL="171450" indent="-171450">
              <a:buFont typeface="Arial" panose="020B0604020202020204" pitchFamily="34" charset="0"/>
              <a:buChar char="•"/>
            </a:pPr>
            <a:r>
              <a:rPr lang="cs-CZ" sz="1200" kern="1200" dirty="0">
                <a:solidFill>
                  <a:schemeClr val="tx1"/>
                </a:solidFill>
                <a:effectLst/>
                <a:latin typeface="+mn-lt"/>
                <a:ea typeface="+mn-ea"/>
                <a:cs typeface="+mn-cs"/>
              </a:rPr>
              <a:t>Strukturálně postižené kraje prochází procesem hospodářské restrukturalizace z důvodu výrazného zaměření hospodářství na tradiční průmyslové obory. </a:t>
            </a:r>
          </a:p>
          <a:p>
            <a:pPr marL="171450" indent="-171450">
              <a:buFont typeface="Arial" panose="020B0604020202020204" pitchFamily="34" charset="0"/>
              <a:buChar char="•"/>
            </a:pPr>
            <a:r>
              <a:rPr lang="cs-CZ" sz="1200" kern="1200" dirty="0">
                <a:solidFill>
                  <a:schemeClr val="tx1"/>
                </a:solidFill>
                <a:effectLst/>
                <a:latin typeface="+mn-lt"/>
                <a:ea typeface="+mn-ea"/>
                <a:cs typeface="+mn-cs"/>
              </a:rPr>
              <a:t>Jedná se o tři kraje (Ústecký, Karlovarský, Moravskoslezský), které jsou ze strany státu podporovány specificky na základě vládního usnesení – vznikl pro ně Strategický rámec hospodářské restrukturalizace a jsou pro ně každoročně vytvářeny Souhrnné akční plány restrukturalizace.  </a:t>
            </a:r>
          </a:p>
          <a:p>
            <a:pPr marL="0" indent="0">
              <a:buFont typeface="Arial" panose="020B0604020202020204" pitchFamily="34" charset="0"/>
              <a:buNone/>
            </a:pPr>
            <a:endParaRPr lang="cs-CZ" sz="1200" kern="1200" dirty="0">
              <a:solidFill>
                <a:schemeClr val="tx1"/>
              </a:solidFill>
              <a:effectLst/>
              <a:latin typeface="+mn-lt"/>
              <a:ea typeface="+mn-ea"/>
              <a:cs typeface="+mn-cs"/>
            </a:endParaRPr>
          </a:p>
          <a:p>
            <a:pPr marL="0" indent="0">
              <a:buFont typeface="Arial" panose="020B0604020202020204" pitchFamily="34" charset="0"/>
              <a:buNone/>
            </a:pPr>
            <a:r>
              <a:rPr lang="cs-CZ" sz="1200" kern="1200" dirty="0">
                <a:solidFill>
                  <a:schemeClr val="tx1"/>
                </a:solidFill>
                <a:effectLst/>
                <a:latin typeface="+mn-lt"/>
                <a:ea typeface="+mn-ea"/>
                <a:cs typeface="+mn-cs"/>
              </a:rPr>
              <a:t>Z analytických prací vyplývá, že se tři kraje od ostatních odlišují přinejmenším v těchto aspektech:</a:t>
            </a:r>
          </a:p>
          <a:p>
            <a:pPr marL="171450" lvl="0" indent="-171450">
              <a:buFont typeface="Arial" panose="020B0604020202020204" pitchFamily="34" charset="0"/>
              <a:buChar char="•"/>
            </a:pPr>
            <a:r>
              <a:rPr lang="cs-CZ" sz="1200" kern="1200" dirty="0">
                <a:solidFill>
                  <a:schemeClr val="tx1"/>
                </a:solidFill>
                <a:effectLst/>
                <a:latin typeface="+mn-lt"/>
                <a:ea typeface="+mn-ea"/>
                <a:cs typeface="+mn-cs"/>
              </a:rPr>
              <a:t>Nejvyšší podíl osob ohrožených chudobou a nejvyšší podíl osob v exekuci.</a:t>
            </a:r>
          </a:p>
          <a:p>
            <a:pPr marL="171450" lvl="0" indent="-171450">
              <a:buFont typeface="Arial" panose="020B0604020202020204" pitchFamily="34" charset="0"/>
              <a:buChar char="•"/>
            </a:pPr>
            <a:r>
              <a:rPr lang="cs-CZ" sz="1200" kern="1200" dirty="0">
                <a:solidFill>
                  <a:schemeClr val="tx1"/>
                </a:solidFill>
                <a:effectLst/>
                <a:latin typeface="+mn-lt"/>
                <a:ea typeface="+mn-ea"/>
                <a:cs typeface="+mn-cs"/>
              </a:rPr>
              <a:t>Nejrychlejší růst indexu stáří svědčící o nízké porodnosti a odlivu spíše mladší populace.</a:t>
            </a:r>
          </a:p>
          <a:p>
            <a:pPr marL="171450" lvl="0" indent="-171450">
              <a:buFont typeface="Arial" panose="020B0604020202020204" pitchFamily="34" charset="0"/>
              <a:buChar char="•"/>
            </a:pPr>
            <a:r>
              <a:rPr lang="cs-CZ" sz="1200" kern="1200" dirty="0">
                <a:solidFill>
                  <a:schemeClr val="tx1"/>
                </a:solidFill>
                <a:effectLst/>
                <a:latin typeface="+mn-lt"/>
                <a:ea typeface="+mn-ea"/>
                <a:cs typeface="+mn-cs"/>
              </a:rPr>
              <a:t>Problematická situace na trhu práce – stále vyšší nezaměstnanost, nesoulad mezi poptávkou a nabídkou na trhu práce, dlouhodobě nejvyšší podíl dlouhodobě nezaměstnaných (platí především pro Ústecký a Karlovarský kraj).</a:t>
            </a:r>
          </a:p>
          <a:p>
            <a:pPr marL="171450" lvl="0" indent="-171450">
              <a:buFont typeface="Arial" panose="020B0604020202020204" pitchFamily="34" charset="0"/>
              <a:buChar char="•"/>
            </a:pPr>
            <a:r>
              <a:rPr lang="cs-CZ" sz="1200" kern="1200" dirty="0">
                <a:solidFill>
                  <a:schemeClr val="tx1"/>
                </a:solidFill>
                <a:effectLst/>
                <a:latin typeface="+mn-lt"/>
                <a:ea typeface="+mn-ea"/>
                <a:cs typeface="+mn-cs"/>
              </a:rPr>
              <a:t>Relativně špatné napojení na klíčové dopravní tahy (zejména Karlovarský kraj).</a:t>
            </a:r>
          </a:p>
          <a:p>
            <a:pPr marL="171450" lvl="0" indent="-171450">
              <a:buFont typeface="Arial" panose="020B0604020202020204" pitchFamily="34" charset="0"/>
              <a:buChar char="•"/>
            </a:pPr>
            <a:r>
              <a:rPr lang="cs-CZ" sz="1200" kern="1200" dirty="0">
                <a:solidFill>
                  <a:schemeClr val="tx1"/>
                </a:solidFill>
                <a:effectLst/>
                <a:latin typeface="+mn-lt"/>
                <a:ea typeface="+mn-ea"/>
                <a:cs typeface="+mn-cs"/>
              </a:rPr>
              <a:t>Znečištění – vzhledem k intenzivní hospodářské činnosti zejména v částech Ústeckého a Moravskoslezského kraje.</a:t>
            </a:r>
          </a:p>
          <a:p>
            <a:pPr marL="0" lvl="0" indent="0">
              <a:buFont typeface="Arial" panose="020B0604020202020204" pitchFamily="34" charset="0"/>
              <a:buNone/>
            </a:pPr>
            <a:endParaRPr lang="cs-CZ" sz="1200" kern="1200" dirty="0">
              <a:solidFill>
                <a:schemeClr val="tx1"/>
              </a:solidFill>
              <a:effectLst/>
              <a:latin typeface="+mn-lt"/>
              <a:ea typeface="+mn-ea"/>
              <a:cs typeface="+mn-cs"/>
            </a:endParaRPr>
          </a:p>
          <a:p>
            <a:r>
              <a:rPr lang="cs-CZ" sz="1200" b="1" kern="1200" dirty="0">
                <a:solidFill>
                  <a:schemeClr val="tx1"/>
                </a:solidFill>
                <a:effectLst/>
                <a:latin typeface="+mn-lt"/>
                <a:ea typeface="+mn-ea"/>
                <a:cs typeface="+mn-cs"/>
              </a:rPr>
              <a:t>Hospodářsky a sociálně ohrožená území</a:t>
            </a:r>
            <a:endParaRPr lang="cs-CZ" sz="1200" kern="1200" dirty="0">
              <a:solidFill>
                <a:schemeClr val="tx1"/>
              </a:solidFill>
              <a:effectLst/>
              <a:latin typeface="+mn-lt"/>
              <a:ea typeface="+mn-ea"/>
              <a:cs typeface="+mn-cs"/>
            </a:endParaRPr>
          </a:p>
          <a:p>
            <a:pPr marL="171450" indent="-171450">
              <a:buFont typeface="Arial" panose="020B0604020202020204" pitchFamily="34" charset="0"/>
              <a:buChar char="•"/>
            </a:pPr>
            <a:r>
              <a:rPr lang="cs-CZ" sz="1200" kern="1200" dirty="0">
                <a:solidFill>
                  <a:schemeClr val="tx1"/>
                </a:solidFill>
                <a:effectLst/>
                <a:latin typeface="+mn-lt"/>
                <a:ea typeface="+mn-ea"/>
                <a:cs typeface="+mn-cs"/>
              </a:rPr>
              <a:t>Na základě analýzy a odborných prací existují v rámci ČR území, které lze označit za periferní – </a:t>
            </a:r>
          </a:p>
          <a:p>
            <a:pPr marL="171450" indent="-171450">
              <a:buFont typeface="Arial" panose="020B0604020202020204" pitchFamily="34" charset="0"/>
              <a:buChar char="•"/>
            </a:pPr>
            <a:r>
              <a:rPr lang="cs-CZ" sz="1200" kern="1200" dirty="0">
                <a:solidFill>
                  <a:schemeClr val="tx1"/>
                </a:solidFill>
                <a:effectLst/>
                <a:latin typeface="+mn-lt"/>
                <a:ea typeface="+mn-ea"/>
                <a:cs typeface="+mn-cs"/>
              </a:rPr>
              <a:t>perifernost přitom může mít více podob: oblasti ve velké vzdálenosti od regionálních center, území, která v důsledku restrukturalizace přišla o velké množství pracovních příležitostí a neuspěla v jejich nahrazení jinými aktivitami, venkovská území v zázemí velkých měst, která mají kladné migrační saldo, nicméně jsou charakteristické vysokou mírou nezaměstnanosti.</a:t>
            </a:r>
          </a:p>
          <a:p>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Z analytických prací vyplývá, že zaostávající regiony (vnitřní a vnější periferie) vykazují určité specifické charakteristiky:</a:t>
            </a:r>
          </a:p>
          <a:p>
            <a:pPr marL="171450" lvl="0" indent="-171450">
              <a:buFont typeface="Arial" panose="020B0604020202020204" pitchFamily="34" charset="0"/>
              <a:buChar char="•"/>
            </a:pPr>
            <a:r>
              <a:rPr lang="cs-CZ" sz="1200" kern="1200" dirty="0">
                <a:solidFill>
                  <a:schemeClr val="tx1"/>
                </a:solidFill>
                <a:effectLst/>
                <a:latin typeface="+mn-lt"/>
                <a:ea typeface="+mn-ea"/>
                <a:cs typeface="+mn-cs"/>
              </a:rPr>
              <a:t>Ve vnitřních periferiích jsou středně velké podniky často dominantním zaměstnavatelem.</a:t>
            </a:r>
          </a:p>
          <a:p>
            <a:pPr marL="171450" lvl="0" indent="-171450">
              <a:buFont typeface="Arial" panose="020B0604020202020204" pitchFamily="34" charset="0"/>
              <a:buChar char="•"/>
            </a:pPr>
            <a:r>
              <a:rPr lang="cs-CZ" sz="1200" kern="1200" dirty="0">
                <a:solidFill>
                  <a:schemeClr val="tx1"/>
                </a:solidFill>
                <a:effectLst/>
                <a:latin typeface="+mn-lt"/>
                <a:ea typeface="+mn-ea"/>
                <a:cs typeface="+mn-cs"/>
              </a:rPr>
              <a:t>Přinejmenším některá tato území (části Zlínského kraje a Kraje Vysočina) vykazují relativně nejmenší podíl osob ohrožených sociálním vyloučením/osob ohrožených exekucí.</a:t>
            </a:r>
          </a:p>
          <a:p>
            <a:pPr marL="171450" lvl="0" indent="-171450">
              <a:buFont typeface="Arial" panose="020B0604020202020204" pitchFamily="34" charset="0"/>
              <a:buChar char="•"/>
            </a:pPr>
            <a:r>
              <a:rPr lang="cs-CZ" sz="1200" kern="1200" dirty="0">
                <a:solidFill>
                  <a:schemeClr val="tx1"/>
                </a:solidFill>
                <a:effectLst/>
                <a:latin typeface="+mn-lt"/>
                <a:ea typeface="+mn-ea"/>
                <a:cs typeface="+mn-cs"/>
              </a:rPr>
              <a:t>Špatná dostupnost veřejných služeb – zejména ve vnitřních periferiích.</a:t>
            </a:r>
          </a:p>
          <a:p>
            <a:pPr marL="171450" lvl="0" indent="-171450">
              <a:buFont typeface="Arial" panose="020B0604020202020204" pitchFamily="34" charset="0"/>
              <a:buChar char="•"/>
            </a:pPr>
            <a:r>
              <a:rPr lang="cs-CZ" sz="1200" kern="1200" dirty="0">
                <a:solidFill>
                  <a:schemeClr val="tx1"/>
                </a:solidFill>
                <a:effectLst/>
                <a:latin typeface="+mn-lt"/>
                <a:ea typeface="+mn-ea"/>
                <a:cs typeface="+mn-cs"/>
              </a:rPr>
              <a:t>U určitého typu periferií špatná dopravní dostupnost veřejnou dopravou (zejména o víkendu).</a:t>
            </a:r>
          </a:p>
          <a:p>
            <a:pPr marL="171450" lvl="0" indent="-171450">
              <a:buFont typeface="Arial" panose="020B0604020202020204" pitchFamily="34" charset="0"/>
              <a:buChar char="•"/>
            </a:pPr>
            <a:r>
              <a:rPr lang="cs-CZ" sz="1200" kern="1200" dirty="0">
                <a:solidFill>
                  <a:schemeClr val="tx1"/>
                </a:solidFill>
                <a:effectLst/>
                <a:latin typeface="+mn-lt"/>
                <a:ea typeface="+mn-ea"/>
                <a:cs typeface="+mn-cs"/>
              </a:rPr>
              <a:t>Nižší intenzita bytové výstavby.</a:t>
            </a:r>
          </a:p>
          <a:p>
            <a:pPr marL="171450" lvl="0" indent="-171450">
              <a:buFont typeface="Arial" panose="020B0604020202020204" pitchFamily="34" charset="0"/>
              <a:buChar char="•"/>
            </a:pPr>
            <a:r>
              <a:rPr lang="cs-CZ" sz="1200" kern="1200" dirty="0">
                <a:solidFill>
                  <a:schemeClr val="tx1"/>
                </a:solidFill>
                <a:effectLst/>
                <a:latin typeface="+mn-lt"/>
                <a:ea typeface="+mn-ea"/>
                <a:cs typeface="+mn-cs"/>
              </a:rPr>
              <a:t>Dlouhodobě záporný přirozený přírůstek.</a:t>
            </a:r>
          </a:p>
          <a:p>
            <a:pPr marL="171450" lvl="0" indent="-171450">
              <a:buFont typeface="Arial" panose="020B0604020202020204" pitchFamily="34" charset="0"/>
              <a:buChar char="•"/>
            </a:pPr>
            <a:r>
              <a:rPr lang="cs-CZ" sz="1200" kern="1200" dirty="0">
                <a:solidFill>
                  <a:schemeClr val="tx1"/>
                </a:solidFill>
                <a:effectLst/>
                <a:latin typeface="+mn-lt"/>
                <a:ea typeface="+mn-ea"/>
                <a:cs typeface="+mn-cs"/>
              </a:rPr>
              <a:t>Nejvyšší hodnoty indexu stáří – to svědčí o odchodu mladších skupin obyvatelstva.</a:t>
            </a:r>
          </a:p>
          <a:p>
            <a:pPr marL="171450" lvl="0" indent="-171450">
              <a:buFont typeface="Arial" panose="020B0604020202020204" pitchFamily="34" charset="0"/>
              <a:buChar char="•"/>
            </a:pPr>
            <a:r>
              <a:rPr lang="cs-CZ" sz="1200" kern="1200" dirty="0">
                <a:solidFill>
                  <a:schemeClr val="tx1"/>
                </a:solidFill>
                <a:effectLst/>
                <a:latin typeface="+mn-lt"/>
                <a:ea typeface="+mn-ea"/>
                <a:cs typeface="+mn-cs"/>
              </a:rPr>
              <a:t>Horší dostupnost vysokorychlostního internetu. </a:t>
            </a:r>
          </a:p>
          <a:p>
            <a:endParaRPr lang="cs-CZ" sz="1200" kern="1200" dirty="0">
              <a:solidFill>
                <a:schemeClr val="tx1"/>
              </a:solidFill>
              <a:effectLst/>
              <a:latin typeface="+mn-lt"/>
              <a:ea typeface="+mn-ea"/>
              <a:cs typeface="+mn-cs"/>
            </a:endParaRPr>
          </a:p>
          <a:p>
            <a:pPr marL="0" indent="0">
              <a:buFont typeface="Arial" panose="020B0604020202020204" pitchFamily="34" charset="0"/>
              <a:buNone/>
            </a:pPr>
            <a:endParaRPr lang="cs-CZ" sz="1200" kern="1200" dirty="0">
              <a:solidFill>
                <a:schemeClr val="tx1"/>
              </a:solidFill>
              <a:effectLst/>
              <a:latin typeface="+mn-lt"/>
              <a:ea typeface="+mn-ea"/>
              <a:cs typeface="+mn-cs"/>
            </a:endParaRPr>
          </a:p>
          <a:p>
            <a:pPr defTabSz="914313">
              <a:defRPr/>
            </a:pPr>
            <a:endParaRPr lang="cs-CZ" b="1" dirty="0"/>
          </a:p>
        </p:txBody>
      </p:sp>
    </p:spTree>
    <p:extLst>
      <p:ext uri="{BB962C8B-B14F-4D97-AF65-F5344CB8AC3E}">
        <p14:creationId xmlns:p14="http://schemas.microsoft.com/office/powerpoint/2010/main" val="492882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t>Opět suma alokace všech výzev a</a:t>
            </a:r>
            <a:r>
              <a:rPr lang="cs-CZ" sz="1200" baseline="0" dirty="0"/>
              <a:t> podílový převis objemu projektů ve všech stavech.</a:t>
            </a:r>
            <a:endParaRPr lang="cs-CZ"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t>Zdroj: MS2014+ k 3.10.2019</a:t>
            </a:r>
          </a:p>
          <a:p>
            <a:endParaRPr lang="cs-CZ" dirty="0"/>
          </a:p>
        </p:txBody>
      </p:sp>
      <p:sp>
        <p:nvSpPr>
          <p:cNvPr id="4" name="Zástupný symbol pro číslo snímku 3"/>
          <p:cNvSpPr>
            <a:spLocks noGrp="1"/>
          </p:cNvSpPr>
          <p:nvPr>
            <p:ph type="sldNum" sz="quarter" idx="10"/>
          </p:nvPr>
        </p:nvSpPr>
        <p:spPr/>
        <p:txBody>
          <a:bodyPr/>
          <a:lstStyle/>
          <a:p>
            <a:fld id="{418AEC34-F7C9-4DC8-A740-BE07CA305709}" type="slidenum">
              <a:rPr lang="cs-CZ" smtClean="0"/>
              <a:t>21</a:t>
            </a:fld>
            <a:endParaRPr lang="cs-CZ"/>
          </a:p>
        </p:txBody>
      </p:sp>
    </p:spTree>
    <p:extLst>
      <p:ext uri="{BB962C8B-B14F-4D97-AF65-F5344CB8AC3E}">
        <p14:creationId xmlns:p14="http://schemas.microsoft.com/office/powerpoint/2010/main" val="8828934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6902"/>
            <a:ext cx="7772400" cy="1461244"/>
          </a:xfrm>
        </p:spPr>
        <p:txBody>
          <a:bodyPr anchor="b">
            <a:normAutofit/>
          </a:bodyPr>
          <a:lstStyle>
            <a:lvl1pPr algn="ctr">
              <a:defRPr sz="5000">
                <a:solidFill>
                  <a:srgbClr val="1D71B8"/>
                </a:solidFill>
              </a:defRPr>
            </a:lvl1pPr>
          </a:lstStyle>
          <a:p>
            <a:r>
              <a:rPr lang="cs-CZ" dirty="0"/>
              <a:t>Kliknutím lze upravit styl.</a:t>
            </a:r>
            <a:endParaRPr lang="en-US" dirty="0"/>
          </a:p>
        </p:txBody>
      </p:sp>
      <p:sp>
        <p:nvSpPr>
          <p:cNvPr id="3" name="Subtitle 2"/>
          <p:cNvSpPr>
            <a:spLocks noGrp="1"/>
          </p:cNvSpPr>
          <p:nvPr>
            <p:ph type="subTitle" idx="1"/>
          </p:nvPr>
        </p:nvSpPr>
        <p:spPr>
          <a:xfrm>
            <a:off x="1143000" y="4317356"/>
            <a:ext cx="6858000" cy="940443"/>
          </a:xfrm>
        </p:spPr>
        <p:txBody>
          <a:bodyPr>
            <a:normAutofit/>
          </a:bodyPr>
          <a:lstStyle>
            <a:lvl1pPr marL="0" indent="0" algn="ctr">
              <a:buNone/>
              <a:defRPr sz="3000">
                <a:solidFill>
                  <a:srgbClr val="C0C0C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můžete upravit styl předlohy.</a:t>
            </a:r>
            <a:endParaRPr lang="en-US" dirty="0"/>
          </a:p>
        </p:txBody>
      </p:sp>
      <p:sp>
        <p:nvSpPr>
          <p:cNvPr id="4" name="Date Placeholder 3"/>
          <p:cNvSpPr>
            <a:spLocks noGrp="1"/>
          </p:cNvSpPr>
          <p:nvPr>
            <p:ph type="dt" sz="half" idx="10"/>
          </p:nvPr>
        </p:nvSpPr>
        <p:spPr/>
        <p:txBody>
          <a:bodyPr/>
          <a:lstStyle/>
          <a:p>
            <a:fld id="{CD09803C-109F-484A-83D6-FFACFBED6390}" type="datetimeFigureOut">
              <a:rPr lang="cs-CZ" smtClean="0"/>
              <a:t>14.10.2019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DE5F6C0-4E17-4BB5-911A-51F62883F08C}" type="slidenum">
              <a:rPr lang="cs-CZ" smtClean="0"/>
              <a:t>‹#›</a:t>
            </a:fld>
            <a:endParaRPr lang="cs-CZ"/>
          </a:p>
        </p:txBody>
      </p:sp>
      <p:pic>
        <p:nvPicPr>
          <p:cNvPr id="8" name="Obrázek 7">
            <a:extLst>
              <a:ext uri="{FF2B5EF4-FFF2-40B4-BE49-F238E27FC236}">
                <a16:creationId xmlns:a16="http://schemas.microsoft.com/office/drawing/2014/main" id="{AB0A7F68-D4D0-EE48-ADB6-74D619B2C7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0888" y="695469"/>
            <a:ext cx="1842223" cy="1842223"/>
          </a:xfrm>
          <a:prstGeom prst="rect">
            <a:avLst/>
          </a:prstGeom>
        </p:spPr>
      </p:pic>
      <p:pic>
        <p:nvPicPr>
          <p:cNvPr id="10" name="Obrázek 9">
            <a:extLst>
              <a:ext uri="{FF2B5EF4-FFF2-40B4-BE49-F238E27FC236}">
                <a16:creationId xmlns:a16="http://schemas.microsoft.com/office/drawing/2014/main" id="{5C0B2BF2-315A-B540-A0F1-D67C119C473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34918" y="6079792"/>
            <a:ext cx="3874162" cy="871942"/>
          </a:xfrm>
          <a:prstGeom prst="rect">
            <a:avLst/>
          </a:prstGeom>
        </p:spPr>
      </p:pic>
    </p:spTree>
    <p:extLst>
      <p:ext uri="{BB962C8B-B14F-4D97-AF65-F5344CB8AC3E}">
        <p14:creationId xmlns:p14="http://schemas.microsoft.com/office/powerpoint/2010/main" val="511959940"/>
      </p:ext>
    </p:extLst>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CD09803C-109F-484A-83D6-FFACFBED6390}" type="datetimeFigureOut">
              <a:rPr lang="cs-CZ" smtClean="0"/>
              <a:t>14.10.2019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DE5F6C0-4E17-4BB5-911A-51F62883F08C}" type="slidenum">
              <a:rPr lang="cs-CZ" smtClean="0"/>
              <a:t>‹#›</a:t>
            </a:fld>
            <a:endParaRPr lang="cs-CZ"/>
          </a:p>
        </p:txBody>
      </p:sp>
    </p:spTree>
    <p:extLst>
      <p:ext uri="{BB962C8B-B14F-4D97-AF65-F5344CB8AC3E}">
        <p14:creationId xmlns:p14="http://schemas.microsoft.com/office/powerpoint/2010/main" val="1057467745"/>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CD09803C-109F-484A-83D6-FFACFBED6390}" type="datetimeFigureOut">
              <a:rPr lang="cs-CZ" smtClean="0"/>
              <a:t>14.10.2019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DE5F6C0-4E17-4BB5-911A-51F62883F08C}" type="slidenum">
              <a:rPr lang="cs-CZ" smtClean="0"/>
              <a:t>‹#›</a:t>
            </a:fld>
            <a:endParaRPr lang="cs-CZ"/>
          </a:p>
        </p:txBody>
      </p:sp>
    </p:spTree>
    <p:extLst>
      <p:ext uri="{BB962C8B-B14F-4D97-AF65-F5344CB8AC3E}">
        <p14:creationId xmlns:p14="http://schemas.microsoft.com/office/powerpoint/2010/main" val="2777265599"/>
      </p:ext>
    </p:extLst>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D09803C-109F-484A-83D6-FFACFBED6390}" type="datetimeFigureOut">
              <a:rPr lang="cs-CZ" smtClean="0"/>
              <a:t>14.10.2019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DE5F6C0-4E17-4BB5-911A-51F62883F08C}" type="slidenum">
              <a:rPr lang="cs-CZ" smtClean="0"/>
              <a:t>‹#›</a:t>
            </a:fld>
            <a:endParaRPr lang="cs-CZ"/>
          </a:p>
        </p:txBody>
      </p:sp>
    </p:spTree>
    <p:extLst>
      <p:ext uri="{BB962C8B-B14F-4D97-AF65-F5344CB8AC3E}">
        <p14:creationId xmlns:p14="http://schemas.microsoft.com/office/powerpoint/2010/main" val="4038782240"/>
      </p:ext>
    </p:extLst>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D09803C-109F-484A-83D6-FFACFBED6390}" type="datetimeFigureOut">
              <a:rPr lang="cs-CZ" smtClean="0"/>
              <a:t>14.10.2019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DE5F6C0-4E17-4BB5-911A-51F62883F08C}" type="slidenum">
              <a:rPr lang="cs-CZ" smtClean="0"/>
              <a:t>‹#›</a:t>
            </a:fld>
            <a:endParaRPr lang="cs-CZ"/>
          </a:p>
        </p:txBody>
      </p:sp>
    </p:spTree>
    <p:extLst>
      <p:ext uri="{BB962C8B-B14F-4D97-AF65-F5344CB8AC3E}">
        <p14:creationId xmlns:p14="http://schemas.microsoft.com/office/powerpoint/2010/main" val="4010388309"/>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cs-CZ" dirty="0"/>
              <a:t>Kliknutím lze upravit styl.</a:t>
            </a:r>
            <a:endParaRPr lang="en-US" dirty="0"/>
          </a:p>
        </p:txBody>
      </p:sp>
      <p:sp>
        <p:nvSpPr>
          <p:cNvPr id="3" name="Content Placeholder 2"/>
          <p:cNvSpPr>
            <a:spLocks noGrp="1"/>
          </p:cNvSpPr>
          <p:nvPr>
            <p:ph idx="1" hasCustomPrompt="1"/>
          </p:nvPr>
        </p:nvSpPr>
        <p:spPr/>
        <p:txBody>
          <a:bodyPr/>
          <a:lstStyle>
            <a:lvl1pPr marL="228600" marR="0" indent="-228600" algn="l" defTabSz="914400" rtl="0" eaLnBrk="1" fontAlgn="auto" latinLnBrk="0" hangingPunct="1">
              <a:lnSpc>
                <a:spcPct val="100000"/>
              </a:lnSpc>
              <a:spcBef>
                <a:spcPts val="1000"/>
              </a:spcBef>
              <a:spcAft>
                <a:spcPts val="0"/>
              </a:spcAft>
              <a:buClr>
                <a:srgbClr val="1D71B8"/>
              </a:buClr>
              <a:buSzTx/>
              <a:buFont typeface="Arial" panose="020B0604020202020204" pitchFamily="34" charset="0"/>
              <a:buChar char="•"/>
              <a:tabLst/>
              <a:defRPr lang="cs-CZ" b="0" smtClean="0">
                <a:effectLst/>
              </a:defRPr>
            </a:lvl1pPr>
          </a:lstStyle>
          <a:p>
            <a:pPr lvl="0"/>
            <a:r>
              <a:rPr lang="cs-CZ" dirty="0" err="1"/>
              <a:t>Lorem</a:t>
            </a:r>
            <a:r>
              <a:rPr lang="cs-CZ" dirty="0"/>
              <a:t> </a:t>
            </a:r>
            <a:r>
              <a:rPr lang="cs-CZ" dirty="0" err="1"/>
              <a:t>ipsum</a:t>
            </a:r>
            <a:r>
              <a:rPr lang="cs-CZ" dirty="0"/>
              <a:t> </a:t>
            </a:r>
            <a:r>
              <a:rPr lang="cs-CZ" dirty="0" err="1"/>
              <a:t>dolor</a:t>
            </a:r>
            <a:r>
              <a:rPr lang="cs-CZ" dirty="0"/>
              <a:t> </a:t>
            </a:r>
            <a:r>
              <a:rPr lang="cs-CZ" dirty="0" err="1"/>
              <a:t>sit</a:t>
            </a:r>
            <a:r>
              <a:rPr lang="cs-CZ" dirty="0"/>
              <a:t> </a:t>
            </a:r>
            <a:r>
              <a:rPr lang="cs-CZ" dirty="0" err="1"/>
              <a:t>amet</a:t>
            </a:r>
            <a:r>
              <a:rPr lang="cs-CZ" dirty="0"/>
              <a:t>, </a:t>
            </a:r>
            <a:r>
              <a:rPr lang="cs-CZ" dirty="0" err="1"/>
              <a:t>consectetur</a:t>
            </a:r>
            <a:r>
              <a:rPr lang="cs-CZ" dirty="0"/>
              <a:t> </a:t>
            </a:r>
            <a:r>
              <a:rPr lang="cs-CZ" dirty="0" err="1"/>
              <a:t>adipiscing</a:t>
            </a:r>
            <a:r>
              <a:rPr lang="cs-CZ" dirty="0"/>
              <a:t> elit. </a:t>
            </a:r>
            <a:r>
              <a:rPr lang="cs-CZ" dirty="0" err="1"/>
              <a:t>Pellentesque</a:t>
            </a:r>
            <a:r>
              <a:rPr lang="cs-CZ" dirty="0"/>
              <a:t> </a:t>
            </a:r>
            <a:r>
              <a:rPr lang="cs-CZ" dirty="0" err="1"/>
              <a:t>commodo</a:t>
            </a:r>
            <a:r>
              <a:rPr lang="cs-CZ" dirty="0"/>
              <a:t> </a:t>
            </a:r>
            <a:r>
              <a:rPr lang="cs-CZ" dirty="0" err="1"/>
              <a:t>justo</a:t>
            </a:r>
            <a:r>
              <a:rPr lang="cs-CZ" dirty="0"/>
              <a:t> </a:t>
            </a:r>
            <a:r>
              <a:rPr lang="cs-CZ" dirty="0" err="1"/>
              <a:t>laoreet</a:t>
            </a:r>
            <a:r>
              <a:rPr lang="cs-CZ" dirty="0"/>
              <a:t>, </a:t>
            </a:r>
            <a:r>
              <a:rPr lang="cs-CZ" dirty="0" err="1"/>
              <a:t>consectetur</a:t>
            </a:r>
            <a:r>
              <a:rPr lang="cs-CZ" dirty="0"/>
              <a:t> </a:t>
            </a:r>
            <a:r>
              <a:rPr lang="cs-CZ" dirty="0" err="1"/>
              <a:t>metus</a:t>
            </a:r>
            <a:r>
              <a:rPr lang="cs-CZ" dirty="0"/>
              <a:t> vitae, </a:t>
            </a:r>
            <a:r>
              <a:rPr lang="cs-CZ" dirty="0" err="1"/>
              <a:t>bibendum</a:t>
            </a:r>
            <a:r>
              <a:rPr lang="cs-CZ" dirty="0"/>
              <a:t> </a:t>
            </a:r>
            <a:r>
              <a:rPr lang="cs-CZ" dirty="0" err="1"/>
              <a:t>orci</a:t>
            </a:r>
            <a:r>
              <a:rPr lang="cs-CZ" dirty="0"/>
              <a:t>. </a:t>
            </a:r>
            <a:r>
              <a:rPr lang="cs-CZ" dirty="0" err="1"/>
              <a:t>Maece-nas</a:t>
            </a:r>
            <a:r>
              <a:rPr lang="cs-CZ" dirty="0"/>
              <a:t> </a:t>
            </a:r>
            <a:r>
              <a:rPr lang="cs-CZ" dirty="0" err="1"/>
              <a:t>placerat</a:t>
            </a:r>
            <a:r>
              <a:rPr lang="cs-CZ" dirty="0"/>
              <a:t> </a:t>
            </a:r>
            <a:r>
              <a:rPr lang="cs-CZ" dirty="0" err="1"/>
              <a:t>rhoncus</a:t>
            </a:r>
            <a:r>
              <a:rPr lang="cs-CZ" dirty="0"/>
              <a:t> </a:t>
            </a:r>
            <a:r>
              <a:rPr lang="cs-CZ" dirty="0" err="1"/>
              <a:t>cursus</a:t>
            </a:r>
            <a:r>
              <a:rPr lang="cs-CZ" dirty="0"/>
              <a:t>. </a:t>
            </a:r>
            <a:r>
              <a:rPr lang="cs-CZ" dirty="0" err="1"/>
              <a:t>Fusce</a:t>
            </a:r>
            <a:r>
              <a:rPr lang="cs-CZ" dirty="0"/>
              <a:t> non </a:t>
            </a:r>
            <a:r>
              <a:rPr lang="cs-CZ" dirty="0" err="1"/>
              <a:t>tincidunt</a:t>
            </a:r>
            <a:r>
              <a:rPr lang="cs-CZ" dirty="0"/>
              <a:t> </a:t>
            </a:r>
            <a:r>
              <a:rPr lang="cs-CZ" dirty="0" err="1"/>
              <a:t>arcu</a:t>
            </a:r>
            <a:r>
              <a:rPr lang="cs-CZ" dirty="0"/>
              <a:t>, </a:t>
            </a:r>
            <a:r>
              <a:rPr lang="cs-CZ" dirty="0" err="1"/>
              <a:t>nec</a:t>
            </a:r>
            <a:r>
              <a:rPr lang="cs-CZ" dirty="0"/>
              <a:t> </a:t>
            </a:r>
            <a:r>
              <a:rPr lang="cs-CZ" dirty="0" err="1"/>
              <a:t>dignissim</a:t>
            </a:r>
            <a:r>
              <a:rPr lang="cs-CZ" dirty="0"/>
              <a:t> </a:t>
            </a:r>
            <a:r>
              <a:rPr lang="cs-CZ" dirty="0" err="1"/>
              <a:t>dolor</a:t>
            </a:r>
            <a:r>
              <a:rPr lang="cs-CZ" dirty="0"/>
              <a:t>. </a:t>
            </a:r>
            <a:r>
              <a:rPr lang="cs-CZ" dirty="0" err="1"/>
              <a:t>Nam</a:t>
            </a:r>
            <a:r>
              <a:rPr lang="cs-CZ" dirty="0"/>
              <a:t> </a:t>
            </a:r>
            <a:r>
              <a:rPr lang="cs-CZ" dirty="0" err="1"/>
              <a:t>eget</a:t>
            </a:r>
            <a:r>
              <a:rPr lang="cs-CZ" dirty="0"/>
              <a:t> </a:t>
            </a:r>
            <a:r>
              <a:rPr lang="cs-CZ" dirty="0" err="1"/>
              <a:t>luctus</a:t>
            </a:r>
            <a:r>
              <a:rPr lang="cs-CZ" dirty="0"/>
              <a:t> </a:t>
            </a:r>
            <a:r>
              <a:rPr lang="cs-CZ" dirty="0" err="1"/>
              <a:t>nunc</a:t>
            </a:r>
            <a:r>
              <a:rPr lang="cs-CZ" dirty="0"/>
              <a:t>, a </a:t>
            </a:r>
            <a:r>
              <a:rPr lang="cs-CZ" dirty="0" err="1"/>
              <a:t>tempor</a:t>
            </a:r>
            <a:r>
              <a:rPr lang="cs-CZ" dirty="0"/>
              <a:t> elit.</a:t>
            </a:r>
          </a:p>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Date Placeholder 3"/>
          <p:cNvSpPr>
            <a:spLocks noGrp="1"/>
          </p:cNvSpPr>
          <p:nvPr>
            <p:ph type="dt" sz="half" idx="10"/>
          </p:nvPr>
        </p:nvSpPr>
        <p:spPr/>
        <p:txBody>
          <a:bodyPr/>
          <a:lstStyle/>
          <a:p>
            <a:fld id="{CD09803C-109F-484A-83D6-FFACFBED6390}" type="datetimeFigureOut">
              <a:rPr lang="cs-CZ" smtClean="0"/>
              <a:t>14.10.2019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DE5F6C0-4E17-4BB5-911A-51F62883F08C}" type="slidenum">
              <a:rPr lang="cs-CZ" smtClean="0"/>
              <a:t>‹#›</a:t>
            </a:fld>
            <a:endParaRPr lang="cs-CZ"/>
          </a:p>
        </p:txBody>
      </p:sp>
      <p:pic>
        <p:nvPicPr>
          <p:cNvPr id="8" name="Obrázek 7">
            <a:extLst>
              <a:ext uri="{FF2B5EF4-FFF2-40B4-BE49-F238E27FC236}">
                <a16:creationId xmlns:a16="http://schemas.microsoft.com/office/drawing/2014/main" id="{938A1F98-B760-AE40-BB7A-7C3A16557D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25644" y="6089279"/>
            <a:ext cx="3892711" cy="876117"/>
          </a:xfrm>
          <a:prstGeom prst="rect">
            <a:avLst/>
          </a:prstGeom>
        </p:spPr>
      </p:pic>
    </p:spTree>
    <p:extLst>
      <p:ext uri="{BB962C8B-B14F-4D97-AF65-F5344CB8AC3E}">
        <p14:creationId xmlns:p14="http://schemas.microsoft.com/office/powerpoint/2010/main" val="3315544257"/>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6902"/>
            <a:ext cx="7772400" cy="1461244"/>
          </a:xfrm>
        </p:spPr>
        <p:txBody>
          <a:bodyPr anchor="b">
            <a:normAutofit/>
          </a:bodyPr>
          <a:lstStyle>
            <a:lvl1pPr algn="ctr">
              <a:defRPr sz="5000">
                <a:solidFill>
                  <a:srgbClr val="1D71B8"/>
                </a:solidFill>
              </a:defRPr>
            </a:lvl1pPr>
          </a:lstStyle>
          <a:p>
            <a:r>
              <a:rPr lang="cs-CZ" dirty="0"/>
              <a:t>Kliknutím lze upravit styl.</a:t>
            </a:r>
            <a:endParaRPr lang="en-US" dirty="0"/>
          </a:p>
        </p:txBody>
      </p:sp>
      <p:sp>
        <p:nvSpPr>
          <p:cNvPr id="3" name="Subtitle 2"/>
          <p:cNvSpPr>
            <a:spLocks noGrp="1"/>
          </p:cNvSpPr>
          <p:nvPr>
            <p:ph type="subTitle" idx="1"/>
          </p:nvPr>
        </p:nvSpPr>
        <p:spPr>
          <a:xfrm>
            <a:off x="1143000" y="4317356"/>
            <a:ext cx="6858000" cy="940443"/>
          </a:xfrm>
        </p:spPr>
        <p:txBody>
          <a:bodyPr>
            <a:normAutofit/>
          </a:bodyPr>
          <a:lstStyle>
            <a:lvl1pPr marL="0" indent="0" algn="ctr">
              <a:buNone/>
              <a:defRPr sz="3000">
                <a:solidFill>
                  <a:srgbClr val="C0C0C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můžete upravit styl předlohy.</a:t>
            </a:r>
            <a:endParaRPr lang="en-US" dirty="0"/>
          </a:p>
        </p:txBody>
      </p:sp>
      <p:sp>
        <p:nvSpPr>
          <p:cNvPr id="4" name="Date Placeholder 3"/>
          <p:cNvSpPr>
            <a:spLocks noGrp="1"/>
          </p:cNvSpPr>
          <p:nvPr>
            <p:ph type="dt" sz="half" idx="10"/>
          </p:nvPr>
        </p:nvSpPr>
        <p:spPr/>
        <p:txBody>
          <a:bodyPr/>
          <a:lstStyle/>
          <a:p>
            <a:fld id="{CD09803C-109F-484A-83D6-FFACFBED6390}" type="datetimeFigureOut">
              <a:rPr lang="cs-CZ" smtClean="0"/>
              <a:t>14.10.2019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DE5F6C0-4E17-4BB5-911A-51F62883F08C}" type="slidenum">
              <a:rPr lang="cs-CZ" smtClean="0"/>
              <a:t>‹#›</a:t>
            </a:fld>
            <a:endParaRPr lang="cs-CZ"/>
          </a:p>
        </p:txBody>
      </p:sp>
      <p:pic>
        <p:nvPicPr>
          <p:cNvPr id="9" name="Obrázek 8">
            <a:extLst>
              <a:ext uri="{FF2B5EF4-FFF2-40B4-BE49-F238E27FC236}">
                <a16:creationId xmlns:a16="http://schemas.microsoft.com/office/drawing/2014/main" id="{1057EF51-3674-2346-A505-BFB4C7190E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25644" y="6089279"/>
            <a:ext cx="3892711" cy="876117"/>
          </a:xfrm>
          <a:prstGeom prst="rect">
            <a:avLst/>
          </a:prstGeom>
        </p:spPr>
      </p:pic>
    </p:spTree>
    <p:extLst>
      <p:ext uri="{BB962C8B-B14F-4D97-AF65-F5344CB8AC3E}">
        <p14:creationId xmlns:p14="http://schemas.microsoft.com/office/powerpoint/2010/main" val="252012475"/>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Úvodní snímek">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799" y="695469"/>
            <a:ext cx="7772400" cy="1461244"/>
          </a:xfrm>
        </p:spPr>
        <p:txBody>
          <a:bodyPr anchor="b">
            <a:normAutofit/>
          </a:bodyPr>
          <a:lstStyle>
            <a:lvl1pPr algn="ctr">
              <a:defRPr sz="5000" b="1">
                <a:solidFill>
                  <a:srgbClr val="1D71B8"/>
                </a:solidFill>
              </a:defRPr>
            </a:lvl1pPr>
          </a:lstStyle>
          <a:p>
            <a:r>
              <a:rPr lang="cs-CZ" dirty="0"/>
              <a:t>Kontakt</a:t>
            </a:r>
            <a:endParaRPr lang="en-US" dirty="0"/>
          </a:p>
        </p:txBody>
      </p:sp>
      <p:sp>
        <p:nvSpPr>
          <p:cNvPr id="3" name="Subtitle 2"/>
          <p:cNvSpPr>
            <a:spLocks noGrp="1"/>
          </p:cNvSpPr>
          <p:nvPr>
            <p:ph type="subTitle" idx="1" hasCustomPrompt="1"/>
          </p:nvPr>
        </p:nvSpPr>
        <p:spPr>
          <a:xfrm>
            <a:off x="1142998" y="2317521"/>
            <a:ext cx="6858000" cy="1548944"/>
          </a:xfrm>
        </p:spPr>
        <p:txBody>
          <a:bodyPr>
            <a:noAutofit/>
          </a:bodyPr>
          <a:lstStyle>
            <a:lvl1pPr marL="0" indent="0" algn="ctr">
              <a:buNone/>
              <a:defRPr sz="1500">
                <a:solidFill>
                  <a:srgbClr val="C0C0C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Jméno Příjmení</a:t>
            </a:r>
          </a:p>
          <a:p>
            <a:r>
              <a:rPr lang="cs-CZ" dirty="0"/>
              <a:t>Funkce</a:t>
            </a:r>
          </a:p>
          <a:p>
            <a:r>
              <a:rPr lang="cs-CZ" dirty="0"/>
              <a:t>E-mail</a:t>
            </a:r>
          </a:p>
          <a:p>
            <a:r>
              <a:rPr lang="cs-CZ" dirty="0"/>
              <a:t>+420 XXX XXX XXX</a:t>
            </a:r>
            <a:endParaRPr lang="en-US" dirty="0"/>
          </a:p>
        </p:txBody>
      </p:sp>
      <p:sp>
        <p:nvSpPr>
          <p:cNvPr id="4" name="Date Placeholder 3"/>
          <p:cNvSpPr>
            <a:spLocks noGrp="1"/>
          </p:cNvSpPr>
          <p:nvPr>
            <p:ph type="dt" sz="half" idx="10"/>
          </p:nvPr>
        </p:nvSpPr>
        <p:spPr/>
        <p:txBody>
          <a:bodyPr/>
          <a:lstStyle/>
          <a:p>
            <a:fld id="{CD09803C-109F-484A-83D6-FFACFBED6390}" type="datetimeFigureOut">
              <a:rPr lang="cs-CZ" smtClean="0"/>
              <a:t>14.10.2019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DE5F6C0-4E17-4BB5-911A-51F62883F08C}" type="slidenum">
              <a:rPr lang="cs-CZ" smtClean="0"/>
              <a:t>‹#›</a:t>
            </a:fld>
            <a:endParaRPr lang="cs-CZ"/>
          </a:p>
        </p:txBody>
      </p:sp>
      <p:pic>
        <p:nvPicPr>
          <p:cNvPr id="8" name="Obrázek 7">
            <a:extLst>
              <a:ext uri="{FF2B5EF4-FFF2-40B4-BE49-F238E27FC236}">
                <a16:creationId xmlns:a16="http://schemas.microsoft.com/office/drawing/2014/main" id="{AB0A7F68-D4D0-EE48-ADB6-74D619B2C7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0887" y="3866465"/>
            <a:ext cx="1842223" cy="1842223"/>
          </a:xfrm>
          <a:prstGeom prst="rect">
            <a:avLst/>
          </a:prstGeom>
        </p:spPr>
      </p:pic>
      <p:pic>
        <p:nvPicPr>
          <p:cNvPr id="10" name="Obrázek 9">
            <a:extLst>
              <a:ext uri="{FF2B5EF4-FFF2-40B4-BE49-F238E27FC236}">
                <a16:creationId xmlns:a16="http://schemas.microsoft.com/office/drawing/2014/main" id="{5C0B2BF2-315A-B540-A0F1-D67C119C473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34918" y="6056642"/>
            <a:ext cx="3874162" cy="871942"/>
          </a:xfrm>
          <a:prstGeom prst="rect">
            <a:avLst/>
          </a:prstGeom>
        </p:spPr>
      </p:pic>
    </p:spTree>
    <p:extLst>
      <p:ext uri="{BB962C8B-B14F-4D97-AF65-F5344CB8AC3E}">
        <p14:creationId xmlns:p14="http://schemas.microsoft.com/office/powerpoint/2010/main" val="1091134593"/>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CD09803C-109F-484A-83D6-FFACFBED6390}" type="datetimeFigureOut">
              <a:rPr lang="cs-CZ" smtClean="0"/>
              <a:t>14.10.2019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DE5F6C0-4E17-4BB5-911A-51F62883F08C}" type="slidenum">
              <a:rPr lang="cs-CZ" smtClean="0"/>
              <a:t>‹#›</a:t>
            </a:fld>
            <a:endParaRPr lang="cs-CZ"/>
          </a:p>
        </p:txBody>
      </p:sp>
    </p:spTree>
    <p:extLst>
      <p:ext uri="{BB962C8B-B14F-4D97-AF65-F5344CB8AC3E}">
        <p14:creationId xmlns:p14="http://schemas.microsoft.com/office/powerpoint/2010/main" val="3301153924"/>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CD09803C-109F-484A-83D6-FFACFBED6390}" type="datetimeFigureOut">
              <a:rPr lang="cs-CZ" smtClean="0"/>
              <a:t>14.10.2019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DE5F6C0-4E17-4BB5-911A-51F62883F08C}" type="slidenum">
              <a:rPr lang="cs-CZ" smtClean="0"/>
              <a:t>‹#›</a:t>
            </a:fld>
            <a:endParaRPr lang="cs-CZ"/>
          </a:p>
        </p:txBody>
      </p:sp>
    </p:spTree>
    <p:extLst>
      <p:ext uri="{BB962C8B-B14F-4D97-AF65-F5344CB8AC3E}">
        <p14:creationId xmlns:p14="http://schemas.microsoft.com/office/powerpoint/2010/main" val="1263400163"/>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629842" y="2505075"/>
            <a:ext cx="3868340"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4629150" y="2505075"/>
            <a:ext cx="3887391"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CD09803C-109F-484A-83D6-FFACFBED6390}" type="datetimeFigureOut">
              <a:rPr lang="cs-CZ" smtClean="0"/>
              <a:t>14.10.2019</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FDE5F6C0-4E17-4BB5-911A-51F62883F08C}" type="slidenum">
              <a:rPr lang="cs-CZ" smtClean="0"/>
              <a:t>‹#›</a:t>
            </a:fld>
            <a:endParaRPr lang="cs-CZ"/>
          </a:p>
        </p:txBody>
      </p:sp>
    </p:spTree>
    <p:extLst>
      <p:ext uri="{BB962C8B-B14F-4D97-AF65-F5344CB8AC3E}">
        <p14:creationId xmlns:p14="http://schemas.microsoft.com/office/powerpoint/2010/main" val="3763343669"/>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CD09803C-109F-484A-83D6-FFACFBED6390}" type="datetimeFigureOut">
              <a:rPr lang="cs-CZ" smtClean="0"/>
              <a:t>14.10.2019</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FDE5F6C0-4E17-4BB5-911A-51F62883F08C}" type="slidenum">
              <a:rPr lang="cs-CZ" smtClean="0"/>
              <a:t>‹#›</a:t>
            </a:fld>
            <a:endParaRPr lang="cs-CZ"/>
          </a:p>
        </p:txBody>
      </p:sp>
    </p:spTree>
    <p:extLst>
      <p:ext uri="{BB962C8B-B14F-4D97-AF65-F5344CB8AC3E}">
        <p14:creationId xmlns:p14="http://schemas.microsoft.com/office/powerpoint/2010/main" val="198679257"/>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9803C-109F-484A-83D6-FFACFBED6390}" type="datetimeFigureOut">
              <a:rPr lang="cs-CZ" smtClean="0"/>
              <a:t>14.10.2019</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FDE5F6C0-4E17-4BB5-911A-51F62883F08C}" type="slidenum">
              <a:rPr lang="cs-CZ" smtClean="0"/>
              <a:t>‹#›</a:t>
            </a:fld>
            <a:endParaRPr lang="cs-CZ"/>
          </a:p>
        </p:txBody>
      </p:sp>
    </p:spTree>
    <p:extLst>
      <p:ext uri="{BB962C8B-B14F-4D97-AF65-F5344CB8AC3E}">
        <p14:creationId xmlns:p14="http://schemas.microsoft.com/office/powerpoint/2010/main" val="2082576516"/>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5EB521AB-0A28-6B44-8E85-5B876EDAA722}"/>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a:stretch/>
        </p:blipFill>
        <p:spPr>
          <a:xfrm>
            <a:off x="0" y="1"/>
            <a:ext cx="9143999" cy="6132874"/>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dirty="0"/>
              <a:t>Kliknutím lze upravit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CD09803C-109F-484A-83D6-FFACFBED6390}" type="datetimeFigureOut">
              <a:rPr lang="cs-CZ" smtClean="0"/>
              <a:pPr/>
              <a:t>14.10.2019</a:t>
            </a:fld>
            <a:endParaRPr lang="cs-C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cs-C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DE5F6C0-4E17-4BB5-911A-51F62883F08C}" type="slidenum">
              <a:rPr lang="cs-CZ" smtClean="0"/>
              <a:pPr/>
              <a:t>‹#›</a:t>
            </a:fld>
            <a:endParaRPr lang="cs-CZ"/>
          </a:p>
        </p:txBody>
      </p:sp>
    </p:spTree>
    <p:extLst>
      <p:ext uri="{BB962C8B-B14F-4D97-AF65-F5344CB8AC3E}">
        <p14:creationId xmlns:p14="http://schemas.microsoft.com/office/powerpoint/2010/main" val="1089781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3"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ransition spd="slow">
    <p:push/>
  </p:transition>
  <p:txStyles>
    <p:titleStyle>
      <a:lvl1pPr algn="l" defTabSz="914400" rtl="0" eaLnBrk="1" latinLnBrk="0" hangingPunct="1">
        <a:lnSpc>
          <a:spcPct val="90000"/>
        </a:lnSpc>
        <a:spcBef>
          <a:spcPct val="0"/>
        </a:spcBef>
        <a:buNone/>
        <a:defRPr sz="2800" kern="1200">
          <a:solidFill>
            <a:srgbClr val="1D71B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1D71B8"/>
        </a:buClr>
        <a:buFont typeface="Arial" panose="020B0604020202020204" pitchFamily="34" charset="0"/>
        <a:buChar char="•"/>
        <a:defRPr sz="1500" kern="1200">
          <a:solidFill>
            <a:srgbClr val="AAAAA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71B8"/>
        </a:buClr>
        <a:buFont typeface="Arial" panose="020B0604020202020204" pitchFamily="34" charset="0"/>
        <a:buChar char="•"/>
        <a:defRPr sz="1500" kern="1200">
          <a:solidFill>
            <a:srgbClr val="AAAAA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1D71B8"/>
        </a:buClr>
        <a:buFont typeface="Arial" panose="020B0604020202020204" pitchFamily="34" charset="0"/>
        <a:buChar char="•"/>
        <a:defRPr sz="1500" kern="1200">
          <a:solidFill>
            <a:srgbClr val="AAAAA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1D71B8"/>
        </a:buClr>
        <a:buFont typeface="Arial" panose="020B0604020202020204" pitchFamily="34" charset="0"/>
        <a:buChar char="•"/>
        <a:defRPr sz="1500" kern="1200">
          <a:solidFill>
            <a:srgbClr val="AAAAA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1D71B8"/>
        </a:buClr>
        <a:buFont typeface="Arial" panose="020B0604020202020204" pitchFamily="34" charset="0"/>
        <a:buChar char="•"/>
        <a:defRPr sz="1500" kern="1200">
          <a:solidFill>
            <a:srgbClr val="AAAAA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vlada.cz/cz/evropske-zalezitosti/aktualne/evropska-komise-vydala-country-report-2019-pro-cr-172142/"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dotaceeu.cz/cs/Evropske-fondy-v-CR/KOHEZNI-POLITIKA-PO-ROCE-2020/Koncepce-CR-pro-politiku-soudrznosti-202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mmr.cz/cs/Microsites/Uzemni-dimenze/Strategie-regionalniho-rozvoje-CR-202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588CFA9A-0363-4E48-9C5A-27F37F80088E}"/>
              </a:ext>
            </a:extLst>
          </p:cNvPr>
          <p:cNvSpPr>
            <a:spLocks noGrp="1"/>
          </p:cNvSpPr>
          <p:nvPr>
            <p:ph type="ctrTitle"/>
          </p:nvPr>
        </p:nvSpPr>
        <p:spPr>
          <a:xfrm>
            <a:off x="685800" y="2787090"/>
            <a:ext cx="7772400" cy="1514248"/>
          </a:xfrm>
        </p:spPr>
        <p:txBody>
          <a:bodyPr>
            <a:normAutofit fontScale="90000"/>
          </a:bodyPr>
          <a:lstStyle/>
          <a:p>
            <a:r>
              <a:rPr lang="cs-CZ" sz="3200" b="1" dirty="0">
                <a:solidFill>
                  <a:srgbClr val="0070C0"/>
                </a:solidFill>
              </a:rPr>
              <a:t/>
            </a:r>
            <a:br>
              <a:rPr lang="cs-CZ" sz="3200" b="1" dirty="0">
                <a:solidFill>
                  <a:srgbClr val="0070C0"/>
                </a:solidFill>
              </a:rPr>
            </a:br>
            <a:r>
              <a:rPr lang="cs-CZ" sz="3200" b="1" dirty="0">
                <a:solidFill>
                  <a:srgbClr val="0070C0"/>
                </a:solidFill>
              </a:rPr>
              <a:t/>
            </a:r>
            <a:br>
              <a:rPr lang="cs-CZ" sz="3200" b="1" dirty="0">
                <a:solidFill>
                  <a:srgbClr val="0070C0"/>
                </a:solidFill>
              </a:rPr>
            </a:br>
            <a:r>
              <a:rPr lang="cs-CZ" sz="3200" b="1" dirty="0">
                <a:solidFill>
                  <a:srgbClr val="0070C0"/>
                </a:solidFill>
              </a:rPr>
              <a:t/>
            </a:r>
            <a:br>
              <a:rPr lang="cs-CZ" sz="3200" b="1" dirty="0">
                <a:solidFill>
                  <a:srgbClr val="0070C0"/>
                </a:solidFill>
              </a:rPr>
            </a:br>
            <a:r>
              <a:rPr lang="cs-CZ" sz="3200" b="1" dirty="0">
                <a:solidFill>
                  <a:srgbClr val="0070C0"/>
                </a:solidFill>
              </a:rPr>
              <a:t/>
            </a:r>
            <a:br>
              <a:rPr lang="cs-CZ" sz="3200" b="1" dirty="0">
                <a:solidFill>
                  <a:srgbClr val="0070C0"/>
                </a:solidFill>
              </a:rPr>
            </a:br>
            <a:r>
              <a:rPr lang="cs-CZ" sz="4400" b="1" dirty="0">
                <a:solidFill>
                  <a:srgbClr val="0070C0"/>
                </a:solidFill>
              </a:rPr>
              <a:t>Představení IROP 2021-2027</a:t>
            </a:r>
            <a:r>
              <a:rPr lang="cs-CZ" sz="4000" b="1" dirty="0">
                <a:solidFill>
                  <a:srgbClr val="0070C0"/>
                </a:solidFill>
              </a:rPr>
              <a:t/>
            </a:r>
            <a:br>
              <a:rPr lang="cs-CZ" sz="4000" b="1" dirty="0">
                <a:solidFill>
                  <a:srgbClr val="0070C0"/>
                </a:solidFill>
              </a:rPr>
            </a:br>
            <a:endParaRPr lang="cs-CZ" sz="4000" dirty="0"/>
          </a:p>
        </p:txBody>
      </p:sp>
      <p:sp>
        <p:nvSpPr>
          <p:cNvPr id="6" name="TextovéPole 5">
            <a:extLst>
              <a:ext uri="{FF2B5EF4-FFF2-40B4-BE49-F238E27FC236}">
                <a16:creationId xmlns:a16="http://schemas.microsoft.com/office/drawing/2014/main" id="{7D96576B-4587-B84C-8ED8-FB87BB88BAC7}"/>
              </a:ext>
            </a:extLst>
          </p:cNvPr>
          <p:cNvSpPr txBox="1"/>
          <p:nvPr/>
        </p:nvSpPr>
        <p:spPr>
          <a:xfrm>
            <a:off x="2706624" y="4904945"/>
            <a:ext cx="3549866" cy="923330"/>
          </a:xfrm>
          <a:prstGeom prst="rect">
            <a:avLst/>
          </a:prstGeom>
          <a:noFill/>
        </p:spPr>
        <p:txBody>
          <a:bodyPr wrap="square" rtlCol="0">
            <a:spAutoFit/>
          </a:bodyPr>
          <a:lstStyle/>
          <a:p>
            <a:pPr algn="ctr"/>
            <a:r>
              <a:rPr lang="cs-CZ" dirty="0">
                <a:solidFill>
                  <a:schemeClr val="bg2">
                    <a:lumMod val="25000"/>
                  </a:schemeClr>
                </a:solidFill>
                <a:latin typeface="Arial" panose="020B0604020202020204" pitchFamily="34" charset="0"/>
                <a:cs typeface="Arial" panose="020B0604020202020204" pitchFamily="34" charset="0"/>
              </a:rPr>
              <a:t>14. 10. 2019</a:t>
            </a:r>
          </a:p>
          <a:p>
            <a:pPr algn="ctr"/>
            <a:r>
              <a:rPr lang="cs-CZ" dirty="0">
                <a:solidFill>
                  <a:schemeClr val="bg2">
                    <a:lumMod val="25000"/>
                  </a:schemeClr>
                </a:solidFill>
                <a:latin typeface="Arial" panose="020B0604020202020204" pitchFamily="34" charset="0"/>
                <a:cs typeface="Arial" panose="020B0604020202020204" pitchFamily="34" charset="0"/>
              </a:rPr>
              <a:t>Akademie veřejného investování Praha</a:t>
            </a:r>
          </a:p>
        </p:txBody>
      </p:sp>
    </p:spTree>
    <p:extLst>
      <p:ext uri="{BB962C8B-B14F-4D97-AF65-F5344CB8AC3E}">
        <p14:creationId xmlns:p14="http://schemas.microsoft.com/office/powerpoint/2010/main" val="887487996"/>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87686" y="138989"/>
            <a:ext cx="8036909" cy="1073123"/>
          </a:xfrm>
        </p:spPr>
        <p:txBody>
          <a:bodyPr>
            <a:normAutofit/>
          </a:bodyPr>
          <a:lstStyle/>
          <a:p>
            <a:pPr algn="ctr"/>
            <a:r>
              <a:rPr lang="cs-CZ" sz="2400" b="1" dirty="0">
                <a:solidFill>
                  <a:srgbClr val="1D70B8"/>
                </a:solidFill>
                <a:latin typeface="Arial" panose="020B0604020202020204" pitchFamily="34" charset="0"/>
                <a:ea typeface="+mn-ea"/>
                <a:cs typeface="Arial" panose="020B0604020202020204" pitchFamily="34" charset="0"/>
              </a:rPr>
              <a:t>Tematická koncentrace v EFRR</a:t>
            </a:r>
            <a:br>
              <a:rPr lang="cs-CZ" sz="2400" b="1" dirty="0">
                <a:solidFill>
                  <a:srgbClr val="1D70B8"/>
                </a:solidFill>
                <a:latin typeface="Arial" panose="020B0604020202020204" pitchFamily="34" charset="0"/>
                <a:ea typeface="+mn-ea"/>
                <a:cs typeface="Arial" panose="020B0604020202020204" pitchFamily="34" charset="0"/>
              </a:rPr>
            </a:br>
            <a:endParaRPr lang="cs-CZ" sz="2400" b="1" dirty="0">
              <a:solidFill>
                <a:srgbClr val="1D70B8"/>
              </a:solidFill>
              <a:latin typeface="Arial" panose="020B0604020202020204" pitchFamily="34" charset="0"/>
              <a:ea typeface="+mn-ea"/>
              <a:cs typeface="Arial" panose="020B0604020202020204" pitchFamily="34" charset="0"/>
            </a:endParaRPr>
          </a:p>
        </p:txBody>
      </p:sp>
      <p:sp>
        <p:nvSpPr>
          <p:cNvPr id="3" name="Zástupný symbol pro obsah 2"/>
          <p:cNvSpPr>
            <a:spLocks noGrp="1"/>
          </p:cNvSpPr>
          <p:nvPr>
            <p:ph idx="1"/>
          </p:nvPr>
        </p:nvSpPr>
        <p:spPr>
          <a:xfrm>
            <a:off x="732876" y="1127051"/>
            <a:ext cx="7678248" cy="5422605"/>
          </a:xfrm>
        </p:spPr>
        <p:txBody>
          <a:bodyPr anchor="ctr">
            <a:normAutofit fontScale="92500"/>
          </a:bodyPr>
          <a:lstStyle/>
          <a:p>
            <a:pPr marL="0" indent="0" algn="ctr">
              <a:spcBef>
                <a:spcPts val="1319"/>
              </a:spcBef>
              <a:buNone/>
            </a:pPr>
            <a:r>
              <a:rPr lang="cs-CZ" sz="1700" b="1" dirty="0">
                <a:solidFill>
                  <a:schemeClr val="bg2">
                    <a:lumMod val="25000"/>
                  </a:schemeClr>
                </a:solidFill>
              </a:rPr>
              <a:t>Pravidla</a:t>
            </a:r>
            <a:r>
              <a:rPr lang="cs-CZ" sz="1700" dirty="0">
                <a:solidFill>
                  <a:schemeClr val="bg2">
                    <a:lumMod val="25000"/>
                  </a:schemeClr>
                </a:solidFill>
              </a:rPr>
              <a:t> </a:t>
            </a:r>
            <a:r>
              <a:rPr lang="cs-CZ" sz="1700" b="1" dirty="0">
                <a:solidFill>
                  <a:schemeClr val="bg2">
                    <a:lumMod val="25000"/>
                  </a:schemeClr>
                </a:solidFill>
              </a:rPr>
              <a:t>tematické koncentrace – min. 75 % zdrojů EFRR na CP 1 a 2</a:t>
            </a:r>
            <a:br>
              <a:rPr lang="cs-CZ" sz="1700" b="1" dirty="0">
                <a:solidFill>
                  <a:schemeClr val="bg2">
                    <a:lumMod val="25000"/>
                  </a:schemeClr>
                </a:solidFill>
              </a:rPr>
            </a:br>
            <a:endParaRPr lang="cs-CZ" sz="1700" b="1" dirty="0">
              <a:solidFill>
                <a:schemeClr val="bg2">
                  <a:lumMod val="25000"/>
                </a:schemeClr>
              </a:solidFill>
            </a:endParaRPr>
          </a:p>
          <a:p>
            <a:pPr algn="just">
              <a:spcBef>
                <a:spcPts val="1319"/>
              </a:spcBef>
            </a:pPr>
            <a:r>
              <a:rPr lang="cs-CZ" sz="1700" b="1" dirty="0">
                <a:solidFill>
                  <a:srgbClr val="0070C0"/>
                </a:solidFill>
              </a:rPr>
              <a:t>CP 1  Inteligentnější Evropa: 45 % alokace </a:t>
            </a:r>
            <a:r>
              <a:rPr lang="cs-CZ" sz="1700" dirty="0">
                <a:solidFill>
                  <a:srgbClr val="0070C0"/>
                </a:solidFill>
              </a:rPr>
              <a:t>EFRR (cca 109 mld. Kč)</a:t>
            </a:r>
          </a:p>
          <a:p>
            <a:pPr lvl="1" algn="just">
              <a:lnSpc>
                <a:spcPct val="150000"/>
              </a:lnSpc>
              <a:spcBef>
                <a:spcPts val="1319"/>
              </a:spcBef>
              <a:buFont typeface="Wingdings" panose="05000000000000000000" pitchFamily="2" charset="2"/>
              <a:buChar char="ü"/>
            </a:pPr>
            <a:r>
              <a:rPr lang="cs-CZ" sz="1700" dirty="0">
                <a:solidFill>
                  <a:schemeClr val="bg2">
                    <a:lumMod val="25000"/>
                  </a:schemeClr>
                </a:solidFill>
              </a:rPr>
              <a:t>posílení výzkumných a inovačních kapacit a zavádění pokročilých technologií; </a:t>
            </a:r>
            <a:r>
              <a:rPr lang="cs-CZ" sz="1700" b="1" dirty="0">
                <a:solidFill>
                  <a:schemeClr val="bg2">
                    <a:lumMod val="25000"/>
                  </a:schemeClr>
                </a:solidFill>
              </a:rPr>
              <a:t>využití přínosů digitalizace pro občany, podniky a vlády</a:t>
            </a:r>
            <a:r>
              <a:rPr lang="cs-CZ" sz="1700" dirty="0">
                <a:solidFill>
                  <a:schemeClr val="bg2">
                    <a:lumMod val="25000"/>
                  </a:schemeClr>
                </a:solidFill>
              </a:rPr>
              <a:t>; posílení růstu a konkurenceschopnosti MSP; rozvoj dovedností pro inteligentní specializaci, průmysl. transformaci a podnikání</a:t>
            </a:r>
          </a:p>
          <a:p>
            <a:pPr algn="just">
              <a:spcBef>
                <a:spcPts val="1319"/>
              </a:spcBef>
            </a:pPr>
            <a:r>
              <a:rPr lang="cs-CZ" sz="1700" b="1" dirty="0">
                <a:solidFill>
                  <a:srgbClr val="0070C0"/>
                </a:solidFill>
              </a:rPr>
              <a:t>CP 2  Zelenější Evropa: </a:t>
            </a:r>
            <a:r>
              <a:rPr lang="cs-CZ" sz="1700" b="1" dirty="0">
                <a:solidFill>
                  <a:srgbClr val="1D70B8"/>
                </a:solidFill>
              </a:rPr>
              <a:t>30 % alokace </a:t>
            </a:r>
            <a:r>
              <a:rPr lang="cs-CZ" sz="1700" dirty="0">
                <a:solidFill>
                  <a:srgbClr val="1D70B8"/>
                </a:solidFill>
              </a:rPr>
              <a:t>EFRR (cca 72,5 mld. Kč)</a:t>
            </a:r>
          </a:p>
          <a:p>
            <a:pPr lvl="1">
              <a:lnSpc>
                <a:spcPct val="150000"/>
              </a:lnSpc>
              <a:spcBef>
                <a:spcPts val="1319"/>
              </a:spcBef>
              <a:buFont typeface="Wingdings" panose="05000000000000000000" pitchFamily="2" charset="2"/>
              <a:buChar char="ü"/>
            </a:pPr>
            <a:r>
              <a:rPr lang="cs-CZ" sz="1700" dirty="0">
                <a:solidFill>
                  <a:schemeClr val="bg2">
                    <a:lumMod val="25000"/>
                  </a:schemeClr>
                </a:solidFill>
              </a:rPr>
              <a:t>opatření v oblasti </a:t>
            </a:r>
            <a:r>
              <a:rPr lang="cs-CZ" sz="1700" dirty="0" err="1">
                <a:solidFill>
                  <a:schemeClr val="bg2">
                    <a:lumMod val="25000"/>
                  </a:schemeClr>
                </a:solidFill>
              </a:rPr>
              <a:t>energ</a:t>
            </a:r>
            <a:r>
              <a:rPr lang="cs-CZ" sz="1700" dirty="0">
                <a:solidFill>
                  <a:schemeClr val="bg2">
                    <a:lumMod val="25000"/>
                  </a:schemeClr>
                </a:solidFill>
              </a:rPr>
              <a:t>. účinnosti; </a:t>
            </a:r>
            <a:r>
              <a:rPr lang="pl-PL" sz="1700" dirty="0">
                <a:solidFill>
                  <a:schemeClr val="bg2">
                    <a:lumMod val="25000"/>
                  </a:schemeClr>
                </a:solidFill>
              </a:rPr>
              <a:t>energie z obnovitelných zdrojů; rozvoj inteligentních energ. systémů, sítí a skladování na místní úrovni; </a:t>
            </a:r>
            <a:r>
              <a:rPr lang="pl-PL" sz="1700" b="1" dirty="0">
                <a:solidFill>
                  <a:schemeClr val="bg2">
                    <a:lumMod val="25000"/>
                  </a:schemeClr>
                </a:solidFill>
              </a:rPr>
              <a:t>přizpůsobení se změnám klimatu</a:t>
            </a:r>
            <a:r>
              <a:rPr lang="pl-PL" sz="1700" dirty="0">
                <a:solidFill>
                  <a:schemeClr val="bg2">
                    <a:lumMod val="25000"/>
                  </a:schemeClr>
                </a:solidFill>
              </a:rPr>
              <a:t>, </a:t>
            </a:r>
            <a:r>
              <a:rPr lang="pl-PL" sz="1700" b="1" dirty="0">
                <a:solidFill>
                  <a:schemeClr val="bg2">
                    <a:lumMod val="25000"/>
                  </a:schemeClr>
                </a:solidFill>
              </a:rPr>
              <a:t>prevence rizik a odolnosti vůči katastrofám</a:t>
            </a:r>
            <a:r>
              <a:rPr lang="pl-PL" sz="1700" dirty="0">
                <a:solidFill>
                  <a:schemeClr val="bg2">
                    <a:lumMod val="25000"/>
                  </a:schemeClr>
                </a:solidFill>
              </a:rPr>
              <a:t>; udržitelného hospodaření s vodou; přechod k oběhovému hospodářství</a:t>
            </a:r>
            <a:r>
              <a:rPr lang="pl-PL" sz="1700" b="1" dirty="0">
                <a:solidFill>
                  <a:schemeClr val="bg2">
                    <a:lumMod val="25000"/>
                  </a:schemeClr>
                </a:solidFill>
              </a:rPr>
              <a:t>; posílení biologické rozmanitosti, zelené infrastruktury v městském prostředí a snížení znečištění + městská mobilita </a:t>
            </a:r>
          </a:p>
          <a:p>
            <a:pPr lvl="1" algn="just">
              <a:spcBef>
                <a:spcPts val="1319"/>
              </a:spcBef>
            </a:pPr>
            <a:endParaRPr lang="cs-CZ" sz="1800" dirty="0">
              <a:solidFill>
                <a:srgbClr val="1D70B8"/>
              </a:solidFill>
            </a:endParaRPr>
          </a:p>
          <a:p>
            <a:pPr algn="just">
              <a:spcBef>
                <a:spcPts val="1319"/>
              </a:spcBef>
            </a:pPr>
            <a:endParaRPr lang="cs-CZ" sz="1800" dirty="0">
              <a:solidFill>
                <a:srgbClr val="0070C0"/>
              </a:solidFill>
            </a:endParaRPr>
          </a:p>
        </p:txBody>
      </p:sp>
    </p:spTree>
    <p:extLst>
      <p:ext uri="{BB962C8B-B14F-4D97-AF65-F5344CB8AC3E}">
        <p14:creationId xmlns:p14="http://schemas.microsoft.com/office/powerpoint/2010/main" val="1535478136"/>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6DB45F6E-7C5C-4CCF-889A-9E0300EF88F4}"/>
              </a:ext>
            </a:extLst>
          </p:cNvPr>
          <p:cNvSpPr txBox="1"/>
          <p:nvPr/>
        </p:nvSpPr>
        <p:spPr>
          <a:xfrm>
            <a:off x="720000" y="430367"/>
            <a:ext cx="6913372" cy="461665"/>
          </a:xfrm>
          <a:prstGeom prst="rect">
            <a:avLst/>
          </a:prstGeom>
          <a:noFill/>
        </p:spPr>
        <p:txBody>
          <a:bodyPr wrap="square" rtlCol="0">
            <a:spAutoFit/>
          </a:bodyPr>
          <a:lstStyle/>
          <a:p>
            <a:pPr algn="ctr"/>
            <a:r>
              <a:rPr lang="cs-CZ" sz="2400" b="1" dirty="0">
                <a:solidFill>
                  <a:srgbClr val="0070C0"/>
                </a:solidFill>
                <a:latin typeface="Arial" panose="020B0604020202020204" pitchFamily="34" charset="0"/>
                <a:cs typeface="Arial" panose="020B0604020202020204" pitchFamily="34" charset="0"/>
              </a:rPr>
              <a:t>Zpráva o České republice 2019</a:t>
            </a:r>
            <a:endParaRPr lang="cs-CZ" sz="2400" b="1" dirty="0">
              <a:solidFill>
                <a:srgbClr val="FF0000"/>
              </a:solidFill>
              <a:latin typeface="Arial" panose="020B0604020202020204" pitchFamily="34" charset="0"/>
              <a:cs typeface="Arial" panose="020B0604020202020204" pitchFamily="34" charset="0"/>
            </a:endParaRPr>
          </a:p>
        </p:txBody>
      </p:sp>
      <p:sp>
        <p:nvSpPr>
          <p:cNvPr id="6" name="TextovéPole 5">
            <a:extLst>
              <a:ext uri="{FF2B5EF4-FFF2-40B4-BE49-F238E27FC236}">
                <a16:creationId xmlns:a16="http://schemas.microsoft.com/office/drawing/2014/main" id="{2F173DD9-077B-4C7B-84BB-77CB6F2E5781}"/>
              </a:ext>
            </a:extLst>
          </p:cNvPr>
          <p:cNvSpPr txBox="1"/>
          <p:nvPr/>
        </p:nvSpPr>
        <p:spPr>
          <a:xfrm>
            <a:off x="720000" y="1066349"/>
            <a:ext cx="7899344" cy="5486117"/>
          </a:xfrm>
          <a:prstGeom prst="rect">
            <a:avLst/>
          </a:prstGeom>
          <a:noFill/>
        </p:spPr>
        <p:txBody>
          <a:bodyPr wrap="square" rtlCol="0">
            <a:spAutoFit/>
          </a:bodyPr>
          <a:lstStyle/>
          <a:p>
            <a:pPr>
              <a:spcAft>
                <a:spcPts val="600"/>
              </a:spcAft>
              <a:buClr>
                <a:schemeClr val="tx2"/>
              </a:buClr>
            </a:pPr>
            <a:r>
              <a:rPr lang="cs-CZ" altLang="cs-CZ" sz="1700" dirty="0">
                <a:solidFill>
                  <a:schemeClr val="bg2">
                    <a:lumMod val="25000"/>
                  </a:schemeClr>
                </a:solidFill>
                <a:latin typeface="Arial" panose="020B0604020202020204" pitchFamily="34" charset="0"/>
                <a:cs typeface="Arial" panose="020B0604020202020204" pitchFamily="34" charset="0"/>
              </a:rPr>
              <a:t>Pracovní dokument útvarů Komise, zveřejněn v únoru 2019</a:t>
            </a:r>
          </a:p>
          <a:p>
            <a:pPr>
              <a:spcAft>
                <a:spcPts val="600"/>
              </a:spcAft>
              <a:buClr>
                <a:schemeClr val="tx2"/>
              </a:buClr>
            </a:pPr>
            <a:r>
              <a:rPr lang="cs-CZ" altLang="cs-CZ" sz="1700" dirty="0">
                <a:solidFill>
                  <a:schemeClr val="bg2">
                    <a:lumMod val="25000"/>
                  </a:schemeClr>
                </a:solidFill>
                <a:latin typeface="Arial" panose="020B0604020202020204" pitchFamily="34" charset="0"/>
                <a:cs typeface="Arial" panose="020B0604020202020204" pitchFamily="34" charset="0"/>
              </a:rPr>
              <a:t>Evropský semestr 2019: posouzení pokroku ve strukturálních reformách</a:t>
            </a:r>
          </a:p>
          <a:p>
            <a:pPr>
              <a:spcAft>
                <a:spcPts val="600"/>
              </a:spcAft>
              <a:buClr>
                <a:schemeClr val="tx2"/>
              </a:buClr>
            </a:pPr>
            <a:endParaRPr lang="cs-CZ" altLang="cs-CZ" sz="1700" b="1" dirty="0">
              <a:solidFill>
                <a:schemeClr val="bg2">
                  <a:lumMod val="25000"/>
                </a:schemeClr>
              </a:solidFill>
              <a:latin typeface="Arial" panose="020B0604020202020204" pitchFamily="34" charset="0"/>
              <a:cs typeface="Arial" panose="020B0604020202020204" pitchFamily="34" charset="0"/>
            </a:endParaRPr>
          </a:p>
          <a:p>
            <a:pPr>
              <a:lnSpc>
                <a:spcPct val="150000"/>
              </a:lnSpc>
              <a:spcAft>
                <a:spcPts val="600"/>
              </a:spcAft>
              <a:buClr>
                <a:schemeClr val="tx2"/>
              </a:buClr>
            </a:pPr>
            <a:r>
              <a:rPr lang="cs-CZ" altLang="cs-CZ" sz="1700" b="1" dirty="0">
                <a:solidFill>
                  <a:schemeClr val="bg2">
                    <a:lumMod val="25000"/>
                  </a:schemeClr>
                </a:solidFill>
                <a:latin typeface="Arial" panose="020B0604020202020204" pitchFamily="34" charset="0"/>
                <a:cs typeface="Arial" panose="020B0604020202020204" pitchFamily="34" charset="0"/>
              </a:rPr>
              <a:t>Příloha D Investiční pokyny k financování politiky soudržnosti v období 2021-2027 pro ČR</a:t>
            </a:r>
          </a:p>
          <a:p>
            <a:pPr>
              <a:lnSpc>
                <a:spcPct val="150000"/>
              </a:lnSpc>
              <a:spcAft>
                <a:spcPts val="600"/>
              </a:spcAft>
              <a:buClr>
                <a:schemeClr val="tx2"/>
              </a:buClr>
            </a:pPr>
            <a:r>
              <a:rPr lang="cs-CZ" altLang="cs-CZ" sz="1700" dirty="0">
                <a:solidFill>
                  <a:schemeClr val="bg2">
                    <a:lumMod val="25000"/>
                  </a:schemeClr>
                </a:solidFill>
                <a:latin typeface="Arial" panose="020B0604020202020204" pitchFamily="34" charset="0"/>
                <a:cs typeface="Arial" panose="020B0604020202020204" pitchFamily="34" charset="0"/>
              </a:rPr>
              <a:t>Předběžná stanoviska útvarů Komise</a:t>
            </a:r>
          </a:p>
          <a:p>
            <a:pPr>
              <a:lnSpc>
                <a:spcPct val="150000"/>
              </a:lnSpc>
              <a:spcAft>
                <a:spcPts val="600"/>
              </a:spcAft>
              <a:buClr>
                <a:schemeClr val="tx2"/>
              </a:buClr>
            </a:pPr>
            <a:r>
              <a:rPr lang="cs-CZ" altLang="cs-CZ" sz="1700" dirty="0">
                <a:latin typeface="Arial" panose="020B0604020202020204" pitchFamily="34" charset="0"/>
                <a:cs typeface="Arial" panose="020B0604020202020204" pitchFamily="34" charset="0"/>
                <a:hlinkClick r:id="rId3"/>
              </a:rPr>
              <a:t>https://www.vlada.cz/cz/evropske-zalezitosti/aktualne/evropska-komise-vydala-country-report-2019-pro-cr-172142/</a:t>
            </a:r>
            <a:r>
              <a:rPr lang="cs-CZ" altLang="cs-CZ" sz="1700" dirty="0">
                <a:latin typeface="Arial" panose="020B0604020202020204" pitchFamily="34" charset="0"/>
                <a:cs typeface="Arial" panose="020B0604020202020204" pitchFamily="34" charset="0"/>
              </a:rPr>
              <a:t> </a:t>
            </a:r>
          </a:p>
          <a:p>
            <a:pPr>
              <a:lnSpc>
                <a:spcPct val="150000"/>
              </a:lnSpc>
              <a:spcAft>
                <a:spcPts val="600"/>
              </a:spcAft>
              <a:buClr>
                <a:schemeClr val="tx2"/>
              </a:buClr>
            </a:pPr>
            <a:r>
              <a:rPr lang="cs-CZ" altLang="cs-CZ" sz="1700" dirty="0">
                <a:solidFill>
                  <a:schemeClr val="bg2">
                    <a:lumMod val="25000"/>
                  </a:schemeClr>
                </a:solidFill>
                <a:latin typeface="Arial" panose="020B0604020202020204" pitchFamily="34" charset="0"/>
                <a:cs typeface="Arial" panose="020B0604020202020204" pitchFamily="34" charset="0"/>
              </a:rPr>
              <a:t>Základ pro dialog mezi ČR a EK pro plánování fondů politiky soudržnosti (EFRR, FS, ESF+)</a:t>
            </a:r>
          </a:p>
          <a:p>
            <a:pPr>
              <a:spcAft>
                <a:spcPts val="600"/>
              </a:spcAft>
              <a:buClr>
                <a:schemeClr val="tx2"/>
              </a:buClr>
            </a:pPr>
            <a:endParaRPr lang="cs-CZ" altLang="cs-CZ" sz="1700" dirty="0">
              <a:solidFill>
                <a:schemeClr val="bg2">
                  <a:lumMod val="25000"/>
                </a:schemeClr>
              </a:solidFill>
              <a:latin typeface="Arial" panose="020B0604020202020204" pitchFamily="34" charset="0"/>
              <a:cs typeface="Arial" panose="020B0604020202020204" pitchFamily="34" charset="0"/>
            </a:endParaRPr>
          </a:p>
          <a:p>
            <a:pPr>
              <a:spcAft>
                <a:spcPts val="600"/>
              </a:spcAft>
              <a:buClr>
                <a:schemeClr val="tx2"/>
              </a:buClr>
            </a:pPr>
            <a:r>
              <a:rPr lang="cs-CZ" altLang="cs-CZ" sz="1700" b="1" dirty="0">
                <a:solidFill>
                  <a:schemeClr val="bg2">
                    <a:lumMod val="25000"/>
                  </a:schemeClr>
                </a:solidFill>
                <a:latin typeface="Arial" panose="020B0604020202020204" pitchFamily="34" charset="0"/>
                <a:cs typeface="Arial" panose="020B0604020202020204" pitchFamily="34" charset="0"/>
              </a:rPr>
              <a:t>Co chybí ve vztahu k IROP?</a:t>
            </a:r>
          </a:p>
          <a:p>
            <a:pPr>
              <a:spcAft>
                <a:spcPts val="600"/>
              </a:spcAft>
              <a:buClr>
                <a:schemeClr val="tx2"/>
              </a:buClr>
            </a:pPr>
            <a:r>
              <a:rPr lang="cs-CZ" altLang="cs-CZ" sz="1700" dirty="0">
                <a:solidFill>
                  <a:schemeClr val="bg2">
                    <a:lumMod val="25000"/>
                  </a:schemeClr>
                </a:solidFill>
                <a:latin typeface="Arial" panose="020B0604020202020204" pitchFamily="34" charset="0"/>
                <a:cs typeface="Arial" panose="020B0604020202020204" pitchFamily="34" charset="0"/>
              </a:rPr>
              <a:t>EK nezmiňuje následující témata: IZS, cestovní ruch a kulturní dědictví.</a:t>
            </a:r>
          </a:p>
          <a:p>
            <a:pPr lvl="1"/>
            <a:endParaRPr lang="cs-CZ" sz="2000" dirty="0"/>
          </a:p>
        </p:txBody>
      </p:sp>
    </p:spTree>
    <p:extLst>
      <p:ext uri="{BB962C8B-B14F-4D97-AF65-F5344CB8AC3E}">
        <p14:creationId xmlns:p14="http://schemas.microsoft.com/office/powerpoint/2010/main" val="3734015050"/>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6DB45F6E-7C5C-4CCF-889A-9E0300EF88F4}"/>
              </a:ext>
            </a:extLst>
          </p:cNvPr>
          <p:cNvSpPr txBox="1"/>
          <p:nvPr/>
        </p:nvSpPr>
        <p:spPr>
          <a:xfrm>
            <a:off x="719999" y="491164"/>
            <a:ext cx="7538861" cy="461665"/>
          </a:xfrm>
          <a:prstGeom prst="rect">
            <a:avLst/>
          </a:prstGeom>
          <a:noFill/>
        </p:spPr>
        <p:txBody>
          <a:bodyPr wrap="square" rtlCol="0">
            <a:spAutoFit/>
          </a:bodyPr>
          <a:lstStyle/>
          <a:p>
            <a:pPr algn="ctr"/>
            <a:r>
              <a:rPr lang="cs-CZ" sz="2400" b="1" dirty="0">
                <a:solidFill>
                  <a:srgbClr val="0070C0"/>
                </a:solidFill>
                <a:latin typeface="Arial" panose="020B0604020202020204" pitchFamily="34" charset="0"/>
                <a:cs typeface="Arial" panose="020B0604020202020204" pitchFamily="34" charset="0"/>
              </a:rPr>
              <a:t>Zpráva o České republice 2019 ve vztahu k IROP</a:t>
            </a:r>
            <a:endParaRPr lang="cs-CZ" sz="2400" b="1" dirty="0">
              <a:solidFill>
                <a:srgbClr val="FF0000"/>
              </a:solidFill>
              <a:latin typeface="Arial" panose="020B0604020202020204" pitchFamily="34" charset="0"/>
              <a:cs typeface="Arial" panose="020B0604020202020204" pitchFamily="34" charset="0"/>
            </a:endParaRPr>
          </a:p>
        </p:txBody>
      </p:sp>
      <p:sp>
        <p:nvSpPr>
          <p:cNvPr id="6" name="TextovéPole 5">
            <a:extLst>
              <a:ext uri="{FF2B5EF4-FFF2-40B4-BE49-F238E27FC236}">
                <a16:creationId xmlns:a16="http://schemas.microsoft.com/office/drawing/2014/main" id="{2F173DD9-077B-4C7B-84BB-77CB6F2E5781}"/>
              </a:ext>
            </a:extLst>
          </p:cNvPr>
          <p:cNvSpPr txBox="1"/>
          <p:nvPr/>
        </p:nvSpPr>
        <p:spPr>
          <a:xfrm>
            <a:off x="719999" y="1227860"/>
            <a:ext cx="7899344" cy="5047536"/>
          </a:xfrm>
          <a:prstGeom prst="rect">
            <a:avLst/>
          </a:prstGeom>
          <a:noFill/>
        </p:spPr>
        <p:txBody>
          <a:bodyPr wrap="square" rtlCol="0">
            <a:spAutoFit/>
          </a:bodyPr>
          <a:lstStyle/>
          <a:p>
            <a:r>
              <a:rPr lang="cs-CZ" sz="1700" dirty="0">
                <a:solidFill>
                  <a:srgbClr val="0070C0"/>
                </a:solidFill>
                <a:latin typeface="Arial" panose="020B0604020202020204" pitchFamily="34" charset="0"/>
                <a:cs typeface="Arial" panose="020B0604020202020204" pitchFamily="34" charset="0"/>
              </a:rPr>
              <a:t>Politický cíl č. 1 Inteligentnější Evropa </a:t>
            </a:r>
          </a:p>
          <a:p>
            <a:pPr marL="742950" lvl="1" indent="-285750">
              <a:buClr>
                <a:srgbClr val="1D70B8"/>
              </a:buClr>
              <a:buFont typeface="Arial" panose="020B0604020202020204" pitchFamily="34" charset="0"/>
              <a:buChar char="•"/>
            </a:pPr>
            <a:r>
              <a:rPr lang="cs-CZ" sz="1700" dirty="0">
                <a:solidFill>
                  <a:schemeClr val="bg2">
                    <a:lumMod val="25000"/>
                  </a:schemeClr>
                </a:solidFill>
                <a:latin typeface="Arial" panose="020B0604020202020204" pitchFamily="34" charset="0"/>
                <a:cs typeface="Arial" panose="020B0604020202020204" pitchFamily="34" charset="0"/>
              </a:rPr>
              <a:t>rozšířit a urychlit </a:t>
            </a:r>
            <a:r>
              <a:rPr lang="cs-CZ" sz="1700" b="1" dirty="0">
                <a:solidFill>
                  <a:schemeClr val="bg2">
                    <a:lumMod val="25000"/>
                  </a:schemeClr>
                </a:solidFill>
                <a:latin typeface="Arial" panose="020B0604020202020204" pitchFamily="34" charset="0"/>
                <a:cs typeface="Arial" panose="020B0604020202020204" pitchFamily="34" charset="0"/>
              </a:rPr>
              <a:t>elektronickou veřejnou správu</a:t>
            </a:r>
            <a:r>
              <a:rPr lang="cs-CZ" sz="1700" dirty="0">
                <a:solidFill>
                  <a:schemeClr val="bg2">
                    <a:lumMod val="25000"/>
                  </a:schemeClr>
                </a:solidFill>
                <a:latin typeface="Arial" panose="020B0604020202020204" pitchFamily="34" charset="0"/>
                <a:cs typeface="Arial" panose="020B0604020202020204" pitchFamily="34" charset="0"/>
              </a:rPr>
              <a:t>, včetně zavádění služeb </a:t>
            </a:r>
            <a:r>
              <a:rPr lang="cs-CZ" sz="1700" b="1" dirty="0">
                <a:solidFill>
                  <a:schemeClr val="bg2">
                    <a:lumMod val="25000"/>
                  </a:schemeClr>
                </a:solidFill>
                <a:latin typeface="Arial" panose="020B0604020202020204" pitchFamily="34" charset="0"/>
                <a:cs typeface="Arial" panose="020B0604020202020204" pitchFamily="34" charset="0"/>
              </a:rPr>
              <a:t>elektronického zdravotnictví </a:t>
            </a:r>
            <a:r>
              <a:rPr lang="cs-CZ" sz="1700" dirty="0">
                <a:solidFill>
                  <a:schemeClr val="bg2">
                    <a:lumMod val="25000"/>
                  </a:schemeClr>
                </a:solidFill>
                <a:latin typeface="Arial" panose="020B0604020202020204" pitchFamily="34" charset="0"/>
                <a:cs typeface="Arial" panose="020B0604020202020204" pitchFamily="34" charset="0"/>
              </a:rPr>
              <a:t>a celoevropských interoperabilních služeb.</a:t>
            </a:r>
          </a:p>
          <a:p>
            <a:pPr marL="742950" lvl="1" indent="-285750">
              <a:buClr>
                <a:srgbClr val="1D70B8"/>
              </a:buClr>
              <a:buFont typeface="Arial" panose="020B0604020202020204" pitchFamily="34" charset="0"/>
              <a:buChar char="•"/>
            </a:pPr>
            <a:endParaRPr lang="cs-CZ" sz="1700" dirty="0">
              <a:solidFill>
                <a:schemeClr val="bg2">
                  <a:lumMod val="25000"/>
                </a:schemeClr>
              </a:solidFill>
              <a:latin typeface="Arial" panose="020B0604020202020204" pitchFamily="34" charset="0"/>
              <a:cs typeface="Arial" panose="020B0604020202020204" pitchFamily="34" charset="0"/>
            </a:endParaRPr>
          </a:p>
          <a:p>
            <a:pPr>
              <a:buClr>
                <a:srgbClr val="1D70B8"/>
              </a:buClr>
            </a:pPr>
            <a:r>
              <a:rPr lang="cs-CZ" sz="1700" dirty="0">
                <a:solidFill>
                  <a:srgbClr val="0070C0"/>
                </a:solidFill>
                <a:latin typeface="Arial" panose="020B0604020202020204" pitchFamily="34" charset="0"/>
                <a:cs typeface="Arial" panose="020B0604020202020204" pitchFamily="34" charset="0"/>
              </a:rPr>
              <a:t>Politický cíl č. 2 Nízkouhlíková a zelenější Evropa</a:t>
            </a:r>
          </a:p>
          <a:p>
            <a:pPr marL="742950" lvl="1" indent="-285750">
              <a:buClr>
                <a:srgbClr val="1D70B8"/>
              </a:buClr>
              <a:buFont typeface="Arial" panose="020B0604020202020204" pitchFamily="34" charset="0"/>
              <a:buChar char="•"/>
            </a:pPr>
            <a:r>
              <a:rPr lang="de-DE" sz="1700" dirty="0">
                <a:solidFill>
                  <a:schemeClr val="bg2">
                    <a:lumMod val="25000"/>
                  </a:schemeClr>
                </a:solidFill>
                <a:latin typeface="Arial" panose="020B0604020202020204" pitchFamily="34" charset="0"/>
                <a:cs typeface="Arial" panose="020B0604020202020204" pitchFamily="34" charset="0"/>
              </a:rPr>
              <a:t>podporovat </a:t>
            </a:r>
            <a:r>
              <a:rPr lang="de-DE" sz="1700" b="1" dirty="0">
                <a:solidFill>
                  <a:schemeClr val="bg2">
                    <a:lumMod val="25000"/>
                  </a:schemeClr>
                </a:solidFill>
                <a:latin typeface="Arial" panose="020B0604020202020204" pitchFamily="34" charset="0"/>
                <a:cs typeface="Arial" panose="020B0604020202020204" pitchFamily="34" charset="0"/>
              </a:rPr>
              <a:t>zelenou infrastrukturu v městském prostředí</a:t>
            </a:r>
            <a:r>
              <a:rPr lang="cs-CZ" sz="1700" dirty="0">
                <a:solidFill>
                  <a:schemeClr val="bg2">
                    <a:lumMod val="25000"/>
                  </a:schemeClr>
                </a:solidFill>
                <a:latin typeface="Arial" panose="020B0604020202020204" pitchFamily="34" charset="0"/>
                <a:cs typeface="Arial" panose="020B0604020202020204" pitchFamily="34" charset="0"/>
              </a:rPr>
              <a:t>.</a:t>
            </a:r>
          </a:p>
          <a:p>
            <a:pPr marL="742950" lvl="1" indent="-285750">
              <a:buClr>
                <a:srgbClr val="1D70B8"/>
              </a:buClr>
              <a:buFont typeface="Arial" panose="020B0604020202020204" pitchFamily="34" charset="0"/>
              <a:buChar char="•"/>
            </a:pPr>
            <a:endParaRPr lang="cs-CZ" sz="1700" dirty="0">
              <a:solidFill>
                <a:schemeClr val="bg2">
                  <a:lumMod val="25000"/>
                </a:schemeClr>
              </a:solidFill>
              <a:latin typeface="Arial" panose="020B0604020202020204" pitchFamily="34" charset="0"/>
              <a:cs typeface="Arial" panose="020B0604020202020204" pitchFamily="34" charset="0"/>
            </a:endParaRPr>
          </a:p>
          <a:p>
            <a:pPr>
              <a:buClr>
                <a:srgbClr val="1D70B8"/>
              </a:buClr>
            </a:pPr>
            <a:r>
              <a:rPr lang="cs-CZ" sz="1700" dirty="0">
                <a:solidFill>
                  <a:srgbClr val="0070C0"/>
                </a:solidFill>
                <a:latin typeface="Arial" panose="020B0604020202020204" pitchFamily="34" charset="0"/>
                <a:cs typeface="Arial" panose="020B0604020202020204" pitchFamily="34" charset="0"/>
              </a:rPr>
              <a:t>Politický cíl č. 3 Propojenější Evropa</a:t>
            </a:r>
          </a:p>
          <a:p>
            <a:pPr marL="742950" lvl="1" indent="-285750">
              <a:buClr>
                <a:srgbClr val="1D70B8"/>
              </a:buClr>
              <a:buFont typeface="Arial" panose="020B0604020202020204" pitchFamily="34" charset="0"/>
              <a:buChar char="•"/>
            </a:pPr>
            <a:r>
              <a:rPr lang="cs-CZ" sz="1700" dirty="0">
                <a:solidFill>
                  <a:schemeClr val="bg2">
                    <a:lumMod val="25000"/>
                  </a:schemeClr>
                </a:solidFill>
                <a:latin typeface="Arial" panose="020B0604020202020204" pitchFamily="34" charset="0"/>
                <a:cs typeface="Arial" panose="020B0604020202020204" pitchFamily="34" charset="0"/>
              </a:rPr>
              <a:t>vybudovat chybějící části hlavní a komplexní silniční transevropské dopravní sítě a </a:t>
            </a:r>
            <a:r>
              <a:rPr lang="cs-CZ" sz="1700" b="1" dirty="0">
                <a:solidFill>
                  <a:schemeClr val="bg2">
                    <a:lumMod val="25000"/>
                  </a:schemeClr>
                </a:solidFill>
                <a:latin typeface="Arial" panose="020B0604020202020204" pitchFamily="34" charset="0"/>
                <a:cs typeface="Arial" panose="020B0604020202020204" pitchFamily="34" charset="0"/>
              </a:rPr>
              <a:t>odstranit regionální rozdíly v přístupnosti transevropské dopravní sítě</a:t>
            </a:r>
            <a:r>
              <a:rPr lang="cs-CZ" sz="1700" dirty="0">
                <a:solidFill>
                  <a:schemeClr val="bg2">
                    <a:lumMod val="25000"/>
                  </a:schemeClr>
                </a:solidFill>
                <a:latin typeface="Arial" panose="020B0604020202020204" pitchFamily="34" charset="0"/>
                <a:cs typeface="Arial" panose="020B0604020202020204" pitchFamily="34" charset="0"/>
              </a:rPr>
              <a:t>, zejména v jižní a SV části ČR,</a:t>
            </a:r>
          </a:p>
          <a:p>
            <a:pPr marL="742950" lvl="1" indent="-285750">
              <a:buClr>
                <a:srgbClr val="1D70B8"/>
              </a:buClr>
              <a:buFont typeface="Arial" panose="020B0604020202020204" pitchFamily="34" charset="0"/>
              <a:buChar char="•"/>
            </a:pPr>
            <a:r>
              <a:rPr lang="cs-CZ" sz="1700" dirty="0">
                <a:solidFill>
                  <a:schemeClr val="bg2">
                    <a:lumMod val="25000"/>
                  </a:schemeClr>
                </a:solidFill>
                <a:latin typeface="Arial" panose="020B0604020202020204" pitchFamily="34" charset="0"/>
                <a:cs typeface="Arial" panose="020B0604020202020204" pitchFamily="34" charset="0"/>
              </a:rPr>
              <a:t>podporovat inteligentní, propojenější a čistější systémy dopravy odolné vůči změně klimatu,</a:t>
            </a:r>
          </a:p>
          <a:p>
            <a:pPr marL="742950" lvl="1" indent="-285750">
              <a:buClr>
                <a:srgbClr val="1D70B8"/>
              </a:buClr>
              <a:buFont typeface="Arial" panose="020B0604020202020204" pitchFamily="34" charset="0"/>
              <a:buChar char="•"/>
            </a:pPr>
            <a:r>
              <a:rPr lang="cs-CZ" sz="1700" dirty="0">
                <a:solidFill>
                  <a:schemeClr val="bg2">
                    <a:lumMod val="25000"/>
                  </a:schemeClr>
                </a:solidFill>
                <a:latin typeface="Arial" panose="020B0604020202020204" pitchFamily="34" charset="0"/>
                <a:cs typeface="Arial" panose="020B0604020202020204" pitchFamily="34" charset="0"/>
              </a:rPr>
              <a:t>podporovat </a:t>
            </a:r>
            <a:r>
              <a:rPr lang="cs-CZ" sz="1700" b="1" dirty="0">
                <a:solidFill>
                  <a:schemeClr val="bg2">
                    <a:lumMod val="25000"/>
                  </a:schemeClr>
                </a:solidFill>
                <a:latin typeface="Arial" panose="020B0604020202020204" pitchFamily="34" charset="0"/>
                <a:cs typeface="Arial" panose="020B0604020202020204" pitchFamily="34" charset="0"/>
              </a:rPr>
              <a:t>udržitelné a účinné městské dopravní systémy </a:t>
            </a:r>
            <a:r>
              <a:rPr lang="cs-CZ" sz="1700" dirty="0">
                <a:solidFill>
                  <a:schemeClr val="bg2">
                    <a:lumMod val="25000"/>
                  </a:schemeClr>
                </a:solidFill>
                <a:latin typeface="Arial" panose="020B0604020202020204" pitchFamily="34" charset="0"/>
                <a:cs typeface="Arial" panose="020B0604020202020204" pitchFamily="34" charset="0"/>
              </a:rPr>
              <a:t>s cílem umožnit přechod na čistější kolektivní služby veřejné dopravy a aktivní mobilitu, včetně infrastruktury pro alternativní paliva ve městech,</a:t>
            </a:r>
          </a:p>
          <a:p>
            <a:pPr marL="742950" lvl="1" indent="-285750">
              <a:buClr>
                <a:srgbClr val="1D70B8"/>
              </a:buClr>
              <a:buFont typeface="Arial" panose="020B0604020202020204" pitchFamily="34" charset="0"/>
              <a:buChar char="•"/>
            </a:pPr>
            <a:r>
              <a:rPr lang="en-US" sz="1700" dirty="0">
                <a:solidFill>
                  <a:schemeClr val="bg2">
                    <a:lumMod val="25000"/>
                  </a:schemeClr>
                </a:solidFill>
                <a:latin typeface="Arial" panose="020B0604020202020204" pitchFamily="34" charset="0"/>
                <a:cs typeface="Arial" panose="020B0604020202020204" pitchFamily="34" charset="0"/>
              </a:rPr>
              <a:t>investovat do </a:t>
            </a:r>
            <a:r>
              <a:rPr lang="en-US" sz="1700" b="1" dirty="0">
                <a:solidFill>
                  <a:schemeClr val="bg2">
                    <a:lumMod val="25000"/>
                  </a:schemeClr>
                </a:solidFill>
                <a:latin typeface="Arial" panose="020B0604020202020204" pitchFamily="34" charset="0"/>
                <a:cs typeface="Arial" panose="020B0604020202020204" pitchFamily="34" charset="0"/>
              </a:rPr>
              <a:t>regionální a místní mobility</a:t>
            </a:r>
            <a:r>
              <a:rPr lang="en-US" sz="1700" dirty="0">
                <a:solidFill>
                  <a:schemeClr val="bg2">
                    <a:lumMod val="25000"/>
                  </a:schemeClr>
                </a:solidFill>
                <a:latin typeface="Arial" panose="020B0604020202020204" pitchFamily="34" charset="0"/>
                <a:cs typeface="Arial" panose="020B0604020202020204" pitchFamily="34" charset="0"/>
              </a:rPr>
              <a:t>.</a:t>
            </a:r>
            <a:endParaRPr lang="cs-CZ" sz="1700" dirty="0">
              <a:solidFill>
                <a:schemeClr val="bg2">
                  <a:lumMod val="25000"/>
                </a:schemeClr>
              </a:solidFill>
              <a:latin typeface="Arial" panose="020B0604020202020204" pitchFamily="34" charset="0"/>
              <a:cs typeface="Arial" panose="020B0604020202020204" pitchFamily="34" charset="0"/>
            </a:endParaRPr>
          </a:p>
          <a:p>
            <a:pPr>
              <a:spcAft>
                <a:spcPts val="600"/>
              </a:spcAft>
              <a:buClr>
                <a:schemeClr val="tx2"/>
              </a:buClr>
            </a:pPr>
            <a:endParaRPr lang="en-GB" sz="1600" dirty="0"/>
          </a:p>
        </p:txBody>
      </p:sp>
    </p:spTree>
    <p:extLst>
      <p:ext uri="{BB962C8B-B14F-4D97-AF65-F5344CB8AC3E}">
        <p14:creationId xmlns:p14="http://schemas.microsoft.com/office/powerpoint/2010/main" val="1332346586"/>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6DB45F6E-7C5C-4CCF-889A-9E0300EF88F4}"/>
              </a:ext>
            </a:extLst>
          </p:cNvPr>
          <p:cNvSpPr txBox="1"/>
          <p:nvPr/>
        </p:nvSpPr>
        <p:spPr>
          <a:xfrm>
            <a:off x="720000" y="525925"/>
            <a:ext cx="7473024" cy="461665"/>
          </a:xfrm>
          <a:prstGeom prst="rect">
            <a:avLst/>
          </a:prstGeom>
          <a:noFill/>
        </p:spPr>
        <p:txBody>
          <a:bodyPr wrap="square" rtlCol="0">
            <a:spAutoFit/>
          </a:bodyPr>
          <a:lstStyle/>
          <a:p>
            <a:pPr algn="ctr"/>
            <a:r>
              <a:rPr lang="cs-CZ" sz="2400" b="1" dirty="0">
                <a:solidFill>
                  <a:srgbClr val="0070C0"/>
                </a:solidFill>
                <a:latin typeface="Arial" panose="020B0604020202020204" pitchFamily="34" charset="0"/>
                <a:cs typeface="Arial" panose="020B0604020202020204" pitchFamily="34" charset="0"/>
              </a:rPr>
              <a:t>Zpráva o České republice 2019 ve vztahu k IROP</a:t>
            </a:r>
            <a:endParaRPr lang="cs-CZ" sz="2400" b="1" dirty="0">
              <a:solidFill>
                <a:srgbClr val="FF0000"/>
              </a:solidFill>
              <a:latin typeface="Arial" panose="020B0604020202020204" pitchFamily="34" charset="0"/>
              <a:cs typeface="Arial" panose="020B0604020202020204" pitchFamily="34" charset="0"/>
            </a:endParaRPr>
          </a:p>
        </p:txBody>
      </p:sp>
      <p:sp>
        <p:nvSpPr>
          <p:cNvPr id="6" name="TextovéPole 5">
            <a:extLst>
              <a:ext uri="{FF2B5EF4-FFF2-40B4-BE49-F238E27FC236}">
                <a16:creationId xmlns:a16="http://schemas.microsoft.com/office/drawing/2014/main" id="{2F173DD9-077B-4C7B-84BB-77CB6F2E5781}"/>
              </a:ext>
            </a:extLst>
          </p:cNvPr>
          <p:cNvSpPr txBox="1"/>
          <p:nvPr/>
        </p:nvSpPr>
        <p:spPr>
          <a:xfrm>
            <a:off x="882560" y="1194545"/>
            <a:ext cx="7899344" cy="4985980"/>
          </a:xfrm>
          <a:prstGeom prst="rect">
            <a:avLst/>
          </a:prstGeom>
          <a:noFill/>
        </p:spPr>
        <p:txBody>
          <a:bodyPr wrap="square" rtlCol="0">
            <a:spAutoFit/>
          </a:bodyPr>
          <a:lstStyle/>
          <a:p>
            <a:pPr>
              <a:spcAft>
                <a:spcPts val="600"/>
              </a:spcAft>
              <a:buClr>
                <a:schemeClr val="tx2"/>
              </a:buClr>
            </a:pPr>
            <a:r>
              <a:rPr lang="cs-CZ" altLang="cs-CZ" dirty="0">
                <a:solidFill>
                  <a:srgbClr val="0070C0"/>
                </a:solidFill>
                <a:latin typeface="Arial" panose="020B0604020202020204" pitchFamily="34" charset="0"/>
                <a:cs typeface="Arial" panose="020B0604020202020204" pitchFamily="34" charset="0"/>
              </a:rPr>
              <a:t>Politický cíl č. 4 Sociálnější Evropa</a:t>
            </a:r>
          </a:p>
          <a:p>
            <a:pPr marL="285750" lvl="0" indent="-285750">
              <a:buClr>
                <a:srgbClr val="1D70B8"/>
              </a:buClr>
              <a:buFont typeface="Arial" panose="020B0604020202020204" pitchFamily="34" charset="0"/>
              <a:buChar char="•"/>
            </a:pPr>
            <a:r>
              <a:rPr lang="pt-PT" sz="1700" dirty="0">
                <a:solidFill>
                  <a:schemeClr val="bg2">
                    <a:lumMod val="25000"/>
                  </a:schemeClr>
                </a:solidFill>
                <a:latin typeface="Arial" panose="020B0604020202020204" pitchFamily="34" charset="0"/>
                <a:cs typeface="Arial" panose="020B0604020202020204" pitchFamily="34" charset="0"/>
              </a:rPr>
              <a:t>podporovat koordinovaný přístup k socioekonomické integraci sociálně vyloučených osob, např. Romů, </a:t>
            </a:r>
            <a:r>
              <a:rPr lang="cs-CZ" sz="1700" dirty="0">
                <a:solidFill>
                  <a:schemeClr val="bg2">
                    <a:lumMod val="25000"/>
                  </a:schemeClr>
                </a:solidFill>
                <a:latin typeface="Arial" panose="020B0604020202020204" pitchFamily="34" charset="0"/>
                <a:cs typeface="Arial" panose="020B0604020202020204" pitchFamily="34" charset="0"/>
              </a:rPr>
              <a:t>k </a:t>
            </a:r>
            <a:r>
              <a:rPr lang="pt-PT" sz="1700" dirty="0">
                <a:solidFill>
                  <a:schemeClr val="bg2">
                    <a:lumMod val="25000"/>
                  </a:schemeClr>
                </a:solidFill>
                <a:latin typeface="Arial" panose="020B0604020202020204" pitchFamily="34" charset="0"/>
                <a:cs typeface="Arial" panose="020B0604020202020204" pitchFamily="34" charset="0"/>
              </a:rPr>
              <a:t>přístupu k zaměstnání, zdravotním a sociálním službám, finančnímu poradenství, cílenému </a:t>
            </a:r>
            <a:r>
              <a:rPr lang="pt-PT" sz="1700" b="1" dirty="0">
                <a:solidFill>
                  <a:schemeClr val="bg2">
                    <a:lumMod val="25000"/>
                  </a:schemeClr>
                </a:solidFill>
                <a:latin typeface="Arial" panose="020B0604020202020204" pitchFamily="34" charset="0"/>
                <a:cs typeface="Arial" panose="020B0604020202020204" pitchFamily="34" charset="0"/>
              </a:rPr>
              <a:t>vzdělávání</a:t>
            </a:r>
            <a:r>
              <a:rPr lang="cs-CZ" sz="1700" b="1" dirty="0">
                <a:solidFill>
                  <a:schemeClr val="bg2">
                    <a:lumMod val="25000"/>
                  </a:schemeClr>
                </a:solidFill>
                <a:latin typeface="Arial" panose="020B0604020202020204" pitchFamily="34" charset="0"/>
                <a:cs typeface="Arial" panose="020B0604020202020204" pitchFamily="34" charset="0"/>
              </a:rPr>
              <a:t> </a:t>
            </a:r>
            <a:r>
              <a:rPr lang="pt-PT" sz="1700" dirty="0">
                <a:solidFill>
                  <a:schemeClr val="bg2">
                    <a:lumMod val="25000"/>
                  </a:schemeClr>
                </a:solidFill>
                <a:latin typeface="Arial" panose="020B0604020202020204" pitchFamily="34" charset="0"/>
                <a:cs typeface="Arial" panose="020B0604020202020204" pitchFamily="34" charset="0"/>
              </a:rPr>
              <a:t>/odbornému vzdělávání, a opatření k řešení vyloučení z přístupu k </a:t>
            </a:r>
            <a:r>
              <a:rPr lang="pt-PT" sz="1700" b="1" dirty="0">
                <a:solidFill>
                  <a:schemeClr val="bg2">
                    <a:lumMod val="25000"/>
                  </a:schemeClr>
                </a:solidFill>
                <a:latin typeface="Arial" panose="020B0604020202020204" pitchFamily="34" charset="0"/>
                <a:cs typeface="Arial" panose="020B0604020202020204" pitchFamily="34" charset="0"/>
              </a:rPr>
              <a:t>bydlení</a:t>
            </a:r>
            <a:r>
              <a:rPr lang="pt-PT" sz="1700" dirty="0">
                <a:solidFill>
                  <a:schemeClr val="bg2">
                    <a:lumMod val="25000"/>
                  </a:schemeClr>
                </a:solidFill>
                <a:latin typeface="Arial" panose="020B0604020202020204" pitchFamily="34" charset="0"/>
                <a:cs typeface="Arial" panose="020B0604020202020204" pitchFamily="34" charset="0"/>
              </a:rPr>
              <a:t>,</a:t>
            </a:r>
            <a:endParaRPr lang="cs-CZ" sz="1700" dirty="0">
              <a:solidFill>
                <a:schemeClr val="bg2">
                  <a:lumMod val="25000"/>
                </a:schemeClr>
              </a:solidFill>
              <a:latin typeface="Arial" panose="020B0604020202020204" pitchFamily="34" charset="0"/>
              <a:cs typeface="Arial" panose="020B0604020202020204" pitchFamily="34" charset="0"/>
            </a:endParaRPr>
          </a:p>
          <a:p>
            <a:pPr marL="285750" lvl="0" indent="-285750">
              <a:buClr>
                <a:srgbClr val="1D70B8"/>
              </a:buClr>
              <a:buFont typeface="Arial" panose="020B0604020202020204" pitchFamily="34" charset="0"/>
              <a:buChar char="•"/>
            </a:pPr>
            <a:r>
              <a:rPr lang="pt-PT" sz="1700" dirty="0">
                <a:solidFill>
                  <a:schemeClr val="bg2">
                    <a:lumMod val="25000"/>
                  </a:schemeClr>
                </a:solidFill>
                <a:latin typeface="Arial" panose="020B0604020202020204" pitchFamily="34" charset="0"/>
                <a:cs typeface="Arial" panose="020B0604020202020204" pitchFamily="34" charset="0"/>
              </a:rPr>
              <a:t>podporovat </a:t>
            </a:r>
            <a:r>
              <a:rPr lang="pt-PT" sz="1700" b="1" dirty="0">
                <a:solidFill>
                  <a:schemeClr val="bg2">
                    <a:lumMod val="25000"/>
                  </a:schemeClr>
                </a:solidFill>
                <a:latin typeface="Arial" panose="020B0604020202020204" pitchFamily="34" charset="0"/>
                <a:cs typeface="Arial" panose="020B0604020202020204" pitchFamily="34" charset="0"/>
              </a:rPr>
              <a:t>deinstitucionalizaci péče </a:t>
            </a:r>
            <a:r>
              <a:rPr lang="pt-PT" sz="1700" dirty="0">
                <a:solidFill>
                  <a:schemeClr val="bg2">
                    <a:lumMod val="25000"/>
                  </a:schemeClr>
                </a:solidFill>
                <a:latin typeface="Arial" panose="020B0604020202020204" pitchFamily="34" charset="0"/>
                <a:cs typeface="Arial" panose="020B0604020202020204" pitchFamily="34" charset="0"/>
              </a:rPr>
              <a:t>zejména pro děti mladší tří let, osoby se zdravotním postižením, starší osoby a osoby s mentálním postižením, podporovat spolupráci mezi </a:t>
            </a:r>
            <a:r>
              <a:rPr lang="pt-PT" sz="1700" b="1" dirty="0">
                <a:solidFill>
                  <a:schemeClr val="bg2">
                    <a:lumMod val="25000"/>
                  </a:schemeClr>
                </a:solidFill>
                <a:latin typeface="Arial" panose="020B0604020202020204" pitchFamily="34" charset="0"/>
                <a:cs typeface="Arial" panose="020B0604020202020204" pitchFamily="34" charset="0"/>
              </a:rPr>
              <a:t>zdravotními a sociálními službami</a:t>
            </a:r>
            <a:r>
              <a:rPr lang="pt-PT" sz="1700" dirty="0">
                <a:solidFill>
                  <a:schemeClr val="bg2">
                    <a:lumMod val="25000"/>
                  </a:schemeClr>
                </a:solidFill>
                <a:latin typeface="Arial" panose="020B0604020202020204" pitchFamily="34" charset="0"/>
                <a:cs typeface="Arial" panose="020B0604020202020204" pitchFamily="34" charset="0"/>
              </a:rPr>
              <a:t>, posílit a zlepšit přístup k </a:t>
            </a:r>
            <a:r>
              <a:rPr lang="pt-PT" sz="1700" b="1" dirty="0">
                <a:solidFill>
                  <a:schemeClr val="bg2">
                    <a:lumMod val="25000"/>
                  </a:schemeClr>
                </a:solidFill>
                <a:latin typeface="Arial" panose="020B0604020202020204" pitchFamily="34" charset="0"/>
                <a:cs typeface="Arial" panose="020B0604020202020204" pitchFamily="34" charset="0"/>
              </a:rPr>
              <a:t>primární péči</a:t>
            </a:r>
            <a:r>
              <a:rPr lang="pt-PT" sz="1700" dirty="0">
                <a:solidFill>
                  <a:schemeClr val="bg2">
                    <a:lumMod val="25000"/>
                  </a:schemeClr>
                </a:solidFill>
                <a:latin typeface="Arial" panose="020B0604020202020204" pitchFamily="34" charset="0"/>
                <a:cs typeface="Arial" panose="020B0604020202020204" pitchFamily="34" charset="0"/>
              </a:rPr>
              <a:t>, zejména pro zranitelné skupiny, integraci péče a prevence. </a:t>
            </a:r>
            <a:endParaRPr lang="cs-CZ" sz="1700" dirty="0">
              <a:solidFill>
                <a:schemeClr val="bg2">
                  <a:lumMod val="25000"/>
                </a:schemeClr>
              </a:solidFill>
              <a:latin typeface="Arial" panose="020B0604020202020204" pitchFamily="34" charset="0"/>
              <a:cs typeface="Arial" panose="020B0604020202020204" pitchFamily="34" charset="0"/>
            </a:endParaRPr>
          </a:p>
          <a:p>
            <a:pPr marL="285750" lvl="0" indent="-285750">
              <a:buClr>
                <a:srgbClr val="1D70B8"/>
              </a:buClr>
              <a:buFont typeface="Arial" panose="020B0604020202020204" pitchFamily="34" charset="0"/>
              <a:buChar char="•"/>
            </a:pPr>
            <a:endParaRPr lang="cs-CZ" sz="1700" dirty="0">
              <a:solidFill>
                <a:schemeClr val="bg2">
                  <a:lumMod val="25000"/>
                </a:schemeClr>
              </a:solidFill>
              <a:latin typeface="Arial" panose="020B0604020202020204" pitchFamily="34" charset="0"/>
              <a:cs typeface="Arial" panose="020B0604020202020204" pitchFamily="34" charset="0"/>
            </a:endParaRPr>
          </a:p>
          <a:p>
            <a:pPr marL="0" lvl="1">
              <a:spcAft>
                <a:spcPts val="600"/>
              </a:spcAft>
              <a:buClr>
                <a:srgbClr val="1D70B8"/>
              </a:buClr>
            </a:pPr>
            <a:r>
              <a:rPr lang="cs-CZ" dirty="0">
                <a:solidFill>
                  <a:srgbClr val="0070C0"/>
                </a:solidFill>
                <a:latin typeface="Arial" panose="020B0604020202020204" pitchFamily="34" charset="0"/>
                <a:cs typeface="Arial" panose="020B0604020202020204" pitchFamily="34" charset="0"/>
              </a:rPr>
              <a:t>Politický cíl č. 5 Evropa blíže občanům</a:t>
            </a:r>
          </a:p>
          <a:p>
            <a:pPr marL="285750" lvl="0" indent="-285750">
              <a:buClr>
                <a:srgbClr val="1D70B8"/>
              </a:buClr>
              <a:buFont typeface="Arial" panose="020B0604020202020204" pitchFamily="34" charset="0"/>
              <a:buChar char="•"/>
            </a:pPr>
            <a:r>
              <a:rPr lang="pt-PT" sz="1700" b="1" dirty="0">
                <a:solidFill>
                  <a:schemeClr val="bg2">
                    <a:lumMod val="25000"/>
                  </a:schemeClr>
                </a:solidFill>
                <a:latin typeface="Arial" panose="020B0604020202020204" pitchFamily="34" charset="0"/>
                <a:cs typeface="Arial" panose="020B0604020202020204" pitchFamily="34" charset="0"/>
              </a:rPr>
              <a:t>snížit nerovnosti mezi regiony </a:t>
            </a:r>
            <a:r>
              <a:rPr lang="pt-PT" sz="1700" dirty="0">
                <a:solidFill>
                  <a:schemeClr val="bg2">
                    <a:lumMod val="25000"/>
                  </a:schemeClr>
                </a:solidFill>
                <a:latin typeface="Arial" panose="020B0604020202020204" pitchFamily="34" charset="0"/>
                <a:cs typeface="Arial" panose="020B0604020202020204" pitchFamily="34" charset="0"/>
              </a:rPr>
              <a:t>a v rámci městských oblastí v rámci </a:t>
            </a:r>
            <a:r>
              <a:rPr lang="pt-PT" sz="1700" b="1" dirty="0">
                <a:solidFill>
                  <a:schemeClr val="bg2">
                    <a:lumMod val="25000"/>
                  </a:schemeClr>
                </a:solidFill>
                <a:latin typeface="Arial" panose="020B0604020202020204" pitchFamily="34" charset="0"/>
                <a:cs typeface="Arial" panose="020B0604020202020204" pitchFamily="34" charset="0"/>
              </a:rPr>
              <a:t>integrovaných územních investic </a:t>
            </a:r>
            <a:r>
              <a:rPr lang="pt-PT" sz="1700" dirty="0">
                <a:solidFill>
                  <a:schemeClr val="bg2">
                    <a:lumMod val="25000"/>
                  </a:schemeClr>
                </a:solidFill>
                <a:latin typeface="Arial" panose="020B0604020202020204" pitchFamily="34" charset="0"/>
                <a:cs typeface="Arial" panose="020B0604020202020204" pitchFamily="34" charset="0"/>
              </a:rPr>
              <a:t>ve vybraných velkých městech a regionálních centrech, včetně vytváření vazeb s okolními oblastmi,</a:t>
            </a:r>
            <a:endParaRPr lang="cs-CZ" sz="1700" dirty="0">
              <a:solidFill>
                <a:schemeClr val="bg2">
                  <a:lumMod val="25000"/>
                </a:schemeClr>
              </a:solidFill>
              <a:latin typeface="Arial" panose="020B0604020202020204" pitchFamily="34" charset="0"/>
              <a:cs typeface="Arial" panose="020B0604020202020204" pitchFamily="34" charset="0"/>
            </a:endParaRPr>
          </a:p>
          <a:p>
            <a:pPr marL="285750" lvl="0" indent="-285750">
              <a:buClr>
                <a:srgbClr val="1D70B8"/>
              </a:buClr>
              <a:buFont typeface="Arial" panose="020B0604020202020204" pitchFamily="34" charset="0"/>
              <a:buChar char="•"/>
            </a:pPr>
            <a:r>
              <a:rPr lang="pt-PT" sz="1700" dirty="0">
                <a:solidFill>
                  <a:schemeClr val="bg2">
                    <a:lumMod val="25000"/>
                  </a:schemeClr>
                </a:solidFill>
                <a:latin typeface="Arial" panose="020B0604020202020204" pitchFamily="34" charset="0"/>
                <a:cs typeface="Arial" panose="020B0604020202020204" pitchFamily="34" charset="0"/>
              </a:rPr>
              <a:t>podporovat transformační úsilí se zvláštním zaměřením na regiony procházející procesem hospodářské restrukturalizace</a:t>
            </a:r>
            <a:r>
              <a:rPr lang="cs-CZ" sz="1700" dirty="0">
                <a:solidFill>
                  <a:schemeClr val="bg2">
                    <a:lumMod val="25000"/>
                  </a:schemeClr>
                </a:solidFill>
                <a:latin typeface="Arial" panose="020B0604020202020204" pitchFamily="34" charset="0"/>
                <a:cs typeface="Arial" panose="020B0604020202020204" pitchFamily="34" charset="0"/>
              </a:rPr>
              <a:t> (</a:t>
            </a:r>
            <a:r>
              <a:rPr lang="pt-PT" sz="1700" dirty="0">
                <a:solidFill>
                  <a:schemeClr val="bg2">
                    <a:lumMod val="25000"/>
                  </a:schemeClr>
                </a:solidFill>
                <a:latin typeface="Arial" panose="020B0604020202020204" pitchFamily="34" charset="0"/>
                <a:cs typeface="Arial" panose="020B0604020202020204" pitchFamily="34" charset="0"/>
              </a:rPr>
              <a:t>RE:START</a:t>
            </a:r>
            <a:r>
              <a:rPr lang="cs-CZ" sz="1700" dirty="0">
                <a:solidFill>
                  <a:schemeClr val="bg2">
                    <a:lumMod val="25000"/>
                  </a:schemeClr>
                </a:solidFill>
                <a:latin typeface="Arial" panose="020B0604020202020204" pitchFamily="34" charset="0"/>
                <a:cs typeface="Arial" panose="020B0604020202020204" pitchFamily="34" charset="0"/>
              </a:rPr>
              <a:t>),</a:t>
            </a:r>
          </a:p>
          <a:p>
            <a:pPr marL="285750" indent="-285750">
              <a:buClr>
                <a:srgbClr val="1D70B8"/>
              </a:buClr>
              <a:buFont typeface="Arial" panose="020B0604020202020204" pitchFamily="34" charset="0"/>
              <a:buChar char="•"/>
            </a:pPr>
            <a:r>
              <a:rPr lang="pt-PT" sz="1700" b="1" dirty="0">
                <a:solidFill>
                  <a:schemeClr val="bg2">
                    <a:lumMod val="25000"/>
                  </a:schemeClr>
                </a:solidFill>
                <a:latin typeface="Arial" panose="020B0604020202020204" pitchFamily="34" charset="0"/>
                <a:cs typeface="Arial" panose="020B0604020202020204" pitchFamily="34" charset="0"/>
              </a:rPr>
              <a:t>venkovské oblasti</a:t>
            </a:r>
            <a:r>
              <a:rPr lang="cs-CZ" sz="1700" b="1" dirty="0">
                <a:solidFill>
                  <a:schemeClr val="bg2">
                    <a:lumMod val="25000"/>
                  </a:schemeClr>
                </a:solidFill>
                <a:latin typeface="Arial" panose="020B0604020202020204" pitchFamily="34" charset="0"/>
                <a:cs typeface="Arial" panose="020B0604020202020204" pitchFamily="34" charset="0"/>
              </a:rPr>
              <a:t> </a:t>
            </a:r>
            <a:r>
              <a:rPr lang="cs-CZ" sz="1700" dirty="0">
                <a:solidFill>
                  <a:schemeClr val="bg2">
                    <a:lumMod val="25000"/>
                  </a:schemeClr>
                </a:solidFill>
                <a:latin typeface="Arial" panose="020B0604020202020204" pitchFamily="34" charset="0"/>
                <a:cs typeface="Arial" panose="020B0604020202020204" pitchFamily="34" charset="0"/>
              </a:rPr>
              <a:t>-</a:t>
            </a:r>
            <a:r>
              <a:rPr lang="pt-PT" sz="1700" dirty="0">
                <a:solidFill>
                  <a:schemeClr val="bg2">
                    <a:lumMod val="25000"/>
                  </a:schemeClr>
                </a:solidFill>
                <a:latin typeface="Arial" panose="020B0604020202020204" pitchFamily="34" charset="0"/>
                <a:cs typeface="Arial" panose="020B0604020202020204" pitchFamily="34" charset="0"/>
              </a:rPr>
              <a:t> podporovat jejich rozvoj</a:t>
            </a:r>
            <a:r>
              <a:rPr lang="cs-CZ" sz="1700" dirty="0">
                <a:solidFill>
                  <a:schemeClr val="bg2">
                    <a:lumMod val="25000"/>
                  </a:schemeClr>
                </a:solidFill>
                <a:latin typeface="Arial" panose="020B0604020202020204" pitchFamily="34" charset="0"/>
                <a:cs typeface="Arial" panose="020B0604020202020204" pitchFamily="34" charset="0"/>
              </a:rPr>
              <a:t>…</a:t>
            </a:r>
            <a:endParaRPr lang="en-GB" sz="1600" dirty="0">
              <a:solidFill>
                <a:schemeClr val="bg2">
                  <a:lumMod val="25000"/>
                </a:schemeClr>
              </a:solidFill>
            </a:endParaRPr>
          </a:p>
        </p:txBody>
      </p:sp>
    </p:spTree>
    <p:extLst>
      <p:ext uri="{BB962C8B-B14F-4D97-AF65-F5344CB8AC3E}">
        <p14:creationId xmlns:p14="http://schemas.microsoft.com/office/powerpoint/2010/main" val="2713240675"/>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a:xfrm>
            <a:off x="95099" y="365126"/>
            <a:ext cx="8420252" cy="1325563"/>
          </a:xfrm>
        </p:spPr>
        <p:txBody>
          <a:bodyPr>
            <a:normAutofit/>
          </a:bodyPr>
          <a:lstStyle/>
          <a:p>
            <a:pPr algn="ctr"/>
            <a:r>
              <a:rPr lang="cs-CZ" sz="2400" dirty="0"/>
              <a:t>Příprava programů po roce 2020 na národní úrovni </a:t>
            </a:r>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a:xfrm>
            <a:off x="628649" y="1664338"/>
            <a:ext cx="7763916" cy="4002815"/>
          </a:xfrm>
        </p:spPr>
        <p:txBody>
          <a:bodyPr>
            <a:normAutofit/>
          </a:bodyPr>
          <a:lstStyle/>
          <a:p>
            <a:pPr marL="457200" lvl="2" indent="-457200">
              <a:lnSpc>
                <a:spcPct val="150000"/>
              </a:lnSpc>
              <a:spcAft>
                <a:spcPts val="600"/>
              </a:spcAft>
              <a:buSzPct val="100000"/>
            </a:pPr>
            <a:r>
              <a:rPr lang="cs-CZ" sz="1700" dirty="0">
                <a:solidFill>
                  <a:schemeClr val="bg2">
                    <a:lumMod val="25000"/>
                  </a:schemeClr>
                </a:solidFill>
              </a:rPr>
              <a:t>Národní koncepce realizace politiky soudržnosti po roce 2020 (NKR)</a:t>
            </a:r>
          </a:p>
          <a:p>
            <a:pPr marL="457200" lvl="2" indent="-457200">
              <a:lnSpc>
                <a:spcPct val="150000"/>
              </a:lnSpc>
              <a:spcAft>
                <a:spcPts val="600"/>
              </a:spcAft>
              <a:buSzPct val="100000"/>
            </a:pPr>
            <a:r>
              <a:rPr lang="cs-CZ" sz="1700" dirty="0">
                <a:solidFill>
                  <a:schemeClr val="bg2">
                    <a:lumMod val="25000"/>
                  </a:schemeClr>
                </a:solidFill>
              </a:rPr>
              <a:t>Dohoda o partnerství 2021 – 2027 </a:t>
            </a:r>
          </a:p>
          <a:p>
            <a:pPr marL="457200" lvl="2" indent="-457200">
              <a:lnSpc>
                <a:spcPct val="150000"/>
              </a:lnSpc>
              <a:spcAft>
                <a:spcPts val="600"/>
              </a:spcAft>
              <a:buSzPct val="100000"/>
            </a:pPr>
            <a:r>
              <a:rPr lang="cs-CZ" sz="1700" dirty="0">
                <a:solidFill>
                  <a:schemeClr val="bg2">
                    <a:lumMod val="25000"/>
                  </a:schemeClr>
                </a:solidFill>
              </a:rPr>
              <a:t>Jednotný národní rámec pravidel a postupů v programovém období 2021-2027 (jednotné metodické prostředí)</a:t>
            </a:r>
          </a:p>
          <a:p>
            <a:pPr marL="457200" lvl="2" indent="-457200">
              <a:lnSpc>
                <a:spcPct val="150000"/>
              </a:lnSpc>
              <a:spcAft>
                <a:spcPts val="600"/>
              </a:spcAft>
              <a:buSzPct val="100000"/>
            </a:pPr>
            <a:r>
              <a:rPr lang="cs-CZ" sz="1700" dirty="0">
                <a:solidFill>
                  <a:schemeClr val="bg2">
                    <a:lumMod val="25000"/>
                  </a:schemeClr>
                </a:solidFill>
              </a:rPr>
              <a:t>Pravidla spolufinancování projektů ze státního rozpočtu (MFČR)</a:t>
            </a:r>
          </a:p>
          <a:p>
            <a:pPr marL="457200" lvl="2" indent="-457200">
              <a:lnSpc>
                <a:spcPct val="150000"/>
              </a:lnSpc>
              <a:spcAft>
                <a:spcPts val="600"/>
              </a:spcAft>
              <a:buSzPct val="100000"/>
            </a:pPr>
            <a:r>
              <a:rPr lang="cs-CZ" sz="1700" dirty="0">
                <a:solidFill>
                  <a:schemeClr val="bg2">
                    <a:lumMod val="25000"/>
                  </a:schemeClr>
                </a:solidFill>
              </a:rPr>
              <a:t>Národní strategické dokumenty</a:t>
            </a:r>
          </a:p>
          <a:p>
            <a:pPr marL="457200" lvl="2" indent="-457200">
              <a:lnSpc>
                <a:spcPct val="150000"/>
              </a:lnSpc>
              <a:spcAft>
                <a:spcPts val="600"/>
              </a:spcAft>
              <a:buSzPct val="100000"/>
            </a:pPr>
            <a:r>
              <a:rPr lang="cs-CZ" sz="1700" dirty="0">
                <a:solidFill>
                  <a:schemeClr val="bg2">
                    <a:lumMod val="25000"/>
                  </a:schemeClr>
                </a:solidFill>
              </a:rPr>
              <a:t>Příprava monitorovacího systému MS2021+</a:t>
            </a:r>
          </a:p>
          <a:p>
            <a:pPr eaLnBrk="0">
              <a:spcBef>
                <a:spcPts val="1500"/>
              </a:spcBef>
              <a:spcAft>
                <a:spcPts val="600"/>
              </a:spcAft>
              <a:buClr>
                <a:schemeClr val="accent1"/>
              </a:buClr>
              <a:buSzPct val="65000"/>
            </a:pPr>
            <a:endParaRPr lang="cs-CZ" sz="1800" dirty="0">
              <a:solidFill>
                <a:schemeClr val="tx1"/>
              </a:solidFill>
            </a:endParaRPr>
          </a:p>
          <a:p>
            <a:pPr eaLnBrk="0">
              <a:spcBef>
                <a:spcPts val="1500"/>
              </a:spcBef>
              <a:spcAft>
                <a:spcPts val="600"/>
              </a:spcAft>
              <a:buClr>
                <a:schemeClr val="accent1"/>
              </a:buClr>
              <a:buSzPct val="65000"/>
            </a:pPr>
            <a:endParaRPr lang="cs-CZ" sz="1800" dirty="0">
              <a:solidFill>
                <a:schemeClr val="tx1"/>
              </a:solidFill>
            </a:endParaRPr>
          </a:p>
        </p:txBody>
      </p:sp>
    </p:spTree>
    <p:extLst>
      <p:ext uri="{BB962C8B-B14F-4D97-AF65-F5344CB8AC3E}">
        <p14:creationId xmlns:p14="http://schemas.microsoft.com/office/powerpoint/2010/main" val="2336878610"/>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6DB45F6E-7C5C-4CCF-889A-9E0300EF88F4}"/>
              </a:ext>
            </a:extLst>
          </p:cNvPr>
          <p:cNvSpPr txBox="1"/>
          <p:nvPr/>
        </p:nvSpPr>
        <p:spPr>
          <a:xfrm>
            <a:off x="720000" y="637685"/>
            <a:ext cx="7399872" cy="461665"/>
          </a:xfrm>
          <a:prstGeom prst="rect">
            <a:avLst/>
          </a:prstGeom>
          <a:noFill/>
        </p:spPr>
        <p:txBody>
          <a:bodyPr wrap="square" rtlCol="0">
            <a:spAutoFit/>
          </a:bodyPr>
          <a:lstStyle/>
          <a:p>
            <a:pPr algn="ctr"/>
            <a:r>
              <a:rPr lang="cs-CZ" sz="2400" b="1" dirty="0">
                <a:solidFill>
                  <a:srgbClr val="1D70B8"/>
                </a:solidFill>
                <a:latin typeface="Arial" panose="020B0604020202020204" pitchFamily="34" charset="0"/>
                <a:cs typeface="Arial" panose="020B0604020202020204" pitchFamily="34" charset="0"/>
              </a:rPr>
              <a:t>Národní koncepce realizace politiky soudržnosti  </a:t>
            </a:r>
          </a:p>
        </p:txBody>
      </p:sp>
      <p:sp>
        <p:nvSpPr>
          <p:cNvPr id="6" name="TextovéPole 5">
            <a:extLst>
              <a:ext uri="{FF2B5EF4-FFF2-40B4-BE49-F238E27FC236}">
                <a16:creationId xmlns:a16="http://schemas.microsoft.com/office/drawing/2014/main" id="{2F173DD9-077B-4C7B-84BB-77CB6F2E5781}"/>
              </a:ext>
            </a:extLst>
          </p:cNvPr>
          <p:cNvSpPr txBox="1"/>
          <p:nvPr/>
        </p:nvSpPr>
        <p:spPr>
          <a:xfrm>
            <a:off x="321404" y="1099350"/>
            <a:ext cx="8358952" cy="5155257"/>
          </a:xfrm>
          <a:prstGeom prst="rect">
            <a:avLst/>
          </a:prstGeom>
          <a:noFill/>
        </p:spPr>
        <p:txBody>
          <a:bodyPr wrap="square" rtlCol="0">
            <a:spAutoFit/>
          </a:bodyPr>
          <a:lstStyle/>
          <a:p>
            <a:pPr marL="800100" lvl="1" indent="-342900">
              <a:buFont typeface="Arial" panose="020B0604020202020204" pitchFamily="34" charset="0"/>
              <a:buChar char="•"/>
            </a:pPr>
            <a:endParaRPr lang="cs-CZ" sz="1700" dirty="0">
              <a:solidFill>
                <a:schemeClr val="bg2">
                  <a:lumMod val="25000"/>
                </a:schemeClr>
              </a:solidFill>
            </a:endParaRPr>
          </a:p>
          <a:p>
            <a:pPr lvl="1"/>
            <a:r>
              <a:rPr lang="cs-CZ" sz="1700" dirty="0">
                <a:solidFill>
                  <a:schemeClr val="bg2">
                    <a:lumMod val="25000"/>
                  </a:schemeClr>
                </a:solidFill>
                <a:latin typeface="Arial" panose="020B0604020202020204" pitchFamily="34" charset="0"/>
                <a:cs typeface="Arial" panose="020B0604020202020204" pitchFamily="34" charset="0"/>
              </a:rPr>
              <a:t>Cíl: určit hlavní věcné oblasti pro financování po 2020 a navrhnout architekturu ESIF</a:t>
            </a:r>
          </a:p>
          <a:p>
            <a:pPr lvl="1"/>
            <a:endParaRPr lang="cs-CZ" sz="1700" dirty="0">
              <a:solidFill>
                <a:schemeClr val="bg2">
                  <a:lumMod val="25000"/>
                </a:schemeClr>
              </a:solidFill>
              <a:latin typeface="Arial" panose="020B0604020202020204" pitchFamily="34" charset="0"/>
              <a:cs typeface="Arial" panose="020B0604020202020204" pitchFamily="34" charset="0"/>
            </a:endParaRPr>
          </a:p>
          <a:p>
            <a:pPr marL="800100" lvl="1" indent="-342900">
              <a:buClr>
                <a:srgbClr val="1D70B8"/>
              </a:buClr>
              <a:buFont typeface="Arial" panose="020B0604020202020204" pitchFamily="34" charset="0"/>
              <a:buChar char="•"/>
            </a:pPr>
            <a:r>
              <a:rPr lang="cs-CZ" sz="1700" dirty="0">
                <a:solidFill>
                  <a:schemeClr val="bg2">
                    <a:lumMod val="25000"/>
                  </a:schemeClr>
                </a:solidFill>
                <a:latin typeface="Arial" panose="020B0604020202020204" pitchFamily="34" charset="0"/>
                <a:cs typeface="Arial" panose="020B0604020202020204" pitchFamily="34" charset="0"/>
              </a:rPr>
              <a:t>Gesce: odbor Dohody o partnerství, MMR</a:t>
            </a:r>
          </a:p>
          <a:p>
            <a:pPr marL="800100" lvl="1" indent="-342900">
              <a:buClr>
                <a:srgbClr val="1D70B8"/>
              </a:buClr>
              <a:buFont typeface="Arial" panose="020B0604020202020204" pitchFamily="34" charset="0"/>
              <a:buChar char="•"/>
            </a:pPr>
            <a:r>
              <a:rPr lang="cs-CZ" sz="1700" dirty="0">
                <a:solidFill>
                  <a:schemeClr val="bg2">
                    <a:lumMod val="25000"/>
                  </a:schemeClr>
                </a:solidFill>
                <a:latin typeface="Arial" panose="020B0604020202020204" pitchFamily="34" charset="0"/>
                <a:cs typeface="Arial" panose="020B0604020202020204" pitchFamily="34" charset="0"/>
              </a:rPr>
              <a:t>Předskokan Dohody o partnerství</a:t>
            </a:r>
          </a:p>
          <a:p>
            <a:pPr marL="800100" lvl="1" indent="-342900">
              <a:buClr>
                <a:srgbClr val="1D70B8"/>
              </a:buClr>
              <a:buFont typeface="Arial" panose="020B0604020202020204" pitchFamily="34" charset="0"/>
              <a:buChar char="•"/>
            </a:pPr>
            <a:r>
              <a:rPr lang="cs-CZ" sz="1700" dirty="0">
                <a:solidFill>
                  <a:schemeClr val="bg2">
                    <a:lumMod val="25000"/>
                  </a:schemeClr>
                </a:solidFill>
                <a:latin typeface="Arial" panose="020B0604020202020204" pitchFamily="34" charset="0"/>
                <a:cs typeface="Arial" panose="020B0604020202020204" pitchFamily="34" charset="0"/>
              </a:rPr>
              <a:t>Priority NKR kopírují politické cíle EK:</a:t>
            </a:r>
          </a:p>
          <a:p>
            <a:pPr marL="1257300" lvl="2" indent="-342900">
              <a:buClr>
                <a:srgbClr val="1D70B8"/>
              </a:buClr>
              <a:buFont typeface="Wingdings" panose="05000000000000000000" pitchFamily="2" charset="2"/>
              <a:buChar char="ü"/>
            </a:pPr>
            <a:r>
              <a:rPr lang="cs-CZ" sz="1700" dirty="0">
                <a:solidFill>
                  <a:schemeClr val="bg2">
                    <a:lumMod val="25000"/>
                  </a:schemeClr>
                </a:solidFill>
                <a:latin typeface="Arial" panose="020B0604020202020204" pitchFamily="34" charset="0"/>
                <a:cs typeface="Arial" panose="020B0604020202020204" pitchFamily="34" charset="0"/>
              </a:rPr>
              <a:t>Nízkouhlíková ekonomika a odpovědné využívání zdrojů</a:t>
            </a:r>
          </a:p>
          <a:p>
            <a:pPr marL="1257300" lvl="2" indent="-342900">
              <a:buClr>
                <a:srgbClr val="1D70B8"/>
              </a:buClr>
              <a:buFont typeface="Wingdings" panose="05000000000000000000" pitchFamily="2" charset="2"/>
              <a:buChar char="ü"/>
            </a:pPr>
            <a:r>
              <a:rPr lang="cs-CZ" sz="1700" dirty="0">
                <a:solidFill>
                  <a:schemeClr val="bg2">
                    <a:lumMod val="25000"/>
                  </a:schemeClr>
                </a:solidFill>
                <a:latin typeface="Arial" panose="020B0604020202020204" pitchFamily="34" charset="0"/>
                <a:cs typeface="Arial" panose="020B0604020202020204" pitchFamily="34" charset="0"/>
              </a:rPr>
              <a:t>Rozvoj založený na inovacích a uplatnění technologií</a:t>
            </a:r>
          </a:p>
          <a:p>
            <a:pPr marL="1257300" lvl="2" indent="-342900">
              <a:buClr>
                <a:srgbClr val="1D70B8"/>
              </a:buClr>
              <a:buFont typeface="Wingdings" panose="05000000000000000000" pitchFamily="2" charset="2"/>
              <a:buChar char="ü"/>
            </a:pPr>
            <a:r>
              <a:rPr lang="cs-CZ" sz="1700" dirty="0">
                <a:solidFill>
                  <a:schemeClr val="bg2">
                    <a:lumMod val="25000"/>
                  </a:schemeClr>
                </a:solidFill>
                <a:latin typeface="Arial" panose="020B0604020202020204" pitchFamily="34" charset="0"/>
                <a:cs typeface="Arial" panose="020B0604020202020204" pitchFamily="34" charset="0"/>
              </a:rPr>
              <a:t>Vzdělaná společnost a lidský kapitál</a:t>
            </a:r>
          </a:p>
          <a:p>
            <a:pPr marL="1257300" lvl="2" indent="-342900">
              <a:buClr>
                <a:srgbClr val="1D70B8"/>
              </a:buClr>
              <a:buFont typeface="Wingdings" panose="05000000000000000000" pitchFamily="2" charset="2"/>
              <a:buChar char="ü"/>
            </a:pPr>
            <a:r>
              <a:rPr lang="cs-CZ" sz="1700" dirty="0">
                <a:solidFill>
                  <a:schemeClr val="bg2">
                    <a:lumMod val="25000"/>
                  </a:schemeClr>
                </a:solidFill>
                <a:latin typeface="Arial" panose="020B0604020202020204" pitchFamily="34" charset="0"/>
                <a:cs typeface="Arial" panose="020B0604020202020204" pitchFamily="34" charset="0"/>
              </a:rPr>
              <a:t>Dostupnost a mobilita</a:t>
            </a:r>
          </a:p>
          <a:p>
            <a:pPr marL="1257300" lvl="2" indent="-342900">
              <a:buClr>
                <a:srgbClr val="1D70B8"/>
              </a:buClr>
              <a:buFont typeface="Wingdings" panose="05000000000000000000" pitchFamily="2" charset="2"/>
              <a:buChar char="ü"/>
            </a:pPr>
            <a:r>
              <a:rPr lang="cs-CZ" sz="1700" dirty="0">
                <a:solidFill>
                  <a:schemeClr val="bg2">
                    <a:lumMod val="25000"/>
                  </a:schemeClr>
                </a:solidFill>
                <a:latin typeface="Arial" panose="020B0604020202020204" pitchFamily="34" charset="0"/>
                <a:cs typeface="Arial" panose="020B0604020202020204" pitchFamily="34" charset="0"/>
              </a:rPr>
              <a:t>Udržitelný rozvoj území</a:t>
            </a:r>
          </a:p>
          <a:p>
            <a:pPr marL="800100" lvl="1" indent="-342900">
              <a:buClr>
                <a:srgbClr val="1D70B8"/>
              </a:buClr>
              <a:buFont typeface="Arial" panose="020B0604020202020204" pitchFamily="34" charset="0"/>
              <a:buChar char="•"/>
            </a:pPr>
            <a:r>
              <a:rPr lang="cs-CZ" sz="1700" dirty="0">
                <a:solidFill>
                  <a:schemeClr val="bg2">
                    <a:lumMod val="25000"/>
                  </a:schemeClr>
                </a:solidFill>
                <a:latin typeface="Arial" panose="020B0604020202020204" pitchFamily="34" charset="0"/>
                <a:cs typeface="Arial" panose="020B0604020202020204" pitchFamily="34" charset="0"/>
              </a:rPr>
              <a:t>Změna oproti období 2014-2020: nebude OP Praha</a:t>
            </a:r>
          </a:p>
          <a:p>
            <a:pPr marL="800100" lvl="1" indent="-342900">
              <a:buClr>
                <a:srgbClr val="1D70B8"/>
              </a:buClr>
              <a:buFont typeface="Arial" panose="020B0604020202020204" pitchFamily="34" charset="0"/>
              <a:buChar char="•"/>
            </a:pPr>
            <a:r>
              <a:rPr lang="cs-CZ" sz="1700" dirty="0">
                <a:solidFill>
                  <a:schemeClr val="bg2">
                    <a:lumMod val="25000"/>
                  </a:schemeClr>
                </a:solidFill>
                <a:latin typeface="Arial" panose="020B0604020202020204" pitchFamily="34" charset="0"/>
                <a:cs typeface="Arial" panose="020B0604020202020204" pitchFamily="34" charset="0"/>
              </a:rPr>
              <a:t>Schválena usnesením vlády č. 562/2019</a:t>
            </a:r>
          </a:p>
          <a:p>
            <a:pPr lvl="1"/>
            <a:endParaRPr lang="cs-CZ" sz="1700" dirty="0">
              <a:solidFill>
                <a:srgbClr val="0070C0"/>
              </a:solidFill>
              <a:latin typeface="Arial" panose="020B0604020202020204" pitchFamily="34" charset="0"/>
              <a:cs typeface="Arial" panose="020B0604020202020204" pitchFamily="34" charset="0"/>
              <a:hlinkClick r:id="rId2">
                <a:extLst>
                  <a:ext uri="{A12FA001-AC4F-418D-AE19-62706E023703}">
                    <ahyp:hlinkClr xmlns="" xmlns:ahyp="http://schemas.microsoft.com/office/drawing/2018/hyperlinkcolor" val="tx"/>
                  </a:ext>
                </a:extLst>
              </a:hlinkClick>
            </a:endParaRPr>
          </a:p>
          <a:p>
            <a:pPr lvl="1"/>
            <a:r>
              <a:rPr lang="cs-CZ" sz="1700" dirty="0">
                <a:solidFill>
                  <a:srgbClr val="0070C0"/>
                </a:solidFill>
                <a:latin typeface="Arial" panose="020B0604020202020204" pitchFamily="34" charset="0"/>
                <a:cs typeface="Arial" panose="020B0604020202020204" pitchFamily="34" charset="0"/>
                <a:hlinkClick r:id="rId2">
                  <a:extLst>
                    <a:ext uri="{A12FA001-AC4F-418D-AE19-62706E023703}">
                      <ahyp:hlinkClr xmlns="" xmlns:ahyp="http://schemas.microsoft.com/office/drawing/2018/hyperlinkcolor" val="tx"/>
                    </a:ext>
                  </a:extLst>
                </a:hlinkClick>
              </a:rPr>
              <a:t>https://www.dotaceeu.cz/cs/Evropske-fondy-v-CR/KOHEZNI-POLITIKA-PO-ROCE-2020/Koncepce-CR-pro-politiku-soudrznosti-2021</a:t>
            </a:r>
            <a:r>
              <a:rPr lang="cs-CZ" sz="1700" dirty="0">
                <a:solidFill>
                  <a:srgbClr val="0070C0"/>
                </a:solidFill>
                <a:latin typeface="Arial" panose="020B0604020202020204" pitchFamily="34" charset="0"/>
                <a:cs typeface="Arial" panose="020B0604020202020204" pitchFamily="34" charset="0"/>
              </a:rPr>
              <a:t> </a:t>
            </a:r>
          </a:p>
          <a:p>
            <a:pPr marL="800100" lvl="1" indent="-342900">
              <a:buFont typeface="Arial" panose="020B0604020202020204" pitchFamily="34" charset="0"/>
              <a:buChar char="•"/>
            </a:pPr>
            <a:endParaRPr lang="cs-CZ" sz="2000" dirty="0"/>
          </a:p>
          <a:p>
            <a:pPr lvl="1"/>
            <a:endParaRPr lang="cs-CZ" sz="2000" dirty="0"/>
          </a:p>
        </p:txBody>
      </p:sp>
    </p:spTree>
    <p:extLst>
      <p:ext uri="{BB962C8B-B14F-4D97-AF65-F5344CB8AC3E}">
        <p14:creationId xmlns:p14="http://schemas.microsoft.com/office/powerpoint/2010/main" val="1397733558"/>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6DB45F6E-7C5C-4CCF-889A-9E0300EF88F4}"/>
              </a:ext>
            </a:extLst>
          </p:cNvPr>
          <p:cNvSpPr txBox="1"/>
          <p:nvPr/>
        </p:nvSpPr>
        <p:spPr>
          <a:xfrm>
            <a:off x="740320" y="551289"/>
            <a:ext cx="6913372" cy="461665"/>
          </a:xfrm>
          <a:prstGeom prst="rect">
            <a:avLst/>
          </a:prstGeom>
          <a:noFill/>
        </p:spPr>
        <p:txBody>
          <a:bodyPr wrap="square" rtlCol="0">
            <a:spAutoFit/>
          </a:bodyPr>
          <a:lstStyle/>
          <a:p>
            <a:pPr algn="ctr"/>
            <a:r>
              <a:rPr lang="cs-CZ" sz="2400" b="1" dirty="0">
                <a:solidFill>
                  <a:srgbClr val="1D70B8"/>
                </a:solidFill>
                <a:latin typeface="Arial" panose="020B0604020202020204" pitchFamily="34" charset="0"/>
                <a:cs typeface="Arial" panose="020B0604020202020204" pitchFamily="34" charset="0"/>
              </a:rPr>
              <a:t>Strategie regionálního rozvoje ČR 2021+</a:t>
            </a:r>
          </a:p>
        </p:txBody>
      </p:sp>
      <p:sp>
        <p:nvSpPr>
          <p:cNvPr id="6" name="TextovéPole 5">
            <a:extLst>
              <a:ext uri="{FF2B5EF4-FFF2-40B4-BE49-F238E27FC236}">
                <a16:creationId xmlns:a16="http://schemas.microsoft.com/office/drawing/2014/main" id="{2F173DD9-077B-4C7B-84BB-77CB6F2E5781}"/>
              </a:ext>
            </a:extLst>
          </p:cNvPr>
          <p:cNvSpPr txBox="1"/>
          <p:nvPr/>
        </p:nvSpPr>
        <p:spPr>
          <a:xfrm>
            <a:off x="292621" y="1012954"/>
            <a:ext cx="8316563" cy="4585871"/>
          </a:xfrm>
          <a:prstGeom prst="rect">
            <a:avLst/>
          </a:prstGeom>
          <a:noFill/>
        </p:spPr>
        <p:txBody>
          <a:bodyPr wrap="square" rtlCol="0">
            <a:spAutoFit/>
          </a:bodyPr>
          <a:lstStyle/>
          <a:p>
            <a:pPr marL="800100" lvl="1" indent="-342900" algn="just">
              <a:buFont typeface="Arial" panose="020B0604020202020204" pitchFamily="34" charset="0"/>
              <a:buChar char="•"/>
            </a:pPr>
            <a:endParaRPr lang="cs-CZ" sz="2000" dirty="0"/>
          </a:p>
          <a:p>
            <a:pPr lvl="1"/>
            <a:r>
              <a:rPr lang="cs-CZ" sz="1700" dirty="0">
                <a:solidFill>
                  <a:schemeClr val="bg2">
                    <a:lumMod val="25000"/>
                  </a:schemeClr>
                </a:solidFill>
                <a:latin typeface="Arial" panose="020B0604020202020204" pitchFamily="34" charset="0"/>
                <a:cs typeface="Arial" panose="020B0604020202020204" pitchFamily="34" charset="0"/>
              </a:rPr>
              <a:t>Cíl: stanovit hlavní cíle regionálního rozvoje po roce 2021 a identifikovat, </a:t>
            </a:r>
            <a:br>
              <a:rPr lang="cs-CZ" sz="1700" dirty="0">
                <a:solidFill>
                  <a:schemeClr val="bg2">
                    <a:lumMod val="25000"/>
                  </a:schemeClr>
                </a:solidFill>
                <a:latin typeface="Arial" panose="020B0604020202020204" pitchFamily="34" charset="0"/>
                <a:cs typeface="Arial" panose="020B0604020202020204" pitchFamily="34" charset="0"/>
              </a:rPr>
            </a:br>
            <a:r>
              <a:rPr lang="cs-CZ" sz="1700" dirty="0">
                <a:solidFill>
                  <a:schemeClr val="bg2">
                    <a:lumMod val="25000"/>
                  </a:schemeClr>
                </a:solidFill>
                <a:latin typeface="Arial" panose="020B0604020202020204" pitchFamily="34" charset="0"/>
                <a:cs typeface="Arial" panose="020B0604020202020204" pitchFamily="34" charset="0"/>
              </a:rPr>
              <a:t>ve kterých tématech je potřebný územně specifický přístup</a:t>
            </a:r>
          </a:p>
          <a:p>
            <a:pPr marL="800100" lvl="1" indent="-342900">
              <a:buFont typeface="Arial" panose="020B0604020202020204" pitchFamily="34" charset="0"/>
              <a:buChar char="•"/>
            </a:pPr>
            <a:endParaRPr lang="cs-CZ" sz="1700" dirty="0">
              <a:solidFill>
                <a:schemeClr val="bg2">
                  <a:lumMod val="25000"/>
                </a:schemeClr>
              </a:solidFill>
              <a:latin typeface="Arial" panose="020B0604020202020204" pitchFamily="34" charset="0"/>
              <a:cs typeface="Arial" panose="020B0604020202020204" pitchFamily="34" charset="0"/>
            </a:endParaRPr>
          </a:p>
          <a:p>
            <a:pPr marL="742950" lvl="1" indent="-285750">
              <a:buClr>
                <a:srgbClr val="1D70B8"/>
              </a:buClr>
              <a:buFont typeface="Arial" panose="020B0604020202020204" pitchFamily="34" charset="0"/>
              <a:buChar char="•"/>
            </a:pPr>
            <a:r>
              <a:rPr lang="cs-CZ" sz="1700" dirty="0">
                <a:solidFill>
                  <a:schemeClr val="bg2">
                    <a:lumMod val="25000"/>
                  </a:schemeClr>
                </a:solidFill>
                <a:latin typeface="Arial" panose="020B0604020202020204" pitchFamily="34" charset="0"/>
                <a:cs typeface="Arial" panose="020B0604020202020204" pitchFamily="34" charset="0"/>
              </a:rPr>
              <a:t>Gesce: odbor regionální politiky, MMR</a:t>
            </a:r>
          </a:p>
          <a:p>
            <a:pPr marL="742950" lvl="1" indent="-285750">
              <a:buClr>
                <a:srgbClr val="1D70B8"/>
              </a:buClr>
              <a:buFont typeface="Arial" panose="020B0604020202020204" pitchFamily="34" charset="0"/>
              <a:buChar char="•"/>
            </a:pPr>
            <a:r>
              <a:rPr lang="cs-CZ" sz="1700" dirty="0">
                <a:solidFill>
                  <a:schemeClr val="bg2">
                    <a:lumMod val="25000"/>
                  </a:schemeClr>
                </a:solidFill>
                <a:latin typeface="Arial" panose="020B0604020202020204" pitchFamily="34" charset="0"/>
                <a:cs typeface="Arial" panose="020B0604020202020204" pitchFamily="34" charset="0"/>
              </a:rPr>
              <a:t>Podklad pro národní, krajské i EU dotace</a:t>
            </a:r>
          </a:p>
          <a:p>
            <a:pPr marL="742950" lvl="1" indent="-285750">
              <a:buClr>
                <a:srgbClr val="1D70B8"/>
              </a:buClr>
              <a:buFont typeface="Arial" panose="020B0604020202020204" pitchFamily="34" charset="0"/>
              <a:buChar char="•"/>
            </a:pPr>
            <a:r>
              <a:rPr lang="cs-CZ" sz="1700" dirty="0">
                <a:solidFill>
                  <a:schemeClr val="bg2">
                    <a:lumMod val="25000"/>
                  </a:schemeClr>
                </a:solidFill>
                <a:latin typeface="Arial" panose="020B0604020202020204" pitchFamily="34" charset="0"/>
                <a:cs typeface="Arial" panose="020B0604020202020204" pitchFamily="34" charset="0"/>
              </a:rPr>
              <a:t>Vazba na IROP – RAP</a:t>
            </a:r>
          </a:p>
          <a:p>
            <a:pPr marL="742950" lvl="1" indent="-285750">
              <a:buClr>
                <a:srgbClr val="1D70B8"/>
              </a:buClr>
              <a:buFont typeface="Arial" panose="020B0604020202020204" pitchFamily="34" charset="0"/>
              <a:buChar char="•"/>
            </a:pPr>
            <a:r>
              <a:rPr lang="cs-CZ" sz="1700" dirty="0">
                <a:solidFill>
                  <a:schemeClr val="bg2">
                    <a:lumMod val="25000"/>
                  </a:schemeClr>
                </a:solidFill>
                <a:latin typeface="Arial" panose="020B0604020202020204" pitchFamily="34" charset="0"/>
                <a:cs typeface="Arial" panose="020B0604020202020204" pitchFamily="34" charset="0"/>
              </a:rPr>
              <a:t>Kategorie území: </a:t>
            </a:r>
          </a:p>
          <a:p>
            <a:pPr marL="1257300" lvl="2" indent="-342900">
              <a:buClr>
                <a:srgbClr val="1D70B8"/>
              </a:buClr>
              <a:buFont typeface="Wingdings" panose="05000000000000000000" pitchFamily="2" charset="2"/>
              <a:buChar char="ü"/>
            </a:pPr>
            <a:r>
              <a:rPr lang="cs-CZ" sz="1700" b="1" dirty="0">
                <a:solidFill>
                  <a:schemeClr val="bg2">
                    <a:lumMod val="25000"/>
                  </a:schemeClr>
                </a:solidFill>
                <a:latin typeface="Arial" panose="020B0604020202020204" pitchFamily="34" charset="0"/>
                <a:cs typeface="Arial" panose="020B0604020202020204" pitchFamily="34" charset="0"/>
              </a:rPr>
              <a:t>Metropole </a:t>
            </a:r>
            <a:r>
              <a:rPr lang="cs-CZ" sz="1700" dirty="0">
                <a:solidFill>
                  <a:schemeClr val="bg2">
                    <a:lumMod val="25000"/>
                  </a:schemeClr>
                </a:solidFill>
                <a:latin typeface="Arial" panose="020B0604020202020204" pitchFamily="34" charset="0"/>
                <a:cs typeface="Arial" panose="020B0604020202020204" pitchFamily="34" charset="0"/>
              </a:rPr>
              <a:t>– Praha, Brno, Ostrava </a:t>
            </a:r>
          </a:p>
          <a:p>
            <a:pPr marL="1257300" lvl="2" indent="-342900">
              <a:buClr>
                <a:srgbClr val="1D70B8"/>
              </a:buClr>
              <a:buFont typeface="Wingdings" panose="05000000000000000000" pitchFamily="2" charset="2"/>
              <a:buChar char="ü"/>
            </a:pPr>
            <a:r>
              <a:rPr lang="cs-CZ" sz="1700" b="1" dirty="0">
                <a:solidFill>
                  <a:schemeClr val="bg2">
                    <a:lumMod val="25000"/>
                  </a:schemeClr>
                </a:solidFill>
                <a:latin typeface="Arial" panose="020B0604020202020204" pitchFamily="34" charset="0"/>
                <a:cs typeface="Arial" panose="020B0604020202020204" pitchFamily="34" charset="0"/>
              </a:rPr>
              <a:t>Aglomerace</a:t>
            </a:r>
            <a:r>
              <a:rPr lang="cs-CZ" sz="1700" dirty="0">
                <a:solidFill>
                  <a:schemeClr val="bg2">
                    <a:lumMod val="25000"/>
                  </a:schemeClr>
                </a:solidFill>
                <a:latin typeface="Arial" panose="020B0604020202020204" pitchFamily="34" charset="0"/>
                <a:cs typeface="Arial" panose="020B0604020202020204" pitchFamily="34" charset="0"/>
              </a:rPr>
              <a:t> – ostatní krajská města + Opava, Chomutov </a:t>
            </a:r>
          </a:p>
          <a:p>
            <a:pPr marL="1257300" lvl="2" indent="-342900">
              <a:buClr>
                <a:srgbClr val="1D70B8"/>
              </a:buClr>
              <a:buFont typeface="Wingdings" panose="05000000000000000000" pitchFamily="2" charset="2"/>
              <a:buChar char="ü"/>
            </a:pPr>
            <a:r>
              <a:rPr lang="cs-CZ" sz="1700" b="1" dirty="0">
                <a:solidFill>
                  <a:schemeClr val="bg2">
                    <a:lumMod val="25000"/>
                  </a:schemeClr>
                </a:solidFill>
                <a:latin typeface="Arial" panose="020B0604020202020204" pitchFamily="34" charset="0"/>
                <a:cs typeface="Arial" panose="020B0604020202020204" pitchFamily="34" charset="0"/>
              </a:rPr>
              <a:t>Regionální centra </a:t>
            </a:r>
            <a:r>
              <a:rPr lang="cs-CZ" sz="1700" dirty="0">
                <a:solidFill>
                  <a:schemeClr val="bg2">
                    <a:lumMod val="25000"/>
                  </a:schemeClr>
                </a:solidFill>
                <a:latin typeface="Arial" panose="020B0604020202020204" pitchFamily="34" charset="0"/>
                <a:cs typeface="Arial" panose="020B0604020202020204" pitchFamily="34" charset="0"/>
              </a:rPr>
              <a:t>– správní obvody ORP</a:t>
            </a:r>
          </a:p>
          <a:p>
            <a:pPr marL="1257300" lvl="2" indent="-342900">
              <a:buClr>
                <a:srgbClr val="1D70B8"/>
              </a:buClr>
              <a:buFont typeface="Wingdings" panose="05000000000000000000" pitchFamily="2" charset="2"/>
              <a:buChar char="ü"/>
            </a:pPr>
            <a:r>
              <a:rPr lang="cs-CZ" sz="1700" b="1" dirty="0">
                <a:solidFill>
                  <a:schemeClr val="bg2">
                    <a:lumMod val="25000"/>
                  </a:schemeClr>
                </a:solidFill>
                <a:latin typeface="Arial" panose="020B0604020202020204" pitchFamily="34" charset="0"/>
                <a:cs typeface="Arial" panose="020B0604020202020204" pitchFamily="34" charset="0"/>
              </a:rPr>
              <a:t>Hospodářsky a sociálně ohrožená území </a:t>
            </a:r>
            <a:r>
              <a:rPr lang="cs-CZ" sz="1700" dirty="0">
                <a:solidFill>
                  <a:schemeClr val="bg2">
                    <a:lumMod val="25000"/>
                  </a:schemeClr>
                </a:solidFill>
                <a:latin typeface="Arial" panose="020B0604020202020204" pitchFamily="34" charset="0"/>
                <a:cs typeface="Arial" panose="020B0604020202020204" pitchFamily="34" charset="0"/>
              </a:rPr>
              <a:t>– vybrané ORP (25 % obyvatel ČR)</a:t>
            </a:r>
          </a:p>
          <a:p>
            <a:pPr marL="1257300" lvl="2" indent="-342900">
              <a:buClr>
                <a:srgbClr val="1D70B8"/>
              </a:buClr>
              <a:buFont typeface="Wingdings" panose="05000000000000000000" pitchFamily="2" charset="2"/>
              <a:buChar char="ü"/>
            </a:pPr>
            <a:r>
              <a:rPr lang="cs-CZ" sz="1700" b="1" dirty="0">
                <a:solidFill>
                  <a:schemeClr val="bg2">
                    <a:lumMod val="25000"/>
                  </a:schemeClr>
                </a:solidFill>
                <a:latin typeface="Arial" panose="020B0604020202020204" pitchFamily="34" charset="0"/>
                <a:cs typeface="Arial" panose="020B0604020202020204" pitchFamily="34" charset="0"/>
              </a:rPr>
              <a:t>Strukturálně postižené kraje </a:t>
            </a:r>
            <a:r>
              <a:rPr lang="cs-CZ" sz="1700" dirty="0">
                <a:solidFill>
                  <a:schemeClr val="bg2">
                    <a:lumMod val="25000"/>
                  </a:schemeClr>
                </a:solidFill>
                <a:latin typeface="Arial" panose="020B0604020202020204" pitchFamily="34" charset="0"/>
                <a:cs typeface="Arial" panose="020B0604020202020204" pitchFamily="34" charset="0"/>
              </a:rPr>
              <a:t>– Ústecký, Karlovarský, </a:t>
            </a:r>
            <a:r>
              <a:rPr lang="cs-CZ" sz="1700" dirty="0" smtClean="0">
                <a:solidFill>
                  <a:schemeClr val="bg2">
                    <a:lumMod val="25000"/>
                  </a:schemeClr>
                </a:solidFill>
                <a:latin typeface="Arial" panose="020B0604020202020204" pitchFamily="34" charset="0"/>
                <a:cs typeface="Arial" panose="020B0604020202020204" pitchFamily="34" charset="0"/>
              </a:rPr>
              <a:t>Moravskoslezský</a:t>
            </a:r>
          </a:p>
          <a:p>
            <a:pPr marL="1257300" lvl="2" indent="-342900">
              <a:buClr>
                <a:srgbClr val="1D70B8"/>
              </a:buClr>
              <a:buFont typeface="Wingdings" panose="05000000000000000000" pitchFamily="2" charset="2"/>
              <a:buChar char="ü"/>
            </a:pPr>
            <a:r>
              <a:rPr lang="cs-CZ" sz="1700" dirty="0" smtClean="0">
                <a:latin typeface="Arial" panose="020B0604020202020204" pitchFamily="34" charset="0"/>
                <a:cs typeface="Arial" panose="020B0604020202020204" pitchFamily="34" charset="0"/>
                <a:hlinkClick r:id="rId2"/>
              </a:rPr>
              <a:t>https</a:t>
            </a:r>
            <a:r>
              <a:rPr lang="cs-CZ" sz="1700" dirty="0">
                <a:latin typeface="Arial" panose="020B0604020202020204" pitchFamily="34" charset="0"/>
                <a:cs typeface="Arial" panose="020B0604020202020204" pitchFamily="34" charset="0"/>
                <a:hlinkClick r:id="rId2"/>
              </a:rPr>
              <a:t>://www.mmr.cz/cs/Microsites/Uzemni-dimenze/Strategie-regionalniho-rozvoje-CR-2021</a:t>
            </a:r>
            <a:r>
              <a:rPr lang="cs-CZ" sz="17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312721"/>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365127"/>
            <a:ext cx="7886700" cy="504304"/>
          </a:xfrm>
        </p:spPr>
        <p:txBody>
          <a:bodyPr>
            <a:noAutofit/>
          </a:bodyPr>
          <a:lstStyle/>
          <a:p>
            <a:pPr algn="ctr"/>
            <a:r>
              <a:rPr lang="cs-CZ" sz="2400" b="1" dirty="0">
                <a:solidFill>
                  <a:srgbClr val="1D70B8"/>
                </a:solidFill>
                <a:latin typeface="Arial" panose="020B0604020202020204" pitchFamily="34" charset="0"/>
                <a:ea typeface="+mn-ea"/>
                <a:cs typeface="Arial" panose="020B0604020202020204" pitchFamily="34" charset="0"/>
              </a:rPr>
              <a:t>Struktura vymezení území v SRR 21+</a:t>
            </a:r>
          </a:p>
        </p:txBody>
      </p:sp>
      <p:pic>
        <p:nvPicPr>
          <p:cNvPr id="3" name="Obráze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8844" y="869431"/>
            <a:ext cx="7306311" cy="5165543"/>
          </a:xfrm>
          <a:prstGeom prst="rect">
            <a:avLst/>
          </a:prstGeom>
        </p:spPr>
      </p:pic>
    </p:spTree>
    <p:extLst>
      <p:ext uri="{BB962C8B-B14F-4D97-AF65-F5344CB8AC3E}">
        <p14:creationId xmlns:p14="http://schemas.microsoft.com/office/powerpoint/2010/main" val="1188803571"/>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a:xfrm>
            <a:off x="628650" y="-263346"/>
            <a:ext cx="7886700" cy="1954036"/>
          </a:xfrm>
        </p:spPr>
        <p:txBody>
          <a:bodyPr>
            <a:normAutofit/>
          </a:bodyPr>
          <a:lstStyle/>
          <a:p>
            <a:pPr algn="ctr"/>
            <a:r>
              <a:rPr lang="cs-CZ" sz="2400" dirty="0"/>
              <a:t>Architektura období 2021+ </a:t>
            </a:r>
          </a:p>
        </p:txBody>
      </p:sp>
      <p:graphicFrame>
        <p:nvGraphicFramePr>
          <p:cNvPr id="5" name="Zástupný symbol pro obsah 4"/>
          <p:cNvGraphicFramePr>
            <a:graphicFrameLocks noGrp="1"/>
          </p:cNvGraphicFramePr>
          <p:nvPr>
            <p:ph idx="1"/>
            <p:extLst>
              <p:ext uri="{D42A27DB-BD31-4B8C-83A1-F6EECF244321}">
                <p14:modId xmlns:p14="http://schemas.microsoft.com/office/powerpoint/2010/main" val="1361189325"/>
              </p:ext>
            </p:extLst>
          </p:nvPr>
        </p:nvGraphicFramePr>
        <p:xfrm>
          <a:off x="730656" y="1248067"/>
          <a:ext cx="7557465" cy="3031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ovéPole 2"/>
          <p:cNvSpPr txBox="1"/>
          <p:nvPr/>
        </p:nvSpPr>
        <p:spPr>
          <a:xfrm>
            <a:off x="950976" y="4337914"/>
            <a:ext cx="7337145" cy="1200329"/>
          </a:xfrm>
          <a:prstGeom prst="rect">
            <a:avLst/>
          </a:prstGeom>
          <a:noFill/>
        </p:spPr>
        <p:txBody>
          <a:bodyPr wrap="square" rtlCol="0">
            <a:spAutoFit/>
          </a:bodyPr>
          <a:lstStyle/>
          <a:p>
            <a:pPr marL="285750" lvl="0" indent="-285750">
              <a:lnSpc>
                <a:spcPct val="90000"/>
              </a:lnSpc>
              <a:spcAft>
                <a:spcPts val="38"/>
              </a:spcAft>
              <a:buClr>
                <a:srgbClr val="1D70B8"/>
              </a:buClr>
              <a:buFont typeface="Arial" panose="020B0604020202020204" pitchFamily="34" charset="0"/>
              <a:buChar char="•"/>
            </a:pPr>
            <a:r>
              <a:rPr lang="cs-CZ" sz="1600" dirty="0">
                <a:solidFill>
                  <a:schemeClr val="bg2">
                    <a:lumMod val="25000"/>
                  </a:schemeClr>
                </a:solidFill>
                <a:latin typeface="Arial" panose="020B0604020202020204" pitchFamily="34" charset="0"/>
                <a:cs typeface="Arial" panose="020B0604020202020204" pitchFamily="34" charset="0"/>
              </a:rPr>
              <a:t>OP ČR – Polsko</a:t>
            </a:r>
          </a:p>
          <a:p>
            <a:pPr marL="285750" lvl="0" indent="-285750">
              <a:lnSpc>
                <a:spcPct val="90000"/>
              </a:lnSpc>
              <a:spcAft>
                <a:spcPts val="38"/>
              </a:spcAft>
              <a:buClr>
                <a:srgbClr val="1D70B8"/>
              </a:buClr>
              <a:buFont typeface="Arial" panose="020B0604020202020204" pitchFamily="34" charset="0"/>
              <a:buChar char="•"/>
            </a:pPr>
            <a:r>
              <a:rPr lang="cs-CZ" sz="1600" dirty="0">
                <a:solidFill>
                  <a:schemeClr val="bg2">
                    <a:lumMod val="25000"/>
                  </a:schemeClr>
                </a:solidFill>
                <a:latin typeface="Arial" panose="020B0604020202020204" pitchFamily="34" charset="0"/>
                <a:cs typeface="Arial" panose="020B0604020202020204" pitchFamily="34" charset="0"/>
              </a:rPr>
              <a:t>OP Slovensko – ČR</a:t>
            </a:r>
          </a:p>
          <a:p>
            <a:pPr marL="285750" lvl="0" indent="-285750">
              <a:lnSpc>
                <a:spcPct val="90000"/>
              </a:lnSpc>
              <a:spcAft>
                <a:spcPts val="38"/>
              </a:spcAft>
              <a:buClr>
                <a:srgbClr val="1D70B8"/>
              </a:buClr>
              <a:buFont typeface="Arial" panose="020B0604020202020204" pitchFamily="34" charset="0"/>
              <a:buChar char="•"/>
            </a:pPr>
            <a:r>
              <a:rPr lang="cs-CZ" sz="1600" dirty="0">
                <a:solidFill>
                  <a:schemeClr val="bg2">
                    <a:lumMod val="25000"/>
                  </a:schemeClr>
                </a:solidFill>
                <a:latin typeface="Arial" panose="020B0604020202020204" pitchFamily="34" charset="0"/>
                <a:cs typeface="Arial" panose="020B0604020202020204" pitchFamily="34" charset="0"/>
              </a:rPr>
              <a:t>OP Rakousko – ČR</a:t>
            </a:r>
          </a:p>
          <a:p>
            <a:pPr marL="285750" lvl="0" indent="-285750">
              <a:lnSpc>
                <a:spcPct val="90000"/>
              </a:lnSpc>
              <a:spcAft>
                <a:spcPts val="38"/>
              </a:spcAft>
              <a:buClr>
                <a:srgbClr val="1D70B8"/>
              </a:buClr>
              <a:buFont typeface="Arial" panose="020B0604020202020204" pitchFamily="34" charset="0"/>
              <a:buChar char="•"/>
            </a:pPr>
            <a:r>
              <a:rPr lang="cs-CZ" sz="1600" dirty="0">
                <a:solidFill>
                  <a:schemeClr val="bg2">
                    <a:lumMod val="25000"/>
                  </a:schemeClr>
                </a:solidFill>
                <a:latin typeface="Arial" panose="020B0604020202020204" pitchFamily="34" charset="0"/>
                <a:cs typeface="Arial" panose="020B0604020202020204" pitchFamily="34" charset="0"/>
              </a:rPr>
              <a:t>OP Svobodný stát Bavorsko – ČR</a:t>
            </a:r>
          </a:p>
          <a:p>
            <a:pPr marL="285750" lvl="0" indent="-285750">
              <a:lnSpc>
                <a:spcPct val="90000"/>
              </a:lnSpc>
              <a:spcAft>
                <a:spcPts val="38"/>
              </a:spcAft>
              <a:buClr>
                <a:srgbClr val="1D70B8"/>
              </a:buClr>
              <a:buFont typeface="Arial" panose="020B0604020202020204" pitchFamily="34" charset="0"/>
              <a:buChar char="•"/>
            </a:pPr>
            <a:r>
              <a:rPr lang="cs-CZ" sz="1600" dirty="0">
                <a:solidFill>
                  <a:schemeClr val="bg2">
                    <a:lumMod val="25000"/>
                  </a:schemeClr>
                </a:solidFill>
                <a:latin typeface="Arial" panose="020B0604020202020204" pitchFamily="34" charset="0"/>
                <a:cs typeface="Arial" panose="020B0604020202020204" pitchFamily="34" charset="0"/>
              </a:rPr>
              <a:t>OP Svobodný stát Sasko – ČR</a:t>
            </a:r>
          </a:p>
        </p:txBody>
      </p:sp>
    </p:spTree>
    <p:extLst>
      <p:ext uri="{BB962C8B-B14F-4D97-AF65-F5344CB8AC3E}">
        <p14:creationId xmlns:p14="http://schemas.microsoft.com/office/powerpoint/2010/main" val="1802488939"/>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a:xfrm>
            <a:off x="628650" y="345440"/>
            <a:ext cx="7886700" cy="560718"/>
          </a:xfrm>
        </p:spPr>
        <p:txBody>
          <a:bodyPr>
            <a:normAutofit/>
          </a:bodyPr>
          <a:lstStyle/>
          <a:p>
            <a:pPr algn="ctr"/>
            <a:r>
              <a:rPr lang="cs-CZ" sz="2400" dirty="0"/>
              <a:t>Cíle politiky</a:t>
            </a:r>
          </a:p>
        </p:txBody>
      </p:sp>
      <p:graphicFrame>
        <p:nvGraphicFramePr>
          <p:cNvPr id="4" name="Tabulka 3"/>
          <p:cNvGraphicFramePr>
            <a:graphicFrameLocks noGrp="1"/>
          </p:cNvGraphicFramePr>
          <p:nvPr>
            <p:extLst>
              <p:ext uri="{D42A27DB-BD31-4B8C-83A1-F6EECF244321}">
                <p14:modId xmlns:p14="http://schemas.microsoft.com/office/powerpoint/2010/main" val="3011402108"/>
              </p:ext>
            </p:extLst>
          </p:nvPr>
        </p:nvGraphicFramePr>
        <p:xfrm>
          <a:off x="702259" y="1053593"/>
          <a:ext cx="7739481" cy="4864931"/>
        </p:xfrm>
        <a:graphic>
          <a:graphicData uri="http://schemas.openxmlformats.org/drawingml/2006/table">
            <a:tbl>
              <a:tblPr firstRow="1" bandRow="1">
                <a:tableStyleId>{5C22544A-7EE6-4342-B048-85BDC9FD1C3A}</a:tableStyleId>
              </a:tblPr>
              <a:tblGrid>
                <a:gridCol w="6386169">
                  <a:extLst>
                    <a:ext uri="{9D8B030D-6E8A-4147-A177-3AD203B41FA5}">
                      <a16:colId xmlns:a16="http://schemas.microsoft.com/office/drawing/2014/main" val="1588898084"/>
                    </a:ext>
                  </a:extLst>
                </a:gridCol>
                <a:gridCol w="1353312">
                  <a:extLst>
                    <a:ext uri="{9D8B030D-6E8A-4147-A177-3AD203B41FA5}">
                      <a16:colId xmlns:a16="http://schemas.microsoft.com/office/drawing/2014/main" val="3333043847"/>
                    </a:ext>
                  </a:extLst>
                </a:gridCol>
              </a:tblGrid>
              <a:tr h="357920">
                <a:tc>
                  <a:txBody>
                    <a:bodyPr/>
                    <a:lstStyle/>
                    <a:p>
                      <a:r>
                        <a:rPr lang="cs-CZ" dirty="0">
                          <a:latin typeface="Arial" panose="020B0604020202020204" pitchFamily="34" charset="0"/>
                          <a:cs typeface="Arial" panose="020B0604020202020204" pitchFamily="34" charset="0"/>
                        </a:rPr>
                        <a:t>Cíle politiky</a:t>
                      </a:r>
                    </a:p>
                  </a:txBody>
                  <a:tcPr/>
                </a:tc>
                <a:tc>
                  <a:txBody>
                    <a:bodyPr/>
                    <a:lstStyle/>
                    <a:p>
                      <a:r>
                        <a:rPr lang="cs-CZ" dirty="0">
                          <a:latin typeface="Arial" panose="020B0604020202020204" pitchFamily="34" charset="0"/>
                          <a:cs typeface="Arial" panose="020B0604020202020204" pitchFamily="34" charset="0"/>
                        </a:rPr>
                        <a:t>IROP</a:t>
                      </a:r>
                    </a:p>
                  </a:txBody>
                  <a:tcPr/>
                </a:tc>
                <a:extLst>
                  <a:ext uri="{0D108BD9-81ED-4DB2-BD59-A6C34878D82A}">
                    <a16:rowId xmlns:a16="http://schemas.microsoft.com/office/drawing/2014/main" val="2907521187"/>
                  </a:ext>
                </a:extLst>
              </a:tr>
              <a:tr h="894801">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cs-CZ" sz="1700" b="1" dirty="0">
                          <a:solidFill>
                            <a:schemeClr val="accent1">
                              <a:lumMod val="75000"/>
                            </a:schemeClr>
                          </a:solidFill>
                          <a:latin typeface="Arial" panose="020B0604020202020204" pitchFamily="34" charset="0"/>
                          <a:cs typeface="Arial" panose="020B0604020202020204" pitchFamily="34" charset="0"/>
                        </a:rPr>
                        <a:t>1. </a:t>
                      </a:r>
                      <a:r>
                        <a:rPr lang="cs-CZ" sz="1700" b="1" kern="1200" dirty="0">
                          <a:solidFill>
                            <a:srgbClr val="783B83"/>
                          </a:solidFill>
                          <a:latin typeface="Arial" panose="020B0604020202020204" pitchFamily="34" charset="0"/>
                          <a:ea typeface="+mn-ea"/>
                          <a:cs typeface="Arial" panose="020B0604020202020204" pitchFamily="34" charset="0"/>
                        </a:rPr>
                        <a:t>Inteligentní</a:t>
                      </a:r>
                      <a:r>
                        <a:rPr lang="cs-CZ" sz="1700" b="1" dirty="0">
                          <a:solidFill>
                            <a:schemeClr val="accent1">
                              <a:lumMod val="75000"/>
                            </a:schemeClr>
                          </a:solidFill>
                          <a:latin typeface="Arial" panose="020B0604020202020204" pitchFamily="34" charset="0"/>
                          <a:cs typeface="Arial" panose="020B0604020202020204" pitchFamily="34" charset="0"/>
                        </a:rPr>
                        <a:t> Evropa díky inovativní a inteligentní ekonomické transformaci</a:t>
                      </a:r>
                    </a:p>
                    <a:p>
                      <a:endParaRPr lang="cs-CZ" sz="1700" dirty="0">
                        <a:latin typeface="Arial" panose="020B0604020202020204" pitchFamily="34" charset="0"/>
                        <a:cs typeface="Arial" panose="020B0604020202020204" pitchFamily="34" charset="0"/>
                      </a:endParaRPr>
                    </a:p>
                  </a:txBody>
                  <a:tcPr/>
                </a:tc>
                <a:tc>
                  <a:txBody>
                    <a:bodyPr/>
                    <a:lstStyle/>
                    <a:p>
                      <a:pPr marL="0" indent="0" algn="ctr">
                        <a:buFont typeface="Wingdings" panose="05000000000000000000" pitchFamily="2" charset="2"/>
                        <a:buNone/>
                      </a:pPr>
                      <a:r>
                        <a:rPr lang="cs-CZ" sz="3200" b="1" kern="1200" dirty="0">
                          <a:solidFill>
                            <a:srgbClr val="00B19D"/>
                          </a:solidFill>
                          <a:latin typeface="+mn-lt"/>
                          <a:ea typeface="+mn-ea"/>
                          <a:cs typeface="+mn-cs"/>
                        </a:rPr>
                        <a:t>√</a:t>
                      </a:r>
                    </a:p>
                  </a:txBody>
                  <a:tcPr anchor="ctr"/>
                </a:tc>
                <a:extLst>
                  <a:ext uri="{0D108BD9-81ED-4DB2-BD59-A6C34878D82A}">
                    <a16:rowId xmlns:a16="http://schemas.microsoft.com/office/drawing/2014/main" val="3682296797"/>
                  </a:ext>
                </a:extLst>
              </a:tr>
              <a:tr h="14508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700" b="1" dirty="0">
                          <a:solidFill>
                            <a:schemeClr val="accent1">
                              <a:lumMod val="75000"/>
                            </a:schemeClr>
                          </a:solidFill>
                          <a:latin typeface="Arial" panose="020B0604020202020204" pitchFamily="34" charset="0"/>
                          <a:cs typeface="Arial" panose="020B0604020202020204" pitchFamily="34" charset="0"/>
                        </a:rPr>
                        <a:t>2. </a:t>
                      </a:r>
                      <a:r>
                        <a:rPr lang="cs-CZ" sz="1700" b="1" kern="1200" dirty="0">
                          <a:solidFill>
                            <a:srgbClr val="783B83"/>
                          </a:solidFill>
                          <a:latin typeface="Arial" panose="020B0604020202020204" pitchFamily="34" charset="0"/>
                          <a:ea typeface="+mn-ea"/>
                          <a:cs typeface="Arial" panose="020B0604020202020204" pitchFamily="34" charset="0"/>
                        </a:rPr>
                        <a:t>Zelenější</a:t>
                      </a:r>
                      <a:r>
                        <a:rPr lang="cs-CZ" sz="1700" b="1" dirty="0">
                          <a:solidFill>
                            <a:schemeClr val="accent1">
                              <a:lumMod val="75000"/>
                            </a:schemeClr>
                          </a:solidFill>
                          <a:latin typeface="Arial" panose="020B0604020202020204" pitchFamily="34" charset="0"/>
                          <a:cs typeface="Arial" panose="020B0604020202020204" pitchFamily="34" charset="0"/>
                        </a:rPr>
                        <a:t>, nízkouhlíková a odolná Evropa díky podpoře čisté a spravedlivé transformace energetiky, zelených a modrých investic, oběhového hospodářství, přizpůsobení se změnám klimatu a prevence a řízení rizik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3200" b="1" kern="1200" dirty="0">
                          <a:solidFill>
                            <a:srgbClr val="00B19D"/>
                          </a:solidFill>
                          <a:latin typeface="+mn-lt"/>
                          <a:ea typeface="+mn-ea"/>
                          <a:cs typeface="+mn-cs"/>
                        </a:rPr>
                        <a:t>√</a:t>
                      </a:r>
                    </a:p>
                  </a:txBody>
                  <a:tcPr anchor="ctr"/>
                </a:tc>
                <a:extLst>
                  <a:ext uri="{0D108BD9-81ED-4DB2-BD59-A6C34878D82A}">
                    <a16:rowId xmlns:a16="http://schemas.microsoft.com/office/drawing/2014/main" val="3313204002"/>
                  </a:ext>
                </a:extLst>
              </a:tr>
              <a:tr h="7635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700" b="1" dirty="0">
                          <a:solidFill>
                            <a:schemeClr val="accent1">
                              <a:lumMod val="75000"/>
                            </a:schemeClr>
                          </a:solidFill>
                          <a:latin typeface="Arial" panose="020B0604020202020204" pitchFamily="34" charset="0"/>
                          <a:cs typeface="Arial" panose="020B0604020202020204" pitchFamily="34" charset="0"/>
                        </a:rPr>
                        <a:t>3. </a:t>
                      </a:r>
                      <a:r>
                        <a:rPr lang="cs-CZ" sz="1700" b="1" kern="1200" dirty="0">
                          <a:solidFill>
                            <a:srgbClr val="783B83"/>
                          </a:solidFill>
                          <a:latin typeface="Arial" panose="020B0604020202020204" pitchFamily="34" charset="0"/>
                          <a:ea typeface="+mn-ea"/>
                          <a:cs typeface="Arial" panose="020B0604020202020204" pitchFamily="34" charset="0"/>
                        </a:rPr>
                        <a:t>Více propojená </a:t>
                      </a:r>
                      <a:r>
                        <a:rPr lang="cs-CZ" sz="1700" b="1" dirty="0">
                          <a:solidFill>
                            <a:schemeClr val="accent1">
                              <a:lumMod val="75000"/>
                            </a:schemeClr>
                          </a:solidFill>
                          <a:latin typeface="Arial" panose="020B0604020202020204" pitchFamily="34" charset="0"/>
                          <a:cs typeface="Arial" panose="020B0604020202020204" pitchFamily="34" charset="0"/>
                        </a:rPr>
                        <a:t>Evropa zvýšením mobility a regionální ICT konektivity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3200" b="1" kern="1200" dirty="0">
                          <a:solidFill>
                            <a:srgbClr val="00B19D"/>
                          </a:solidFill>
                          <a:latin typeface="+mn-lt"/>
                          <a:ea typeface="+mn-ea"/>
                          <a:cs typeface="+mn-cs"/>
                        </a:rPr>
                        <a:t>√</a:t>
                      </a:r>
                    </a:p>
                  </a:txBody>
                  <a:tcPr anchor="ctr"/>
                </a:tc>
                <a:extLst>
                  <a:ext uri="{0D108BD9-81ED-4DB2-BD59-A6C34878D82A}">
                    <a16:rowId xmlns:a16="http://schemas.microsoft.com/office/drawing/2014/main" val="2408888382"/>
                  </a:ext>
                </a:extLst>
              </a:tr>
              <a:tr h="7635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700" b="1" dirty="0">
                          <a:solidFill>
                            <a:schemeClr val="accent1">
                              <a:lumMod val="75000"/>
                            </a:schemeClr>
                          </a:solidFill>
                          <a:latin typeface="Arial" panose="020B0604020202020204" pitchFamily="34" charset="0"/>
                          <a:cs typeface="Arial" panose="020B0604020202020204" pitchFamily="34" charset="0"/>
                        </a:rPr>
                        <a:t>4. </a:t>
                      </a:r>
                      <a:r>
                        <a:rPr lang="cs-CZ" sz="1700" b="1" kern="1200" dirty="0">
                          <a:solidFill>
                            <a:srgbClr val="783B83"/>
                          </a:solidFill>
                          <a:latin typeface="Arial" panose="020B0604020202020204" pitchFamily="34" charset="0"/>
                          <a:ea typeface="+mn-ea"/>
                          <a:cs typeface="Arial" panose="020B0604020202020204" pitchFamily="34" charset="0"/>
                        </a:rPr>
                        <a:t>Sociálnější</a:t>
                      </a:r>
                      <a:r>
                        <a:rPr lang="cs-CZ" sz="1700" b="1" dirty="0">
                          <a:solidFill>
                            <a:schemeClr val="accent1">
                              <a:lumMod val="75000"/>
                            </a:schemeClr>
                          </a:solidFill>
                          <a:latin typeface="Arial" panose="020B0604020202020204" pitchFamily="34" charset="0"/>
                          <a:cs typeface="Arial" panose="020B0604020202020204" pitchFamily="34" charset="0"/>
                        </a:rPr>
                        <a:t> Evropa – provádění evropského pilíře sociálních práv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3200" b="1" kern="1200" dirty="0">
                          <a:solidFill>
                            <a:srgbClr val="00B19D"/>
                          </a:solidFill>
                          <a:latin typeface="+mn-lt"/>
                          <a:ea typeface="+mn-ea"/>
                          <a:cs typeface="+mn-cs"/>
                        </a:rPr>
                        <a:t>√</a:t>
                      </a:r>
                    </a:p>
                  </a:txBody>
                  <a:tcPr anchor="ctr"/>
                </a:tc>
                <a:extLst>
                  <a:ext uri="{0D108BD9-81ED-4DB2-BD59-A6C34878D82A}">
                    <a16:rowId xmlns:a16="http://schemas.microsoft.com/office/drawing/2014/main" val="149554657"/>
                  </a:ext>
                </a:extLst>
              </a:tr>
              <a:tr h="6263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700" b="1" dirty="0">
                          <a:solidFill>
                            <a:schemeClr val="accent1">
                              <a:lumMod val="75000"/>
                            </a:schemeClr>
                          </a:solidFill>
                          <a:latin typeface="Arial" panose="020B0604020202020204" pitchFamily="34" charset="0"/>
                          <a:cs typeface="Arial" panose="020B0604020202020204" pitchFamily="34" charset="0"/>
                        </a:rPr>
                        <a:t>5. Evropa </a:t>
                      </a:r>
                      <a:r>
                        <a:rPr lang="cs-CZ" sz="1700" b="1" kern="1200" dirty="0">
                          <a:solidFill>
                            <a:srgbClr val="783B83"/>
                          </a:solidFill>
                          <a:latin typeface="Arial" panose="020B0604020202020204" pitchFamily="34" charset="0"/>
                          <a:ea typeface="+mn-ea"/>
                          <a:cs typeface="Arial" panose="020B0604020202020204" pitchFamily="34" charset="0"/>
                        </a:rPr>
                        <a:t>bližší občanům </a:t>
                      </a:r>
                      <a:r>
                        <a:rPr lang="cs-CZ" sz="1700" b="1" dirty="0">
                          <a:solidFill>
                            <a:schemeClr val="accent1">
                              <a:lumMod val="75000"/>
                            </a:schemeClr>
                          </a:solidFill>
                          <a:latin typeface="Arial" panose="020B0604020202020204" pitchFamily="34" charset="0"/>
                          <a:cs typeface="Arial" panose="020B0604020202020204" pitchFamily="34" charset="0"/>
                        </a:rPr>
                        <a:t>– trvale udržitelný a integrovaný rozvoj všech</a:t>
                      </a:r>
                      <a:r>
                        <a:rPr lang="cs-CZ" sz="1700" b="1" baseline="0" dirty="0">
                          <a:solidFill>
                            <a:schemeClr val="accent1">
                              <a:lumMod val="75000"/>
                            </a:schemeClr>
                          </a:solidFill>
                          <a:latin typeface="Arial" panose="020B0604020202020204" pitchFamily="34" charset="0"/>
                          <a:cs typeface="Arial" panose="020B0604020202020204" pitchFamily="34" charset="0"/>
                        </a:rPr>
                        <a:t> typů území</a:t>
                      </a:r>
                      <a:endParaRPr lang="cs-CZ" sz="1700" b="1"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3200" b="1" kern="1200" dirty="0">
                          <a:solidFill>
                            <a:srgbClr val="00B19D"/>
                          </a:solidFill>
                          <a:latin typeface="+mn-lt"/>
                          <a:ea typeface="+mn-ea"/>
                          <a:cs typeface="+mn-cs"/>
                        </a:rPr>
                        <a:t>√</a:t>
                      </a:r>
                    </a:p>
                  </a:txBody>
                  <a:tcPr anchor="ctr"/>
                </a:tc>
                <a:extLst>
                  <a:ext uri="{0D108BD9-81ED-4DB2-BD59-A6C34878D82A}">
                    <a16:rowId xmlns:a16="http://schemas.microsoft.com/office/drawing/2014/main" val="1433369306"/>
                  </a:ext>
                </a:extLst>
              </a:tr>
            </a:tbl>
          </a:graphicData>
        </a:graphic>
      </p:graphicFrame>
    </p:spTree>
    <p:extLst>
      <p:ext uri="{BB962C8B-B14F-4D97-AF65-F5344CB8AC3E}">
        <p14:creationId xmlns:p14="http://schemas.microsoft.com/office/powerpoint/2010/main" val="4032734203"/>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1F154147-A87E-7D48-B739-31E1DD342205}"/>
              </a:ext>
            </a:extLst>
          </p:cNvPr>
          <p:cNvSpPr>
            <a:spLocks noGrp="1"/>
          </p:cNvSpPr>
          <p:nvPr>
            <p:ph type="title"/>
          </p:nvPr>
        </p:nvSpPr>
        <p:spPr/>
        <p:txBody>
          <a:bodyPr/>
          <a:lstStyle/>
          <a:p>
            <a:r>
              <a:rPr lang="cs-CZ" dirty="0"/>
              <a:t>Program</a:t>
            </a:r>
          </a:p>
        </p:txBody>
      </p:sp>
      <p:sp>
        <p:nvSpPr>
          <p:cNvPr id="7" name="Zástupný symbol pro obsah 6">
            <a:extLst>
              <a:ext uri="{FF2B5EF4-FFF2-40B4-BE49-F238E27FC236}">
                <a16:creationId xmlns:a16="http://schemas.microsoft.com/office/drawing/2014/main" id="{99C3137F-82EF-EF44-8BB0-17E869E31D95}"/>
              </a:ext>
            </a:extLst>
          </p:cNvPr>
          <p:cNvSpPr>
            <a:spLocks noGrp="1"/>
          </p:cNvSpPr>
          <p:nvPr>
            <p:ph idx="1"/>
          </p:nvPr>
        </p:nvSpPr>
        <p:spPr/>
        <p:txBody>
          <a:bodyPr>
            <a:normAutofit/>
          </a:bodyPr>
          <a:lstStyle/>
          <a:p>
            <a:pPr marL="0" indent="0">
              <a:buNone/>
            </a:pPr>
            <a:r>
              <a:rPr lang="cs-CZ" sz="1800" dirty="0">
                <a:solidFill>
                  <a:srgbClr val="3C3C3C"/>
                </a:solidFill>
              </a:rPr>
              <a:t>8:30 – 9:00           Registrace účastníků</a:t>
            </a:r>
          </a:p>
          <a:p>
            <a:pPr marL="0" indent="0">
              <a:buNone/>
            </a:pPr>
            <a:r>
              <a:rPr lang="cs-CZ" sz="1800" dirty="0">
                <a:solidFill>
                  <a:srgbClr val="3C3C3C"/>
                </a:solidFill>
              </a:rPr>
              <a:t>9:00 – 13:00         Zahájení konference </a:t>
            </a:r>
            <a:br>
              <a:rPr lang="cs-CZ" sz="1800" dirty="0">
                <a:solidFill>
                  <a:srgbClr val="3C3C3C"/>
                </a:solidFill>
              </a:rPr>
            </a:br>
            <a:r>
              <a:rPr lang="cs-CZ" sz="1800" dirty="0">
                <a:solidFill>
                  <a:srgbClr val="3C3C3C"/>
                </a:solidFill>
              </a:rPr>
              <a:t>		Představení změn v novém programovém období </a:t>
            </a:r>
            <a:br>
              <a:rPr lang="cs-CZ" sz="1800" dirty="0">
                <a:solidFill>
                  <a:srgbClr val="3C3C3C"/>
                </a:solidFill>
              </a:rPr>
            </a:br>
            <a:r>
              <a:rPr lang="cs-CZ" sz="1800" dirty="0">
                <a:solidFill>
                  <a:srgbClr val="3C3C3C"/>
                </a:solidFill>
              </a:rPr>
              <a:t>		2021 - 2027 </a:t>
            </a:r>
          </a:p>
          <a:p>
            <a:pPr marL="0" indent="0">
              <a:buNone/>
            </a:pPr>
            <a:r>
              <a:rPr lang="cs-CZ" sz="1800" dirty="0">
                <a:solidFill>
                  <a:srgbClr val="3C3C3C"/>
                </a:solidFill>
              </a:rPr>
              <a:t>		Představení návrhu IROP 2021-2027</a:t>
            </a:r>
          </a:p>
          <a:p>
            <a:pPr marL="0" indent="0">
              <a:buNone/>
            </a:pPr>
            <a:r>
              <a:rPr lang="cs-CZ" sz="1800" dirty="0">
                <a:solidFill>
                  <a:srgbClr val="3C3C3C"/>
                </a:solidFill>
              </a:rPr>
              <a:t>		Zaměření a změny v ITI pro nové období</a:t>
            </a:r>
          </a:p>
          <a:p>
            <a:pPr marL="0" indent="0">
              <a:buNone/>
            </a:pPr>
            <a:r>
              <a:rPr lang="cs-CZ" sz="1800" dirty="0">
                <a:solidFill>
                  <a:srgbClr val="3C3C3C"/>
                </a:solidFill>
              </a:rPr>
              <a:t>		Zaměření a změny v CLLD pro nové období</a:t>
            </a:r>
          </a:p>
          <a:p>
            <a:pPr marL="0" lvl="0" indent="0">
              <a:buNone/>
            </a:pPr>
            <a:r>
              <a:rPr lang="cs-CZ" sz="1800" dirty="0">
                <a:solidFill>
                  <a:srgbClr val="3C3C3C"/>
                </a:solidFill>
              </a:rPr>
              <a:t>		Představení konzultačního servisu</a:t>
            </a:r>
          </a:p>
          <a:p>
            <a:pPr marL="0" lvl="0" indent="0">
              <a:buNone/>
            </a:pPr>
            <a:r>
              <a:rPr lang="cs-CZ" sz="1800" dirty="0">
                <a:solidFill>
                  <a:srgbClr val="3C3C3C"/>
                </a:solidFill>
              </a:rPr>
              <a:t>		Diskuse a prostor pro dotazy</a:t>
            </a:r>
            <a:endParaRPr lang="cs-CZ" sz="2400" dirty="0">
              <a:solidFill>
                <a:srgbClr val="3C3C3C"/>
              </a:solidFill>
            </a:endParaRPr>
          </a:p>
        </p:txBody>
      </p:sp>
    </p:spTree>
    <p:extLst>
      <p:ext uri="{BB962C8B-B14F-4D97-AF65-F5344CB8AC3E}">
        <p14:creationId xmlns:p14="http://schemas.microsoft.com/office/powerpoint/2010/main" val="18581225"/>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6DB45F6E-7C5C-4CCF-889A-9E0300EF88F4}"/>
              </a:ext>
            </a:extLst>
          </p:cNvPr>
          <p:cNvSpPr txBox="1"/>
          <p:nvPr/>
        </p:nvSpPr>
        <p:spPr>
          <a:xfrm>
            <a:off x="944245" y="260223"/>
            <a:ext cx="6913372" cy="400110"/>
          </a:xfrm>
          <a:prstGeom prst="rect">
            <a:avLst/>
          </a:prstGeom>
          <a:noFill/>
        </p:spPr>
        <p:txBody>
          <a:bodyPr wrap="square" rtlCol="0">
            <a:spAutoFit/>
          </a:bodyPr>
          <a:lstStyle/>
          <a:p>
            <a:pPr algn="ctr"/>
            <a:r>
              <a:rPr lang="cs-CZ" sz="2000" b="1" u="sng" dirty="0">
                <a:solidFill>
                  <a:srgbClr val="1D71B8"/>
                </a:solidFill>
                <a:latin typeface="Arial" panose="020B0604020202020204" pitchFamily="34" charset="0"/>
                <a:ea typeface="+mj-ea"/>
                <a:cs typeface="Arial" panose="020B0604020202020204" pitchFamily="34" charset="0"/>
              </a:rPr>
              <a:t>Srovnání </a:t>
            </a:r>
            <a:r>
              <a:rPr lang="cs-CZ" sz="2000" b="1" dirty="0">
                <a:solidFill>
                  <a:srgbClr val="1D71B8"/>
                </a:solidFill>
                <a:latin typeface="Arial" panose="020B0604020202020204" pitchFamily="34" charset="0"/>
                <a:ea typeface="+mj-ea"/>
                <a:cs typeface="Arial" panose="020B0604020202020204" pitchFamily="34" charset="0"/>
              </a:rPr>
              <a:t>rozdělení alokace IROP dle specifických cílů</a:t>
            </a:r>
          </a:p>
        </p:txBody>
      </p:sp>
      <p:pic>
        <p:nvPicPr>
          <p:cNvPr id="3" name="Obrázek 2"/>
          <p:cNvPicPr>
            <a:picLocks noChangeAspect="1"/>
          </p:cNvPicPr>
          <p:nvPr/>
        </p:nvPicPr>
        <p:blipFill>
          <a:blip r:embed="rId2"/>
          <a:stretch>
            <a:fillRect/>
          </a:stretch>
        </p:blipFill>
        <p:spPr>
          <a:xfrm>
            <a:off x="774246" y="711006"/>
            <a:ext cx="7725469" cy="5396913"/>
          </a:xfrm>
          <a:prstGeom prst="rect">
            <a:avLst/>
          </a:prstGeom>
        </p:spPr>
      </p:pic>
    </p:spTree>
    <p:extLst>
      <p:ext uri="{BB962C8B-B14F-4D97-AF65-F5344CB8AC3E}">
        <p14:creationId xmlns:p14="http://schemas.microsoft.com/office/powerpoint/2010/main" val="1167060646"/>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263526"/>
            <a:ext cx="7886700" cy="1325563"/>
          </a:xfrm>
        </p:spPr>
        <p:txBody>
          <a:bodyPr>
            <a:normAutofit/>
          </a:bodyPr>
          <a:lstStyle/>
          <a:p>
            <a:pPr algn="ctr"/>
            <a:r>
              <a:rPr lang="cs-CZ" sz="2400" dirty="0"/>
              <a:t>Převisy projektů IROP na alokaci výzev dle SC</a:t>
            </a:r>
          </a:p>
        </p:txBody>
      </p:sp>
      <p:graphicFrame>
        <p:nvGraphicFramePr>
          <p:cNvPr id="8" name="Graf 7"/>
          <p:cNvGraphicFramePr>
            <a:graphicFrameLocks/>
          </p:cNvGraphicFramePr>
          <p:nvPr>
            <p:extLst>
              <p:ext uri="{D42A27DB-BD31-4B8C-83A1-F6EECF244321}">
                <p14:modId xmlns:p14="http://schemas.microsoft.com/office/powerpoint/2010/main" val="743291998"/>
              </p:ext>
            </p:extLst>
          </p:nvPr>
        </p:nvGraphicFramePr>
        <p:xfrm>
          <a:off x="1456403" y="1690689"/>
          <a:ext cx="6231194" cy="37760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8486351"/>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335804"/>
            <a:ext cx="7886700" cy="1082867"/>
          </a:xfrm>
        </p:spPr>
        <p:txBody>
          <a:bodyPr/>
          <a:lstStyle/>
          <a:p>
            <a:pPr algn="ctr"/>
            <a:r>
              <a:rPr lang="cs-CZ" dirty="0"/>
              <a:t>Příjemci podpory v IROP 2014-2020</a:t>
            </a:r>
          </a:p>
        </p:txBody>
      </p:sp>
      <p:graphicFrame>
        <p:nvGraphicFramePr>
          <p:cNvPr id="9" name="Graf 8"/>
          <p:cNvGraphicFramePr>
            <a:graphicFrameLocks/>
          </p:cNvGraphicFramePr>
          <p:nvPr>
            <p:extLst>
              <p:ext uri="{D42A27DB-BD31-4B8C-83A1-F6EECF244321}">
                <p14:modId xmlns:p14="http://schemas.microsoft.com/office/powerpoint/2010/main" val="2885255079"/>
              </p:ext>
            </p:extLst>
          </p:nvPr>
        </p:nvGraphicFramePr>
        <p:xfrm>
          <a:off x="374135" y="1254643"/>
          <a:ext cx="5057367" cy="45620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f 9"/>
          <p:cNvGraphicFramePr>
            <a:graphicFrameLocks/>
          </p:cNvGraphicFramePr>
          <p:nvPr>
            <p:extLst>
              <p:ext uri="{D42A27DB-BD31-4B8C-83A1-F6EECF244321}">
                <p14:modId xmlns:p14="http://schemas.microsoft.com/office/powerpoint/2010/main" val="2663427885"/>
              </p:ext>
            </p:extLst>
          </p:nvPr>
        </p:nvGraphicFramePr>
        <p:xfrm>
          <a:off x="4729309" y="1254643"/>
          <a:ext cx="4064262" cy="4562068"/>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ovéPole 2">
            <a:extLst>
              <a:ext uri="{FF2B5EF4-FFF2-40B4-BE49-F238E27FC236}">
                <a16:creationId xmlns:a16="http://schemas.microsoft.com/office/drawing/2014/main" id="{18C1064E-F89F-4EBD-9175-2CDC350EB9DA}"/>
              </a:ext>
            </a:extLst>
          </p:cNvPr>
          <p:cNvSpPr txBox="1"/>
          <p:nvPr/>
        </p:nvSpPr>
        <p:spPr>
          <a:xfrm>
            <a:off x="8091377" y="2466753"/>
            <a:ext cx="1052623" cy="246221"/>
          </a:xfrm>
          <a:prstGeom prst="rect">
            <a:avLst/>
          </a:prstGeom>
          <a:noFill/>
        </p:spPr>
        <p:txBody>
          <a:bodyPr wrap="square" rtlCol="0">
            <a:spAutoFit/>
          </a:bodyPr>
          <a:lstStyle/>
          <a:p>
            <a:fld id="{E527A9C0-0CE6-4500-9C53-C3E1A11751F1}" type="CATEGORYNAME">
              <a:rPr lang="en-US" sz="1000">
                <a:solidFill>
                  <a:schemeClr val="bg1"/>
                </a:solidFill>
                <a:latin typeface="Arial" panose="020B0604020202020204" pitchFamily="34" charset="0"/>
                <a:cs typeface="Arial" panose="020B0604020202020204" pitchFamily="34" charset="0"/>
              </a:rPr>
              <a:pPr/>
              <a:t>Kraj</a:t>
            </a:fld>
            <a:endParaRPr lang="cs-CZ" sz="1000" dirty="0">
              <a:solidFill>
                <a:schemeClr val="bg1"/>
              </a:solidFill>
              <a:latin typeface="Arial" panose="020B0604020202020204" pitchFamily="34" charset="0"/>
              <a:cs typeface="Arial" panose="020B0604020202020204" pitchFamily="34" charset="0"/>
            </a:endParaRPr>
          </a:p>
        </p:txBody>
      </p:sp>
      <p:sp>
        <p:nvSpPr>
          <p:cNvPr id="4" name="TextovéPole 3">
            <a:extLst>
              <a:ext uri="{FF2B5EF4-FFF2-40B4-BE49-F238E27FC236}">
                <a16:creationId xmlns:a16="http://schemas.microsoft.com/office/drawing/2014/main" id="{C17A0E3A-C7DA-47AF-8AB7-7266B003618E}"/>
              </a:ext>
            </a:extLst>
          </p:cNvPr>
          <p:cNvSpPr txBox="1"/>
          <p:nvPr/>
        </p:nvSpPr>
        <p:spPr>
          <a:xfrm>
            <a:off x="6611919" y="1881156"/>
            <a:ext cx="723013" cy="246221"/>
          </a:xfrm>
          <a:prstGeom prst="rect">
            <a:avLst/>
          </a:prstGeom>
          <a:noFill/>
        </p:spPr>
        <p:txBody>
          <a:bodyPr wrap="square" rtlCol="0">
            <a:spAutoFit/>
          </a:bodyPr>
          <a:lstStyle/>
          <a:p>
            <a:fld id="{78ACFAD7-5CF2-4638-B952-3E54B834A702}" type="CATEGORYNAME">
              <a:rPr lang="en-US" sz="1000">
                <a:solidFill>
                  <a:schemeClr val="bg1"/>
                </a:solidFill>
                <a:latin typeface="Arial" panose="020B0604020202020204" pitchFamily="34" charset="0"/>
                <a:cs typeface="Arial" panose="020B0604020202020204" pitchFamily="34" charset="0"/>
              </a:rPr>
              <a:pPr/>
              <a:t>SVJ</a:t>
            </a:fld>
            <a:endParaRPr lang="cs-CZ" sz="1000" dirty="0"/>
          </a:p>
        </p:txBody>
      </p:sp>
      <p:sp>
        <p:nvSpPr>
          <p:cNvPr id="5" name="TextovéPole 4">
            <a:extLst>
              <a:ext uri="{FF2B5EF4-FFF2-40B4-BE49-F238E27FC236}">
                <a16:creationId xmlns:a16="http://schemas.microsoft.com/office/drawing/2014/main" id="{B63A94A4-E5F6-43D1-90CD-465576E5058D}"/>
              </a:ext>
            </a:extLst>
          </p:cNvPr>
          <p:cNvSpPr txBox="1"/>
          <p:nvPr/>
        </p:nvSpPr>
        <p:spPr>
          <a:xfrm>
            <a:off x="4929775" y="2589863"/>
            <a:ext cx="839971" cy="553998"/>
          </a:xfrm>
          <a:prstGeom prst="rect">
            <a:avLst/>
          </a:prstGeom>
          <a:noFill/>
        </p:spPr>
        <p:txBody>
          <a:bodyPr wrap="square" rtlCol="0">
            <a:spAutoFit/>
          </a:bodyPr>
          <a:lstStyle/>
          <a:p>
            <a:fld id="{1DD46882-5908-462F-A853-FDFBEF96255F}" type="CATEGORYNAME">
              <a:rPr lang="en-US" sz="1000">
                <a:solidFill>
                  <a:schemeClr val="bg1"/>
                </a:solidFill>
                <a:latin typeface="Arial" panose="020B0604020202020204" pitchFamily="34" charset="0"/>
                <a:cs typeface="Arial" panose="020B0604020202020204" pitchFamily="34" charset="0"/>
              </a:rPr>
              <a:pPr/>
              <a:t>Soukromý sektor</a:t>
            </a:fld>
            <a:endParaRPr lang="cs-CZ" sz="1000" dirty="0">
              <a:solidFill>
                <a:schemeClr val="bg1"/>
              </a:solidFill>
              <a:latin typeface="Arial" panose="020B0604020202020204" pitchFamily="34" charset="0"/>
              <a:cs typeface="Arial" panose="020B0604020202020204" pitchFamily="34" charset="0"/>
            </a:endParaRPr>
          </a:p>
          <a:p>
            <a:endParaRPr lang="cs-CZ" sz="1000" dirty="0"/>
          </a:p>
        </p:txBody>
      </p:sp>
      <p:sp>
        <p:nvSpPr>
          <p:cNvPr id="11" name="TextovéPole 1">
            <a:extLst>
              <a:ext uri="{FF2B5EF4-FFF2-40B4-BE49-F238E27FC236}">
                <a16:creationId xmlns:a16="http://schemas.microsoft.com/office/drawing/2014/main" id="{A5C4BA92-6392-4D50-869D-C6634420A47D}"/>
              </a:ext>
            </a:extLst>
          </p:cNvPr>
          <p:cNvSpPr txBox="1"/>
          <p:nvPr/>
        </p:nvSpPr>
        <p:spPr>
          <a:xfrm>
            <a:off x="1367240" y="2238342"/>
            <a:ext cx="583207" cy="35152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fld id="{57AAB2FD-93D0-407B-8DE0-8910FBF706A9}" type="CATEGORYNAME">
              <a:rPr lang="en-US" smtClean="0">
                <a:solidFill>
                  <a:schemeClr val="bg1"/>
                </a:solidFill>
                <a:latin typeface="Arial" panose="020B0604020202020204" pitchFamily="34" charset="0"/>
                <a:cs typeface="Arial" panose="020B0604020202020204" pitchFamily="34" charset="0"/>
              </a:rPr>
              <a:pPr/>
              <a:t>NNO</a:t>
            </a:fld>
            <a:endParaRPr lang="cs-CZ" sz="1100" dirty="0">
              <a:solidFill>
                <a:schemeClr val="bg1"/>
              </a:solidFill>
              <a:latin typeface="Arial" panose="020B0604020202020204" pitchFamily="34" charset="0"/>
              <a:cs typeface="Arial" panose="020B0604020202020204" pitchFamily="34" charset="0"/>
            </a:endParaRPr>
          </a:p>
        </p:txBody>
      </p:sp>
      <p:sp>
        <p:nvSpPr>
          <p:cNvPr id="12" name="TextovéPole 1">
            <a:extLst>
              <a:ext uri="{FF2B5EF4-FFF2-40B4-BE49-F238E27FC236}">
                <a16:creationId xmlns:a16="http://schemas.microsoft.com/office/drawing/2014/main" id="{CFACDCCE-D075-4F6E-AA7C-17AA981C2B23}"/>
              </a:ext>
            </a:extLst>
          </p:cNvPr>
          <p:cNvSpPr txBox="1"/>
          <p:nvPr/>
        </p:nvSpPr>
        <p:spPr>
          <a:xfrm>
            <a:off x="2439747" y="1683800"/>
            <a:ext cx="1052623" cy="65371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000" dirty="0">
                <a:solidFill>
                  <a:schemeClr val="bg1"/>
                </a:solidFill>
                <a:latin typeface="Arial" panose="020B0604020202020204" pitchFamily="34" charset="0"/>
                <a:cs typeface="Arial" panose="020B0604020202020204" pitchFamily="34" charset="0"/>
              </a:rPr>
              <a:t>Církevní </a:t>
            </a:r>
            <a:r>
              <a:rPr lang="cs-CZ" sz="1000" dirty="0" smtClean="0">
                <a:solidFill>
                  <a:schemeClr val="bg1"/>
                </a:solidFill>
                <a:latin typeface="Arial" panose="020B0604020202020204" pitchFamily="34" charset="0"/>
                <a:cs typeface="Arial" panose="020B0604020202020204" pitchFamily="34" charset="0"/>
              </a:rPr>
              <a:t>instituce</a:t>
            </a:r>
            <a:endParaRPr lang="cs-CZ"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927287"/>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243638"/>
            <a:ext cx="7886700" cy="1325563"/>
          </a:xfrm>
        </p:spPr>
        <p:txBody>
          <a:bodyPr>
            <a:normAutofit/>
          </a:bodyPr>
          <a:lstStyle/>
          <a:p>
            <a:pPr algn="ctr"/>
            <a:r>
              <a:rPr lang="cs-CZ" sz="2400" dirty="0"/>
              <a:t>Podpora IROP v krajích</a:t>
            </a:r>
          </a:p>
        </p:txBody>
      </p:sp>
      <p:sp>
        <p:nvSpPr>
          <p:cNvPr id="7" name="TextovéPole 6"/>
          <p:cNvSpPr txBox="1"/>
          <p:nvPr/>
        </p:nvSpPr>
        <p:spPr>
          <a:xfrm>
            <a:off x="992875" y="5634127"/>
            <a:ext cx="1545624" cy="369332"/>
          </a:xfrm>
          <a:prstGeom prst="rect">
            <a:avLst/>
          </a:prstGeom>
          <a:noFill/>
        </p:spPr>
        <p:txBody>
          <a:bodyPr wrap="square" rtlCol="0">
            <a:spAutoFit/>
          </a:bodyPr>
          <a:lstStyle/>
          <a:p>
            <a:r>
              <a:rPr lang="cs-CZ" sz="900" dirty="0">
                <a:solidFill>
                  <a:schemeClr val="bg2">
                    <a:lumMod val="25000"/>
                  </a:schemeClr>
                </a:solidFill>
                <a:latin typeface="Arial" panose="020B0604020202020204" pitchFamily="34" charset="0"/>
                <a:cs typeface="Arial" panose="020B0604020202020204" pitchFamily="34" charset="0"/>
              </a:rPr>
              <a:t>Zdroj: MS2014+ k 13.8.2019</a:t>
            </a:r>
          </a:p>
        </p:txBody>
      </p:sp>
      <p:graphicFrame>
        <p:nvGraphicFramePr>
          <p:cNvPr id="6" name="Graf 5"/>
          <p:cNvGraphicFramePr>
            <a:graphicFrameLocks/>
          </p:cNvGraphicFramePr>
          <p:nvPr>
            <p:extLst>
              <p:ext uri="{D42A27DB-BD31-4B8C-83A1-F6EECF244321}">
                <p14:modId xmlns:p14="http://schemas.microsoft.com/office/powerpoint/2010/main" val="2672214409"/>
              </p:ext>
            </p:extLst>
          </p:nvPr>
        </p:nvGraphicFramePr>
        <p:xfrm>
          <a:off x="1342785" y="1690689"/>
          <a:ext cx="6458430" cy="37004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80440779"/>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dnadpis 3"/>
          <p:cNvSpPr>
            <a:spLocks noGrp="1"/>
          </p:cNvSpPr>
          <p:nvPr>
            <p:ph type="ctrTitle"/>
          </p:nvPr>
        </p:nvSpPr>
        <p:spPr>
          <a:xfrm>
            <a:off x="737006" y="2245766"/>
            <a:ext cx="7772400" cy="1386046"/>
          </a:xfrm>
        </p:spPr>
        <p:txBody>
          <a:bodyPr>
            <a:normAutofit fontScale="90000"/>
          </a:bodyPr>
          <a:lstStyle/>
          <a:p>
            <a:pPr lvl="0">
              <a:spcBef>
                <a:spcPts val="1000"/>
              </a:spcBef>
            </a:pPr>
            <a:r>
              <a:rPr lang="cs-CZ" sz="3100" b="1" dirty="0"/>
              <a:t>Představení návrhu IROP 2021-2027 </a:t>
            </a:r>
            <a:r>
              <a:rPr lang="cs-CZ" sz="2400" b="1" dirty="0">
                <a:solidFill>
                  <a:srgbClr val="0070C0"/>
                </a:solidFill>
                <a:ea typeface="+mn-ea"/>
              </a:rPr>
              <a:t/>
            </a:r>
            <a:br>
              <a:rPr lang="cs-CZ" sz="2400" b="1" dirty="0">
                <a:solidFill>
                  <a:srgbClr val="0070C0"/>
                </a:solidFill>
                <a:ea typeface="+mn-ea"/>
              </a:rPr>
            </a:br>
            <a:r>
              <a:rPr lang="cs-CZ" sz="2400" b="1" dirty="0">
                <a:solidFill>
                  <a:schemeClr val="bg2">
                    <a:lumMod val="25000"/>
                  </a:schemeClr>
                </a:solidFill>
                <a:ea typeface="+mn-ea"/>
              </a:rPr>
              <a:t/>
            </a:r>
            <a:br>
              <a:rPr lang="cs-CZ" sz="2400" b="1" dirty="0">
                <a:solidFill>
                  <a:schemeClr val="bg2">
                    <a:lumMod val="25000"/>
                  </a:schemeClr>
                </a:solidFill>
                <a:ea typeface="+mn-ea"/>
              </a:rPr>
            </a:br>
            <a:r>
              <a:rPr lang="cs-CZ" sz="2700" b="1" dirty="0">
                <a:solidFill>
                  <a:schemeClr val="bg2">
                    <a:lumMod val="25000"/>
                  </a:schemeClr>
                </a:solidFill>
                <a:ea typeface="+mn-ea"/>
              </a:rPr>
              <a:t>Rostislav Mazal</a:t>
            </a:r>
            <a:br>
              <a:rPr lang="cs-CZ" sz="2700" b="1" dirty="0">
                <a:solidFill>
                  <a:schemeClr val="bg2">
                    <a:lumMod val="25000"/>
                  </a:schemeClr>
                </a:solidFill>
                <a:ea typeface="+mn-ea"/>
              </a:rPr>
            </a:br>
            <a:r>
              <a:rPr lang="cs-CZ" sz="2700" b="1" dirty="0">
                <a:solidFill>
                  <a:schemeClr val="bg2">
                    <a:lumMod val="25000"/>
                  </a:schemeClr>
                </a:solidFill>
                <a:ea typeface="+mn-ea"/>
              </a:rPr>
              <a:t>ředitel Řídicího orgánu IROP</a:t>
            </a:r>
          </a:p>
        </p:txBody>
      </p:sp>
    </p:spTree>
    <p:extLst>
      <p:ext uri="{BB962C8B-B14F-4D97-AF65-F5344CB8AC3E}">
        <p14:creationId xmlns:p14="http://schemas.microsoft.com/office/powerpoint/2010/main" val="3420932208"/>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6DB45F6E-7C5C-4CCF-889A-9E0300EF88F4}"/>
              </a:ext>
            </a:extLst>
          </p:cNvPr>
          <p:cNvSpPr txBox="1"/>
          <p:nvPr/>
        </p:nvSpPr>
        <p:spPr>
          <a:xfrm>
            <a:off x="719999" y="637685"/>
            <a:ext cx="8138707" cy="461665"/>
          </a:xfrm>
          <a:prstGeom prst="rect">
            <a:avLst/>
          </a:prstGeom>
          <a:noFill/>
        </p:spPr>
        <p:txBody>
          <a:bodyPr wrap="square" rtlCol="0">
            <a:spAutoFit/>
          </a:bodyPr>
          <a:lstStyle/>
          <a:p>
            <a:pPr algn="ctr"/>
            <a:r>
              <a:rPr lang="cs-CZ" sz="2400" b="1" dirty="0">
                <a:solidFill>
                  <a:srgbClr val="1D70B8"/>
                </a:solidFill>
                <a:latin typeface="Arial" panose="020B0604020202020204" pitchFamily="34" charset="0"/>
                <a:cs typeface="Arial" panose="020B0604020202020204" pitchFamily="34" charset="0"/>
              </a:rPr>
              <a:t>Přístup Řídicího orgánu pro přípravu IROP 2021-2027</a:t>
            </a:r>
            <a:endParaRPr lang="cs-CZ" sz="2400" b="1" dirty="0">
              <a:solidFill>
                <a:srgbClr val="FF0000"/>
              </a:solidFill>
              <a:latin typeface="Arial" panose="020B0604020202020204" pitchFamily="34" charset="0"/>
              <a:cs typeface="Arial" panose="020B0604020202020204" pitchFamily="34" charset="0"/>
            </a:endParaRPr>
          </a:p>
        </p:txBody>
      </p:sp>
      <p:sp>
        <p:nvSpPr>
          <p:cNvPr id="6" name="TextovéPole 5">
            <a:extLst>
              <a:ext uri="{FF2B5EF4-FFF2-40B4-BE49-F238E27FC236}">
                <a16:creationId xmlns:a16="http://schemas.microsoft.com/office/drawing/2014/main" id="{2F173DD9-077B-4C7B-84BB-77CB6F2E5781}"/>
              </a:ext>
            </a:extLst>
          </p:cNvPr>
          <p:cNvSpPr txBox="1"/>
          <p:nvPr/>
        </p:nvSpPr>
        <p:spPr>
          <a:xfrm>
            <a:off x="719999" y="1040460"/>
            <a:ext cx="7899344" cy="6401753"/>
          </a:xfrm>
          <a:prstGeom prst="rect">
            <a:avLst/>
          </a:prstGeom>
          <a:noFill/>
        </p:spPr>
        <p:txBody>
          <a:bodyPr wrap="square" rtlCol="0">
            <a:spAutoFit/>
          </a:bodyPr>
          <a:lstStyle/>
          <a:p>
            <a:pPr marL="800100" lvl="1" indent="-342900">
              <a:spcBef>
                <a:spcPts val="600"/>
              </a:spcBef>
              <a:buFont typeface="Arial" panose="020B0604020202020204" pitchFamily="34" charset="0"/>
              <a:buChar char="•"/>
            </a:pPr>
            <a:endParaRPr lang="cs-CZ" sz="2000" b="1" dirty="0"/>
          </a:p>
          <a:p>
            <a:pPr marL="342900" indent="-342900">
              <a:lnSpc>
                <a:spcPct val="150000"/>
              </a:lnSpc>
              <a:spcBef>
                <a:spcPts val="600"/>
              </a:spcBef>
              <a:buClr>
                <a:srgbClr val="1D70B8"/>
              </a:buClr>
              <a:buFont typeface="Arial" panose="020B0604020202020204" pitchFamily="34" charset="0"/>
              <a:buChar char="•"/>
            </a:pPr>
            <a:r>
              <a:rPr lang="cs-CZ" sz="1700" dirty="0">
                <a:solidFill>
                  <a:schemeClr val="bg2">
                    <a:lumMod val="25000"/>
                  </a:schemeClr>
                </a:solidFill>
                <a:latin typeface="Arial" panose="020B0604020202020204" pitchFamily="34" charset="0"/>
                <a:cs typeface="Arial" panose="020B0604020202020204" pitchFamily="34" charset="0"/>
              </a:rPr>
              <a:t>Zohlednění zkušeností z minulých období – evoluce, ne revoluce </a:t>
            </a:r>
            <a:br>
              <a:rPr lang="cs-CZ" sz="1700" dirty="0">
                <a:solidFill>
                  <a:schemeClr val="bg2">
                    <a:lumMod val="25000"/>
                  </a:schemeClr>
                </a:solidFill>
                <a:latin typeface="Arial" panose="020B0604020202020204" pitchFamily="34" charset="0"/>
                <a:cs typeface="Arial" panose="020B0604020202020204" pitchFamily="34" charset="0"/>
              </a:rPr>
            </a:br>
            <a:r>
              <a:rPr lang="cs-CZ" sz="1700" dirty="0">
                <a:solidFill>
                  <a:schemeClr val="bg2">
                    <a:lumMod val="25000"/>
                  </a:schemeClr>
                </a:solidFill>
                <a:latin typeface="Arial" panose="020B0604020202020204" pitchFamily="34" charset="0"/>
                <a:cs typeface="Arial" panose="020B0604020202020204" pitchFamily="34" charset="0"/>
              </a:rPr>
              <a:t>v zaměření podpory</a:t>
            </a:r>
          </a:p>
          <a:p>
            <a:pPr marL="342900" indent="-342900">
              <a:lnSpc>
                <a:spcPct val="150000"/>
              </a:lnSpc>
              <a:spcBef>
                <a:spcPts val="600"/>
              </a:spcBef>
              <a:buClr>
                <a:srgbClr val="1D70B8"/>
              </a:buClr>
              <a:buFont typeface="Arial" panose="020B0604020202020204" pitchFamily="34" charset="0"/>
              <a:buChar char="•"/>
            </a:pPr>
            <a:r>
              <a:rPr lang="cs-CZ" sz="1700" dirty="0">
                <a:solidFill>
                  <a:schemeClr val="bg2">
                    <a:lumMod val="25000"/>
                  </a:schemeClr>
                </a:solidFill>
                <a:latin typeface="Arial" panose="020B0604020202020204" pitchFamily="34" charset="0"/>
                <a:cs typeface="Arial" panose="020B0604020202020204" pitchFamily="34" charset="0"/>
              </a:rPr>
              <a:t>Základem je dobrá, ale i špatná praxe z výzev a realizace projektů v IROP, ROP a IOP</a:t>
            </a:r>
          </a:p>
          <a:p>
            <a:pPr marL="342900" indent="-342900">
              <a:lnSpc>
                <a:spcPct val="150000"/>
              </a:lnSpc>
              <a:spcBef>
                <a:spcPts val="600"/>
              </a:spcBef>
              <a:buClr>
                <a:srgbClr val="1D70B8"/>
              </a:buClr>
              <a:buFont typeface="Arial" panose="020B0604020202020204" pitchFamily="34" charset="0"/>
              <a:buChar char="•"/>
            </a:pPr>
            <a:r>
              <a:rPr lang="cs-CZ" sz="1700" dirty="0">
                <a:solidFill>
                  <a:schemeClr val="bg2">
                    <a:lumMod val="25000"/>
                  </a:schemeClr>
                </a:solidFill>
                <a:latin typeface="Arial" panose="020B0604020202020204" pitchFamily="34" charset="0"/>
                <a:cs typeface="Arial" panose="020B0604020202020204" pitchFamily="34" charset="0"/>
              </a:rPr>
              <a:t>Zachování stávající implementační struktury a odborných kapacit na MMR a CRR ČR</a:t>
            </a:r>
          </a:p>
          <a:p>
            <a:pPr marL="342900" indent="-342900">
              <a:lnSpc>
                <a:spcPct val="150000"/>
              </a:lnSpc>
              <a:spcBef>
                <a:spcPts val="600"/>
              </a:spcBef>
              <a:buClr>
                <a:srgbClr val="1D70B8"/>
              </a:buClr>
              <a:buFont typeface="Arial" panose="020B0604020202020204" pitchFamily="34" charset="0"/>
              <a:buChar char="•"/>
            </a:pPr>
            <a:r>
              <a:rPr lang="cs-CZ" sz="1700" dirty="0">
                <a:solidFill>
                  <a:schemeClr val="bg2">
                    <a:lumMod val="25000"/>
                  </a:schemeClr>
                </a:solidFill>
                <a:latin typeface="Arial" panose="020B0604020202020204" pitchFamily="34" charset="0"/>
                <a:cs typeface="Arial" panose="020B0604020202020204" pitchFamily="34" charset="0"/>
              </a:rPr>
              <a:t>Nově využívání zjednodušeného vykazování výdajů</a:t>
            </a:r>
          </a:p>
          <a:p>
            <a:pPr marL="342900" indent="-342900">
              <a:lnSpc>
                <a:spcPct val="150000"/>
              </a:lnSpc>
              <a:spcBef>
                <a:spcPts val="600"/>
              </a:spcBef>
              <a:buClr>
                <a:srgbClr val="1D70B8"/>
              </a:buClr>
              <a:buFont typeface="Arial" panose="020B0604020202020204" pitchFamily="34" charset="0"/>
              <a:buChar char="•"/>
            </a:pPr>
            <a:r>
              <a:rPr lang="cs-CZ" sz="1700" dirty="0">
                <a:solidFill>
                  <a:schemeClr val="bg2">
                    <a:lumMod val="25000"/>
                  </a:schemeClr>
                </a:solidFill>
                <a:latin typeface="Arial" panose="020B0604020202020204" pitchFamily="34" charset="0"/>
                <a:cs typeface="Arial" panose="020B0604020202020204" pitchFamily="34" charset="0"/>
              </a:rPr>
              <a:t>Minimalizace experimentů z důvodu N+2</a:t>
            </a:r>
          </a:p>
          <a:p>
            <a:pPr marL="342900" indent="-342900">
              <a:lnSpc>
                <a:spcPct val="150000"/>
              </a:lnSpc>
              <a:spcBef>
                <a:spcPts val="600"/>
              </a:spcBef>
              <a:buClr>
                <a:srgbClr val="1D70B8"/>
              </a:buClr>
              <a:buFont typeface="Arial" panose="020B0604020202020204" pitchFamily="34" charset="0"/>
              <a:buChar char="•"/>
            </a:pPr>
            <a:r>
              <a:rPr lang="cs-CZ" sz="1700" dirty="0">
                <a:solidFill>
                  <a:schemeClr val="bg2">
                    <a:lumMod val="25000"/>
                  </a:schemeClr>
                </a:solidFill>
                <a:latin typeface="Arial" panose="020B0604020202020204" pitchFamily="34" charset="0"/>
                <a:cs typeface="Arial" panose="020B0604020202020204" pitchFamily="34" charset="0"/>
              </a:rPr>
              <a:t>Větší přehlednost informací pro žadatele </a:t>
            </a:r>
          </a:p>
          <a:p>
            <a:pPr marL="342900" indent="-342900">
              <a:lnSpc>
                <a:spcPct val="150000"/>
              </a:lnSpc>
              <a:spcBef>
                <a:spcPts val="600"/>
              </a:spcBef>
              <a:buClr>
                <a:srgbClr val="1D70B8"/>
              </a:buClr>
              <a:buFont typeface="Arial" panose="020B0604020202020204" pitchFamily="34" charset="0"/>
              <a:buChar char="•"/>
            </a:pPr>
            <a:r>
              <a:rPr lang="cs-CZ" sz="1700" dirty="0">
                <a:solidFill>
                  <a:schemeClr val="bg2">
                    <a:lumMod val="25000"/>
                  </a:schemeClr>
                </a:solidFill>
                <a:latin typeface="Arial" panose="020B0604020202020204" pitchFamily="34" charset="0"/>
                <a:cs typeface="Arial" panose="020B0604020202020204" pitchFamily="34" charset="0"/>
              </a:rPr>
              <a:t>Předvídatelnost podmínek výzev (avíza výzev)</a:t>
            </a:r>
          </a:p>
          <a:p>
            <a:pPr marL="1257300" lvl="2" indent="-342900">
              <a:buClr>
                <a:srgbClr val="1D70B8"/>
              </a:buClr>
              <a:buFont typeface="Arial" panose="020B0604020202020204" pitchFamily="34" charset="0"/>
              <a:buChar char="•"/>
            </a:pPr>
            <a:endParaRPr lang="cs-CZ" sz="2000" dirty="0"/>
          </a:p>
          <a:p>
            <a:pPr lvl="2"/>
            <a:endParaRPr lang="cs-CZ" sz="2000" dirty="0"/>
          </a:p>
          <a:p>
            <a:pPr lvl="1"/>
            <a:endParaRPr lang="cs-CZ" sz="2000" dirty="0"/>
          </a:p>
          <a:p>
            <a:pPr marL="800100" lvl="1" indent="-342900">
              <a:buFont typeface="Arial" panose="020B0604020202020204" pitchFamily="34" charset="0"/>
              <a:buChar char="•"/>
            </a:pPr>
            <a:endParaRPr lang="cs-CZ" sz="2000" dirty="0"/>
          </a:p>
          <a:p>
            <a:pPr marL="800100" lvl="1" indent="-342900">
              <a:buFont typeface="Arial" panose="020B0604020202020204" pitchFamily="34" charset="0"/>
              <a:buChar char="•"/>
            </a:pPr>
            <a:endParaRPr lang="cs-CZ" sz="2000" dirty="0"/>
          </a:p>
        </p:txBody>
      </p:sp>
    </p:spTree>
    <p:extLst>
      <p:ext uri="{BB962C8B-B14F-4D97-AF65-F5344CB8AC3E}">
        <p14:creationId xmlns:p14="http://schemas.microsoft.com/office/powerpoint/2010/main" val="1492185853"/>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6DB45F6E-7C5C-4CCF-889A-9E0300EF88F4}"/>
              </a:ext>
            </a:extLst>
          </p:cNvPr>
          <p:cNvSpPr txBox="1"/>
          <p:nvPr/>
        </p:nvSpPr>
        <p:spPr>
          <a:xfrm>
            <a:off x="770800" y="478512"/>
            <a:ext cx="6913372" cy="461665"/>
          </a:xfrm>
          <a:prstGeom prst="rect">
            <a:avLst/>
          </a:prstGeom>
          <a:noFill/>
        </p:spPr>
        <p:txBody>
          <a:bodyPr wrap="square" rtlCol="0">
            <a:spAutoFit/>
          </a:bodyPr>
          <a:lstStyle/>
          <a:p>
            <a:pPr algn="ctr"/>
            <a:r>
              <a:rPr lang="cs-CZ" sz="2400" b="1" dirty="0">
                <a:solidFill>
                  <a:srgbClr val="1D70B8"/>
                </a:solidFill>
                <a:latin typeface="Arial" panose="020B0604020202020204" pitchFamily="34" charset="0"/>
                <a:cs typeface="Arial" panose="020B0604020202020204" pitchFamily="34" charset="0"/>
              </a:rPr>
              <a:t>Přístup k metodice pro IROP 2021-2027</a:t>
            </a:r>
          </a:p>
        </p:txBody>
      </p:sp>
      <p:sp>
        <p:nvSpPr>
          <p:cNvPr id="6" name="TextovéPole 5">
            <a:extLst>
              <a:ext uri="{FF2B5EF4-FFF2-40B4-BE49-F238E27FC236}">
                <a16:creationId xmlns:a16="http://schemas.microsoft.com/office/drawing/2014/main" id="{2F173DD9-077B-4C7B-84BB-77CB6F2E5781}"/>
              </a:ext>
            </a:extLst>
          </p:cNvPr>
          <p:cNvSpPr txBox="1"/>
          <p:nvPr/>
        </p:nvSpPr>
        <p:spPr>
          <a:xfrm>
            <a:off x="435520" y="1286381"/>
            <a:ext cx="7899344" cy="4539704"/>
          </a:xfrm>
          <a:prstGeom prst="rect">
            <a:avLst/>
          </a:prstGeom>
          <a:noFill/>
        </p:spPr>
        <p:txBody>
          <a:bodyPr wrap="square" rtlCol="0">
            <a:spAutoFit/>
          </a:bodyPr>
          <a:lstStyle/>
          <a:p>
            <a:pPr marL="800100" lvl="1" indent="-342900">
              <a:buClr>
                <a:srgbClr val="1D70B8"/>
              </a:buClr>
              <a:buFont typeface="Arial" panose="020B0604020202020204" pitchFamily="34" charset="0"/>
              <a:buChar char="•"/>
            </a:pPr>
            <a:r>
              <a:rPr lang="cs-CZ" sz="1700" b="1" dirty="0">
                <a:solidFill>
                  <a:schemeClr val="bg2">
                    <a:lumMod val="25000"/>
                  </a:schemeClr>
                </a:solidFill>
                <a:latin typeface="Arial" panose="020B0604020202020204" pitchFamily="34" charset="0"/>
                <a:cs typeface="Arial" panose="020B0604020202020204" pitchFamily="34" charset="0"/>
              </a:rPr>
              <a:t>Metodický základ</a:t>
            </a:r>
          </a:p>
          <a:p>
            <a:pPr marL="1257300" lvl="2" indent="-342900">
              <a:buClr>
                <a:srgbClr val="1D70B8"/>
              </a:buClr>
              <a:buFont typeface="Wingdings" panose="05000000000000000000" pitchFamily="2" charset="2"/>
              <a:buChar char="ü"/>
            </a:pPr>
            <a:r>
              <a:rPr lang="cs-CZ" sz="1700" dirty="0">
                <a:solidFill>
                  <a:schemeClr val="bg2">
                    <a:lumMod val="25000"/>
                  </a:schemeClr>
                </a:solidFill>
                <a:latin typeface="Arial" panose="020B0604020202020204" pitchFamily="34" charset="0"/>
                <a:cs typeface="Arial" panose="020B0604020202020204" pitchFamily="34" charset="0"/>
              </a:rPr>
              <a:t>Úroveň EU – Obecné nařízení </a:t>
            </a:r>
          </a:p>
          <a:p>
            <a:pPr marL="1257300" lvl="2" indent="-342900">
              <a:buClr>
                <a:srgbClr val="1D70B8"/>
              </a:buClr>
              <a:buFont typeface="Wingdings" panose="05000000000000000000" pitchFamily="2" charset="2"/>
              <a:buChar char="ü"/>
            </a:pPr>
            <a:r>
              <a:rPr lang="cs-CZ" sz="1700" dirty="0">
                <a:solidFill>
                  <a:schemeClr val="bg2">
                    <a:lumMod val="25000"/>
                  </a:schemeClr>
                </a:solidFill>
                <a:latin typeface="Arial" panose="020B0604020202020204" pitchFamily="34" charset="0"/>
                <a:cs typeface="Arial" panose="020B0604020202020204" pitchFamily="34" charset="0"/>
              </a:rPr>
              <a:t>Národní úroveň – Jednotný národní rámec (v gesci MMR-NOK)</a:t>
            </a:r>
          </a:p>
          <a:p>
            <a:pPr marL="1257300" lvl="2" indent="-342900">
              <a:buClr>
                <a:srgbClr val="1D70B8"/>
              </a:buClr>
              <a:buFont typeface="Wingdings" panose="05000000000000000000" pitchFamily="2" charset="2"/>
              <a:buChar char="ü"/>
            </a:pPr>
            <a:r>
              <a:rPr lang="cs-CZ" sz="1700" dirty="0">
                <a:solidFill>
                  <a:schemeClr val="bg2">
                    <a:lumMod val="25000"/>
                  </a:schemeClr>
                </a:solidFill>
                <a:latin typeface="Arial" panose="020B0604020202020204" pitchFamily="34" charset="0"/>
                <a:cs typeface="Arial" panose="020B0604020202020204" pitchFamily="34" charset="0"/>
              </a:rPr>
              <a:t>Předpoklad rozvolnění požadavků, zjednodušování</a:t>
            </a:r>
          </a:p>
          <a:p>
            <a:pPr marL="1257300" lvl="2" indent="-342900">
              <a:buClr>
                <a:srgbClr val="1D70B8"/>
              </a:buClr>
              <a:buFont typeface="Wingdings" panose="05000000000000000000" pitchFamily="2" charset="2"/>
              <a:buChar char="ü"/>
            </a:pPr>
            <a:r>
              <a:rPr lang="cs-CZ" sz="1700" dirty="0">
                <a:solidFill>
                  <a:schemeClr val="bg2">
                    <a:lumMod val="25000"/>
                  </a:schemeClr>
                </a:solidFill>
                <a:latin typeface="Arial" panose="020B0604020202020204" pitchFamily="34" charset="0"/>
                <a:cs typeface="Arial" panose="020B0604020202020204" pitchFamily="34" charset="0"/>
              </a:rPr>
              <a:t>Minimalizace </a:t>
            </a:r>
            <a:r>
              <a:rPr lang="cs-CZ" sz="1700" dirty="0" err="1">
                <a:solidFill>
                  <a:schemeClr val="bg2">
                    <a:lumMod val="25000"/>
                  </a:schemeClr>
                </a:solidFill>
                <a:latin typeface="Arial" panose="020B0604020202020204" pitchFamily="34" charset="0"/>
                <a:cs typeface="Arial" panose="020B0604020202020204" pitchFamily="34" charset="0"/>
              </a:rPr>
              <a:t>goldplatingu</a:t>
            </a:r>
            <a:endParaRPr lang="cs-CZ" sz="1700" dirty="0">
              <a:solidFill>
                <a:schemeClr val="bg2">
                  <a:lumMod val="25000"/>
                </a:schemeClr>
              </a:solidFill>
              <a:latin typeface="Arial" panose="020B0604020202020204" pitchFamily="34" charset="0"/>
              <a:cs typeface="Arial" panose="020B0604020202020204" pitchFamily="34" charset="0"/>
            </a:endParaRPr>
          </a:p>
          <a:p>
            <a:pPr marL="1200150" lvl="2" indent="-285750">
              <a:buClr>
                <a:srgbClr val="1D70B8"/>
              </a:buClr>
              <a:buFont typeface="Arial" panose="020B0604020202020204" pitchFamily="34" charset="0"/>
              <a:buChar char="•"/>
            </a:pPr>
            <a:endParaRPr lang="cs-CZ" sz="1700" dirty="0">
              <a:solidFill>
                <a:schemeClr val="bg2">
                  <a:lumMod val="25000"/>
                </a:schemeClr>
              </a:solidFill>
              <a:latin typeface="Arial" panose="020B0604020202020204" pitchFamily="34" charset="0"/>
              <a:cs typeface="Arial" panose="020B0604020202020204" pitchFamily="34" charset="0"/>
            </a:endParaRPr>
          </a:p>
          <a:p>
            <a:pPr marL="800100" lvl="1" indent="-342900">
              <a:buClr>
                <a:srgbClr val="1D70B8"/>
              </a:buClr>
              <a:buFont typeface="Arial" panose="020B0604020202020204" pitchFamily="34" charset="0"/>
              <a:buChar char="•"/>
            </a:pPr>
            <a:r>
              <a:rPr lang="cs-CZ" sz="1700" b="1" dirty="0">
                <a:solidFill>
                  <a:schemeClr val="bg2">
                    <a:lumMod val="25000"/>
                  </a:schemeClr>
                </a:solidFill>
                <a:latin typeface="Arial" panose="020B0604020202020204" pitchFamily="34" charset="0"/>
                <a:cs typeface="Arial" panose="020B0604020202020204" pitchFamily="34" charset="0"/>
              </a:rPr>
              <a:t>Dokumentace pro žadatele a příjemce</a:t>
            </a:r>
          </a:p>
          <a:p>
            <a:pPr marL="1257300" lvl="2" indent="-342900">
              <a:buClr>
                <a:srgbClr val="1D70B8"/>
              </a:buClr>
              <a:buFont typeface="Wingdings" panose="05000000000000000000" pitchFamily="2" charset="2"/>
              <a:buChar char="ü"/>
            </a:pPr>
            <a:r>
              <a:rPr lang="cs-CZ" sz="1700" dirty="0">
                <a:solidFill>
                  <a:schemeClr val="bg2">
                    <a:lumMod val="25000"/>
                  </a:schemeClr>
                </a:solidFill>
                <a:latin typeface="Arial" panose="020B0604020202020204" pitchFamily="34" charset="0"/>
                <a:cs typeface="Arial" panose="020B0604020202020204" pitchFamily="34" charset="0"/>
              </a:rPr>
              <a:t>Ponechání základního rozdělení pravidel pro žadatele </a:t>
            </a:r>
            <a:br>
              <a:rPr lang="cs-CZ" sz="1700" dirty="0">
                <a:solidFill>
                  <a:schemeClr val="bg2">
                    <a:lumMod val="25000"/>
                  </a:schemeClr>
                </a:solidFill>
                <a:latin typeface="Arial" panose="020B0604020202020204" pitchFamily="34" charset="0"/>
                <a:cs typeface="Arial" panose="020B0604020202020204" pitchFamily="34" charset="0"/>
              </a:rPr>
            </a:br>
            <a:r>
              <a:rPr lang="cs-CZ" sz="1700" dirty="0">
                <a:solidFill>
                  <a:schemeClr val="bg2">
                    <a:lumMod val="25000"/>
                  </a:schemeClr>
                </a:solidFill>
                <a:latin typeface="Arial" panose="020B0604020202020204" pitchFamily="34" charset="0"/>
                <a:cs typeface="Arial" panose="020B0604020202020204" pitchFamily="34" charset="0"/>
              </a:rPr>
              <a:t>a příjemce na obecná a specifická</a:t>
            </a:r>
          </a:p>
          <a:p>
            <a:pPr marL="1257300" lvl="2" indent="-342900">
              <a:buClr>
                <a:srgbClr val="1D70B8"/>
              </a:buClr>
              <a:buFont typeface="Wingdings" panose="05000000000000000000" pitchFamily="2" charset="2"/>
              <a:buChar char="ü"/>
            </a:pPr>
            <a:r>
              <a:rPr lang="cs-CZ" sz="1700" dirty="0">
                <a:solidFill>
                  <a:schemeClr val="bg2">
                    <a:lumMod val="25000"/>
                  </a:schemeClr>
                </a:solidFill>
                <a:latin typeface="Arial" panose="020B0604020202020204" pitchFamily="34" charset="0"/>
                <a:cs typeface="Arial" panose="020B0604020202020204" pitchFamily="34" charset="0"/>
              </a:rPr>
              <a:t>Redukce povinných požadavků (dokladování, přílohy)</a:t>
            </a:r>
          </a:p>
          <a:p>
            <a:pPr marL="1257300" lvl="2" indent="-342900">
              <a:buClr>
                <a:srgbClr val="1D70B8"/>
              </a:buClr>
              <a:buFont typeface="Wingdings" panose="05000000000000000000" pitchFamily="2" charset="2"/>
              <a:buChar char="ü"/>
            </a:pPr>
            <a:r>
              <a:rPr lang="cs-CZ" sz="1700" dirty="0">
                <a:solidFill>
                  <a:schemeClr val="bg2">
                    <a:lumMod val="25000"/>
                  </a:schemeClr>
                </a:solidFill>
                <a:latin typeface="Arial" panose="020B0604020202020204" pitchFamily="34" charset="0"/>
                <a:cs typeface="Arial" panose="020B0604020202020204" pitchFamily="34" charset="0"/>
              </a:rPr>
              <a:t>Včasná avíza výzev</a:t>
            </a:r>
          </a:p>
          <a:p>
            <a:pPr marL="1200150" lvl="2" indent="-285750">
              <a:buClr>
                <a:srgbClr val="1D70B8"/>
              </a:buClr>
              <a:buFont typeface="Arial" panose="020B0604020202020204" pitchFamily="34" charset="0"/>
              <a:buChar char="•"/>
            </a:pPr>
            <a:endParaRPr lang="cs-CZ" sz="1700" dirty="0">
              <a:solidFill>
                <a:schemeClr val="bg2">
                  <a:lumMod val="25000"/>
                </a:schemeClr>
              </a:solidFill>
              <a:latin typeface="Arial" panose="020B0604020202020204" pitchFamily="34" charset="0"/>
              <a:cs typeface="Arial" panose="020B0604020202020204" pitchFamily="34" charset="0"/>
            </a:endParaRPr>
          </a:p>
          <a:p>
            <a:pPr marL="800100" lvl="1" indent="-342900">
              <a:buClr>
                <a:srgbClr val="1D70B8"/>
              </a:buClr>
              <a:buFont typeface="Arial" panose="020B0604020202020204" pitchFamily="34" charset="0"/>
              <a:buChar char="•"/>
            </a:pPr>
            <a:r>
              <a:rPr lang="cs-CZ" sz="1700" b="1" dirty="0">
                <a:solidFill>
                  <a:schemeClr val="bg2">
                    <a:lumMod val="25000"/>
                  </a:schemeClr>
                </a:solidFill>
                <a:latin typeface="Arial" panose="020B0604020202020204" pitchFamily="34" charset="0"/>
                <a:cs typeface="Arial" panose="020B0604020202020204" pitchFamily="34" charset="0"/>
              </a:rPr>
              <a:t>Zjednodušené vykazování nákladů (SCO)</a:t>
            </a:r>
          </a:p>
          <a:p>
            <a:pPr marL="1200150" lvl="2" indent="-285750">
              <a:buClr>
                <a:srgbClr val="1D70B8"/>
              </a:buClr>
              <a:buFont typeface="Wingdings" panose="05000000000000000000" pitchFamily="2" charset="2"/>
              <a:buChar char="ü"/>
            </a:pPr>
            <a:r>
              <a:rPr lang="cs-CZ" sz="1700" dirty="0">
                <a:solidFill>
                  <a:schemeClr val="bg2">
                    <a:lumMod val="25000"/>
                  </a:schemeClr>
                </a:solidFill>
                <a:latin typeface="Arial" panose="020B0604020202020204" pitchFamily="34" charset="0"/>
                <a:cs typeface="Arial" panose="020B0604020202020204" pitchFamily="34" charset="0"/>
              </a:rPr>
              <a:t>Povinné tam, kde není veřejná podpora a kde celkové náklady operace nepřesahují 200 tis. EUR</a:t>
            </a:r>
          </a:p>
          <a:p>
            <a:pPr marL="1200150" lvl="2" indent="-285750">
              <a:buClr>
                <a:srgbClr val="1D70B8"/>
              </a:buClr>
              <a:buFont typeface="Wingdings" panose="05000000000000000000" pitchFamily="2" charset="2"/>
              <a:buChar char="ü"/>
            </a:pPr>
            <a:r>
              <a:rPr lang="cs-CZ" sz="1700" dirty="0">
                <a:solidFill>
                  <a:schemeClr val="bg2">
                    <a:lumMod val="25000"/>
                  </a:schemeClr>
                </a:solidFill>
                <a:latin typeface="Arial" panose="020B0604020202020204" pitchFamily="34" charset="0"/>
                <a:cs typeface="Arial" panose="020B0604020202020204" pitchFamily="34" charset="0"/>
              </a:rPr>
              <a:t>Pro IROP 2021-2027 plánováno zavedení </a:t>
            </a:r>
            <a:r>
              <a:rPr lang="cs-CZ" sz="1700" u="sng" dirty="0">
                <a:solidFill>
                  <a:schemeClr val="bg2">
                    <a:lumMod val="25000"/>
                  </a:schemeClr>
                </a:solidFill>
                <a:latin typeface="Arial" panose="020B0604020202020204" pitchFamily="34" charset="0"/>
                <a:cs typeface="Arial" panose="020B0604020202020204" pitchFamily="34" charset="0"/>
              </a:rPr>
              <a:t>paušální sazby </a:t>
            </a:r>
            <a:br>
              <a:rPr lang="cs-CZ" sz="1700" u="sng" dirty="0">
                <a:solidFill>
                  <a:schemeClr val="bg2">
                    <a:lumMod val="25000"/>
                  </a:schemeClr>
                </a:solidFill>
                <a:latin typeface="Arial" panose="020B0604020202020204" pitchFamily="34" charset="0"/>
                <a:cs typeface="Arial" panose="020B0604020202020204" pitchFamily="34" charset="0"/>
              </a:rPr>
            </a:br>
            <a:r>
              <a:rPr lang="cs-CZ" sz="1700" dirty="0">
                <a:solidFill>
                  <a:schemeClr val="bg2">
                    <a:lumMod val="25000"/>
                  </a:schemeClr>
                </a:solidFill>
                <a:latin typeface="Arial" panose="020B0604020202020204" pitchFamily="34" charset="0"/>
                <a:cs typeface="Arial" panose="020B0604020202020204" pitchFamily="34" charset="0"/>
              </a:rPr>
              <a:t>na určité vytipované kategorie nákladů </a:t>
            </a:r>
          </a:p>
        </p:txBody>
      </p:sp>
    </p:spTree>
    <p:extLst>
      <p:ext uri="{BB962C8B-B14F-4D97-AF65-F5344CB8AC3E}">
        <p14:creationId xmlns:p14="http://schemas.microsoft.com/office/powerpoint/2010/main" val="2248175706"/>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6DB45F6E-7C5C-4CCF-889A-9E0300EF88F4}"/>
              </a:ext>
            </a:extLst>
          </p:cNvPr>
          <p:cNvSpPr txBox="1"/>
          <p:nvPr/>
        </p:nvSpPr>
        <p:spPr>
          <a:xfrm>
            <a:off x="719999" y="637685"/>
            <a:ext cx="8138707" cy="461665"/>
          </a:xfrm>
          <a:prstGeom prst="rect">
            <a:avLst/>
          </a:prstGeom>
          <a:noFill/>
        </p:spPr>
        <p:txBody>
          <a:bodyPr wrap="square" rtlCol="0">
            <a:spAutoFit/>
          </a:bodyPr>
          <a:lstStyle/>
          <a:p>
            <a:pPr algn="ctr"/>
            <a:r>
              <a:rPr lang="cs-CZ" sz="2400" b="1" dirty="0">
                <a:solidFill>
                  <a:srgbClr val="1D70B8"/>
                </a:solidFill>
                <a:latin typeface="Arial" panose="020B0604020202020204" pitchFamily="34" charset="0"/>
                <a:cs typeface="Arial" panose="020B0604020202020204" pitchFamily="34" charset="0"/>
              </a:rPr>
              <a:t>Změny v IROP ve srovnání s obdobím 2014-2020</a:t>
            </a:r>
            <a:endParaRPr lang="cs-CZ" sz="2400" b="1" dirty="0">
              <a:solidFill>
                <a:srgbClr val="FF0000"/>
              </a:solidFill>
              <a:latin typeface="Arial" panose="020B0604020202020204" pitchFamily="34" charset="0"/>
              <a:cs typeface="Arial" panose="020B0604020202020204" pitchFamily="34" charset="0"/>
            </a:endParaRPr>
          </a:p>
        </p:txBody>
      </p:sp>
      <p:sp>
        <p:nvSpPr>
          <p:cNvPr id="6" name="TextovéPole 5">
            <a:extLst>
              <a:ext uri="{FF2B5EF4-FFF2-40B4-BE49-F238E27FC236}">
                <a16:creationId xmlns:a16="http://schemas.microsoft.com/office/drawing/2014/main" id="{2F173DD9-077B-4C7B-84BB-77CB6F2E5781}"/>
              </a:ext>
            </a:extLst>
          </p:cNvPr>
          <p:cNvSpPr txBox="1"/>
          <p:nvPr/>
        </p:nvSpPr>
        <p:spPr>
          <a:xfrm>
            <a:off x="365345" y="1099350"/>
            <a:ext cx="7899344" cy="6409447"/>
          </a:xfrm>
          <a:prstGeom prst="rect">
            <a:avLst/>
          </a:prstGeom>
          <a:noFill/>
        </p:spPr>
        <p:txBody>
          <a:bodyPr wrap="square" rtlCol="0">
            <a:spAutoFit/>
          </a:bodyPr>
          <a:lstStyle/>
          <a:p>
            <a:pPr marL="800100" lvl="1" indent="-342900">
              <a:lnSpc>
                <a:spcPct val="150000"/>
              </a:lnSpc>
              <a:buFont typeface="Arial" panose="020B0604020202020204" pitchFamily="34" charset="0"/>
              <a:buChar char="•"/>
            </a:pPr>
            <a:endParaRPr lang="cs-CZ" sz="2000" b="1" dirty="0"/>
          </a:p>
          <a:p>
            <a:pPr marL="800100" lvl="1" indent="-342900">
              <a:lnSpc>
                <a:spcPct val="150000"/>
              </a:lnSpc>
              <a:buClr>
                <a:srgbClr val="1D70B8"/>
              </a:buClr>
              <a:buFont typeface="Arial" panose="020B0604020202020204" pitchFamily="34" charset="0"/>
              <a:buChar char="•"/>
            </a:pPr>
            <a:r>
              <a:rPr lang="cs-CZ" sz="1700" b="1" dirty="0">
                <a:solidFill>
                  <a:schemeClr val="bg2">
                    <a:lumMod val="25000"/>
                  </a:schemeClr>
                </a:solidFill>
                <a:latin typeface="Arial" panose="020B0604020202020204" pitchFamily="34" charset="0"/>
                <a:cs typeface="Arial" panose="020B0604020202020204" pitchFamily="34" charset="0"/>
              </a:rPr>
              <a:t>Nová témata v IROP</a:t>
            </a:r>
          </a:p>
          <a:p>
            <a:pPr marL="1257300" lvl="2" indent="-342900">
              <a:lnSpc>
                <a:spcPct val="150000"/>
              </a:lnSpc>
              <a:buClr>
                <a:srgbClr val="1D70B8"/>
              </a:buClr>
              <a:buFont typeface="Wingdings" panose="05000000000000000000" pitchFamily="2" charset="2"/>
              <a:buChar char="ü"/>
            </a:pPr>
            <a:r>
              <a:rPr lang="cs-CZ" sz="1700" dirty="0">
                <a:solidFill>
                  <a:schemeClr val="bg2">
                    <a:lumMod val="25000"/>
                  </a:schemeClr>
                </a:solidFill>
                <a:latin typeface="Arial" panose="020B0604020202020204" pitchFamily="34" charset="0"/>
                <a:cs typeface="Arial" panose="020B0604020202020204" pitchFamily="34" charset="0"/>
              </a:rPr>
              <a:t>Regenerace veřejných prostranství obcí a měst</a:t>
            </a:r>
          </a:p>
          <a:p>
            <a:pPr marL="1257300" lvl="2" indent="-342900">
              <a:lnSpc>
                <a:spcPct val="150000"/>
              </a:lnSpc>
              <a:buClr>
                <a:srgbClr val="1D70B8"/>
              </a:buClr>
              <a:buFont typeface="Wingdings" panose="05000000000000000000" pitchFamily="2" charset="2"/>
              <a:buChar char="ü"/>
            </a:pPr>
            <a:r>
              <a:rPr lang="cs-CZ" sz="1700" dirty="0">
                <a:solidFill>
                  <a:schemeClr val="bg2">
                    <a:lumMod val="25000"/>
                  </a:schemeClr>
                </a:solidFill>
                <a:latin typeface="Arial" panose="020B0604020202020204" pitchFamily="34" charset="0"/>
                <a:cs typeface="Arial" panose="020B0604020202020204" pitchFamily="34" charset="0"/>
              </a:rPr>
              <a:t>Veřejná infrastruktura pro cestovní ruch</a:t>
            </a:r>
          </a:p>
          <a:p>
            <a:pPr marL="1257300" lvl="2" indent="-342900">
              <a:lnSpc>
                <a:spcPct val="150000"/>
              </a:lnSpc>
              <a:buClr>
                <a:srgbClr val="1D70B8"/>
              </a:buClr>
              <a:buFont typeface="Wingdings" panose="05000000000000000000" pitchFamily="2" charset="2"/>
              <a:buChar char="ü"/>
            </a:pPr>
            <a:r>
              <a:rPr lang="cs-CZ" sz="1700" dirty="0">
                <a:solidFill>
                  <a:schemeClr val="bg2">
                    <a:lumMod val="25000"/>
                  </a:schemeClr>
                </a:solidFill>
                <a:latin typeface="Arial" panose="020B0604020202020204" pitchFamily="34" charset="0"/>
                <a:cs typeface="Arial" panose="020B0604020202020204" pitchFamily="34" charset="0"/>
              </a:rPr>
              <a:t>Jiné dílčí aktivity např. ve zdravotnictví </a:t>
            </a:r>
          </a:p>
          <a:p>
            <a:pPr marL="1257300" lvl="2" indent="-342900">
              <a:lnSpc>
                <a:spcPct val="150000"/>
              </a:lnSpc>
              <a:buClr>
                <a:srgbClr val="1D70B8"/>
              </a:buClr>
              <a:buFont typeface="Wingdings" panose="05000000000000000000" pitchFamily="2" charset="2"/>
              <a:buChar char="ü"/>
            </a:pPr>
            <a:r>
              <a:rPr lang="cs-CZ" sz="1700" dirty="0">
                <a:solidFill>
                  <a:schemeClr val="bg2">
                    <a:lumMod val="25000"/>
                  </a:schemeClr>
                </a:solidFill>
                <a:latin typeface="Arial" panose="020B0604020202020204" pitchFamily="34" charset="0"/>
                <a:cs typeface="Arial" panose="020B0604020202020204" pitchFamily="34" charset="0"/>
              </a:rPr>
              <a:t>Širší možnosti pro CLLD</a:t>
            </a:r>
          </a:p>
          <a:p>
            <a:pPr marL="1200150" lvl="2" indent="-285750">
              <a:lnSpc>
                <a:spcPct val="150000"/>
              </a:lnSpc>
              <a:buClr>
                <a:srgbClr val="1D70B8"/>
              </a:buClr>
              <a:buFont typeface="Arial" panose="020B0604020202020204" pitchFamily="34" charset="0"/>
              <a:buChar char="•"/>
            </a:pPr>
            <a:endParaRPr lang="cs-CZ" sz="1700" dirty="0">
              <a:solidFill>
                <a:schemeClr val="bg2">
                  <a:lumMod val="25000"/>
                </a:schemeClr>
              </a:solidFill>
              <a:latin typeface="Arial" panose="020B0604020202020204" pitchFamily="34" charset="0"/>
              <a:cs typeface="Arial" panose="020B0604020202020204" pitchFamily="34" charset="0"/>
            </a:endParaRPr>
          </a:p>
          <a:p>
            <a:pPr marL="800100" lvl="1" indent="-342900">
              <a:lnSpc>
                <a:spcPct val="150000"/>
              </a:lnSpc>
              <a:buClr>
                <a:srgbClr val="1D70B8"/>
              </a:buClr>
              <a:buFont typeface="Arial" panose="020B0604020202020204" pitchFamily="34" charset="0"/>
              <a:buChar char="•"/>
            </a:pPr>
            <a:r>
              <a:rPr lang="cs-CZ" sz="1700" b="1" dirty="0">
                <a:solidFill>
                  <a:schemeClr val="bg2">
                    <a:lumMod val="25000"/>
                  </a:schemeClr>
                </a:solidFill>
                <a:latin typeface="Arial" panose="020B0604020202020204" pitchFamily="34" charset="0"/>
                <a:cs typeface="Arial" panose="020B0604020202020204" pitchFamily="34" charset="0"/>
              </a:rPr>
              <a:t>Co v IROP už nebude</a:t>
            </a:r>
          </a:p>
          <a:p>
            <a:pPr marL="1257300" lvl="2" indent="-342900">
              <a:lnSpc>
                <a:spcPct val="150000"/>
              </a:lnSpc>
              <a:buClr>
                <a:srgbClr val="1D70B8"/>
              </a:buClr>
              <a:buFont typeface="Wingdings" panose="05000000000000000000" pitchFamily="2" charset="2"/>
              <a:buChar char="ü"/>
            </a:pPr>
            <a:r>
              <a:rPr lang="cs-CZ" sz="1700" dirty="0">
                <a:solidFill>
                  <a:schemeClr val="bg2">
                    <a:lumMod val="25000"/>
                  </a:schemeClr>
                </a:solidFill>
                <a:latin typeface="Arial" panose="020B0604020202020204" pitchFamily="34" charset="0"/>
                <a:cs typeface="Arial" panose="020B0604020202020204" pitchFamily="34" charset="0"/>
              </a:rPr>
              <a:t>Zateplování bytových domů (MŽP - NZÚ)</a:t>
            </a:r>
          </a:p>
          <a:p>
            <a:pPr marL="1257300" lvl="2" indent="-342900">
              <a:lnSpc>
                <a:spcPct val="150000"/>
              </a:lnSpc>
              <a:buClr>
                <a:srgbClr val="1D70B8"/>
              </a:buClr>
              <a:buFont typeface="Wingdings" panose="05000000000000000000" pitchFamily="2" charset="2"/>
              <a:buChar char="ü"/>
            </a:pPr>
            <a:r>
              <a:rPr lang="cs-CZ" sz="1700" dirty="0">
                <a:solidFill>
                  <a:schemeClr val="bg2">
                    <a:lumMod val="25000"/>
                  </a:schemeClr>
                </a:solidFill>
                <a:latin typeface="Arial" panose="020B0604020202020204" pitchFamily="34" charset="0"/>
                <a:cs typeface="Arial" panose="020B0604020202020204" pitchFamily="34" charset="0"/>
              </a:rPr>
              <a:t>Územní plánování (národní dotace)</a:t>
            </a:r>
          </a:p>
          <a:p>
            <a:pPr marL="1257300" lvl="2" indent="-342900">
              <a:lnSpc>
                <a:spcPct val="150000"/>
              </a:lnSpc>
              <a:buClr>
                <a:srgbClr val="1D70B8"/>
              </a:buClr>
              <a:buFont typeface="Wingdings" panose="05000000000000000000" pitchFamily="2" charset="2"/>
              <a:buChar char="ü"/>
            </a:pPr>
            <a:r>
              <a:rPr lang="cs-CZ" sz="1700" dirty="0">
                <a:solidFill>
                  <a:schemeClr val="bg2">
                    <a:lumMod val="25000"/>
                  </a:schemeClr>
                </a:solidFill>
                <a:latin typeface="Arial" panose="020B0604020202020204" pitchFamily="34" charset="0"/>
                <a:cs typeface="Arial" panose="020B0604020202020204" pitchFamily="34" charset="0"/>
              </a:rPr>
              <a:t>Režijní a animační výdaje MAS (OPTP)</a:t>
            </a:r>
          </a:p>
          <a:p>
            <a:pPr marL="1257300" lvl="2" indent="-342900">
              <a:lnSpc>
                <a:spcPct val="150000"/>
              </a:lnSpc>
              <a:buClr>
                <a:srgbClr val="1D70B8"/>
              </a:buClr>
              <a:buFont typeface="Wingdings" panose="05000000000000000000" pitchFamily="2" charset="2"/>
              <a:buChar char="ü"/>
            </a:pPr>
            <a:r>
              <a:rPr lang="cs-CZ" sz="1700" dirty="0">
                <a:solidFill>
                  <a:schemeClr val="bg2">
                    <a:lumMod val="25000"/>
                  </a:schemeClr>
                </a:solidFill>
                <a:latin typeface="Arial" panose="020B0604020202020204" pitchFamily="34" charset="0"/>
                <a:cs typeface="Arial" panose="020B0604020202020204" pitchFamily="34" charset="0"/>
              </a:rPr>
              <a:t>Sociální podnikání (OPZ+)</a:t>
            </a:r>
          </a:p>
          <a:p>
            <a:pPr lvl="2"/>
            <a:endParaRPr lang="cs-CZ" sz="2000" dirty="0"/>
          </a:p>
          <a:p>
            <a:pPr lvl="2"/>
            <a:endParaRPr lang="cs-CZ" sz="2000" dirty="0"/>
          </a:p>
          <a:p>
            <a:pPr lvl="1"/>
            <a:endParaRPr lang="cs-CZ" sz="2000" dirty="0"/>
          </a:p>
          <a:p>
            <a:pPr marL="800100" lvl="1" indent="-342900">
              <a:buFont typeface="Arial" panose="020B0604020202020204" pitchFamily="34" charset="0"/>
              <a:buChar char="•"/>
            </a:pPr>
            <a:endParaRPr lang="cs-CZ" sz="2000" dirty="0"/>
          </a:p>
          <a:p>
            <a:pPr marL="800100" lvl="1" indent="-342900">
              <a:buFont typeface="Arial" panose="020B0604020202020204" pitchFamily="34" charset="0"/>
              <a:buChar char="•"/>
            </a:pPr>
            <a:endParaRPr lang="cs-CZ" sz="2000" dirty="0"/>
          </a:p>
        </p:txBody>
      </p:sp>
    </p:spTree>
    <p:extLst>
      <p:ext uri="{BB962C8B-B14F-4D97-AF65-F5344CB8AC3E}">
        <p14:creationId xmlns:p14="http://schemas.microsoft.com/office/powerpoint/2010/main" val="1905315870"/>
      </p:ext>
    </p:extLst>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6DB45F6E-7C5C-4CCF-889A-9E0300EF88F4}"/>
              </a:ext>
            </a:extLst>
          </p:cNvPr>
          <p:cNvSpPr txBox="1"/>
          <p:nvPr/>
        </p:nvSpPr>
        <p:spPr>
          <a:xfrm>
            <a:off x="720000" y="637685"/>
            <a:ext cx="6913372" cy="461665"/>
          </a:xfrm>
          <a:prstGeom prst="rect">
            <a:avLst/>
          </a:prstGeom>
          <a:noFill/>
        </p:spPr>
        <p:txBody>
          <a:bodyPr wrap="square" rtlCol="0">
            <a:spAutoFit/>
          </a:bodyPr>
          <a:lstStyle/>
          <a:p>
            <a:pPr algn="ctr"/>
            <a:r>
              <a:rPr lang="cs-CZ" sz="2400" b="1" dirty="0">
                <a:solidFill>
                  <a:srgbClr val="1D70B8"/>
                </a:solidFill>
                <a:latin typeface="Arial" panose="020B0604020202020204" pitchFamily="34" charset="0"/>
                <a:cs typeface="Arial" panose="020B0604020202020204" pitchFamily="34" charset="0"/>
              </a:rPr>
              <a:t>Návrh priorit IROP 2021-2027</a:t>
            </a:r>
          </a:p>
        </p:txBody>
      </p:sp>
      <p:sp>
        <p:nvSpPr>
          <p:cNvPr id="6" name="TextovéPole 5">
            <a:extLst>
              <a:ext uri="{FF2B5EF4-FFF2-40B4-BE49-F238E27FC236}">
                <a16:creationId xmlns:a16="http://schemas.microsoft.com/office/drawing/2014/main" id="{2F173DD9-077B-4C7B-84BB-77CB6F2E5781}"/>
              </a:ext>
            </a:extLst>
          </p:cNvPr>
          <p:cNvSpPr txBox="1"/>
          <p:nvPr/>
        </p:nvSpPr>
        <p:spPr>
          <a:xfrm>
            <a:off x="227014" y="1125040"/>
            <a:ext cx="7899344" cy="1015663"/>
          </a:xfrm>
          <a:prstGeom prst="rect">
            <a:avLst/>
          </a:prstGeom>
          <a:noFill/>
        </p:spPr>
        <p:txBody>
          <a:bodyPr wrap="square" rtlCol="0">
            <a:spAutoFit/>
          </a:bodyPr>
          <a:lstStyle/>
          <a:p>
            <a:pPr lvl="1"/>
            <a:endParaRPr lang="cs-CZ" sz="2000" dirty="0"/>
          </a:p>
          <a:p>
            <a:pPr lvl="1"/>
            <a:endParaRPr lang="cs-CZ" sz="2000" dirty="0"/>
          </a:p>
          <a:p>
            <a:pPr marL="800100" lvl="1" indent="-342900">
              <a:buFont typeface="Arial" panose="020B0604020202020204" pitchFamily="34" charset="0"/>
              <a:buChar char="•"/>
            </a:pPr>
            <a:endParaRPr lang="cs-CZ" sz="2000" dirty="0"/>
          </a:p>
        </p:txBody>
      </p:sp>
      <p:graphicFrame>
        <p:nvGraphicFramePr>
          <p:cNvPr id="3" name="Tabulka 2"/>
          <p:cNvGraphicFramePr>
            <a:graphicFrameLocks noGrp="1"/>
          </p:cNvGraphicFramePr>
          <p:nvPr>
            <p:extLst>
              <p:ext uri="{D42A27DB-BD31-4B8C-83A1-F6EECF244321}">
                <p14:modId xmlns:p14="http://schemas.microsoft.com/office/powerpoint/2010/main" val="222651563"/>
              </p:ext>
            </p:extLst>
          </p:nvPr>
        </p:nvGraphicFramePr>
        <p:xfrm>
          <a:off x="792480" y="1318492"/>
          <a:ext cx="7578436" cy="3679073"/>
        </p:xfrm>
        <a:graphic>
          <a:graphicData uri="http://schemas.openxmlformats.org/drawingml/2006/table">
            <a:tbl>
              <a:tblPr firstRow="1" bandRow="1">
                <a:tableStyleId>{5C22544A-7EE6-4342-B048-85BDC9FD1C3A}</a:tableStyleId>
              </a:tblPr>
              <a:tblGrid>
                <a:gridCol w="1427871">
                  <a:extLst>
                    <a:ext uri="{9D8B030D-6E8A-4147-A177-3AD203B41FA5}">
                      <a16:colId xmlns:a16="http://schemas.microsoft.com/office/drawing/2014/main" val="3421724118"/>
                    </a:ext>
                  </a:extLst>
                </a:gridCol>
                <a:gridCol w="4356218">
                  <a:extLst>
                    <a:ext uri="{9D8B030D-6E8A-4147-A177-3AD203B41FA5}">
                      <a16:colId xmlns:a16="http://schemas.microsoft.com/office/drawing/2014/main" val="1891220431"/>
                    </a:ext>
                  </a:extLst>
                </a:gridCol>
                <a:gridCol w="1794347">
                  <a:extLst>
                    <a:ext uri="{9D8B030D-6E8A-4147-A177-3AD203B41FA5}">
                      <a16:colId xmlns:a16="http://schemas.microsoft.com/office/drawing/2014/main" val="934482360"/>
                    </a:ext>
                  </a:extLst>
                </a:gridCol>
              </a:tblGrid>
              <a:tr h="360680">
                <a:tc>
                  <a:txBody>
                    <a:bodyPr/>
                    <a:lstStyle/>
                    <a:p>
                      <a:r>
                        <a:rPr lang="cs-CZ" dirty="0">
                          <a:latin typeface="Arial" panose="020B0604020202020204" pitchFamily="34" charset="0"/>
                          <a:cs typeface="Arial" panose="020B0604020202020204" pitchFamily="34" charset="0"/>
                        </a:rPr>
                        <a:t>Priorita</a:t>
                      </a:r>
                    </a:p>
                  </a:txBody>
                  <a:tcPr/>
                </a:tc>
                <a:tc>
                  <a:txBody>
                    <a:bodyPr/>
                    <a:lstStyle/>
                    <a:p>
                      <a:r>
                        <a:rPr lang="cs-CZ" dirty="0">
                          <a:latin typeface="Arial" panose="020B0604020202020204" pitchFamily="34" charset="0"/>
                          <a:cs typeface="Arial" panose="020B0604020202020204" pitchFamily="34" charset="0"/>
                        </a:rPr>
                        <a:t>Název</a:t>
                      </a:r>
                      <a:r>
                        <a:rPr lang="cs-CZ" baseline="0" dirty="0">
                          <a:latin typeface="Arial" panose="020B0604020202020204" pitchFamily="34" charset="0"/>
                          <a:cs typeface="Arial" panose="020B0604020202020204" pitchFamily="34" charset="0"/>
                        </a:rPr>
                        <a:t> priority </a:t>
                      </a:r>
                      <a:endParaRPr lang="cs-CZ" dirty="0">
                        <a:latin typeface="Arial" panose="020B0604020202020204" pitchFamily="34" charset="0"/>
                        <a:cs typeface="Arial" panose="020B0604020202020204" pitchFamily="34" charset="0"/>
                      </a:endParaRPr>
                    </a:p>
                  </a:txBody>
                  <a:tcPr/>
                </a:tc>
                <a:tc>
                  <a:txBody>
                    <a:bodyPr/>
                    <a:lstStyle/>
                    <a:p>
                      <a:r>
                        <a:rPr lang="cs-CZ" dirty="0"/>
                        <a:t>Cíl politiky</a:t>
                      </a:r>
                    </a:p>
                  </a:txBody>
                  <a:tcPr/>
                </a:tc>
                <a:extLst>
                  <a:ext uri="{0D108BD9-81ED-4DB2-BD59-A6C34878D82A}">
                    <a16:rowId xmlns:a16="http://schemas.microsoft.com/office/drawing/2014/main" val="1763492234"/>
                  </a:ext>
                </a:extLst>
              </a:tr>
              <a:tr h="370840">
                <a:tc>
                  <a:txBody>
                    <a:bodyPr/>
                    <a:lstStyle/>
                    <a:p>
                      <a:r>
                        <a:rPr lang="cs-CZ" sz="1700" dirty="0">
                          <a:solidFill>
                            <a:schemeClr val="bg2">
                              <a:lumMod val="25000"/>
                            </a:schemeClr>
                          </a:solidFill>
                          <a:latin typeface="Arial" panose="020B0604020202020204" pitchFamily="34" charset="0"/>
                          <a:cs typeface="Arial" panose="020B0604020202020204" pitchFamily="34" charset="0"/>
                        </a:rPr>
                        <a:t>Priorita 1</a:t>
                      </a:r>
                    </a:p>
                  </a:txBody>
                  <a:tcPr anchor="ctr"/>
                </a:tc>
                <a:tc>
                  <a:txBody>
                    <a:bodyPr/>
                    <a:lstStyle/>
                    <a:p>
                      <a:r>
                        <a:rPr lang="cs-CZ" sz="1700" dirty="0">
                          <a:solidFill>
                            <a:schemeClr val="bg2">
                              <a:lumMod val="25000"/>
                            </a:schemeClr>
                          </a:solidFill>
                          <a:latin typeface="Arial" panose="020B0604020202020204" pitchFamily="34" charset="0"/>
                          <a:cs typeface="Arial" panose="020B0604020202020204" pitchFamily="34" charset="0"/>
                        </a:rPr>
                        <a:t>Zlepšení výkonu veřejné správy</a:t>
                      </a:r>
                    </a:p>
                  </a:txBody>
                  <a:tcPr anchor="ctr"/>
                </a:tc>
                <a:tc>
                  <a:txBody>
                    <a:bodyPr/>
                    <a:lstStyle/>
                    <a:p>
                      <a:pPr algn="ctr"/>
                      <a:r>
                        <a:rPr lang="cs-CZ" dirty="0">
                          <a:solidFill>
                            <a:schemeClr val="bg2">
                              <a:lumMod val="25000"/>
                            </a:schemeClr>
                          </a:solidFill>
                          <a:latin typeface="Arial" panose="020B0604020202020204" pitchFamily="34" charset="0"/>
                          <a:cs typeface="Arial" panose="020B0604020202020204" pitchFamily="34" charset="0"/>
                        </a:rPr>
                        <a:t>1</a:t>
                      </a:r>
                    </a:p>
                  </a:txBody>
                  <a:tcPr anchor="ctr"/>
                </a:tc>
                <a:extLst>
                  <a:ext uri="{0D108BD9-81ED-4DB2-BD59-A6C34878D82A}">
                    <a16:rowId xmlns:a16="http://schemas.microsoft.com/office/drawing/2014/main" val="12403867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700" dirty="0">
                          <a:solidFill>
                            <a:schemeClr val="bg2">
                              <a:lumMod val="25000"/>
                            </a:schemeClr>
                          </a:solidFill>
                          <a:latin typeface="Arial" panose="020B0604020202020204" pitchFamily="34" charset="0"/>
                          <a:cs typeface="Arial" panose="020B0604020202020204" pitchFamily="34" charset="0"/>
                        </a:rPr>
                        <a:t>Priorita 2</a:t>
                      </a:r>
                    </a:p>
                  </a:txBody>
                  <a:tcPr anchor="ctr"/>
                </a:tc>
                <a:tc>
                  <a:txBody>
                    <a:bodyPr/>
                    <a:lstStyle/>
                    <a:p>
                      <a:r>
                        <a:rPr lang="cs-CZ" sz="1700" dirty="0">
                          <a:solidFill>
                            <a:schemeClr val="bg2">
                              <a:lumMod val="25000"/>
                            </a:schemeClr>
                          </a:solidFill>
                          <a:latin typeface="Arial" panose="020B0604020202020204" pitchFamily="34" charset="0"/>
                          <a:cs typeface="Arial" panose="020B0604020202020204" pitchFamily="34" charset="0"/>
                        </a:rPr>
                        <a:t>Rozvoj městské</a:t>
                      </a:r>
                      <a:r>
                        <a:rPr lang="cs-CZ" sz="1700" baseline="0" dirty="0">
                          <a:solidFill>
                            <a:schemeClr val="bg2">
                              <a:lumMod val="25000"/>
                            </a:schemeClr>
                          </a:solidFill>
                          <a:latin typeface="Arial" panose="020B0604020202020204" pitchFamily="34" charset="0"/>
                          <a:cs typeface="Arial" panose="020B0604020202020204" pitchFamily="34" charset="0"/>
                        </a:rPr>
                        <a:t> mobility, revitalizace měst a obcí, ochrana obyvatelstva</a:t>
                      </a:r>
                      <a:endParaRPr lang="cs-CZ" sz="1700" dirty="0">
                        <a:solidFill>
                          <a:schemeClr val="bg2">
                            <a:lumMod val="25000"/>
                          </a:schemeClr>
                        </a:solidFill>
                        <a:latin typeface="Arial" panose="020B0604020202020204" pitchFamily="34" charset="0"/>
                        <a:cs typeface="Arial" panose="020B0604020202020204" pitchFamily="34" charset="0"/>
                      </a:endParaRPr>
                    </a:p>
                  </a:txBody>
                  <a:tcPr anchor="ctr"/>
                </a:tc>
                <a:tc>
                  <a:txBody>
                    <a:bodyPr/>
                    <a:lstStyle/>
                    <a:p>
                      <a:pPr algn="ctr"/>
                      <a:r>
                        <a:rPr lang="cs-CZ" dirty="0">
                          <a:solidFill>
                            <a:schemeClr val="bg2">
                              <a:lumMod val="25000"/>
                            </a:schemeClr>
                          </a:solidFill>
                          <a:latin typeface="Arial" panose="020B0604020202020204" pitchFamily="34" charset="0"/>
                          <a:cs typeface="Arial" panose="020B0604020202020204" pitchFamily="34" charset="0"/>
                        </a:rPr>
                        <a:t>2</a:t>
                      </a:r>
                    </a:p>
                  </a:txBody>
                  <a:tcPr anchor="ctr"/>
                </a:tc>
                <a:extLst>
                  <a:ext uri="{0D108BD9-81ED-4DB2-BD59-A6C34878D82A}">
                    <a16:rowId xmlns:a16="http://schemas.microsoft.com/office/drawing/2014/main" val="2591417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700" dirty="0">
                          <a:solidFill>
                            <a:schemeClr val="bg2">
                              <a:lumMod val="25000"/>
                            </a:schemeClr>
                          </a:solidFill>
                          <a:latin typeface="Arial" panose="020B0604020202020204" pitchFamily="34" charset="0"/>
                          <a:cs typeface="Arial" panose="020B0604020202020204" pitchFamily="34" charset="0"/>
                        </a:rPr>
                        <a:t>Priorita 3</a:t>
                      </a:r>
                    </a:p>
                  </a:txBody>
                  <a:tcPr anchor="ctr"/>
                </a:tc>
                <a:tc>
                  <a:txBody>
                    <a:bodyPr/>
                    <a:lstStyle/>
                    <a:p>
                      <a:r>
                        <a:rPr lang="cs-CZ" sz="1700" dirty="0">
                          <a:solidFill>
                            <a:schemeClr val="bg2">
                              <a:lumMod val="25000"/>
                            </a:schemeClr>
                          </a:solidFill>
                          <a:latin typeface="Arial" panose="020B0604020202020204" pitchFamily="34" charset="0"/>
                          <a:cs typeface="Arial" panose="020B0604020202020204" pitchFamily="34" charset="0"/>
                        </a:rPr>
                        <a:t>Rozvoj</a:t>
                      </a:r>
                      <a:r>
                        <a:rPr lang="cs-CZ" sz="1700" baseline="0" dirty="0">
                          <a:solidFill>
                            <a:schemeClr val="bg2">
                              <a:lumMod val="25000"/>
                            </a:schemeClr>
                          </a:solidFill>
                          <a:latin typeface="Arial" panose="020B0604020202020204" pitchFamily="34" charset="0"/>
                          <a:cs typeface="Arial" panose="020B0604020202020204" pitchFamily="34" charset="0"/>
                        </a:rPr>
                        <a:t> dopravní infrastruktury</a:t>
                      </a:r>
                      <a:endParaRPr lang="cs-CZ" sz="1700" dirty="0">
                        <a:solidFill>
                          <a:schemeClr val="bg2">
                            <a:lumMod val="25000"/>
                          </a:schemeClr>
                        </a:solidFill>
                        <a:latin typeface="Arial" panose="020B0604020202020204" pitchFamily="34" charset="0"/>
                        <a:cs typeface="Arial" panose="020B0604020202020204" pitchFamily="34" charset="0"/>
                      </a:endParaRPr>
                    </a:p>
                  </a:txBody>
                  <a:tcPr anchor="ctr"/>
                </a:tc>
                <a:tc>
                  <a:txBody>
                    <a:bodyPr/>
                    <a:lstStyle/>
                    <a:p>
                      <a:pPr algn="ctr"/>
                      <a:r>
                        <a:rPr lang="cs-CZ" dirty="0">
                          <a:solidFill>
                            <a:schemeClr val="bg2">
                              <a:lumMod val="25000"/>
                            </a:schemeClr>
                          </a:solidFill>
                          <a:latin typeface="Arial" panose="020B0604020202020204" pitchFamily="34" charset="0"/>
                          <a:cs typeface="Arial" panose="020B0604020202020204" pitchFamily="34" charset="0"/>
                        </a:rPr>
                        <a:t>3</a:t>
                      </a:r>
                    </a:p>
                  </a:txBody>
                  <a:tcPr anchor="ctr"/>
                </a:tc>
                <a:extLst>
                  <a:ext uri="{0D108BD9-81ED-4DB2-BD59-A6C34878D82A}">
                    <a16:rowId xmlns:a16="http://schemas.microsoft.com/office/drawing/2014/main" val="24393840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700" dirty="0">
                          <a:solidFill>
                            <a:schemeClr val="bg2">
                              <a:lumMod val="25000"/>
                            </a:schemeClr>
                          </a:solidFill>
                          <a:latin typeface="Arial" panose="020B0604020202020204" pitchFamily="34" charset="0"/>
                          <a:cs typeface="Arial" panose="020B0604020202020204" pitchFamily="34" charset="0"/>
                        </a:rPr>
                        <a:t>Priorita 4</a:t>
                      </a:r>
                    </a:p>
                  </a:txBody>
                  <a:tcPr anchor="ctr"/>
                </a:tc>
                <a:tc>
                  <a:txBody>
                    <a:bodyPr/>
                    <a:lstStyle/>
                    <a:p>
                      <a:r>
                        <a:rPr lang="cs-CZ" sz="1700" dirty="0">
                          <a:solidFill>
                            <a:schemeClr val="bg2">
                              <a:lumMod val="25000"/>
                            </a:schemeClr>
                          </a:solidFill>
                          <a:latin typeface="Arial" panose="020B0604020202020204" pitchFamily="34" charset="0"/>
                          <a:cs typeface="Arial" panose="020B0604020202020204" pitchFamily="34" charset="0"/>
                        </a:rPr>
                        <a:t>Zlepšení kvality a dostupnosti</a:t>
                      </a:r>
                      <a:r>
                        <a:rPr lang="cs-CZ" sz="1700" baseline="0" dirty="0">
                          <a:solidFill>
                            <a:schemeClr val="bg2">
                              <a:lumMod val="25000"/>
                            </a:schemeClr>
                          </a:solidFill>
                          <a:latin typeface="Arial" panose="020B0604020202020204" pitchFamily="34" charset="0"/>
                          <a:cs typeface="Arial" panose="020B0604020202020204" pitchFamily="34" charset="0"/>
                        </a:rPr>
                        <a:t> sociálních a zdravotních služeb a vzdělávací infrastruktury</a:t>
                      </a:r>
                      <a:endParaRPr lang="cs-CZ" sz="1700" dirty="0">
                        <a:solidFill>
                          <a:schemeClr val="bg2">
                            <a:lumMod val="25000"/>
                          </a:schemeClr>
                        </a:solidFill>
                        <a:latin typeface="Arial" panose="020B0604020202020204" pitchFamily="34" charset="0"/>
                        <a:cs typeface="Arial" panose="020B0604020202020204" pitchFamily="34" charset="0"/>
                      </a:endParaRPr>
                    </a:p>
                  </a:txBody>
                  <a:tcPr anchor="ctr"/>
                </a:tc>
                <a:tc>
                  <a:txBody>
                    <a:bodyPr/>
                    <a:lstStyle/>
                    <a:p>
                      <a:pPr algn="ctr"/>
                      <a:r>
                        <a:rPr lang="cs-CZ" dirty="0">
                          <a:solidFill>
                            <a:schemeClr val="bg2">
                              <a:lumMod val="25000"/>
                            </a:schemeClr>
                          </a:solidFill>
                          <a:latin typeface="Arial" panose="020B0604020202020204" pitchFamily="34" charset="0"/>
                          <a:cs typeface="Arial" panose="020B0604020202020204" pitchFamily="34" charset="0"/>
                        </a:rPr>
                        <a:t>4</a:t>
                      </a:r>
                    </a:p>
                  </a:txBody>
                  <a:tcPr anchor="ctr"/>
                </a:tc>
                <a:extLst>
                  <a:ext uri="{0D108BD9-81ED-4DB2-BD59-A6C34878D82A}">
                    <a16:rowId xmlns:a16="http://schemas.microsoft.com/office/drawing/2014/main" val="2715753029"/>
                  </a:ext>
                </a:extLst>
              </a:tr>
              <a:tr h="6132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700" dirty="0">
                          <a:solidFill>
                            <a:schemeClr val="bg2">
                              <a:lumMod val="25000"/>
                            </a:schemeClr>
                          </a:solidFill>
                          <a:latin typeface="Arial" panose="020B0604020202020204" pitchFamily="34" charset="0"/>
                          <a:cs typeface="Arial" panose="020B0604020202020204" pitchFamily="34" charset="0"/>
                        </a:rPr>
                        <a:t>Priorita 5</a:t>
                      </a:r>
                    </a:p>
                  </a:txBody>
                  <a:tcPr anchor="ctr"/>
                </a:tc>
                <a:tc>
                  <a:txBody>
                    <a:bodyPr/>
                    <a:lstStyle/>
                    <a:p>
                      <a:r>
                        <a:rPr lang="cs-CZ" sz="1700" dirty="0">
                          <a:solidFill>
                            <a:schemeClr val="bg2">
                              <a:lumMod val="25000"/>
                            </a:schemeClr>
                          </a:solidFill>
                          <a:latin typeface="Arial" panose="020B0604020202020204" pitchFamily="34" charset="0"/>
                          <a:cs typeface="Arial" panose="020B0604020202020204" pitchFamily="34" charset="0"/>
                        </a:rPr>
                        <a:t>Komunitně vedený místní rozvoj</a:t>
                      </a:r>
                      <a:r>
                        <a:rPr lang="cs-CZ" sz="1700" baseline="0" dirty="0">
                          <a:solidFill>
                            <a:schemeClr val="bg2">
                              <a:lumMod val="25000"/>
                            </a:schemeClr>
                          </a:solidFill>
                          <a:latin typeface="Arial" panose="020B0604020202020204" pitchFamily="34" charset="0"/>
                          <a:cs typeface="Arial" panose="020B0604020202020204" pitchFamily="34" charset="0"/>
                        </a:rPr>
                        <a:t> a </a:t>
                      </a:r>
                    </a:p>
                    <a:p>
                      <a:r>
                        <a:rPr lang="cs-CZ" sz="1700" baseline="0" dirty="0">
                          <a:solidFill>
                            <a:schemeClr val="bg2">
                              <a:lumMod val="25000"/>
                            </a:schemeClr>
                          </a:solidFill>
                          <a:latin typeface="Arial" panose="020B0604020202020204" pitchFamily="34" charset="0"/>
                          <a:cs typeface="Arial" panose="020B0604020202020204" pitchFamily="34" charset="0"/>
                        </a:rPr>
                        <a:t>rozvoj kulturního dědictví</a:t>
                      </a:r>
                      <a:endParaRPr lang="cs-CZ" sz="1700" dirty="0">
                        <a:solidFill>
                          <a:schemeClr val="bg2">
                            <a:lumMod val="25000"/>
                          </a:schemeClr>
                        </a:solidFill>
                        <a:latin typeface="Arial" panose="020B0604020202020204" pitchFamily="34" charset="0"/>
                        <a:cs typeface="Arial" panose="020B0604020202020204" pitchFamily="34" charset="0"/>
                      </a:endParaRPr>
                    </a:p>
                  </a:txBody>
                  <a:tcPr anchor="ctr"/>
                </a:tc>
                <a:tc>
                  <a:txBody>
                    <a:bodyPr/>
                    <a:lstStyle/>
                    <a:p>
                      <a:pPr algn="ctr"/>
                      <a:r>
                        <a:rPr lang="cs-CZ" dirty="0">
                          <a:solidFill>
                            <a:schemeClr val="bg2">
                              <a:lumMod val="25000"/>
                            </a:schemeClr>
                          </a:solidFill>
                          <a:latin typeface="Arial" panose="020B0604020202020204" pitchFamily="34" charset="0"/>
                          <a:cs typeface="Arial" panose="020B0604020202020204" pitchFamily="34" charset="0"/>
                        </a:rPr>
                        <a:t>5</a:t>
                      </a:r>
                    </a:p>
                  </a:txBody>
                  <a:tcPr anchor="ctr"/>
                </a:tc>
                <a:extLst>
                  <a:ext uri="{0D108BD9-81ED-4DB2-BD59-A6C34878D82A}">
                    <a16:rowId xmlns:a16="http://schemas.microsoft.com/office/drawing/2014/main" val="9275913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700" kern="1200" dirty="0">
                          <a:solidFill>
                            <a:schemeClr val="bg2">
                              <a:lumMod val="25000"/>
                            </a:schemeClr>
                          </a:solidFill>
                          <a:latin typeface="Arial" panose="020B0604020202020204" pitchFamily="34" charset="0"/>
                          <a:ea typeface="+mn-ea"/>
                          <a:cs typeface="Arial" panose="020B0604020202020204" pitchFamily="34" charset="0"/>
                        </a:rPr>
                        <a:t>Priorita 6</a:t>
                      </a:r>
                    </a:p>
                  </a:txBody>
                  <a:tcPr anchor="ctr"/>
                </a:tc>
                <a:tc>
                  <a:txBody>
                    <a:bodyPr/>
                    <a:lstStyle/>
                    <a:p>
                      <a:pPr marL="0" lvl="1" indent="0" algn="l" defTabSz="914400" rtl="0" eaLnBrk="1" latinLnBrk="0" hangingPunct="1">
                        <a:lnSpc>
                          <a:spcPct val="150000"/>
                        </a:lnSpc>
                        <a:buFont typeface="Arial" panose="020B0604020202020204" pitchFamily="34" charset="0"/>
                        <a:buNone/>
                      </a:pPr>
                      <a:r>
                        <a:rPr lang="cs-CZ" sz="1700" kern="1200" dirty="0">
                          <a:solidFill>
                            <a:schemeClr val="bg2">
                              <a:lumMod val="25000"/>
                            </a:schemeClr>
                          </a:solidFill>
                          <a:latin typeface="Arial" panose="020B0604020202020204" pitchFamily="34" charset="0"/>
                          <a:ea typeface="+mn-ea"/>
                          <a:cs typeface="Arial" panose="020B0604020202020204" pitchFamily="34" charset="0"/>
                        </a:rPr>
                        <a:t>Technická pomoc</a:t>
                      </a:r>
                    </a:p>
                  </a:txBody>
                  <a:tcPr anchor="ctr"/>
                </a:tc>
                <a:tc>
                  <a:txBody>
                    <a:bodyPr/>
                    <a:lstStyle/>
                    <a:p>
                      <a:pPr algn="l"/>
                      <a:endParaRPr lang="cs-CZ" dirty="0"/>
                    </a:p>
                  </a:txBody>
                  <a:tcPr anchor="ctr"/>
                </a:tc>
                <a:extLst>
                  <a:ext uri="{0D108BD9-81ED-4DB2-BD59-A6C34878D82A}">
                    <a16:rowId xmlns:a16="http://schemas.microsoft.com/office/drawing/2014/main" val="584694645"/>
                  </a:ext>
                </a:extLst>
              </a:tr>
            </a:tbl>
          </a:graphicData>
        </a:graphic>
      </p:graphicFrame>
    </p:spTree>
    <p:extLst>
      <p:ext uri="{BB962C8B-B14F-4D97-AF65-F5344CB8AC3E}">
        <p14:creationId xmlns:p14="http://schemas.microsoft.com/office/powerpoint/2010/main" val="25347726"/>
      </p:ext>
    </p:extLst>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0"/>
            <a:ext cx="7886700" cy="1325563"/>
          </a:xfrm>
        </p:spPr>
        <p:txBody>
          <a:bodyPr/>
          <a:lstStyle/>
          <a:p>
            <a:pPr algn="ctr"/>
            <a:r>
              <a:rPr lang="cs-CZ" dirty="0"/>
              <a:t>Specifický cíl  1.1 </a:t>
            </a:r>
            <a:br>
              <a:rPr lang="cs-CZ" dirty="0"/>
            </a:br>
            <a:r>
              <a:rPr lang="cs-CZ" dirty="0" err="1"/>
              <a:t>eGovernment</a:t>
            </a:r>
            <a:r>
              <a:rPr lang="cs-CZ" dirty="0"/>
              <a:t> a kybernetická bezpečnost</a:t>
            </a:r>
          </a:p>
        </p:txBody>
      </p:sp>
      <p:pic>
        <p:nvPicPr>
          <p:cNvPr id="4" name="Obrázek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7000" y="1273722"/>
            <a:ext cx="7290000" cy="4860000"/>
          </a:xfrm>
          <a:prstGeom prst="rect">
            <a:avLst/>
          </a:prstGeom>
        </p:spPr>
      </p:pic>
    </p:spTree>
    <p:extLst>
      <p:ext uri="{BB962C8B-B14F-4D97-AF65-F5344CB8AC3E}">
        <p14:creationId xmlns:p14="http://schemas.microsoft.com/office/powerpoint/2010/main" val="665114095"/>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dnadpis 3"/>
          <p:cNvSpPr>
            <a:spLocks noGrp="1"/>
          </p:cNvSpPr>
          <p:nvPr>
            <p:ph type="ctrTitle"/>
          </p:nvPr>
        </p:nvSpPr>
        <p:spPr>
          <a:xfrm>
            <a:off x="685800" y="2018995"/>
            <a:ext cx="7772400" cy="2139151"/>
          </a:xfrm>
        </p:spPr>
        <p:txBody>
          <a:bodyPr>
            <a:normAutofit/>
          </a:bodyPr>
          <a:lstStyle/>
          <a:p>
            <a:pPr lvl="0">
              <a:spcBef>
                <a:spcPts val="1000"/>
              </a:spcBef>
            </a:pPr>
            <a:r>
              <a:rPr lang="cs-CZ" sz="2800" b="1" dirty="0"/>
              <a:t>Úvodní slovo</a:t>
            </a:r>
            <a:r>
              <a:rPr lang="cs-CZ" sz="2400" b="1" dirty="0"/>
              <a:t/>
            </a:r>
            <a:br>
              <a:rPr lang="cs-CZ" sz="2400" b="1" dirty="0"/>
            </a:br>
            <a:r>
              <a:rPr lang="cs-CZ" sz="2400" b="1" dirty="0">
                <a:solidFill>
                  <a:srgbClr val="0070C0"/>
                </a:solidFill>
                <a:ea typeface="+mn-ea"/>
              </a:rPr>
              <a:t/>
            </a:r>
            <a:br>
              <a:rPr lang="cs-CZ" sz="2400" b="1" dirty="0">
                <a:solidFill>
                  <a:srgbClr val="0070C0"/>
                </a:solidFill>
                <a:ea typeface="+mn-ea"/>
              </a:rPr>
            </a:br>
            <a:r>
              <a:rPr lang="cs-CZ" sz="2400" b="1" dirty="0">
                <a:solidFill>
                  <a:srgbClr val="C0C0C0"/>
                </a:solidFill>
                <a:ea typeface="+mn-ea"/>
              </a:rPr>
              <a:t/>
            </a:r>
            <a:br>
              <a:rPr lang="cs-CZ" sz="2400" b="1" dirty="0">
                <a:solidFill>
                  <a:srgbClr val="C0C0C0"/>
                </a:solidFill>
                <a:ea typeface="+mn-ea"/>
              </a:rPr>
            </a:br>
            <a:r>
              <a:rPr lang="cs-CZ" sz="2400" b="1" dirty="0">
                <a:solidFill>
                  <a:schemeClr val="bg2">
                    <a:lumMod val="25000"/>
                  </a:schemeClr>
                </a:solidFill>
                <a:ea typeface="+mn-ea"/>
              </a:rPr>
              <a:t>Klára Dostálová</a:t>
            </a:r>
            <a:br>
              <a:rPr lang="cs-CZ" sz="2400" b="1" dirty="0">
                <a:solidFill>
                  <a:schemeClr val="bg2">
                    <a:lumMod val="25000"/>
                  </a:schemeClr>
                </a:solidFill>
                <a:ea typeface="+mn-ea"/>
              </a:rPr>
            </a:br>
            <a:r>
              <a:rPr lang="cs-CZ" sz="2400" b="1" dirty="0">
                <a:solidFill>
                  <a:schemeClr val="bg2">
                    <a:lumMod val="25000"/>
                  </a:schemeClr>
                </a:solidFill>
                <a:ea typeface="+mn-ea"/>
              </a:rPr>
              <a:t>ministryně pro místní rozvoj</a:t>
            </a:r>
            <a:endParaRPr lang="cs-CZ" sz="2400" dirty="0">
              <a:solidFill>
                <a:schemeClr val="bg2">
                  <a:lumMod val="25000"/>
                </a:schemeClr>
              </a:solidFill>
              <a:ea typeface="+mn-ea"/>
            </a:endParaRPr>
          </a:p>
        </p:txBody>
      </p:sp>
    </p:spTree>
    <p:extLst>
      <p:ext uri="{BB962C8B-B14F-4D97-AF65-F5344CB8AC3E}">
        <p14:creationId xmlns:p14="http://schemas.microsoft.com/office/powerpoint/2010/main" val="2249855703"/>
      </p:ext>
    </p:extLst>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lstStyle/>
          <a:p>
            <a:pPr algn="ctr"/>
            <a:r>
              <a:rPr lang="cs-CZ" sz="2400" dirty="0"/>
              <a:t>Specifický cíl 1.1 </a:t>
            </a:r>
            <a:br>
              <a:rPr lang="cs-CZ" sz="2400" dirty="0"/>
            </a:br>
            <a:r>
              <a:rPr lang="cs-CZ" sz="2400" dirty="0" err="1"/>
              <a:t>eGovernment</a:t>
            </a:r>
            <a:r>
              <a:rPr lang="cs-CZ" sz="2400" dirty="0"/>
              <a:t> a kybernetická bezpečnost </a:t>
            </a:r>
            <a:r>
              <a:rPr lang="cs-CZ" dirty="0"/>
              <a:t/>
            </a:r>
            <a:br>
              <a:rPr lang="cs-CZ" dirty="0"/>
            </a:br>
            <a:endParaRPr lang="cs-CZ"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a:xfrm>
            <a:off x="730250" y="1449704"/>
            <a:ext cx="7886700" cy="4515161"/>
          </a:xfrm>
        </p:spPr>
        <p:txBody>
          <a:bodyPr>
            <a:normAutofit fontScale="92500" lnSpcReduction="10000"/>
          </a:bodyPr>
          <a:lstStyle/>
          <a:p>
            <a:pPr marL="0" indent="0">
              <a:buNone/>
            </a:pPr>
            <a:r>
              <a:rPr lang="cs-CZ" sz="1800" b="1" dirty="0">
                <a:solidFill>
                  <a:schemeClr val="bg2">
                    <a:lumMod val="25000"/>
                  </a:schemeClr>
                </a:solidFill>
              </a:rPr>
              <a:t>(Využití přínosů digitalizace pro občany, podniky a vlády,1 </a:t>
            </a:r>
            <a:r>
              <a:rPr lang="cs-CZ" sz="1800" b="1" dirty="0" err="1">
                <a:solidFill>
                  <a:schemeClr val="bg2">
                    <a:lumMod val="25000"/>
                  </a:schemeClr>
                </a:solidFill>
              </a:rPr>
              <a:t>ii</a:t>
            </a:r>
            <a:r>
              <a:rPr lang="cs-CZ" sz="1800" b="1" dirty="0">
                <a:solidFill>
                  <a:schemeClr val="bg2">
                    <a:lumMod val="25000"/>
                  </a:schemeClr>
                </a:solidFill>
              </a:rPr>
              <a:t>)</a:t>
            </a:r>
          </a:p>
          <a:p>
            <a:pPr lvl="0"/>
            <a:endParaRPr lang="cs-CZ" sz="1800" dirty="0">
              <a:solidFill>
                <a:schemeClr val="bg2">
                  <a:lumMod val="25000"/>
                </a:schemeClr>
              </a:solidFill>
            </a:endParaRPr>
          </a:p>
          <a:p>
            <a:pPr lvl="0"/>
            <a:r>
              <a:rPr lang="cs-CZ" sz="1800" dirty="0">
                <a:solidFill>
                  <a:schemeClr val="bg2">
                    <a:lumMod val="25000"/>
                  </a:schemeClr>
                </a:solidFill>
              </a:rPr>
              <a:t>Elektronizace vybraných služeb veřejné správy (např. </a:t>
            </a:r>
            <a:r>
              <a:rPr lang="cs-CZ" sz="1800" dirty="0" err="1">
                <a:solidFill>
                  <a:schemeClr val="bg2">
                    <a:lumMod val="25000"/>
                  </a:schemeClr>
                </a:solidFill>
              </a:rPr>
              <a:t>eHealth</a:t>
            </a:r>
            <a:r>
              <a:rPr lang="cs-CZ" sz="1800" dirty="0">
                <a:solidFill>
                  <a:schemeClr val="bg2">
                    <a:lumMod val="25000"/>
                  </a:schemeClr>
                </a:solidFill>
              </a:rPr>
              <a:t>, </a:t>
            </a:r>
            <a:r>
              <a:rPr lang="cs-CZ" sz="1800" dirty="0" err="1">
                <a:solidFill>
                  <a:schemeClr val="bg2">
                    <a:lumMod val="25000"/>
                  </a:schemeClr>
                </a:solidFill>
              </a:rPr>
              <a:t>eJustice</a:t>
            </a:r>
            <a:r>
              <a:rPr lang="cs-CZ" sz="1800" dirty="0">
                <a:solidFill>
                  <a:schemeClr val="bg2">
                    <a:lumMod val="25000"/>
                  </a:schemeClr>
                </a:solidFill>
              </a:rPr>
              <a:t>…)</a:t>
            </a:r>
          </a:p>
          <a:p>
            <a:r>
              <a:rPr lang="cs-CZ" sz="1800" dirty="0">
                <a:solidFill>
                  <a:schemeClr val="bg2">
                    <a:lumMod val="25000"/>
                  </a:schemeClr>
                </a:solidFill>
              </a:rPr>
              <a:t>Integrace elektronických služeb veřejné správy </a:t>
            </a:r>
          </a:p>
          <a:p>
            <a:r>
              <a:rPr lang="cs-CZ" sz="1800" dirty="0">
                <a:solidFill>
                  <a:schemeClr val="bg2">
                    <a:lumMod val="25000"/>
                  </a:schemeClr>
                </a:solidFill>
              </a:rPr>
              <a:t>Elektronická identita</a:t>
            </a:r>
          </a:p>
          <a:p>
            <a:r>
              <a:rPr lang="cs-CZ" sz="1800" dirty="0">
                <a:solidFill>
                  <a:schemeClr val="bg2">
                    <a:lumMod val="25000"/>
                  </a:schemeClr>
                </a:solidFill>
              </a:rPr>
              <a:t>Propojený datový fond</a:t>
            </a:r>
          </a:p>
          <a:p>
            <a:r>
              <a:rPr lang="cs-CZ" sz="1800" dirty="0">
                <a:solidFill>
                  <a:schemeClr val="bg2">
                    <a:lumMod val="25000"/>
                  </a:schemeClr>
                </a:solidFill>
              </a:rPr>
              <a:t>Publikace dat veřejné správy jako </a:t>
            </a:r>
            <a:r>
              <a:rPr lang="cs-CZ" sz="1800" dirty="0" err="1">
                <a:solidFill>
                  <a:schemeClr val="bg2">
                    <a:lumMod val="25000"/>
                  </a:schemeClr>
                </a:solidFill>
              </a:rPr>
              <a:t>OpenData</a:t>
            </a:r>
            <a:r>
              <a:rPr lang="cs-CZ" sz="1800" dirty="0">
                <a:solidFill>
                  <a:schemeClr val="bg2">
                    <a:lumMod val="25000"/>
                  </a:schemeClr>
                </a:solidFill>
              </a:rPr>
              <a:t> </a:t>
            </a:r>
          </a:p>
          <a:p>
            <a:pPr lvl="0"/>
            <a:r>
              <a:rPr lang="cs-CZ" sz="1800" dirty="0">
                <a:solidFill>
                  <a:schemeClr val="bg2">
                    <a:lumMod val="25000"/>
                  </a:schemeClr>
                </a:solidFill>
              </a:rPr>
              <a:t>eGovernment </a:t>
            </a:r>
            <a:r>
              <a:rPr lang="cs-CZ" sz="1800" dirty="0" err="1">
                <a:solidFill>
                  <a:schemeClr val="bg2">
                    <a:lumMod val="25000"/>
                  </a:schemeClr>
                </a:solidFill>
              </a:rPr>
              <a:t>cloud</a:t>
            </a:r>
            <a:endParaRPr lang="cs-CZ" sz="1800" dirty="0">
              <a:solidFill>
                <a:schemeClr val="bg2">
                  <a:lumMod val="25000"/>
                </a:schemeClr>
              </a:solidFill>
            </a:endParaRPr>
          </a:p>
          <a:p>
            <a:pPr lvl="0"/>
            <a:r>
              <a:rPr lang="cs-CZ" sz="1800" dirty="0">
                <a:solidFill>
                  <a:schemeClr val="bg2">
                    <a:lumMod val="25000"/>
                  </a:schemeClr>
                </a:solidFill>
              </a:rPr>
              <a:t>Automatizace zpracování digitálních dat</a:t>
            </a:r>
          </a:p>
          <a:p>
            <a:r>
              <a:rPr lang="cs-CZ" sz="1800" dirty="0">
                <a:solidFill>
                  <a:schemeClr val="bg2">
                    <a:lumMod val="25000"/>
                  </a:schemeClr>
                </a:solidFill>
              </a:rPr>
              <a:t>Portály obcí a krajů</a:t>
            </a:r>
          </a:p>
          <a:p>
            <a:r>
              <a:rPr lang="cs-CZ" sz="1800" dirty="0">
                <a:solidFill>
                  <a:schemeClr val="bg2">
                    <a:lumMod val="25000"/>
                  </a:schemeClr>
                </a:solidFill>
              </a:rPr>
              <a:t>Metropolitní a krajské sítě</a:t>
            </a:r>
          </a:p>
          <a:p>
            <a:r>
              <a:rPr lang="cs-CZ" sz="1800" dirty="0">
                <a:solidFill>
                  <a:schemeClr val="bg2">
                    <a:lumMod val="25000"/>
                  </a:schemeClr>
                </a:solidFill>
              </a:rPr>
              <a:t>Kybernetická bezpečnost</a:t>
            </a:r>
          </a:p>
          <a:p>
            <a:pPr lvl="0"/>
            <a:endParaRPr lang="cs-CZ" dirty="0">
              <a:solidFill>
                <a:schemeClr val="tx1"/>
              </a:solidFill>
            </a:endParaRPr>
          </a:p>
        </p:txBody>
      </p:sp>
    </p:spTree>
    <p:extLst>
      <p:ext uri="{BB962C8B-B14F-4D97-AF65-F5344CB8AC3E}">
        <p14:creationId xmlns:p14="http://schemas.microsoft.com/office/powerpoint/2010/main" val="628138956"/>
      </p:ext>
    </p:extLst>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48" y="0"/>
            <a:ext cx="7886700" cy="1325563"/>
          </a:xfrm>
        </p:spPr>
        <p:txBody>
          <a:bodyPr/>
          <a:lstStyle/>
          <a:p>
            <a:pPr algn="ctr"/>
            <a:r>
              <a:rPr lang="cs-CZ" dirty="0"/>
              <a:t>Specifický cíl 2.1 Čistá a aktivní mobilita</a:t>
            </a:r>
          </a:p>
        </p:txBody>
      </p:sp>
      <p:pic>
        <p:nvPicPr>
          <p:cNvPr id="4" name="Obrázek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6997" y="1259726"/>
            <a:ext cx="7290001" cy="4860000"/>
          </a:xfrm>
          <a:prstGeom prst="rect">
            <a:avLst/>
          </a:prstGeom>
        </p:spPr>
      </p:pic>
    </p:spTree>
    <p:extLst>
      <p:ext uri="{BB962C8B-B14F-4D97-AF65-F5344CB8AC3E}">
        <p14:creationId xmlns:p14="http://schemas.microsoft.com/office/powerpoint/2010/main" val="2218566185"/>
      </p:ext>
    </p:extLst>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a:xfrm>
            <a:off x="701802" y="87782"/>
            <a:ext cx="7886700" cy="1624853"/>
          </a:xfrm>
        </p:spPr>
        <p:txBody>
          <a:bodyPr>
            <a:normAutofit/>
          </a:bodyPr>
          <a:lstStyle/>
          <a:p>
            <a:pPr algn="ctr"/>
            <a:r>
              <a:rPr lang="cs-CZ" sz="2400" dirty="0"/>
              <a:t>Specifický cíl 2.1 Čistá a aktivní mobilita</a:t>
            </a:r>
            <a:br>
              <a:rPr lang="cs-CZ" sz="2400" dirty="0"/>
            </a:br>
            <a:endParaRPr lang="cs-CZ" sz="2400"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a:xfrm>
            <a:off x="854202" y="1365091"/>
            <a:ext cx="7886700" cy="4351338"/>
          </a:xfrm>
        </p:spPr>
        <p:txBody>
          <a:bodyPr>
            <a:normAutofit/>
          </a:bodyPr>
          <a:lstStyle/>
          <a:p>
            <a:pPr marL="0" indent="0">
              <a:lnSpc>
                <a:spcPct val="150000"/>
              </a:lnSpc>
              <a:buNone/>
            </a:pPr>
            <a:r>
              <a:rPr lang="cs-CZ" sz="1700" b="1" dirty="0">
                <a:solidFill>
                  <a:schemeClr val="bg2">
                    <a:lumMod val="25000"/>
                  </a:schemeClr>
                </a:solidFill>
              </a:rPr>
              <a:t>(Podpora udržitelné multimodální městské mobility, 2 </a:t>
            </a:r>
            <a:r>
              <a:rPr lang="cs-CZ" sz="1700" b="1" dirty="0" err="1">
                <a:solidFill>
                  <a:schemeClr val="bg2">
                    <a:lumMod val="25000"/>
                  </a:schemeClr>
                </a:solidFill>
              </a:rPr>
              <a:t>viii</a:t>
            </a:r>
            <a:r>
              <a:rPr lang="cs-CZ" sz="1700" b="1" dirty="0">
                <a:solidFill>
                  <a:schemeClr val="bg2">
                    <a:lumMod val="25000"/>
                  </a:schemeClr>
                </a:solidFill>
              </a:rPr>
              <a:t>)</a:t>
            </a:r>
            <a:endParaRPr lang="cs-CZ" sz="1700" dirty="0">
              <a:solidFill>
                <a:schemeClr val="bg2">
                  <a:lumMod val="25000"/>
                </a:schemeClr>
              </a:solidFill>
            </a:endParaRPr>
          </a:p>
          <a:p>
            <a:pPr lvl="0">
              <a:lnSpc>
                <a:spcPct val="150000"/>
              </a:lnSpc>
            </a:pPr>
            <a:r>
              <a:rPr lang="cs-CZ" sz="1700" dirty="0">
                <a:solidFill>
                  <a:schemeClr val="bg2">
                    <a:lumMod val="25000"/>
                  </a:schemeClr>
                </a:solidFill>
              </a:rPr>
              <a:t>Nízkoemisní a bezemisní vozidla pro veřejnou dopravu</a:t>
            </a:r>
          </a:p>
          <a:p>
            <a:pPr lvl="0">
              <a:lnSpc>
                <a:spcPct val="150000"/>
              </a:lnSpc>
            </a:pPr>
            <a:r>
              <a:rPr lang="cs-CZ" sz="1700" dirty="0">
                <a:solidFill>
                  <a:schemeClr val="bg2">
                    <a:lumMod val="25000"/>
                  </a:schemeClr>
                </a:solidFill>
              </a:rPr>
              <a:t>Plnící a dobíjecí stanice pro veřejnou dopravu </a:t>
            </a:r>
          </a:p>
          <a:p>
            <a:pPr lvl="0">
              <a:lnSpc>
                <a:spcPct val="150000"/>
              </a:lnSpc>
            </a:pPr>
            <a:r>
              <a:rPr lang="cs-CZ" sz="1700" dirty="0">
                <a:solidFill>
                  <a:schemeClr val="bg2">
                    <a:lumMod val="25000"/>
                  </a:schemeClr>
                </a:solidFill>
              </a:rPr>
              <a:t>Telematika pro veřejnou dopravu</a:t>
            </a:r>
          </a:p>
          <a:p>
            <a:pPr lvl="0">
              <a:lnSpc>
                <a:spcPct val="150000"/>
              </a:lnSpc>
            </a:pPr>
            <a:r>
              <a:rPr lang="cs-CZ" sz="1700" dirty="0">
                <a:solidFill>
                  <a:schemeClr val="bg2">
                    <a:lumMod val="25000"/>
                  </a:schemeClr>
                </a:solidFill>
              </a:rPr>
              <a:t>Multimodální osobní doprava ve městech a obcích (terminály)</a:t>
            </a:r>
          </a:p>
          <a:p>
            <a:pPr lvl="0">
              <a:lnSpc>
                <a:spcPct val="150000"/>
              </a:lnSpc>
            </a:pPr>
            <a:r>
              <a:rPr lang="cs-CZ" sz="1700" dirty="0">
                <a:solidFill>
                  <a:schemeClr val="bg2">
                    <a:lumMod val="25000"/>
                  </a:schemeClr>
                </a:solidFill>
              </a:rPr>
              <a:t>Bezpečnost v dopravě</a:t>
            </a:r>
          </a:p>
          <a:p>
            <a:pPr>
              <a:lnSpc>
                <a:spcPct val="150000"/>
              </a:lnSpc>
            </a:pPr>
            <a:r>
              <a:rPr lang="cs-CZ" sz="1700" dirty="0">
                <a:solidFill>
                  <a:schemeClr val="bg2">
                    <a:lumMod val="25000"/>
                  </a:schemeClr>
                </a:solidFill>
              </a:rPr>
              <a:t>Infrastruktura pro cyklistickou dopravu</a:t>
            </a:r>
          </a:p>
        </p:txBody>
      </p:sp>
    </p:spTree>
    <p:extLst>
      <p:ext uri="{BB962C8B-B14F-4D97-AF65-F5344CB8AC3E}">
        <p14:creationId xmlns:p14="http://schemas.microsoft.com/office/powerpoint/2010/main" val="2475277382"/>
      </p:ext>
    </p:extLst>
  </p:cSld>
  <p:clrMapOvr>
    <a:masterClrMapping/>
  </p:clrMapOvr>
  <p:transition spd="slow">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48" y="0"/>
            <a:ext cx="7886700" cy="1325563"/>
          </a:xfrm>
        </p:spPr>
        <p:txBody>
          <a:bodyPr/>
          <a:lstStyle/>
          <a:p>
            <a:pPr algn="ctr"/>
            <a:r>
              <a:rPr lang="cs-CZ" dirty="0"/>
              <a:t>Specifický cíl 2.2 Revitalizace měst a obcí</a:t>
            </a:r>
          </a:p>
        </p:txBody>
      </p:sp>
      <p:pic>
        <p:nvPicPr>
          <p:cNvPr id="4" name="Obrázek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86638" y="1038758"/>
            <a:ext cx="7154265" cy="4769511"/>
          </a:xfrm>
          <a:prstGeom prst="rect">
            <a:avLst/>
          </a:prstGeom>
        </p:spPr>
      </p:pic>
    </p:spTree>
    <p:extLst>
      <p:ext uri="{BB962C8B-B14F-4D97-AF65-F5344CB8AC3E}">
        <p14:creationId xmlns:p14="http://schemas.microsoft.com/office/powerpoint/2010/main" val="3430668978"/>
      </p:ext>
    </p:extLst>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a:xfrm>
            <a:off x="628650" y="117044"/>
            <a:ext cx="7886700" cy="1573646"/>
          </a:xfrm>
        </p:spPr>
        <p:txBody>
          <a:bodyPr>
            <a:normAutofit/>
          </a:bodyPr>
          <a:lstStyle/>
          <a:p>
            <a:pPr algn="ctr"/>
            <a:r>
              <a:rPr lang="cs-CZ" sz="2400" dirty="0"/>
              <a:t>Specifický cíl 2.2 Revitalizace měst a obcí</a:t>
            </a:r>
            <a:br>
              <a:rPr lang="cs-CZ" sz="2400" dirty="0"/>
            </a:br>
            <a:endParaRPr lang="cs-CZ" sz="2400"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a:xfrm>
            <a:off x="628650" y="1253331"/>
            <a:ext cx="7886700" cy="4351338"/>
          </a:xfrm>
        </p:spPr>
        <p:txBody>
          <a:bodyPr>
            <a:normAutofit/>
          </a:bodyPr>
          <a:lstStyle/>
          <a:p>
            <a:pPr marL="0" indent="0" algn="just">
              <a:lnSpc>
                <a:spcPct val="150000"/>
              </a:lnSpc>
              <a:buNone/>
            </a:pPr>
            <a:r>
              <a:rPr lang="cs-CZ" sz="1700" b="1" dirty="0">
                <a:solidFill>
                  <a:schemeClr val="bg2">
                    <a:lumMod val="25000"/>
                  </a:schemeClr>
                </a:solidFill>
              </a:rPr>
              <a:t>(Posílení ochrany přírody, biologické rozmanitosti, zelené infrastruktury v městském prostředí a snížení znečištění, 2 </a:t>
            </a:r>
            <a:r>
              <a:rPr lang="cs-CZ" sz="1700" b="1" dirty="0" err="1">
                <a:solidFill>
                  <a:schemeClr val="bg2">
                    <a:lumMod val="25000"/>
                  </a:schemeClr>
                </a:solidFill>
              </a:rPr>
              <a:t>vii</a:t>
            </a:r>
            <a:r>
              <a:rPr lang="cs-CZ" sz="1700" b="1" dirty="0">
                <a:solidFill>
                  <a:schemeClr val="bg2">
                    <a:lumMod val="25000"/>
                  </a:schemeClr>
                </a:solidFill>
              </a:rPr>
              <a:t>)</a:t>
            </a:r>
          </a:p>
          <a:p>
            <a:pPr marL="0" lvl="0" indent="0" algn="just">
              <a:lnSpc>
                <a:spcPct val="150000"/>
              </a:lnSpc>
              <a:buNone/>
            </a:pPr>
            <a:endParaRPr lang="cs-CZ" sz="1700" dirty="0">
              <a:solidFill>
                <a:schemeClr val="bg2">
                  <a:lumMod val="25000"/>
                </a:schemeClr>
              </a:solidFill>
            </a:endParaRPr>
          </a:p>
          <a:p>
            <a:pPr lvl="0" algn="just">
              <a:lnSpc>
                <a:spcPct val="150000"/>
              </a:lnSpc>
            </a:pPr>
            <a:r>
              <a:rPr lang="cs-CZ" sz="1700" dirty="0">
                <a:solidFill>
                  <a:schemeClr val="bg2">
                    <a:lumMod val="25000"/>
                  </a:schemeClr>
                </a:solidFill>
              </a:rPr>
              <a:t>Revitalizace veřejných prostranství a budování zelené infrastruktury měst a obcí včetně modernizace technické infrastruktury v řešených veřejných prostranstvích např. parky, náměstí, městské třídy, náplavky, uliční prostory atd.</a:t>
            </a:r>
          </a:p>
        </p:txBody>
      </p:sp>
    </p:spTree>
    <p:extLst>
      <p:ext uri="{BB962C8B-B14F-4D97-AF65-F5344CB8AC3E}">
        <p14:creationId xmlns:p14="http://schemas.microsoft.com/office/powerpoint/2010/main" val="1781676355"/>
      </p:ext>
    </p:extLst>
  </p:cSld>
  <p:clrMapOvr>
    <a:masterClrMapping/>
  </p:clrMapOvr>
  <p:transition spd="slow">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0"/>
            <a:ext cx="7886700" cy="1325563"/>
          </a:xfrm>
        </p:spPr>
        <p:txBody>
          <a:bodyPr/>
          <a:lstStyle/>
          <a:p>
            <a:pPr algn="ctr"/>
            <a:r>
              <a:rPr lang="cs-CZ" dirty="0"/>
              <a:t>Specifický cíl 2.3 Prevence rizik, zvýšení odolnosti a ochrana obyvatelstva</a:t>
            </a:r>
          </a:p>
        </p:txBody>
      </p:sp>
      <p:pic>
        <p:nvPicPr>
          <p:cNvPr id="4" name="Obrázek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02182" y="1266406"/>
            <a:ext cx="7381038" cy="4860000"/>
          </a:xfrm>
          <a:prstGeom prst="rect">
            <a:avLst/>
          </a:prstGeom>
        </p:spPr>
      </p:pic>
    </p:spTree>
    <p:extLst>
      <p:ext uri="{BB962C8B-B14F-4D97-AF65-F5344CB8AC3E}">
        <p14:creationId xmlns:p14="http://schemas.microsoft.com/office/powerpoint/2010/main" val="4112005944"/>
      </p:ext>
    </p:extLst>
  </p:cSld>
  <p:clrMapOvr>
    <a:masterClrMapping/>
  </p:clrMapOvr>
  <p:transition spd="slow">
    <p:pu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lstStyle/>
          <a:p>
            <a:pPr algn="ctr"/>
            <a:r>
              <a:rPr lang="cs-CZ" sz="2400" dirty="0"/>
              <a:t>Specifický cíl 2.3 Prevence rizik, zvýšení odolnosti a ochrana obyvatelstva</a:t>
            </a:r>
            <a:br>
              <a:rPr lang="cs-CZ" sz="2400" dirty="0"/>
            </a:br>
            <a:endParaRPr lang="cs-CZ" sz="2400"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a:xfrm>
            <a:off x="628650" y="1490345"/>
            <a:ext cx="7886700" cy="4351338"/>
          </a:xfrm>
        </p:spPr>
        <p:txBody>
          <a:bodyPr>
            <a:normAutofit/>
          </a:bodyPr>
          <a:lstStyle/>
          <a:p>
            <a:pPr marL="0" indent="0" algn="just">
              <a:buNone/>
            </a:pPr>
            <a:r>
              <a:rPr lang="cs-CZ" sz="1700" b="1" dirty="0">
                <a:solidFill>
                  <a:schemeClr val="bg2">
                    <a:lumMod val="25000"/>
                  </a:schemeClr>
                </a:solidFill>
              </a:rPr>
              <a:t>(Podpora přizpůsobení se změnám klimatu, prevence rizik a odolnosti vůči katastrofám, 2 </a:t>
            </a:r>
            <a:r>
              <a:rPr lang="cs-CZ" sz="1700" b="1" dirty="0" err="1">
                <a:solidFill>
                  <a:schemeClr val="bg2">
                    <a:lumMod val="25000"/>
                  </a:schemeClr>
                </a:solidFill>
              </a:rPr>
              <a:t>iv</a:t>
            </a:r>
            <a:r>
              <a:rPr lang="cs-CZ" sz="1700" b="1" dirty="0">
                <a:solidFill>
                  <a:schemeClr val="bg2">
                    <a:lumMod val="25000"/>
                  </a:schemeClr>
                </a:solidFill>
              </a:rPr>
              <a:t>) </a:t>
            </a:r>
          </a:p>
          <a:p>
            <a:pPr lvl="0" algn="just"/>
            <a:endParaRPr lang="cs-CZ" sz="1700" dirty="0">
              <a:solidFill>
                <a:schemeClr val="bg2">
                  <a:lumMod val="25000"/>
                </a:schemeClr>
              </a:solidFill>
            </a:endParaRPr>
          </a:p>
          <a:p>
            <a:pPr lvl="0" algn="just"/>
            <a:r>
              <a:rPr lang="cs-CZ" sz="1700" dirty="0">
                <a:solidFill>
                  <a:schemeClr val="bg2">
                    <a:lumMod val="25000"/>
                  </a:schemeClr>
                </a:solidFill>
              </a:rPr>
              <a:t>Materiálně-technické vybavení a vytvoření hmotných podmínek pro základní složky IZS pro předcházení změnám klimatu a novým hrozbám, pro zajištění dlouhodobé evakuace obyvatelstva atd. (stanice a technika)</a:t>
            </a:r>
          </a:p>
          <a:p>
            <a:pPr lvl="0" algn="just"/>
            <a:r>
              <a:rPr lang="cs-CZ" sz="1700" dirty="0">
                <a:solidFill>
                  <a:schemeClr val="bg2">
                    <a:lumMod val="25000"/>
                  </a:schemeClr>
                </a:solidFill>
              </a:rPr>
              <a:t>Výstavba a modernizace výcvikových a vzdělávacích středisek </a:t>
            </a:r>
            <a:endParaRPr lang="cs-CZ" sz="1700" dirty="0" smtClean="0">
              <a:solidFill>
                <a:schemeClr val="bg2">
                  <a:lumMod val="25000"/>
                </a:schemeClr>
              </a:solidFill>
            </a:endParaRPr>
          </a:p>
          <a:p>
            <a:pPr lvl="0" algn="just"/>
            <a:r>
              <a:rPr lang="cs-CZ" sz="1700" dirty="0" smtClean="0">
                <a:solidFill>
                  <a:schemeClr val="bg2">
                    <a:lumMod val="25000"/>
                  </a:schemeClr>
                </a:solidFill>
              </a:rPr>
              <a:t>Modernizace </a:t>
            </a:r>
            <a:r>
              <a:rPr lang="cs-CZ" sz="1700" dirty="0">
                <a:solidFill>
                  <a:schemeClr val="bg2">
                    <a:lumMod val="25000"/>
                  </a:schemeClr>
                </a:solidFill>
              </a:rPr>
              <a:t>jednotného systému varování a vyrozumění obyvatelstva </a:t>
            </a:r>
          </a:p>
          <a:p>
            <a:pPr lvl="0" algn="just"/>
            <a:r>
              <a:rPr lang="cs-CZ" sz="1700" dirty="0">
                <a:solidFill>
                  <a:schemeClr val="bg2">
                    <a:lumMod val="25000"/>
                  </a:schemeClr>
                </a:solidFill>
              </a:rPr>
              <a:t>Výstavba a modernizace strategicky významných ICT systémů základních složek IZS</a:t>
            </a:r>
          </a:p>
        </p:txBody>
      </p:sp>
    </p:spTree>
    <p:extLst>
      <p:ext uri="{BB962C8B-B14F-4D97-AF65-F5344CB8AC3E}">
        <p14:creationId xmlns:p14="http://schemas.microsoft.com/office/powerpoint/2010/main" val="538143196"/>
      </p:ext>
    </p:extLst>
  </p:cSld>
  <p:clrMapOvr>
    <a:masterClrMapping/>
  </p:clrMapOvr>
  <p:transition spd="slow">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49" y="0"/>
            <a:ext cx="7886700" cy="1325563"/>
          </a:xfrm>
        </p:spPr>
        <p:txBody>
          <a:bodyPr/>
          <a:lstStyle/>
          <a:p>
            <a:pPr algn="ctr"/>
            <a:r>
              <a:rPr lang="cs-CZ" dirty="0"/>
              <a:t>Specifický cíl 3.1 Silnice II. třídy</a:t>
            </a:r>
          </a:p>
        </p:txBody>
      </p:sp>
      <p:pic>
        <p:nvPicPr>
          <p:cNvPr id="4" name="Obrázek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6998" y="1185762"/>
            <a:ext cx="7290001" cy="4860000"/>
          </a:xfrm>
          <a:prstGeom prst="rect">
            <a:avLst/>
          </a:prstGeom>
        </p:spPr>
      </p:pic>
    </p:spTree>
    <p:extLst>
      <p:ext uri="{BB962C8B-B14F-4D97-AF65-F5344CB8AC3E}">
        <p14:creationId xmlns:p14="http://schemas.microsoft.com/office/powerpoint/2010/main" val="3378659974"/>
      </p:ext>
    </p:extLst>
  </p:cSld>
  <p:clrMapOvr>
    <a:masterClrMapping/>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a:xfrm>
            <a:off x="628650" y="87782"/>
            <a:ext cx="7886700" cy="1602907"/>
          </a:xfrm>
        </p:spPr>
        <p:txBody>
          <a:bodyPr>
            <a:normAutofit/>
          </a:bodyPr>
          <a:lstStyle/>
          <a:p>
            <a:pPr algn="ctr"/>
            <a:r>
              <a:rPr lang="cs-CZ" sz="2400" dirty="0"/>
              <a:t>Specifický cíl 3.1 Silnice II. třídy </a:t>
            </a:r>
            <a:br>
              <a:rPr lang="cs-CZ" sz="2400" dirty="0"/>
            </a:br>
            <a:endParaRPr lang="cs-CZ" sz="2400"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a:xfrm>
            <a:off x="730250" y="1253331"/>
            <a:ext cx="7886700" cy="4351338"/>
          </a:xfrm>
        </p:spPr>
        <p:txBody>
          <a:bodyPr>
            <a:normAutofit/>
          </a:bodyPr>
          <a:lstStyle/>
          <a:p>
            <a:pPr marL="0" indent="0">
              <a:lnSpc>
                <a:spcPct val="150000"/>
              </a:lnSpc>
              <a:buNone/>
            </a:pPr>
            <a:r>
              <a:rPr lang="cs-CZ" sz="1700" b="1" dirty="0">
                <a:solidFill>
                  <a:schemeClr val="bg2">
                    <a:lumMod val="25000"/>
                  </a:schemeClr>
                </a:solidFill>
              </a:rPr>
              <a:t>(Rozvoj udržitelné, inteligentní a intermodální celostátní, regionální a místní mobility, včetně zlepšeného přístupu k TEN-T a přeshraniční mobilitě (3 </a:t>
            </a:r>
            <a:r>
              <a:rPr lang="cs-CZ" sz="1700" b="1" dirty="0" err="1">
                <a:solidFill>
                  <a:schemeClr val="bg2">
                    <a:lumMod val="25000"/>
                  </a:schemeClr>
                </a:solidFill>
              </a:rPr>
              <a:t>iii</a:t>
            </a:r>
            <a:r>
              <a:rPr lang="cs-CZ" sz="1700" b="1" dirty="0">
                <a:solidFill>
                  <a:schemeClr val="bg2">
                    <a:lumMod val="25000"/>
                  </a:schemeClr>
                </a:solidFill>
              </a:rPr>
              <a:t>)</a:t>
            </a:r>
          </a:p>
          <a:p>
            <a:pPr lvl="0">
              <a:lnSpc>
                <a:spcPct val="150000"/>
              </a:lnSpc>
            </a:pPr>
            <a:endParaRPr lang="cs-CZ" sz="1700" dirty="0">
              <a:solidFill>
                <a:schemeClr val="bg2">
                  <a:lumMod val="25000"/>
                </a:schemeClr>
              </a:solidFill>
            </a:endParaRPr>
          </a:p>
          <a:p>
            <a:pPr lvl="0">
              <a:lnSpc>
                <a:spcPct val="150000"/>
              </a:lnSpc>
            </a:pPr>
            <a:r>
              <a:rPr lang="cs-CZ" sz="1700" dirty="0">
                <a:solidFill>
                  <a:schemeClr val="bg2">
                    <a:lumMod val="25000"/>
                  </a:schemeClr>
                </a:solidFill>
              </a:rPr>
              <a:t>Silnice II. třídy na Prioritní regionální silniční síti</a:t>
            </a:r>
          </a:p>
          <a:p>
            <a:pPr lvl="1">
              <a:lnSpc>
                <a:spcPct val="150000"/>
              </a:lnSpc>
              <a:buFont typeface="Wingdings" panose="05000000000000000000" pitchFamily="2" charset="2"/>
              <a:buChar char="ü"/>
            </a:pPr>
            <a:r>
              <a:rPr lang="cs-CZ" sz="1700" dirty="0">
                <a:solidFill>
                  <a:schemeClr val="bg2">
                    <a:lumMod val="25000"/>
                  </a:schemeClr>
                </a:solidFill>
              </a:rPr>
              <a:t>výstavba obchvatů obcí a silničních přeložek</a:t>
            </a:r>
          </a:p>
          <a:p>
            <a:pPr lvl="1">
              <a:lnSpc>
                <a:spcPct val="150000"/>
              </a:lnSpc>
              <a:buFont typeface="Wingdings" panose="05000000000000000000" pitchFamily="2" charset="2"/>
              <a:buChar char="ü"/>
            </a:pPr>
            <a:r>
              <a:rPr lang="cs-CZ" sz="1700" dirty="0">
                <a:solidFill>
                  <a:schemeClr val="bg2">
                    <a:lumMod val="25000"/>
                  </a:schemeClr>
                </a:solidFill>
              </a:rPr>
              <a:t>rekonstrukce a modernizace silnic II. třídy</a:t>
            </a:r>
          </a:p>
          <a:p>
            <a:pPr lvl="1">
              <a:lnSpc>
                <a:spcPct val="150000"/>
              </a:lnSpc>
              <a:buFont typeface="Wingdings" panose="05000000000000000000" pitchFamily="2" charset="2"/>
              <a:buChar char="ü"/>
            </a:pPr>
            <a:r>
              <a:rPr lang="cs-CZ" sz="1700" dirty="0">
                <a:solidFill>
                  <a:schemeClr val="bg2">
                    <a:lumMod val="25000"/>
                  </a:schemeClr>
                </a:solidFill>
              </a:rPr>
              <a:t>technické zhodnocení a výstavba mostů</a:t>
            </a:r>
          </a:p>
        </p:txBody>
      </p:sp>
    </p:spTree>
    <p:extLst>
      <p:ext uri="{BB962C8B-B14F-4D97-AF65-F5344CB8AC3E}">
        <p14:creationId xmlns:p14="http://schemas.microsoft.com/office/powerpoint/2010/main" val="3507291624"/>
      </p:ext>
    </p:extLst>
  </p:cSld>
  <p:clrMapOvr>
    <a:masterClrMapping/>
  </p:clrMapOvr>
  <p:transition spd="slow">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49" y="0"/>
            <a:ext cx="7886700" cy="1325563"/>
          </a:xfrm>
        </p:spPr>
        <p:txBody>
          <a:bodyPr/>
          <a:lstStyle/>
          <a:p>
            <a:pPr algn="ctr"/>
            <a:r>
              <a:rPr lang="cs-CZ" dirty="0"/>
              <a:t>Specifický cíl 4.1 Vzdělávací infrastruktura</a:t>
            </a:r>
          </a:p>
        </p:txBody>
      </p:sp>
      <p:pic>
        <p:nvPicPr>
          <p:cNvPr id="4" name="Obrázek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7270" y="1273723"/>
            <a:ext cx="7289457" cy="4860000"/>
          </a:xfrm>
          <a:prstGeom prst="rect">
            <a:avLst/>
          </a:prstGeom>
        </p:spPr>
      </p:pic>
    </p:spTree>
    <p:extLst>
      <p:ext uri="{BB962C8B-B14F-4D97-AF65-F5344CB8AC3E}">
        <p14:creationId xmlns:p14="http://schemas.microsoft.com/office/powerpoint/2010/main" val="2413886291"/>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dnadpis 3"/>
          <p:cNvSpPr>
            <a:spLocks noGrp="1"/>
          </p:cNvSpPr>
          <p:nvPr>
            <p:ph type="ctrTitle"/>
          </p:nvPr>
        </p:nvSpPr>
        <p:spPr>
          <a:xfrm>
            <a:off x="572821" y="1103376"/>
            <a:ext cx="7772400" cy="3540557"/>
          </a:xfrm>
        </p:spPr>
        <p:txBody>
          <a:bodyPr>
            <a:normAutofit fontScale="90000"/>
          </a:bodyPr>
          <a:lstStyle/>
          <a:p>
            <a:pPr lvl="0">
              <a:spcBef>
                <a:spcPts val="1000"/>
              </a:spcBef>
            </a:pPr>
            <a:r>
              <a:rPr lang="cs-CZ" sz="3100" b="1" dirty="0"/>
              <a:t/>
            </a:r>
            <a:br>
              <a:rPr lang="cs-CZ" sz="3100" b="1" dirty="0"/>
            </a:br>
            <a:r>
              <a:rPr lang="cs-CZ" sz="3100" b="1" dirty="0"/>
              <a:t>Představení nového programového období </a:t>
            </a:r>
            <a:br>
              <a:rPr lang="cs-CZ" sz="3100" b="1" dirty="0"/>
            </a:br>
            <a:r>
              <a:rPr lang="cs-CZ" sz="3100" b="1" dirty="0"/>
              <a:t>2021-2027</a:t>
            </a:r>
            <a:r>
              <a:rPr lang="cs-CZ" sz="3100" b="1" dirty="0">
                <a:solidFill>
                  <a:srgbClr val="0070C0"/>
                </a:solidFill>
                <a:ea typeface="+mn-ea"/>
              </a:rPr>
              <a:t/>
            </a:r>
            <a:br>
              <a:rPr lang="cs-CZ" sz="3100" b="1" dirty="0">
                <a:solidFill>
                  <a:srgbClr val="0070C0"/>
                </a:solidFill>
                <a:ea typeface="+mn-ea"/>
              </a:rPr>
            </a:br>
            <a:r>
              <a:rPr lang="cs-CZ" sz="2400" b="1" dirty="0">
                <a:solidFill>
                  <a:srgbClr val="C0C0C0"/>
                </a:solidFill>
                <a:ea typeface="+mn-ea"/>
              </a:rPr>
              <a:t/>
            </a:r>
            <a:br>
              <a:rPr lang="cs-CZ" sz="2400" b="1" dirty="0">
                <a:solidFill>
                  <a:srgbClr val="C0C0C0"/>
                </a:solidFill>
                <a:ea typeface="+mn-ea"/>
              </a:rPr>
            </a:br>
            <a:r>
              <a:rPr lang="cs-CZ" sz="2400" b="1" dirty="0">
                <a:solidFill>
                  <a:srgbClr val="C0C0C0"/>
                </a:solidFill>
                <a:ea typeface="+mn-ea"/>
              </a:rPr>
              <a:t/>
            </a:r>
            <a:br>
              <a:rPr lang="cs-CZ" sz="2400" b="1" dirty="0">
                <a:solidFill>
                  <a:srgbClr val="C0C0C0"/>
                </a:solidFill>
                <a:ea typeface="+mn-ea"/>
              </a:rPr>
            </a:br>
            <a:r>
              <a:rPr lang="cs-CZ" sz="2700" b="1" dirty="0">
                <a:solidFill>
                  <a:schemeClr val="bg2">
                    <a:lumMod val="25000"/>
                  </a:schemeClr>
                </a:solidFill>
                <a:ea typeface="+mn-ea"/>
              </a:rPr>
              <a:t>Zdeněk Semorád</a:t>
            </a:r>
            <a:br>
              <a:rPr lang="cs-CZ" sz="2700" b="1" dirty="0">
                <a:solidFill>
                  <a:schemeClr val="bg2">
                    <a:lumMod val="25000"/>
                  </a:schemeClr>
                </a:solidFill>
                <a:ea typeface="+mn-ea"/>
              </a:rPr>
            </a:br>
            <a:r>
              <a:rPr lang="cs-CZ" sz="2700" b="1" dirty="0">
                <a:solidFill>
                  <a:schemeClr val="bg2">
                    <a:lumMod val="25000"/>
                  </a:schemeClr>
                </a:solidFill>
                <a:ea typeface="+mn-ea"/>
              </a:rPr>
              <a:t>náměstek pro řízení </a:t>
            </a:r>
            <a:r>
              <a:rPr lang="cs-CZ" sz="2700" b="1" dirty="0">
                <a:solidFill>
                  <a:srgbClr val="3C3C3C"/>
                </a:solidFill>
                <a:ea typeface="+mn-ea"/>
              </a:rPr>
              <a:t>sekce</a:t>
            </a:r>
            <a:r>
              <a:rPr lang="cs-CZ" sz="2700" b="1" dirty="0">
                <a:solidFill>
                  <a:schemeClr val="bg2">
                    <a:lumMod val="25000"/>
                  </a:schemeClr>
                </a:solidFill>
                <a:ea typeface="+mn-ea"/>
              </a:rPr>
              <a:t> evropských </a:t>
            </a:r>
            <a:br>
              <a:rPr lang="cs-CZ" sz="2700" b="1" dirty="0">
                <a:solidFill>
                  <a:schemeClr val="bg2">
                    <a:lumMod val="25000"/>
                  </a:schemeClr>
                </a:solidFill>
                <a:ea typeface="+mn-ea"/>
              </a:rPr>
            </a:br>
            <a:r>
              <a:rPr lang="cs-CZ" sz="2700" b="1" dirty="0">
                <a:solidFill>
                  <a:schemeClr val="bg2">
                    <a:lumMod val="25000"/>
                  </a:schemeClr>
                </a:solidFill>
                <a:ea typeface="+mn-ea"/>
              </a:rPr>
              <a:t>a národních programů, MMR</a:t>
            </a:r>
          </a:p>
        </p:txBody>
      </p:sp>
    </p:spTree>
    <p:extLst>
      <p:ext uri="{BB962C8B-B14F-4D97-AF65-F5344CB8AC3E}">
        <p14:creationId xmlns:p14="http://schemas.microsoft.com/office/powerpoint/2010/main" val="3921403239"/>
      </p:ext>
    </p:extLst>
  </p:cSld>
  <p:clrMapOvr>
    <a:masterClrMapping/>
  </p:clrMapOvr>
  <p:transition spd="slow">
    <p:push/>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a:xfrm>
            <a:off x="628650" y="322295"/>
            <a:ext cx="7886700" cy="1053794"/>
          </a:xfrm>
        </p:spPr>
        <p:txBody>
          <a:bodyPr>
            <a:normAutofit/>
          </a:bodyPr>
          <a:lstStyle/>
          <a:p>
            <a:pPr algn="ctr"/>
            <a:r>
              <a:rPr lang="cs-CZ" sz="2400" dirty="0"/>
              <a:t>Specifický cíl 4.1 Vzdělávací infrastruktura</a:t>
            </a:r>
            <a:r>
              <a:rPr lang="cs-CZ" dirty="0"/>
              <a:t/>
            </a:r>
            <a:br>
              <a:rPr lang="cs-CZ" dirty="0"/>
            </a:br>
            <a:endParaRPr lang="cs-CZ"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a:xfrm>
            <a:off x="628650" y="1089182"/>
            <a:ext cx="7886700" cy="4679636"/>
          </a:xfrm>
        </p:spPr>
        <p:txBody>
          <a:bodyPr>
            <a:noAutofit/>
          </a:bodyPr>
          <a:lstStyle/>
          <a:p>
            <a:pPr marL="0" indent="0" algn="just">
              <a:buNone/>
            </a:pPr>
            <a:r>
              <a:rPr lang="cs-CZ" sz="1700" b="1" dirty="0">
                <a:solidFill>
                  <a:schemeClr val="bg2">
                    <a:lumMod val="25000"/>
                  </a:schemeClr>
                </a:solidFill>
              </a:rPr>
              <a:t>(Zlepšení přístupu k inkluzivním a kvalitním službám v oblasti vzdělávání, odborné přípravy a celoživotního učení pomocí rozvoje infrastruktury (4 </a:t>
            </a:r>
            <a:r>
              <a:rPr lang="cs-CZ" sz="1700" b="1" dirty="0" err="1">
                <a:solidFill>
                  <a:schemeClr val="bg2">
                    <a:lumMod val="25000"/>
                  </a:schemeClr>
                </a:solidFill>
              </a:rPr>
              <a:t>ii</a:t>
            </a:r>
            <a:r>
              <a:rPr lang="cs-CZ" sz="1700" b="1" dirty="0">
                <a:solidFill>
                  <a:schemeClr val="bg2">
                    <a:lumMod val="25000"/>
                  </a:schemeClr>
                </a:solidFill>
              </a:rPr>
              <a:t>)</a:t>
            </a:r>
            <a:endParaRPr lang="cs-CZ" sz="1700" dirty="0">
              <a:solidFill>
                <a:schemeClr val="bg2">
                  <a:lumMod val="25000"/>
                </a:schemeClr>
              </a:solidFill>
            </a:endParaRPr>
          </a:p>
          <a:p>
            <a:pPr lvl="0" algn="just"/>
            <a:r>
              <a:rPr lang="cs-CZ" sz="1700" dirty="0">
                <a:solidFill>
                  <a:schemeClr val="bg2">
                    <a:lumMod val="25000"/>
                  </a:schemeClr>
                </a:solidFill>
              </a:rPr>
              <a:t>Navyšování kapacit mateřských škol (MŠ) a dětských skupin v území s jejich nedostatečnou kapacitou </a:t>
            </a:r>
          </a:p>
          <a:p>
            <a:pPr lvl="0" algn="just"/>
            <a:r>
              <a:rPr lang="cs-CZ" sz="1700" dirty="0">
                <a:solidFill>
                  <a:schemeClr val="bg2">
                    <a:lumMod val="25000"/>
                  </a:schemeClr>
                </a:solidFill>
              </a:rPr>
              <a:t>Zvyšování kvality podmínek v MŠ s ohledem na zajištění hygienických požadavků</a:t>
            </a:r>
          </a:p>
          <a:p>
            <a:pPr lvl="0" algn="just"/>
            <a:r>
              <a:rPr lang="cs-CZ" sz="1700" dirty="0">
                <a:solidFill>
                  <a:schemeClr val="bg2">
                    <a:lumMod val="25000"/>
                  </a:schemeClr>
                </a:solidFill>
              </a:rPr>
              <a:t>Základní školy  -  odborné učebny ve vazbě na klíčové kompetence (přírodní vědy, polytechnické vzdělávání, cizí jazyky, práce s digitálními technologiemi), vnitřní konektivita škol, zázemí pro školní poradenské pracoviště atd.</a:t>
            </a:r>
          </a:p>
          <a:p>
            <a:pPr lvl="0" algn="just"/>
            <a:r>
              <a:rPr lang="cs-CZ" sz="1700" dirty="0">
                <a:solidFill>
                  <a:schemeClr val="bg2">
                    <a:lumMod val="25000"/>
                  </a:schemeClr>
                </a:solidFill>
              </a:rPr>
              <a:t>Střední a vyšší odborné školy – odborné učebny ve vazbě na klíčové kompetence, vnitřní konektivita škol</a:t>
            </a:r>
          </a:p>
          <a:p>
            <a:pPr lvl="0" algn="just"/>
            <a:r>
              <a:rPr lang="cs-CZ" sz="1700" dirty="0">
                <a:solidFill>
                  <a:schemeClr val="bg2">
                    <a:lumMod val="25000"/>
                  </a:schemeClr>
                </a:solidFill>
              </a:rPr>
              <a:t>Zájmové, neformální a celoživotní vzdělávání – odborné učebny ve vazbě na klíčové kompetence, vnitřní a venkovní zázemí pro komunitní aktivity při školách</a:t>
            </a:r>
          </a:p>
          <a:p>
            <a:pPr algn="just"/>
            <a:r>
              <a:rPr lang="cs-CZ" sz="1700" dirty="0">
                <a:solidFill>
                  <a:schemeClr val="bg2">
                    <a:lumMod val="25000"/>
                  </a:schemeClr>
                </a:solidFill>
              </a:rPr>
              <a:t>Školská poradenská zařízení, speciální školy a střediska výchovné péče – vybudování, úpravy zázemí</a:t>
            </a:r>
          </a:p>
        </p:txBody>
      </p:sp>
    </p:spTree>
    <p:extLst>
      <p:ext uri="{BB962C8B-B14F-4D97-AF65-F5344CB8AC3E}">
        <p14:creationId xmlns:p14="http://schemas.microsoft.com/office/powerpoint/2010/main" val="87191703"/>
      </p:ext>
    </p:extLst>
  </p:cSld>
  <p:clrMapOvr>
    <a:masterClrMapping/>
  </p:clrMapOvr>
  <p:transition spd="slow">
    <p:pu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0"/>
            <a:ext cx="7886700" cy="1325563"/>
          </a:xfrm>
        </p:spPr>
        <p:txBody>
          <a:bodyPr/>
          <a:lstStyle/>
          <a:p>
            <a:pPr algn="ctr"/>
            <a:r>
              <a:rPr lang="cs-CZ" dirty="0"/>
              <a:t>Specifický cíl 4.2 Sociální infrastruktura</a:t>
            </a:r>
          </a:p>
        </p:txBody>
      </p:sp>
      <p:pic>
        <p:nvPicPr>
          <p:cNvPr id="4" name="Obrázek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7000" y="1273722"/>
            <a:ext cx="7290000" cy="4860000"/>
          </a:xfrm>
          <a:prstGeom prst="rect">
            <a:avLst/>
          </a:prstGeom>
        </p:spPr>
      </p:pic>
    </p:spTree>
    <p:extLst>
      <p:ext uri="{BB962C8B-B14F-4D97-AF65-F5344CB8AC3E}">
        <p14:creationId xmlns:p14="http://schemas.microsoft.com/office/powerpoint/2010/main" val="1476244772"/>
      </p:ext>
    </p:extLst>
  </p:cSld>
  <p:clrMapOvr>
    <a:masterClrMapping/>
  </p:clrMapOvr>
  <p:transition spd="slow">
    <p:pu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a:xfrm>
            <a:off x="628650" y="146304"/>
            <a:ext cx="7886700" cy="1544385"/>
          </a:xfrm>
        </p:spPr>
        <p:txBody>
          <a:bodyPr>
            <a:normAutofit/>
          </a:bodyPr>
          <a:lstStyle/>
          <a:p>
            <a:pPr algn="ctr"/>
            <a:r>
              <a:rPr lang="cs-CZ" sz="2400" dirty="0"/>
              <a:t>Specifický cíl 4.2  Sociální infrastruktura </a:t>
            </a:r>
            <a:r>
              <a:rPr lang="cs-CZ" dirty="0"/>
              <a:t/>
            </a:r>
            <a:br>
              <a:rPr lang="cs-CZ" dirty="0"/>
            </a:br>
            <a:endParaRPr lang="cs-CZ"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a:xfrm>
            <a:off x="700176" y="1253331"/>
            <a:ext cx="7886700" cy="4351338"/>
          </a:xfrm>
        </p:spPr>
        <p:txBody>
          <a:bodyPr>
            <a:normAutofit/>
          </a:bodyPr>
          <a:lstStyle/>
          <a:p>
            <a:pPr marL="0" indent="0" algn="ctr">
              <a:lnSpc>
                <a:spcPct val="150000"/>
              </a:lnSpc>
              <a:buNone/>
            </a:pPr>
            <a:r>
              <a:rPr lang="cs-CZ" sz="1700" b="1" dirty="0">
                <a:solidFill>
                  <a:schemeClr val="bg2">
                    <a:lumMod val="25000"/>
                  </a:schemeClr>
                </a:solidFill>
              </a:rPr>
              <a:t>(Posílení sociálně-ekonomické integrace marginalizovaných komunit, migrantů a znevýhodněných skupin pomoci integrovaných opatření, včetně bydlení a sociálních služeb (4 </a:t>
            </a:r>
            <a:r>
              <a:rPr lang="cs-CZ" sz="1700" b="1" dirty="0" err="1">
                <a:solidFill>
                  <a:schemeClr val="bg2">
                    <a:lumMod val="25000"/>
                  </a:schemeClr>
                </a:solidFill>
              </a:rPr>
              <a:t>iii</a:t>
            </a:r>
            <a:r>
              <a:rPr lang="cs-CZ" sz="1700" b="1" dirty="0">
                <a:solidFill>
                  <a:schemeClr val="bg2">
                    <a:lumMod val="25000"/>
                  </a:schemeClr>
                </a:solidFill>
              </a:rPr>
              <a:t>)</a:t>
            </a:r>
            <a:endParaRPr lang="cs-CZ" sz="1700" dirty="0">
              <a:solidFill>
                <a:schemeClr val="bg2">
                  <a:lumMod val="25000"/>
                </a:schemeClr>
              </a:solidFill>
            </a:endParaRPr>
          </a:p>
          <a:p>
            <a:pPr lvl="0">
              <a:lnSpc>
                <a:spcPct val="150000"/>
              </a:lnSpc>
            </a:pPr>
            <a:endParaRPr lang="cs-CZ" sz="1700" dirty="0">
              <a:solidFill>
                <a:schemeClr val="bg2">
                  <a:lumMod val="25000"/>
                </a:schemeClr>
              </a:solidFill>
            </a:endParaRPr>
          </a:p>
          <a:p>
            <a:pPr lvl="0">
              <a:lnSpc>
                <a:spcPct val="150000"/>
              </a:lnSpc>
            </a:pPr>
            <a:r>
              <a:rPr lang="cs-CZ" sz="1700" dirty="0">
                <a:solidFill>
                  <a:schemeClr val="bg2">
                    <a:lumMod val="25000"/>
                  </a:schemeClr>
                </a:solidFill>
              </a:rPr>
              <a:t>Infrastruktura pro sociální služby podle zákona 108/2006 Sb.</a:t>
            </a:r>
          </a:p>
          <a:p>
            <a:pPr lvl="0">
              <a:lnSpc>
                <a:spcPct val="150000"/>
              </a:lnSpc>
            </a:pPr>
            <a:r>
              <a:rPr lang="cs-CZ" sz="1700" dirty="0">
                <a:solidFill>
                  <a:schemeClr val="bg2">
                    <a:lumMod val="25000"/>
                  </a:schemeClr>
                </a:solidFill>
              </a:rPr>
              <a:t>Deinstitucionalizace sociálních služeb za účelem sociálního začleňování</a:t>
            </a:r>
          </a:p>
          <a:p>
            <a:pPr lvl="0">
              <a:lnSpc>
                <a:spcPct val="150000"/>
              </a:lnSpc>
            </a:pPr>
            <a:r>
              <a:rPr lang="cs-CZ" sz="1700" dirty="0">
                <a:solidFill>
                  <a:schemeClr val="bg2">
                    <a:lumMod val="25000"/>
                  </a:schemeClr>
                </a:solidFill>
              </a:rPr>
              <a:t>Sociální bydlení – pořízení a adaptace bytů, bytových domů a nebytových prostor pro potřeby sociálního bydlení </a:t>
            </a:r>
          </a:p>
        </p:txBody>
      </p:sp>
    </p:spTree>
    <p:extLst>
      <p:ext uri="{BB962C8B-B14F-4D97-AF65-F5344CB8AC3E}">
        <p14:creationId xmlns:p14="http://schemas.microsoft.com/office/powerpoint/2010/main" val="88652998"/>
      </p:ext>
    </p:extLst>
  </p:cSld>
  <p:clrMapOvr>
    <a:masterClrMapping/>
  </p:clrMapOvr>
  <p:transition spd="slow">
    <p:pu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49" y="0"/>
            <a:ext cx="7886700" cy="1325563"/>
          </a:xfrm>
        </p:spPr>
        <p:txBody>
          <a:bodyPr/>
          <a:lstStyle/>
          <a:p>
            <a:pPr algn="ctr"/>
            <a:r>
              <a:rPr lang="cs-CZ" dirty="0"/>
              <a:t>Specifický cíl 4.3 </a:t>
            </a:r>
            <a:br>
              <a:rPr lang="cs-CZ" dirty="0"/>
            </a:br>
            <a:r>
              <a:rPr lang="cs-CZ" dirty="0"/>
              <a:t>Infrastruktura ve zdravotnictví</a:t>
            </a:r>
          </a:p>
        </p:txBody>
      </p:sp>
      <p:pic>
        <p:nvPicPr>
          <p:cNvPr id="4" name="Obrázek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6998" y="1273723"/>
            <a:ext cx="7290001" cy="4860000"/>
          </a:xfrm>
          <a:prstGeom prst="rect">
            <a:avLst/>
          </a:prstGeom>
        </p:spPr>
      </p:pic>
    </p:spTree>
    <p:extLst>
      <p:ext uri="{BB962C8B-B14F-4D97-AF65-F5344CB8AC3E}">
        <p14:creationId xmlns:p14="http://schemas.microsoft.com/office/powerpoint/2010/main" val="4221819575"/>
      </p:ext>
    </p:extLst>
  </p:cSld>
  <p:clrMapOvr>
    <a:masterClrMapping/>
  </p:clrMapOvr>
  <p:transition spd="slow">
    <p:pu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a:xfrm>
            <a:off x="628650" y="153620"/>
            <a:ext cx="7886700" cy="1537070"/>
          </a:xfrm>
        </p:spPr>
        <p:txBody>
          <a:bodyPr>
            <a:normAutofit/>
          </a:bodyPr>
          <a:lstStyle/>
          <a:p>
            <a:pPr algn="ctr"/>
            <a:r>
              <a:rPr lang="cs-CZ" sz="2400" dirty="0"/>
              <a:t>Specifický cíl 4.3 Infrastruktura ve zdravotnictví </a:t>
            </a:r>
            <a:r>
              <a:rPr lang="cs-CZ" dirty="0"/>
              <a:t/>
            </a:r>
            <a:br>
              <a:rPr lang="cs-CZ" dirty="0"/>
            </a:br>
            <a:endParaRPr lang="cs-CZ"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a:xfrm>
            <a:off x="710336" y="1253330"/>
            <a:ext cx="7886700" cy="4849757"/>
          </a:xfrm>
        </p:spPr>
        <p:txBody>
          <a:bodyPr>
            <a:normAutofit fontScale="92500" lnSpcReduction="20000"/>
          </a:bodyPr>
          <a:lstStyle/>
          <a:p>
            <a:pPr marL="0" indent="0" algn="ctr">
              <a:lnSpc>
                <a:spcPct val="150000"/>
              </a:lnSpc>
              <a:buNone/>
            </a:pPr>
            <a:r>
              <a:rPr lang="cs-CZ" sz="1700" b="1" dirty="0">
                <a:solidFill>
                  <a:schemeClr val="bg2">
                    <a:lumMod val="25000"/>
                  </a:schemeClr>
                </a:solidFill>
              </a:rPr>
              <a:t>(Zajištění rovného přístupu ke zdravotní péči pomocí rozvoje infrastruktury, včetně primární péče</a:t>
            </a:r>
            <a:r>
              <a:rPr lang="cs-CZ" sz="1700" dirty="0">
                <a:solidFill>
                  <a:schemeClr val="bg2">
                    <a:lumMod val="25000"/>
                  </a:schemeClr>
                </a:solidFill>
              </a:rPr>
              <a:t> </a:t>
            </a:r>
            <a:r>
              <a:rPr lang="cs-CZ" sz="1700" b="1" dirty="0">
                <a:solidFill>
                  <a:schemeClr val="bg2">
                    <a:lumMod val="25000"/>
                  </a:schemeClr>
                </a:solidFill>
              </a:rPr>
              <a:t>(4 </a:t>
            </a:r>
            <a:r>
              <a:rPr lang="cs-CZ" sz="1700" b="1" dirty="0" err="1">
                <a:solidFill>
                  <a:schemeClr val="bg2">
                    <a:lumMod val="25000"/>
                  </a:schemeClr>
                </a:solidFill>
              </a:rPr>
              <a:t>iv</a:t>
            </a:r>
            <a:r>
              <a:rPr lang="cs-CZ" sz="1700" b="1" dirty="0">
                <a:solidFill>
                  <a:schemeClr val="bg2">
                    <a:lumMod val="25000"/>
                  </a:schemeClr>
                </a:solidFill>
              </a:rPr>
              <a:t>) </a:t>
            </a:r>
            <a:endParaRPr lang="cs-CZ" sz="1700" dirty="0">
              <a:solidFill>
                <a:schemeClr val="bg2">
                  <a:lumMod val="25000"/>
                </a:schemeClr>
              </a:solidFill>
            </a:endParaRPr>
          </a:p>
          <a:p>
            <a:pPr lvl="0" algn="just">
              <a:lnSpc>
                <a:spcPct val="150000"/>
              </a:lnSpc>
            </a:pPr>
            <a:r>
              <a:rPr lang="cs-CZ" sz="1700" dirty="0">
                <a:solidFill>
                  <a:schemeClr val="bg2">
                    <a:lumMod val="25000"/>
                  </a:schemeClr>
                </a:solidFill>
              </a:rPr>
              <a:t>Primární péče</a:t>
            </a:r>
          </a:p>
          <a:p>
            <a:pPr lvl="1" algn="just">
              <a:lnSpc>
                <a:spcPct val="150000"/>
              </a:lnSpc>
              <a:buFont typeface="Wingdings" panose="05000000000000000000" pitchFamily="2" charset="2"/>
              <a:buChar char="ü"/>
            </a:pPr>
            <a:r>
              <a:rPr lang="cs-CZ" sz="1700" dirty="0">
                <a:solidFill>
                  <a:schemeClr val="bg2">
                    <a:lumMod val="25000"/>
                  </a:schemeClr>
                </a:solidFill>
              </a:rPr>
              <a:t>Vznik a modernizace urgentních příjmů </a:t>
            </a:r>
          </a:p>
          <a:p>
            <a:pPr lvl="0" algn="just">
              <a:lnSpc>
                <a:spcPct val="150000"/>
              </a:lnSpc>
            </a:pPr>
            <a:r>
              <a:rPr lang="cs-CZ" sz="1700" dirty="0" smtClean="0">
                <a:solidFill>
                  <a:schemeClr val="bg2">
                    <a:lumMod val="25000"/>
                  </a:schemeClr>
                </a:solidFill>
              </a:rPr>
              <a:t>Zlepšení dostupnosti integrované péče, integrace </a:t>
            </a:r>
            <a:r>
              <a:rPr lang="cs-CZ" sz="1700" dirty="0">
                <a:solidFill>
                  <a:schemeClr val="bg2">
                    <a:lumMod val="25000"/>
                  </a:schemeClr>
                </a:solidFill>
              </a:rPr>
              <a:t>zdravotních a sociálních služeb</a:t>
            </a:r>
          </a:p>
          <a:p>
            <a:pPr lvl="1" algn="just">
              <a:lnSpc>
                <a:spcPct val="150000"/>
              </a:lnSpc>
              <a:buFont typeface="Wingdings" panose="05000000000000000000" pitchFamily="2" charset="2"/>
              <a:buChar char="ü"/>
            </a:pPr>
            <a:r>
              <a:rPr lang="cs-CZ" sz="1700" dirty="0">
                <a:solidFill>
                  <a:schemeClr val="bg2">
                    <a:lumMod val="25000"/>
                  </a:schemeClr>
                </a:solidFill>
              </a:rPr>
              <a:t>Deinstitucionalizace psychiatrické </a:t>
            </a:r>
            <a:r>
              <a:rPr lang="cs-CZ" sz="1700" dirty="0" smtClean="0">
                <a:solidFill>
                  <a:schemeClr val="bg2">
                    <a:lumMod val="25000"/>
                  </a:schemeClr>
                </a:solidFill>
              </a:rPr>
              <a:t>péče</a:t>
            </a:r>
          </a:p>
          <a:p>
            <a:pPr lvl="1" algn="just">
              <a:lnSpc>
                <a:spcPct val="150000"/>
              </a:lnSpc>
              <a:buFont typeface="Wingdings" panose="05000000000000000000" pitchFamily="2" charset="2"/>
              <a:buChar char="ü"/>
            </a:pPr>
            <a:r>
              <a:rPr lang="cs-CZ" sz="1700" dirty="0">
                <a:solidFill>
                  <a:schemeClr val="bg2">
                    <a:lumMod val="25000"/>
                  </a:schemeClr>
                </a:solidFill>
              </a:rPr>
              <a:t>Zvýšení dostupnosti </a:t>
            </a:r>
            <a:r>
              <a:rPr lang="cs-CZ" sz="1700" dirty="0" smtClean="0">
                <a:solidFill>
                  <a:schemeClr val="bg2">
                    <a:lumMod val="25000"/>
                  </a:schemeClr>
                </a:solidFill>
              </a:rPr>
              <a:t>následné a dlouhodobé péče</a:t>
            </a:r>
            <a:endParaRPr lang="cs-CZ" sz="1700" dirty="0">
              <a:solidFill>
                <a:schemeClr val="bg2">
                  <a:lumMod val="25000"/>
                </a:schemeClr>
              </a:solidFill>
            </a:endParaRPr>
          </a:p>
          <a:p>
            <a:pPr lvl="1" algn="just">
              <a:lnSpc>
                <a:spcPct val="150000"/>
              </a:lnSpc>
              <a:buFont typeface="Wingdings" panose="05000000000000000000" pitchFamily="2" charset="2"/>
              <a:buChar char="ü"/>
            </a:pPr>
            <a:r>
              <a:rPr lang="cs-CZ" sz="1700" dirty="0" smtClean="0">
                <a:solidFill>
                  <a:schemeClr val="bg2">
                    <a:lumMod val="25000"/>
                  </a:schemeClr>
                </a:solidFill>
              </a:rPr>
              <a:t>Zvýšení </a:t>
            </a:r>
            <a:r>
              <a:rPr lang="cs-CZ" sz="1700" dirty="0">
                <a:solidFill>
                  <a:schemeClr val="bg2">
                    <a:lumMod val="25000"/>
                  </a:schemeClr>
                </a:solidFill>
              </a:rPr>
              <a:t>dostupnosti paliativní a hospicové péče</a:t>
            </a:r>
          </a:p>
          <a:p>
            <a:pPr lvl="1" algn="just">
              <a:lnSpc>
                <a:spcPct val="150000"/>
              </a:lnSpc>
              <a:buFont typeface="Wingdings" panose="05000000000000000000" pitchFamily="2" charset="2"/>
              <a:buChar char="ü"/>
            </a:pPr>
            <a:r>
              <a:rPr lang="cs-CZ" sz="1700" dirty="0">
                <a:solidFill>
                  <a:schemeClr val="bg2">
                    <a:lumMod val="25000"/>
                  </a:schemeClr>
                </a:solidFill>
              </a:rPr>
              <a:t>Zvýšení dostupnosti integrované onkologické péče</a:t>
            </a:r>
          </a:p>
          <a:p>
            <a:pPr lvl="1" algn="just">
              <a:lnSpc>
                <a:spcPct val="150000"/>
              </a:lnSpc>
              <a:buFont typeface="Wingdings" panose="05000000000000000000" pitchFamily="2" charset="2"/>
              <a:buChar char="ü"/>
            </a:pPr>
            <a:r>
              <a:rPr lang="cs-CZ" sz="1700" dirty="0">
                <a:solidFill>
                  <a:schemeClr val="bg2">
                    <a:lumMod val="25000"/>
                  </a:schemeClr>
                </a:solidFill>
              </a:rPr>
              <a:t>Zvýšení dostupnosti integrované zdravotně-sociální péče v </a:t>
            </a:r>
            <a:r>
              <a:rPr lang="cs-CZ" sz="1700" dirty="0" err="1">
                <a:solidFill>
                  <a:schemeClr val="bg2">
                    <a:lumMod val="25000"/>
                  </a:schemeClr>
                </a:solidFill>
              </a:rPr>
              <a:t>perinatologii</a:t>
            </a:r>
            <a:r>
              <a:rPr lang="cs-CZ" sz="1700" dirty="0">
                <a:solidFill>
                  <a:schemeClr val="bg2">
                    <a:lumMod val="25000"/>
                  </a:schemeClr>
                </a:solidFill>
              </a:rPr>
              <a:t> a </a:t>
            </a:r>
            <a:r>
              <a:rPr lang="cs-CZ" sz="1700" dirty="0" smtClean="0">
                <a:solidFill>
                  <a:schemeClr val="bg2">
                    <a:lumMod val="25000"/>
                  </a:schemeClr>
                </a:solidFill>
              </a:rPr>
              <a:t>gerontologii</a:t>
            </a:r>
          </a:p>
          <a:p>
            <a:pPr lvl="1" algn="just">
              <a:lnSpc>
                <a:spcPct val="150000"/>
              </a:lnSpc>
              <a:buFont typeface="Wingdings" panose="05000000000000000000" pitchFamily="2" charset="2"/>
              <a:buChar char="ü"/>
            </a:pPr>
            <a:r>
              <a:rPr lang="cs-CZ" sz="1700" dirty="0">
                <a:solidFill>
                  <a:schemeClr val="bg2">
                    <a:lumMod val="25000"/>
                  </a:schemeClr>
                </a:solidFill>
              </a:rPr>
              <a:t>Zvýšení </a:t>
            </a:r>
            <a:r>
              <a:rPr lang="cs-CZ" sz="1700" dirty="0" smtClean="0">
                <a:solidFill>
                  <a:schemeClr val="bg2">
                    <a:lumMod val="25000"/>
                  </a:schemeClr>
                </a:solidFill>
              </a:rPr>
              <a:t>dostupnosti akutní a specializované péče  </a:t>
            </a:r>
            <a:endParaRPr lang="cs-CZ" sz="1700" dirty="0">
              <a:solidFill>
                <a:schemeClr val="bg2">
                  <a:lumMod val="25000"/>
                </a:schemeClr>
              </a:solidFill>
            </a:endParaRPr>
          </a:p>
        </p:txBody>
      </p:sp>
    </p:spTree>
    <p:extLst>
      <p:ext uri="{BB962C8B-B14F-4D97-AF65-F5344CB8AC3E}">
        <p14:creationId xmlns:p14="http://schemas.microsoft.com/office/powerpoint/2010/main" val="2862982909"/>
      </p:ext>
    </p:extLst>
  </p:cSld>
  <p:clrMapOvr>
    <a:masterClrMapping/>
  </p:clrMapOvr>
  <p:transition spd="slow">
    <p:pu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49" y="0"/>
            <a:ext cx="7886700" cy="1325563"/>
          </a:xfrm>
        </p:spPr>
        <p:txBody>
          <a:bodyPr/>
          <a:lstStyle/>
          <a:p>
            <a:pPr algn="ctr"/>
            <a:r>
              <a:rPr lang="cs-CZ" dirty="0"/>
              <a:t>Specifický cíl  5.1 </a:t>
            </a:r>
            <a:br>
              <a:rPr lang="cs-CZ" dirty="0"/>
            </a:br>
            <a:r>
              <a:rPr lang="cs-CZ" dirty="0"/>
              <a:t>Komunitně vedený místní rozvoj</a:t>
            </a:r>
          </a:p>
        </p:txBody>
      </p:sp>
      <p:pic>
        <p:nvPicPr>
          <p:cNvPr id="3" name="Obrázek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4276" y="1325563"/>
            <a:ext cx="7290736" cy="4860490"/>
          </a:xfrm>
          <a:prstGeom prst="rect">
            <a:avLst/>
          </a:prstGeom>
        </p:spPr>
      </p:pic>
    </p:spTree>
    <p:extLst>
      <p:ext uri="{BB962C8B-B14F-4D97-AF65-F5344CB8AC3E}">
        <p14:creationId xmlns:p14="http://schemas.microsoft.com/office/powerpoint/2010/main" val="4226545940"/>
      </p:ext>
    </p:extLst>
  </p:cSld>
  <p:clrMapOvr>
    <a:masterClrMapping/>
  </p:clrMapOvr>
  <p:transition spd="slow">
    <p:push/>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a:xfrm>
            <a:off x="628650" y="0"/>
            <a:ext cx="7886700" cy="893136"/>
          </a:xfrm>
        </p:spPr>
        <p:txBody>
          <a:bodyPr>
            <a:normAutofit fontScale="90000"/>
          </a:bodyPr>
          <a:lstStyle/>
          <a:p>
            <a:pPr algn="ctr"/>
            <a:r>
              <a:rPr lang="cs-CZ" dirty="0"/>
              <a:t/>
            </a:r>
            <a:br>
              <a:rPr lang="cs-CZ" dirty="0"/>
            </a:br>
            <a:r>
              <a:rPr lang="cs-CZ" sz="2400" dirty="0"/>
              <a:t>Specifický cíl 5.1 Komunitně vedený místní rozvoj</a:t>
            </a:r>
            <a:r>
              <a:rPr lang="cs-CZ" dirty="0"/>
              <a:t/>
            </a:r>
            <a:br>
              <a:rPr lang="cs-CZ" dirty="0"/>
            </a:br>
            <a:endParaRPr lang="cs-CZ"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a:xfrm>
            <a:off x="628650" y="747265"/>
            <a:ext cx="7886700" cy="5579107"/>
          </a:xfrm>
        </p:spPr>
        <p:txBody>
          <a:bodyPr>
            <a:noAutofit/>
          </a:bodyPr>
          <a:lstStyle/>
          <a:p>
            <a:pPr marL="0" indent="0" algn="ctr">
              <a:buNone/>
            </a:pPr>
            <a:r>
              <a:rPr lang="cs-CZ" sz="1600" b="1" dirty="0">
                <a:solidFill>
                  <a:schemeClr val="bg2">
                    <a:lumMod val="25000"/>
                  </a:schemeClr>
                </a:solidFill>
              </a:rPr>
              <a:t>(Podpora integrovaného, sociálního, hospodářského a environmentálního rozvoje a kulturního dědictví, cestovního ruchu</a:t>
            </a:r>
            <a:r>
              <a:rPr lang="cs-CZ" sz="1600" dirty="0">
                <a:solidFill>
                  <a:schemeClr val="bg2">
                    <a:lumMod val="25000"/>
                  </a:schemeClr>
                </a:solidFill>
              </a:rPr>
              <a:t> </a:t>
            </a:r>
            <a:r>
              <a:rPr lang="cs-CZ" sz="1600" b="1" dirty="0">
                <a:solidFill>
                  <a:schemeClr val="bg2">
                    <a:lumMod val="25000"/>
                  </a:schemeClr>
                </a:solidFill>
              </a:rPr>
              <a:t>a bezpečnosti mimo městská území (5 </a:t>
            </a:r>
            <a:r>
              <a:rPr lang="cs-CZ" sz="1600" b="1" dirty="0" err="1">
                <a:solidFill>
                  <a:schemeClr val="bg2">
                    <a:lumMod val="25000"/>
                  </a:schemeClr>
                </a:solidFill>
              </a:rPr>
              <a:t>ii</a:t>
            </a:r>
            <a:r>
              <a:rPr lang="cs-CZ" sz="1600" b="1" dirty="0">
                <a:solidFill>
                  <a:schemeClr val="bg2">
                    <a:lumMod val="25000"/>
                  </a:schemeClr>
                </a:solidFill>
              </a:rPr>
              <a:t>)</a:t>
            </a:r>
          </a:p>
          <a:p>
            <a:pPr algn="just"/>
            <a:r>
              <a:rPr lang="cs-CZ" sz="1700" dirty="0">
                <a:solidFill>
                  <a:schemeClr val="bg2">
                    <a:lumMod val="25000"/>
                  </a:schemeClr>
                </a:solidFill>
              </a:rPr>
              <a:t>Bezpečnost v dopravě</a:t>
            </a:r>
          </a:p>
          <a:p>
            <a:pPr lvl="0" algn="just"/>
            <a:r>
              <a:rPr lang="cs-CZ" sz="1700" dirty="0">
                <a:solidFill>
                  <a:schemeClr val="bg2">
                    <a:lumMod val="25000"/>
                  </a:schemeClr>
                </a:solidFill>
              </a:rPr>
              <a:t>Infrastruktura pro cyklistickou dopravu </a:t>
            </a:r>
          </a:p>
          <a:p>
            <a:pPr lvl="0" algn="just"/>
            <a:r>
              <a:rPr lang="cs-CZ" sz="1700" dirty="0">
                <a:solidFill>
                  <a:schemeClr val="bg2">
                    <a:lumMod val="25000"/>
                  </a:schemeClr>
                </a:solidFill>
              </a:rPr>
              <a:t>Revitalizace veřejných prostranství a budování zelené infrastruktury měst a obcí</a:t>
            </a:r>
          </a:p>
          <a:p>
            <a:pPr lvl="0" algn="just"/>
            <a:r>
              <a:rPr lang="cs-CZ" sz="1700" dirty="0">
                <a:solidFill>
                  <a:schemeClr val="bg2">
                    <a:lumMod val="25000"/>
                  </a:schemeClr>
                </a:solidFill>
              </a:rPr>
              <a:t>Podpora jednotek sboru dobrovolných hasičů </a:t>
            </a:r>
            <a:r>
              <a:rPr lang="cs-CZ" sz="1700" dirty="0" smtClean="0">
                <a:solidFill>
                  <a:schemeClr val="bg2">
                    <a:lumMod val="25000"/>
                  </a:schemeClr>
                </a:solidFill>
              </a:rPr>
              <a:t>kategorie II a III – </a:t>
            </a:r>
            <a:r>
              <a:rPr lang="cs-CZ" sz="1700" dirty="0">
                <a:solidFill>
                  <a:schemeClr val="bg2">
                    <a:lumMod val="25000"/>
                  </a:schemeClr>
                </a:solidFill>
              </a:rPr>
              <a:t>zbrojnice, požární technika, zdroje požární vody</a:t>
            </a:r>
          </a:p>
          <a:p>
            <a:pPr lvl="0" algn="just"/>
            <a:r>
              <a:rPr lang="cs-CZ" sz="1700" dirty="0">
                <a:solidFill>
                  <a:schemeClr val="bg2">
                    <a:lumMod val="25000"/>
                  </a:schemeClr>
                </a:solidFill>
              </a:rPr>
              <a:t>Rekonstrukce infrastruktury mateřských škol a dětských skupin</a:t>
            </a:r>
          </a:p>
          <a:p>
            <a:pPr lvl="0" algn="just"/>
            <a:r>
              <a:rPr lang="cs-CZ" sz="1700" dirty="0">
                <a:solidFill>
                  <a:schemeClr val="bg2">
                    <a:lumMod val="25000"/>
                  </a:schemeClr>
                </a:solidFill>
              </a:rPr>
              <a:t>Infrastruktura základních škol ve vazbě na klíčové kompetence a rekonstrukce učeben neúplných škol (malotřídky)</a:t>
            </a:r>
          </a:p>
          <a:p>
            <a:pPr lvl="0" algn="just"/>
            <a:r>
              <a:rPr lang="cs-CZ" sz="1700" dirty="0">
                <a:solidFill>
                  <a:schemeClr val="bg2">
                    <a:lumMod val="25000"/>
                  </a:schemeClr>
                </a:solidFill>
              </a:rPr>
              <a:t>Infrastruktura pro sociální služby</a:t>
            </a:r>
          </a:p>
          <a:p>
            <a:pPr lvl="0" algn="just"/>
            <a:r>
              <a:rPr lang="cs-CZ" sz="1700" dirty="0">
                <a:solidFill>
                  <a:schemeClr val="bg2">
                    <a:lumMod val="25000"/>
                  </a:schemeClr>
                </a:solidFill>
              </a:rPr>
              <a:t>Revitalizace kulturních památek</a:t>
            </a:r>
          </a:p>
          <a:p>
            <a:pPr lvl="0" algn="just"/>
            <a:r>
              <a:rPr lang="cs-CZ" sz="1700" dirty="0">
                <a:solidFill>
                  <a:schemeClr val="bg2">
                    <a:lumMod val="25000"/>
                  </a:schemeClr>
                </a:solidFill>
              </a:rPr>
              <a:t>Městská a obecní muzea</a:t>
            </a:r>
          </a:p>
          <a:p>
            <a:pPr lvl="0" algn="just"/>
            <a:r>
              <a:rPr lang="cs-CZ" sz="1700" dirty="0">
                <a:solidFill>
                  <a:schemeClr val="bg2">
                    <a:lumMod val="25000"/>
                  </a:schemeClr>
                </a:solidFill>
              </a:rPr>
              <a:t>Veřejná infrastruktura udržitelného cestovního ruchu</a:t>
            </a:r>
          </a:p>
        </p:txBody>
      </p:sp>
    </p:spTree>
    <p:extLst>
      <p:ext uri="{BB962C8B-B14F-4D97-AF65-F5344CB8AC3E}">
        <p14:creationId xmlns:p14="http://schemas.microsoft.com/office/powerpoint/2010/main" val="3564602902"/>
      </p:ext>
    </p:extLst>
  </p:cSld>
  <p:clrMapOvr>
    <a:masterClrMapping/>
  </p:clrMapOvr>
  <p:transition spd="slow">
    <p:push/>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49" y="0"/>
            <a:ext cx="7886700" cy="1325563"/>
          </a:xfrm>
        </p:spPr>
        <p:txBody>
          <a:bodyPr/>
          <a:lstStyle/>
          <a:p>
            <a:pPr algn="ctr"/>
            <a:r>
              <a:rPr lang="cs-CZ" dirty="0"/>
              <a:t>Specifický cíl  </a:t>
            </a:r>
            <a:br>
              <a:rPr lang="cs-CZ" dirty="0"/>
            </a:br>
            <a:r>
              <a:rPr lang="cs-CZ" dirty="0"/>
              <a:t>5.2 Kulturní dědictví a cestovní ruch</a:t>
            </a:r>
          </a:p>
        </p:txBody>
      </p:sp>
      <p:pic>
        <p:nvPicPr>
          <p:cNvPr id="4" name="Obrázek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77823" y="1266408"/>
            <a:ext cx="7388352" cy="4860000"/>
          </a:xfrm>
          <a:prstGeom prst="rect">
            <a:avLst/>
          </a:prstGeom>
        </p:spPr>
      </p:pic>
    </p:spTree>
    <p:extLst>
      <p:ext uri="{BB962C8B-B14F-4D97-AF65-F5344CB8AC3E}">
        <p14:creationId xmlns:p14="http://schemas.microsoft.com/office/powerpoint/2010/main" val="3165050496"/>
      </p:ext>
    </p:extLst>
  </p:cSld>
  <p:clrMapOvr>
    <a:masterClrMapping/>
  </p:clrMapOvr>
  <p:transition spd="slow">
    <p:push/>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a:xfrm>
            <a:off x="628650" y="442164"/>
            <a:ext cx="7886700" cy="919276"/>
          </a:xfrm>
        </p:spPr>
        <p:txBody>
          <a:bodyPr>
            <a:normAutofit fontScale="90000"/>
          </a:bodyPr>
          <a:lstStyle/>
          <a:p>
            <a:pPr algn="ctr"/>
            <a:r>
              <a:rPr lang="cs-CZ" dirty="0"/>
              <a:t/>
            </a:r>
            <a:br>
              <a:rPr lang="cs-CZ" dirty="0"/>
            </a:br>
            <a:r>
              <a:rPr lang="cs-CZ" sz="2400" dirty="0"/>
              <a:t>Specifický cíl 5.2 Kulturní dědictví  a cestovní ruch </a:t>
            </a:r>
            <a:r>
              <a:rPr lang="cs-CZ" dirty="0"/>
              <a:t/>
            </a:r>
            <a:br>
              <a:rPr lang="cs-CZ" dirty="0"/>
            </a:br>
            <a:endParaRPr lang="cs-CZ"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a:xfrm>
            <a:off x="628650" y="1361440"/>
            <a:ext cx="7886700" cy="4663439"/>
          </a:xfrm>
        </p:spPr>
        <p:txBody>
          <a:bodyPr>
            <a:normAutofit/>
          </a:bodyPr>
          <a:lstStyle/>
          <a:p>
            <a:pPr marL="0" indent="0">
              <a:buNone/>
            </a:pPr>
            <a:r>
              <a:rPr lang="cs-CZ" sz="1700" b="1" dirty="0">
                <a:solidFill>
                  <a:schemeClr val="bg2">
                    <a:lumMod val="25000"/>
                  </a:schemeClr>
                </a:solidFill>
              </a:rPr>
              <a:t>(Podpora integrovaného, sociálního, hospodářského a environmentálního rozvoje a kulturního dědictví, cestovního ruchu a bezpečnosti v městských oblastech (5 i)</a:t>
            </a:r>
            <a:endParaRPr lang="cs-CZ" sz="1700" dirty="0">
              <a:solidFill>
                <a:schemeClr val="bg2">
                  <a:lumMod val="25000"/>
                </a:schemeClr>
              </a:solidFill>
            </a:endParaRPr>
          </a:p>
          <a:p>
            <a:pPr>
              <a:lnSpc>
                <a:spcPct val="150000"/>
              </a:lnSpc>
            </a:pPr>
            <a:r>
              <a:rPr lang="cs-CZ" sz="1700" dirty="0">
                <a:solidFill>
                  <a:schemeClr val="bg2">
                    <a:lumMod val="25000"/>
                  </a:schemeClr>
                </a:solidFill>
              </a:rPr>
              <a:t>Revitalizace, odborná infrastruktura a vybavení pro činnost kulturních památek, krajských a státních muzeí, knihoven vykonávajících regionální funkce nebo základních knihoven se specializovaným knihovním </a:t>
            </a:r>
            <a:r>
              <a:rPr lang="cs-CZ" sz="1700" dirty="0" smtClean="0">
                <a:solidFill>
                  <a:schemeClr val="bg2">
                    <a:lumMod val="25000"/>
                  </a:schemeClr>
                </a:solidFill>
              </a:rPr>
              <a:t>fondem</a:t>
            </a:r>
            <a:endParaRPr lang="cs-CZ" sz="1700" dirty="0">
              <a:solidFill>
                <a:schemeClr val="bg2">
                  <a:lumMod val="25000"/>
                </a:schemeClr>
              </a:solidFill>
            </a:endParaRPr>
          </a:p>
          <a:p>
            <a:pPr lvl="1">
              <a:lnSpc>
                <a:spcPct val="150000"/>
              </a:lnSpc>
              <a:buFont typeface="Wingdings" panose="05000000000000000000" pitchFamily="2" charset="2"/>
              <a:buChar char="ü"/>
            </a:pPr>
            <a:r>
              <a:rPr lang="cs-CZ" sz="1700" dirty="0">
                <a:solidFill>
                  <a:schemeClr val="bg2">
                    <a:lumMod val="25000"/>
                  </a:schemeClr>
                </a:solidFill>
              </a:rPr>
              <a:t>expozice, depozitáře, návštěvnická centra, technické zázemí, edukační centra, konzervace a restaurování, parky u památek</a:t>
            </a:r>
          </a:p>
          <a:p>
            <a:pPr lvl="0">
              <a:lnSpc>
                <a:spcPct val="150000"/>
              </a:lnSpc>
            </a:pPr>
            <a:r>
              <a:rPr lang="cs-CZ" sz="1700" dirty="0">
                <a:solidFill>
                  <a:schemeClr val="bg2">
                    <a:lumMod val="25000"/>
                  </a:schemeClr>
                </a:solidFill>
              </a:rPr>
              <a:t>Veřejná infrastruktura udržitelného cestovního ruchu</a:t>
            </a:r>
          </a:p>
          <a:p>
            <a:pPr lvl="1">
              <a:lnSpc>
                <a:spcPct val="150000"/>
              </a:lnSpc>
              <a:buFont typeface="Wingdings" panose="05000000000000000000" pitchFamily="2" charset="2"/>
              <a:buChar char="ü"/>
            </a:pPr>
            <a:r>
              <a:rPr lang="cs-CZ" sz="1700" dirty="0">
                <a:solidFill>
                  <a:schemeClr val="bg2">
                    <a:lumMod val="25000"/>
                  </a:schemeClr>
                </a:solidFill>
              </a:rPr>
              <a:t>turistická informační centra, turistické trasy, doprovodná infrastruktura cestovního ruchu, navigační systémy měst a obcí</a:t>
            </a:r>
          </a:p>
        </p:txBody>
      </p:sp>
    </p:spTree>
    <p:extLst>
      <p:ext uri="{BB962C8B-B14F-4D97-AF65-F5344CB8AC3E}">
        <p14:creationId xmlns:p14="http://schemas.microsoft.com/office/powerpoint/2010/main" val="1148524014"/>
      </p:ext>
    </p:extLst>
  </p:cSld>
  <p:clrMapOvr>
    <a:masterClrMapping/>
  </p:clrMapOvr>
  <p:transition spd="slow">
    <p:push/>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a:xfrm>
            <a:off x="628650" y="365127"/>
            <a:ext cx="7886700" cy="854074"/>
          </a:xfrm>
        </p:spPr>
        <p:txBody>
          <a:bodyPr/>
          <a:lstStyle/>
          <a:p>
            <a:pPr algn="ctr"/>
            <a:r>
              <a:rPr lang="cs-CZ" u="sng" dirty="0"/>
              <a:t>Návrh</a:t>
            </a:r>
            <a:r>
              <a:rPr lang="cs-CZ" dirty="0"/>
              <a:t> rozdělení alokace v IROP </a:t>
            </a:r>
          </a:p>
        </p:txBody>
      </p:sp>
      <p:graphicFrame>
        <p:nvGraphicFramePr>
          <p:cNvPr id="4" name="Tabulka 3"/>
          <p:cNvGraphicFramePr>
            <a:graphicFrameLocks noGrp="1"/>
          </p:cNvGraphicFramePr>
          <p:nvPr>
            <p:extLst>
              <p:ext uri="{D42A27DB-BD31-4B8C-83A1-F6EECF244321}">
                <p14:modId xmlns:p14="http://schemas.microsoft.com/office/powerpoint/2010/main" val="4005193539"/>
              </p:ext>
            </p:extLst>
          </p:nvPr>
        </p:nvGraphicFramePr>
        <p:xfrm>
          <a:off x="542261" y="1351280"/>
          <a:ext cx="8053735" cy="4496626"/>
        </p:xfrm>
        <a:graphic>
          <a:graphicData uri="http://schemas.openxmlformats.org/drawingml/2006/table">
            <a:tbl>
              <a:tblPr>
                <a:tableStyleId>{69CF1AB2-1976-4502-BF36-3FF5EA218861}</a:tableStyleId>
              </a:tblPr>
              <a:tblGrid>
                <a:gridCol w="1451952">
                  <a:extLst>
                    <a:ext uri="{9D8B030D-6E8A-4147-A177-3AD203B41FA5}">
                      <a16:colId xmlns:a16="http://schemas.microsoft.com/office/drawing/2014/main" val="1867840939"/>
                    </a:ext>
                  </a:extLst>
                </a:gridCol>
                <a:gridCol w="1393859">
                  <a:extLst>
                    <a:ext uri="{9D8B030D-6E8A-4147-A177-3AD203B41FA5}">
                      <a16:colId xmlns:a16="http://schemas.microsoft.com/office/drawing/2014/main" val="662236333"/>
                    </a:ext>
                  </a:extLst>
                </a:gridCol>
                <a:gridCol w="1638583">
                  <a:extLst>
                    <a:ext uri="{9D8B030D-6E8A-4147-A177-3AD203B41FA5}">
                      <a16:colId xmlns:a16="http://schemas.microsoft.com/office/drawing/2014/main" val="3530945834"/>
                    </a:ext>
                  </a:extLst>
                </a:gridCol>
                <a:gridCol w="530925">
                  <a:extLst>
                    <a:ext uri="{9D8B030D-6E8A-4147-A177-3AD203B41FA5}">
                      <a16:colId xmlns:a16="http://schemas.microsoft.com/office/drawing/2014/main" val="1760559365"/>
                    </a:ext>
                  </a:extLst>
                </a:gridCol>
                <a:gridCol w="1448883">
                  <a:extLst>
                    <a:ext uri="{9D8B030D-6E8A-4147-A177-3AD203B41FA5}">
                      <a16:colId xmlns:a16="http://schemas.microsoft.com/office/drawing/2014/main" val="2967593070"/>
                    </a:ext>
                  </a:extLst>
                </a:gridCol>
                <a:gridCol w="1589533">
                  <a:extLst>
                    <a:ext uri="{9D8B030D-6E8A-4147-A177-3AD203B41FA5}">
                      <a16:colId xmlns:a16="http://schemas.microsoft.com/office/drawing/2014/main" val="362767184"/>
                    </a:ext>
                  </a:extLst>
                </a:gridCol>
              </a:tblGrid>
              <a:tr h="1510376">
                <a:tc>
                  <a:txBody>
                    <a:bodyPr/>
                    <a:lstStyle/>
                    <a:p>
                      <a:pPr algn="ctr" fontAlgn="ctr"/>
                      <a:r>
                        <a:rPr lang="cs-CZ" sz="1400" b="1" u="none" strike="noStrike" dirty="0">
                          <a:solidFill>
                            <a:schemeClr val="bg2">
                              <a:lumMod val="25000"/>
                            </a:schemeClr>
                          </a:solidFill>
                          <a:effectLst/>
                        </a:rPr>
                        <a:t>Cíl politiky/priorit</a:t>
                      </a:r>
                      <a:endParaRPr lang="cs-CZ" sz="1400" b="1" i="0" u="none" strike="noStrike" dirty="0">
                        <a:solidFill>
                          <a:schemeClr val="bg2">
                            <a:lumMod val="25000"/>
                          </a:schemeClr>
                        </a:solidFill>
                        <a:effectLst/>
                        <a:latin typeface="Arial" panose="020B0604020202020204" pitchFamily="34" charset="0"/>
                      </a:endParaRPr>
                    </a:p>
                  </a:txBody>
                  <a:tcPr marL="9525" marR="9525" marT="9525" marB="0" anchor="ctr"/>
                </a:tc>
                <a:tc>
                  <a:txBody>
                    <a:bodyPr/>
                    <a:lstStyle/>
                    <a:p>
                      <a:pPr algn="ctr" fontAlgn="ctr"/>
                      <a:r>
                        <a:rPr lang="cs-CZ" sz="1400" b="1" u="none" strike="noStrike" dirty="0">
                          <a:solidFill>
                            <a:schemeClr val="bg2">
                              <a:lumMod val="25000"/>
                            </a:schemeClr>
                          </a:solidFill>
                          <a:effectLst/>
                          <a:latin typeface="Arial" panose="020B0604020202020204" pitchFamily="34" charset="0"/>
                          <a:cs typeface="Arial" panose="020B0604020202020204" pitchFamily="34" charset="0"/>
                        </a:rPr>
                        <a:t>Specifický</a:t>
                      </a:r>
                      <a:r>
                        <a:rPr lang="cs-CZ" sz="1400" b="1" u="none" strike="noStrike" dirty="0">
                          <a:solidFill>
                            <a:schemeClr val="bg2">
                              <a:lumMod val="25000"/>
                            </a:schemeClr>
                          </a:solidFill>
                          <a:effectLst/>
                        </a:rPr>
                        <a:t> cíl</a:t>
                      </a:r>
                      <a:endParaRPr lang="cs-CZ" sz="1400" b="1" i="0" u="none" strike="noStrike" dirty="0">
                        <a:solidFill>
                          <a:schemeClr val="bg2">
                            <a:lumMod val="25000"/>
                          </a:schemeClr>
                        </a:solidFill>
                        <a:effectLst/>
                        <a:latin typeface="Arial" panose="020B0604020202020204" pitchFamily="34" charset="0"/>
                      </a:endParaRPr>
                    </a:p>
                  </a:txBody>
                  <a:tcPr marL="9525" marR="9525" marT="9525" marB="0" anchor="ctr"/>
                </a:tc>
                <a:tc>
                  <a:txBody>
                    <a:bodyPr/>
                    <a:lstStyle/>
                    <a:p>
                      <a:pPr algn="ctr" fontAlgn="ctr"/>
                      <a:r>
                        <a:rPr lang="cs-CZ" sz="1400" b="1" u="none" strike="noStrike" dirty="0">
                          <a:solidFill>
                            <a:schemeClr val="bg2">
                              <a:lumMod val="25000"/>
                            </a:schemeClr>
                          </a:solidFill>
                          <a:effectLst/>
                        </a:rPr>
                        <a:t>Téma</a:t>
                      </a:r>
                      <a:endParaRPr lang="cs-CZ" sz="1400" b="1" i="0" u="none" strike="noStrike" dirty="0">
                        <a:solidFill>
                          <a:schemeClr val="bg2">
                            <a:lumMod val="25000"/>
                          </a:schemeClr>
                        </a:solidFill>
                        <a:effectLst/>
                        <a:latin typeface="Arial" panose="020B0604020202020204" pitchFamily="34" charset="0"/>
                      </a:endParaRPr>
                    </a:p>
                  </a:txBody>
                  <a:tcPr marL="9525" marR="9525" marT="9525" marB="0" anchor="ctr"/>
                </a:tc>
                <a:tc>
                  <a:txBody>
                    <a:bodyPr/>
                    <a:lstStyle/>
                    <a:p>
                      <a:pPr algn="ctr" fontAlgn="ctr"/>
                      <a:r>
                        <a:rPr lang="cs-CZ" sz="1400" b="1" u="none" strike="noStrike" dirty="0">
                          <a:solidFill>
                            <a:schemeClr val="bg2">
                              <a:lumMod val="25000"/>
                            </a:schemeClr>
                          </a:solidFill>
                          <a:effectLst/>
                        </a:rPr>
                        <a:t>Fond</a:t>
                      </a:r>
                      <a:endParaRPr lang="cs-CZ" sz="1400" b="1" i="0" u="none" strike="noStrike" dirty="0">
                        <a:solidFill>
                          <a:schemeClr val="bg2">
                            <a:lumMod val="25000"/>
                          </a:schemeClr>
                        </a:solidFill>
                        <a:effectLst/>
                        <a:latin typeface="Arial" panose="020B0604020202020204" pitchFamily="34" charset="0"/>
                      </a:endParaRPr>
                    </a:p>
                  </a:txBody>
                  <a:tcPr marL="9525" marR="9525" marT="9525" marB="0" anchor="ctr"/>
                </a:tc>
                <a:tc>
                  <a:txBody>
                    <a:bodyPr/>
                    <a:lstStyle/>
                    <a:p>
                      <a:pPr algn="ctr" fontAlgn="ctr"/>
                      <a:r>
                        <a:rPr lang="cs-CZ" sz="1400" b="1" u="none" strike="noStrike" dirty="0">
                          <a:solidFill>
                            <a:schemeClr val="bg2">
                              <a:lumMod val="25000"/>
                            </a:schemeClr>
                          </a:solidFill>
                          <a:effectLst/>
                        </a:rPr>
                        <a:t>Podíl priority</a:t>
                      </a:r>
                      <a:r>
                        <a:rPr lang="cs-CZ" sz="1400" b="1" u="none" strike="noStrike" baseline="0" dirty="0">
                          <a:solidFill>
                            <a:schemeClr val="bg2">
                              <a:lumMod val="25000"/>
                            </a:schemeClr>
                          </a:solidFill>
                          <a:effectLst/>
                        </a:rPr>
                        <a:t> na celkové alokaci</a:t>
                      </a:r>
                    </a:p>
                    <a:p>
                      <a:pPr algn="ctr" fontAlgn="ctr"/>
                      <a:r>
                        <a:rPr lang="cs-CZ" sz="1400" b="1" u="none" strike="noStrike" baseline="0" dirty="0">
                          <a:solidFill>
                            <a:schemeClr val="bg2">
                              <a:lumMod val="25000"/>
                            </a:schemeClr>
                          </a:solidFill>
                          <a:effectLst/>
                        </a:rPr>
                        <a:t>(%)</a:t>
                      </a:r>
                      <a:endParaRPr lang="cs-CZ" sz="1400" b="1" i="0" u="none" strike="noStrike" dirty="0">
                        <a:solidFill>
                          <a:schemeClr val="bg2">
                            <a:lumMod val="25000"/>
                          </a:schemeClr>
                        </a:solidFill>
                        <a:effectLst/>
                        <a:latin typeface="Arial" panose="020B0604020202020204" pitchFamily="34" charset="0"/>
                      </a:endParaRPr>
                    </a:p>
                  </a:txBody>
                  <a:tcPr marL="9525" marR="9525" marT="9525" marB="0" anchor="ctr"/>
                </a:tc>
                <a:tc>
                  <a:txBody>
                    <a:bodyPr/>
                    <a:lstStyle/>
                    <a:p>
                      <a:pPr algn="ctr" fontAlgn="ctr"/>
                      <a:r>
                        <a:rPr lang="pl-PL" sz="1400" b="1" u="none" strike="noStrike" dirty="0">
                          <a:solidFill>
                            <a:schemeClr val="bg2">
                              <a:lumMod val="25000"/>
                            </a:schemeClr>
                          </a:solidFill>
                          <a:effectLst/>
                        </a:rPr>
                        <a:t>Podíl alokace SC na celkové alokaci OP (%)</a:t>
                      </a:r>
                      <a:endParaRPr lang="pl-PL" sz="1400" b="1" i="0" u="none" strike="noStrike" dirty="0">
                        <a:solidFill>
                          <a:schemeClr val="bg2">
                            <a:lumMod val="25000"/>
                          </a:schemeClr>
                        </a:solidFill>
                        <a:effectLst/>
                        <a:latin typeface="Arial" panose="020B0604020202020204" pitchFamily="34" charset="0"/>
                      </a:endParaRPr>
                    </a:p>
                  </a:txBody>
                  <a:tcPr marL="9525" marR="9525" marT="9525" marB="0" anchor="ctr">
                    <a:lnR w="12700" cap="flat" cmpd="sng" algn="ctr">
                      <a:solidFill>
                        <a:srgbClr val="1D70B8"/>
                      </a:solidFill>
                      <a:prstDash val="solid"/>
                      <a:round/>
                      <a:headEnd type="none" w="med" len="med"/>
                      <a:tailEnd type="none" w="med" len="med"/>
                    </a:lnR>
                  </a:tcPr>
                </a:tc>
                <a:extLst>
                  <a:ext uri="{0D108BD9-81ED-4DB2-BD59-A6C34878D82A}">
                    <a16:rowId xmlns:a16="http://schemas.microsoft.com/office/drawing/2014/main" val="3848169198"/>
                  </a:ext>
                </a:extLst>
              </a:tr>
              <a:tr h="308905">
                <a:tc>
                  <a:txBody>
                    <a:bodyPr/>
                    <a:lstStyle/>
                    <a:p>
                      <a:pPr marL="108000" algn="l" fontAlgn="ctr"/>
                      <a:r>
                        <a:rPr lang="cs-CZ" sz="1200" b="1" u="none" strike="noStrike" dirty="0">
                          <a:solidFill>
                            <a:schemeClr val="bg1"/>
                          </a:solidFill>
                          <a:effectLst/>
                        </a:rPr>
                        <a:t>CP 1 – priorita 1</a:t>
                      </a:r>
                      <a:endParaRPr lang="cs-CZ" sz="1200" b="1" i="0" u="none" strike="noStrike" dirty="0">
                        <a:solidFill>
                          <a:schemeClr val="bg1"/>
                        </a:solidFill>
                        <a:effectLst/>
                        <a:latin typeface="Arial" panose="020B0604020202020204" pitchFamily="34" charset="0"/>
                      </a:endParaRPr>
                    </a:p>
                  </a:txBody>
                  <a:tcPr marL="9525" marR="9525" marT="9525" marB="0" anchor="ctr">
                    <a:solidFill>
                      <a:srgbClr val="1D70B8"/>
                    </a:solidFill>
                  </a:tcPr>
                </a:tc>
                <a:tc>
                  <a:txBody>
                    <a:bodyPr/>
                    <a:lstStyle/>
                    <a:p>
                      <a:pPr marL="108000" algn="l" fontAlgn="ctr"/>
                      <a:r>
                        <a:rPr lang="cs-CZ" sz="1200" u="none" strike="noStrike" dirty="0">
                          <a:solidFill>
                            <a:schemeClr val="bg1"/>
                          </a:solidFill>
                          <a:effectLst/>
                        </a:rPr>
                        <a:t>SC 1.1</a:t>
                      </a:r>
                      <a:endParaRPr lang="cs-CZ" sz="1200" b="0" i="0" u="none" strike="noStrike" dirty="0">
                        <a:solidFill>
                          <a:schemeClr val="bg1"/>
                        </a:solidFill>
                        <a:effectLst/>
                        <a:latin typeface="Arial" panose="020B0604020202020204" pitchFamily="34" charset="0"/>
                      </a:endParaRPr>
                    </a:p>
                  </a:txBody>
                  <a:tcPr marL="9525" marR="9525" marT="9525" marB="0" anchor="ctr">
                    <a:solidFill>
                      <a:srgbClr val="1D70B8"/>
                    </a:solidFill>
                  </a:tcPr>
                </a:tc>
                <a:tc>
                  <a:txBody>
                    <a:bodyPr/>
                    <a:lstStyle/>
                    <a:p>
                      <a:pPr marL="108000" algn="l" fontAlgn="ctr"/>
                      <a:r>
                        <a:rPr lang="cs-CZ" sz="1200" b="1" u="none" strike="noStrike" dirty="0">
                          <a:solidFill>
                            <a:schemeClr val="bg1"/>
                          </a:solidFill>
                          <a:effectLst/>
                        </a:rPr>
                        <a:t>eGovernment</a:t>
                      </a:r>
                      <a:endParaRPr lang="cs-CZ" sz="1200" b="1" i="0" u="none" strike="noStrike" dirty="0">
                        <a:solidFill>
                          <a:schemeClr val="bg1"/>
                        </a:solidFill>
                        <a:effectLst/>
                        <a:latin typeface="Arial" panose="020B0604020202020204" pitchFamily="34" charset="0"/>
                      </a:endParaRPr>
                    </a:p>
                  </a:txBody>
                  <a:tcPr marL="9525" marR="9525" marT="9525" marB="0" anchor="ctr">
                    <a:solidFill>
                      <a:srgbClr val="1D70B8"/>
                    </a:solidFill>
                  </a:tcPr>
                </a:tc>
                <a:tc>
                  <a:txBody>
                    <a:bodyPr/>
                    <a:lstStyle/>
                    <a:p>
                      <a:pPr marL="108000" algn="l" fontAlgn="ctr"/>
                      <a:r>
                        <a:rPr lang="cs-CZ" sz="1200" u="none" strike="noStrike">
                          <a:solidFill>
                            <a:schemeClr val="bg1"/>
                          </a:solidFill>
                          <a:effectLst/>
                        </a:rPr>
                        <a:t>EFRR</a:t>
                      </a:r>
                      <a:endParaRPr lang="cs-CZ" sz="1200" b="0" i="0" u="none" strike="noStrike">
                        <a:solidFill>
                          <a:schemeClr val="bg1"/>
                        </a:solidFill>
                        <a:effectLst/>
                        <a:latin typeface="Arial" panose="020B0604020202020204" pitchFamily="34" charset="0"/>
                      </a:endParaRPr>
                    </a:p>
                  </a:txBody>
                  <a:tcPr marL="9525" marR="9525" marT="9525" marB="0" anchor="ctr">
                    <a:solidFill>
                      <a:srgbClr val="1D70B8"/>
                    </a:solidFill>
                  </a:tcPr>
                </a:tc>
                <a:tc>
                  <a:txBody>
                    <a:bodyPr/>
                    <a:lstStyle/>
                    <a:p>
                      <a:pPr algn="ctr" fontAlgn="ctr"/>
                      <a:r>
                        <a:rPr lang="cs-CZ" sz="1400" u="none" strike="noStrike" dirty="0">
                          <a:solidFill>
                            <a:schemeClr val="bg1"/>
                          </a:solidFill>
                          <a:effectLst/>
                        </a:rPr>
                        <a:t>20 %</a:t>
                      </a:r>
                      <a:endParaRPr lang="cs-CZ" sz="1400" b="0" i="0" u="none" strike="noStrike" dirty="0">
                        <a:solidFill>
                          <a:schemeClr val="bg1"/>
                        </a:solidFill>
                        <a:effectLst/>
                        <a:latin typeface="Arial" panose="020B0604020202020204" pitchFamily="34" charset="0"/>
                      </a:endParaRPr>
                    </a:p>
                  </a:txBody>
                  <a:tcPr marL="9525" marR="9525" marT="9525" marB="0" anchor="ctr">
                    <a:solidFill>
                      <a:srgbClr val="1D70B8"/>
                    </a:solidFill>
                  </a:tcPr>
                </a:tc>
                <a:tc>
                  <a:txBody>
                    <a:bodyPr/>
                    <a:lstStyle/>
                    <a:p>
                      <a:pPr algn="ctr" fontAlgn="ctr"/>
                      <a:r>
                        <a:rPr lang="cs-CZ" sz="1400" b="1" u="none" strike="noStrike" dirty="0">
                          <a:solidFill>
                            <a:schemeClr val="bg1"/>
                          </a:solidFill>
                          <a:effectLst/>
                        </a:rPr>
                        <a:t>20 %</a:t>
                      </a:r>
                      <a:endParaRPr lang="cs-CZ" sz="1400" b="1" i="0" u="none" strike="noStrike" dirty="0">
                        <a:solidFill>
                          <a:schemeClr val="bg1"/>
                        </a:solidFill>
                        <a:effectLst/>
                        <a:latin typeface="Arial" panose="020B0604020202020204" pitchFamily="34" charset="0"/>
                      </a:endParaRPr>
                    </a:p>
                  </a:txBody>
                  <a:tcPr marL="9525" marR="9525" marT="9525" marB="0" anchor="ctr">
                    <a:solidFill>
                      <a:srgbClr val="1D70B8"/>
                    </a:solidFill>
                  </a:tcPr>
                </a:tc>
                <a:extLst>
                  <a:ext uri="{0D108BD9-81ED-4DB2-BD59-A6C34878D82A}">
                    <a16:rowId xmlns:a16="http://schemas.microsoft.com/office/drawing/2014/main" val="2098338471"/>
                  </a:ext>
                </a:extLst>
              </a:tr>
              <a:tr h="294863">
                <a:tc rowSpan="4">
                  <a:txBody>
                    <a:bodyPr/>
                    <a:lstStyle/>
                    <a:p>
                      <a:pPr marL="108000" algn="l" fontAlgn="ctr"/>
                      <a:r>
                        <a:rPr lang="cs-CZ" sz="1200" b="1" u="none" strike="noStrike" dirty="0">
                          <a:solidFill>
                            <a:schemeClr val="bg1"/>
                          </a:solidFill>
                          <a:effectLst/>
                        </a:rPr>
                        <a:t>CP2 – priorita 2</a:t>
                      </a:r>
                      <a:endParaRPr lang="cs-CZ" sz="1200" b="1" i="0" u="none" strike="noStrike" dirty="0">
                        <a:solidFill>
                          <a:schemeClr val="bg1"/>
                        </a:solidFill>
                        <a:effectLst/>
                        <a:latin typeface="Arial" panose="020B0604020202020204" pitchFamily="34" charset="0"/>
                      </a:endParaRPr>
                    </a:p>
                  </a:txBody>
                  <a:tcPr marL="9525" marR="9525" marT="9525" marB="0" anchor="ctr">
                    <a:solidFill>
                      <a:srgbClr val="1D70B8"/>
                    </a:solidFill>
                  </a:tcPr>
                </a:tc>
                <a:tc rowSpan="2">
                  <a:txBody>
                    <a:bodyPr/>
                    <a:lstStyle/>
                    <a:p>
                      <a:pPr marL="108000" algn="l" fontAlgn="ctr"/>
                      <a:r>
                        <a:rPr lang="cs-CZ" sz="1200" u="none" strike="noStrike" dirty="0">
                          <a:solidFill>
                            <a:schemeClr val="bg1"/>
                          </a:solidFill>
                          <a:effectLst/>
                        </a:rPr>
                        <a:t>SC 2.1</a:t>
                      </a:r>
                      <a:endParaRPr lang="cs-CZ" sz="1200" b="0" i="0" u="none" strike="noStrike" dirty="0">
                        <a:solidFill>
                          <a:schemeClr val="bg1"/>
                        </a:solidFill>
                        <a:effectLst/>
                        <a:latin typeface="Arial" panose="020B0604020202020204" pitchFamily="34" charset="0"/>
                      </a:endParaRPr>
                    </a:p>
                  </a:txBody>
                  <a:tcPr marL="9525" marR="9525" marT="9525" marB="0" anchor="ctr">
                    <a:solidFill>
                      <a:srgbClr val="1D70B8"/>
                    </a:solidFill>
                  </a:tcPr>
                </a:tc>
                <a:tc rowSpan="2">
                  <a:txBody>
                    <a:bodyPr/>
                    <a:lstStyle/>
                    <a:p>
                      <a:pPr marL="108000" algn="l" fontAlgn="ctr"/>
                      <a:r>
                        <a:rPr lang="cs-CZ" sz="1200" b="1" u="none" strike="noStrike" dirty="0">
                          <a:solidFill>
                            <a:schemeClr val="bg1"/>
                          </a:solidFill>
                          <a:effectLst/>
                        </a:rPr>
                        <a:t>Městská mobilita</a:t>
                      </a:r>
                      <a:endParaRPr lang="cs-CZ" sz="1200" b="1" i="0" u="none" strike="noStrike" dirty="0">
                        <a:solidFill>
                          <a:schemeClr val="bg1"/>
                        </a:solidFill>
                        <a:effectLst/>
                        <a:latin typeface="Arial" panose="020B0604020202020204" pitchFamily="34" charset="0"/>
                      </a:endParaRPr>
                    </a:p>
                  </a:txBody>
                  <a:tcPr marL="9525" marR="9525" marT="9525" marB="0" anchor="ctr">
                    <a:solidFill>
                      <a:srgbClr val="1D70B8"/>
                    </a:solidFill>
                  </a:tcPr>
                </a:tc>
                <a:tc rowSpan="2">
                  <a:txBody>
                    <a:bodyPr/>
                    <a:lstStyle/>
                    <a:p>
                      <a:pPr marL="108000" algn="l" fontAlgn="ctr"/>
                      <a:r>
                        <a:rPr lang="cs-CZ" sz="1200" u="none" strike="noStrike" dirty="0">
                          <a:solidFill>
                            <a:schemeClr val="bg1"/>
                          </a:solidFill>
                          <a:effectLst/>
                        </a:rPr>
                        <a:t>EFRR</a:t>
                      </a:r>
                      <a:endParaRPr lang="cs-CZ" sz="1200" b="0" i="0" u="none" strike="noStrike" dirty="0">
                        <a:solidFill>
                          <a:schemeClr val="bg1"/>
                        </a:solidFill>
                        <a:effectLst/>
                        <a:latin typeface="Arial" panose="020B0604020202020204" pitchFamily="34" charset="0"/>
                      </a:endParaRPr>
                    </a:p>
                  </a:txBody>
                  <a:tcPr marL="9525" marR="9525" marT="9525" marB="0" anchor="ctr">
                    <a:solidFill>
                      <a:srgbClr val="1D70B8"/>
                    </a:solidFill>
                  </a:tcPr>
                </a:tc>
                <a:tc rowSpan="4">
                  <a:txBody>
                    <a:bodyPr/>
                    <a:lstStyle/>
                    <a:p>
                      <a:pPr algn="ctr" fontAlgn="ctr"/>
                      <a:r>
                        <a:rPr lang="cs-CZ" sz="1400" u="none" strike="noStrike" dirty="0">
                          <a:solidFill>
                            <a:schemeClr val="bg1"/>
                          </a:solidFill>
                          <a:effectLst/>
                        </a:rPr>
                        <a:t>27 %</a:t>
                      </a:r>
                      <a:endParaRPr lang="cs-CZ" sz="1400" b="0" i="0" u="none" strike="noStrike" dirty="0">
                        <a:solidFill>
                          <a:schemeClr val="bg1"/>
                        </a:solidFill>
                        <a:effectLst/>
                        <a:latin typeface="Arial" panose="020B0604020202020204" pitchFamily="34" charset="0"/>
                      </a:endParaRPr>
                    </a:p>
                  </a:txBody>
                  <a:tcPr marL="9525" marR="9525" marT="9525" marB="0" anchor="ctr">
                    <a:solidFill>
                      <a:srgbClr val="1D70B8"/>
                    </a:solidFill>
                  </a:tcPr>
                </a:tc>
                <a:tc>
                  <a:txBody>
                    <a:bodyPr/>
                    <a:lstStyle/>
                    <a:p>
                      <a:pPr algn="ctr" fontAlgn="ctr"/>
                      <a:r>
                        <a:rPr lang="cs-CZ" sz="1400" b="1" u="none" strike="noStrike" dirty="0">
                          <a:solidFill>
                            <a:schemeClr val="bg1"/>
                          </a:solidFill>
                          <a:effectLst/>
                        </a:rPr>
                        <a:t>16 %</a:t>
                      </a:r>
                      <a:endParaRPr lang="cs-CZ" sz="1400" b="1" i="0" u="none" strike="noStrike" dirty="0">
                        <a:solidFill>
                          <a:schemeClr val="bg1"/>
                        </a:solidFill>
                        <a:effectLst/>
                        <a:latin typeface="Arial" panose="020B0604020202020204" pitchFamily="34" charset="0"/>
                      </a:endParaRPr>
                    </a:p>
                  </a:txBody>
                  <a:tcPr marL="9525" marR="9525" marT="9525" marB="0" anchor="ctr">
                    <a:solidFill>
                      <a:srgbClr val="1D70B8"/>
                    </a:solidFill>
                  </a:tcPr>
                </a:tc>
                <a:extLst>
                  <a:ext uri="{0D108BD9-81ED-4DB2-BD59-A6C34878D82A}">
                    <a16:rowId xmlns:a16="http://schemas.microsoft.com/office/drawing/2014/main" val="2534690925"/>
                  </a:ext>
                </a:extLst>
              </a:tr>
              <a:tr h="102894">
                <a:tc vMerge="1">
                  <a:txBody>
                    <a:bodyPr/>
                    <a:lstStyle/>
                    <a:p>
                      <a:endParaRPr lang="cs-CZ"/>
                    </a:p>
                  </a:txBody>
                  <a:tcPr/>
                </a:tc>
                <a:tc vMerge="1">
                  <a:txBody>
                    <a:bodyPr/>
                    <a:lstStyle/>
                    <a:p>
                      <a:pPr algn="l" fontAlgn="ctr"/>
                      <a:endParaRPr lang="cs-CZ" sz="1100" b="0" i="0" u="none" strike="noStrike">
                        <a:solidFill>
                          <a:srgbClr val="000000"/>
                        </a:solidFill>
                        <a:effectLst/>
                        <a:latin typeface="Arial" panose="020B0604020202020204" pitchFamily="34" charset="0"/>
                      </a:endParaRPr>
                    </a:p>
                  </a:txBody>
                  <a:tcPr marL="9525" marR="9525" marT="9525" marB="0" anchor="ctr"/>
                </a:tc>
                <a:tc vMerge="1">
                  <a:txBody>
                    <a:bodyPr/>
                    <a:lstStyle/>
                    <a:p>
                      <a:pPr algn="l" fontAlgn="ctr"/>
                      <a:endParaRPr lang="cs-CZ" sz="1100" b="1" i="0" u="none" strike="noStrike">
                        <a:solidFill>
                          <a:srgbClr val="000000"/>
                        </a:solidFill>
                        <a:effectLst/>
                        <a:latin typeface="Arial" panose="020B0604020202020204" pitchFamily="34" charset="0"/>
                      </a:endParaRPr>
                    </a:p>
                  </a:txBody>
                  <a:tcPr marL="9525" marR="9525" marT="9525" marB="0" anchor="ctr"/>
                </a:tc>
                <a:tc vMerge="1">
                  <a:txBody>
                    <a:bodyPr/>
                    <a:lstStyle/>
                    <a:p>
                      <a:pPr algn="l" fontAlgn="ctr"/>
                      <a:endParaRPr lang="cs-CZ" sz="1100" b="0" i="0" u="none" strike="noStrike">
                        <a:solidFill>
                          <a:srgbClr val="000000"/>
                        </a:solidFill>
                        <a:effectLst/>
                        <a:latin typeface="Arial" panose="020B0604020202020204" pitchFamily="34" charset="0"/>
                      </a:endParaRPr>
                    </a:p>
                  </a:txBody>
                  <a:tcPr marL="9525" marR="9525" marT="9525" marB="0" anchor="ctr"/>
                </a:tc>
                <a:tc vMerge="1">
                  <a:txBody>
                    <a:bodyPr/>
                    <a:lstStyle/>
                    <a:p>
                      <a:endParaRPr lang="cs-CZ"/>
                    </a:p>
                  </a:txBody>
                  <a:tcPr/>
                </a:tc>
                <a:tc rowSpan="2">
                  <a:txBody>
                    <a:bodyPr/>
                    <a:lstStyle/>
                    <a:p>
                      <a:pPr algn="ctr" fontAlgn="ctr"/>
                      <a:r>
                        <a:rPr lang="cs-CZ" sz="1400" b="1" u="none" strike="noStrike" dirty="0">
                          <a:solidFill>
                            <a:schemeClr val="bg1"/>
                          </a:solidFill>
                          <a:effectLst/>
                        </a:rPr>
                        <a:t>7 %</a:t>
                      </a:r>
                      <a:endParaRPr lang="cs-CZ" sz="1400" b="1" i="0" u="none" strike="noStrike" dirty="0">
                        <a:solidFill>
                          <a:schemeClr val="bg1"/>
                        </a:solidFill>
                        <a:effectLst/>
                        <a:latin typeface="Arial" panose="020B0604020202020204" pitchFamily="34" charset="0"/>
                      </a:endParaRPr>
                    </a:p>
                  </a:txBody>
                  <a:tcPr marL="9525" marR="9525" marT="9525" marB="0" anchor="ctr">
                    <a:solidFill>
                      <a:srgbClr val="1D70B8"/>
                    </a:solidFill>
                  </a:tcPr>
                </a:tc>
                <a:extLst>
                  <a:ext uri="{0D108BD9-81ED-4DB2-BD59-A6C34878D82A}">
                    <a16:rowId xmlns:a16="http://schemas.microsoft.com/office/drawing/2014/main" val="1944548700"/>
                  </a:ext>
                </a:extLst>
              </a:tr>
              <a:tr h="261164">
                <a:tc vMerge="1">
                  <a:txBody>
                    <a:bodyPr/>
                    <a:lstStyle/>
                    <a:p>
                      <a:endParaRPr lang="cs-CZ"/>
                    </a:p>
                  </a:txBody>
                  <a:tcPr/>
                </a:tc>
                <a:tc>
                  <a:txBody>
                    <a:bodyPr/>
                    <a:lstStyle/>
                    <a:p>
                      <a:pPr marL="108000" algn="l" fontAlgn="ctr"/>
                      <a:r>
                        <a:rPr lang="cs-CZ" sz="1200" u="none" strike="noStrike" dirty="0">
                          <a:solidFill>
                            <a:schemeClr val="bg1"/>
                          </a:solidFill>
                          <a:effectLst/>
                        </a:rPr>
                        <a:t>SC 2.2</a:t>
                      </a:r>
                      <a:endParaRPr lang="cs-CZ" sz="1200" b="0" i="0" u="none" strike="noStrike" dirty="0">
                        <a:solidFill>
                          <a:schemeClr val="bg1"/>
                        </a:solidFill>
                        <a:effectLst/>
                        <a:latin typeface="Arial" panose="020B0604020202020204" pitchFamily="34" charset="0"/>
                      </a:endParaRPr>
                    </a:p>
                  </a:txBody>
                  <a:tcPr marL="9525" marR="9525" marT="9525" marB="0" anchor="ctr">
                    <a:solidFill>
                      <a:srgbClr val="1D70B8"/>
                    </a:solidFill>
                  </a:tcPr>
                </a:tc>
                <a:tc>
                  <a:txBody>
                    <a:bodyPr/>
                    <a:lstStyle/>
                    <a:p>
                      <a:pPr marL="108000" algn="l" fontAlgn="ctr"/>
                      <a:r>
                        <a:rPr lang="cs-CZ" sz="1200" b="1" u="none" strike="noStrike" dirty="0">
                          <a:solidFill>
                            <a:schemeClr val="bg1"/>
                          </a:solidFill>
                          <a:effectLst/>
                        </a:rPr>
                        <a:t>Veřejná prostranství</a:t>
                      </a:r>
                      <a:endParaRPr lang="cs-CZ" sz="1200" b="1" i="0" u="none" strike="noStrike" dirty="0">
                        <a:solidFill>
                          <a:schemeClr val="bg1"/>
                        </a:solidFill>
                        <a:effectLst/>
                        <a:latin typeface="Arial" panose="020B0604020202020204" pitchFamily="34" charset="0"/>
                      </a:endParaRPr>
                    </a:p>
                  </a:txBody>
                  <a:tcPr marL="9525" marR="9525" marT="9525" marB="0" anchor="ctr">
                    <a:solidFill>
                      <a:srgbClr val="1D70B8"/>
                    </a:solidFill>
                  </a:tcPr>
                </a:tc>
                <a:tc>
                  <a:txBody>
                    <a:bodyPr/>
                    <a:lstStyle/>
                    <a:p>
                      <a:pPr marL="108000" algn="l" fontAlgn="ctr"/>
                      <a:r>
                        <a:rPr lang="cs-CZ" sz="1200" u="none" strike="noStrike" dirty="0">
                          <a:solidFill>
                            <a:schemeClr val="bg1"/>
                          </a:solidFill>
                          <a:effectLst/>
                        </a:rPr>
                        <a:t>EFRR</a:t>
                      </a:r>
                      <a:endParaRPr lang="cs-CZ" sz="1200" b="0" i="0" u="none" strike="noStrike" dirty="0">
                        <a:solidFill>
                          <a:schemeClr val="bg1"/>
                        </a:solidFill>
                        <a:effectLst/>
                        <a:latin typeface="Arial" panose="020B0604020202020204" pitchFamily="34" charset="0"/>
                      </a:endParaRPr>
                    </a:p>
                  </a:txBody>
                  <a:tcPr marL="9525" marR="9525" marT="9525" marB="0" anchor="ctr">
                    <a:solidFill>
                      <a:srgbClr val="1D70B8"/>
                    </a:solidFill>
                  </a:tcP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1229158548"/>
                  </a:ext>
                </a:extLst>
              </a:tr>
              <a:tr h="294863">
                <a:tc vMerge="1">
                  <a:txBody>
                    <a:bodyPr/>
                    <a:lstStyle/>
                    <a:p>
                      <a:endParaRPr lang="cs-CZ"/>
                    </a:p>
                  </a:txBody>
                  <a:tcPr/>
                </a:tc>
                <a:tc>
                  <a:txBody>
                    <a:bodyPr/>
                    <a:lstStyle/>
                    <a:p>
                      <a:pPr marL="108000" algn="l" fontAlgn="ctr"/>
                      <a:r>
                        <a:rPr lang="cs-CZ" sz="1200" u="none" strike="noStrike" dirty="0">
                          <a:solidFill>
                            <a:schemeClr val="bg1"/>
                          </a:solidFill>
                          <a:effectLst/>
                        </a:rPr>
                        <a:t>SC 2.3</a:t>
                      </a:r>
                      <a:endParaRPr lang="cs-CZ" sz="1200" b="0" i="0" u="none" strike="noStrike" dirty="0">
                        <a:solidFill>
                          <a:schemeClr val="bg1"/>
                        </a:solidFill>
                        <a:effectLst/>
                        <a:latin typeface="Arial" panose="020B0604020202020204" pitchFamily="34" charset="0"/>
                      </a:endParaRPr>
                    </a:p>
                  </a:txBody>
                  <a:tcPr marL="9525" marR="9525" marT="9525" marB="0" anchor="ctr">
                    <a:solidFill>
                      <a:srgbClr val="1D70B8"/>
                    </a:solidFill>
                  </a:tcPr>
                </a:tc>
                <a:tc>
                  <a:txBody>
                    <a:bodyPr/>
                    <a:lstStyle/>
                    <a:p>
                      <a:pPr marL="108000" algn="l" fontAlgn="ctr"/>
                      <a:r>
                        <a:rPr lang="cs-CZ" sz="1200" b="1" u="none" strike="noStrike" dirty="0">
                          <a:solidFill>
                            <a:schemeClr val="bg1"/>
                          </a:solidFill>
                          <a:effectLst/>
                        </a:rPr>
                        <a:t>IZS</a:t>
                      </a:r>
                      <a:endParaRPr lang="cs-CZ" sz="1200" b="1" i="0" u="none" strike="noStrike" dirty="0">
                        <a:solidFill>
                          <a:schemeClr val="bg1"/>
                        </a:solidFill>
                        <a:effectLst/>
                        <a:latin typeface="Arial" panose="020B0604020202020204" pitchFamily="34" charset="0"/>
                      </a:endParaRPr>
                    </a:p>
                  </a:txBody>
                  <a:tcPr marL="9525" marR="9525" marT="9525" marB="0" anchor="ctr">
                    <a:solidFill>
                      <a:srgbClr val="1D70B8"/>
                    </a:solidFill>
                  </a:tcPr>
                </a:tc>
                <a:tc>
                  <a:txBody>
                    <a:bodyPr/>
                    <a:lstStyle/>
                    <a:p>
                      <a:pPr marL="108000" algn="l" fontAlgn="ctr"/>
                      <a:r>
                        <a:rPr lang="cs-CZ" sz="1200" u="none" strike="noStrike" dirty="0">
                          <a:solidFill>
                            <a:schemeClr val="bg1"/>
                          </a:solidFill>
                          <a:effectLst/>
                        </a:rPr>
                        <a:t>EFRR</a:t>
                      </a:r>
                      <a:endParaRPr lang="cs-CZ" sz="1200" b="0" i="0" u="none" strike="noStrike" dirty="0">
                        <a:solidFill>
                          <a:schemeClr val="bg1"/>
                        </a:solidFill>
                        <a:effectLst/>
                        <a:latin typeface="Arial" panose="020B0604020202020204" pitchFamily="34" charset="0"/>
                      </a:endParaRPr>
                    </a:p>
                  </a:txBody>
                  <a:tcPr marL="9525" marR="9525" marT="9525" marB="0" anchor="ctr">
                    <a:solidFill>
                      <a:srgbClr val="1D70B8"/>
                    </a:solidFill>
                  </a:tcPr>
                </a:tc>
                <a:tc vMerge="1">
                  <a:txBody>
                    <a:bodyPr/>
                    <a:lstStyle/>
                    <a:p>
                      <a:endParaRPr lang="cs-CZ"/>
                    </a:p>
                  </a:txBody>
                  <a:tcPr/>
                </a:tc>
                <a:tc>
                  <a:txBody>
                    <a:bodyPr/>
                    <a:lstStyle/>
                    <a:p>
                      <a:pPr algn="ctr" fontAlgn="ctr"/>
                      <a:r>
                        <a:rPr lang="cs-CZ" sz="1400" b="1" u="none" strike="noStrike" dirty="0">
                          <a:solidFill>
                            <a:schemeClr val="bg1"/>
                          </a:solidFill>
                          <a:effectLst/>
                        </a:rPr>
                        <a:t>4 %</a:t>
                      </a:r>
                      <a:endParaRPr lang="cs-CZ" sz="1400" b="1" i="0" u="none" strike="noStrike" dirty="0">
                        <a:solidFill>
                          <a:schemeClr val="bg1"/>
                        </a:solidFill>
                        <a:effectLst/>
                        <a:latin typeface="Arial" panose="020B0604020202020204" pitchFamily="34" charset="0"/>
                      </a:endParaRPr>
                    </a:p>
                  </a:txBody>
                  <a:tcPr marL="9525" marR="9525" marT="9525" marB="0" anchor="ctr">
                    <a:solidFill>
                      <a:srgbClr val="1D70B8"/>
                    </a:solidFill>
                  </a:tcPr>
                </a:tc>
                <a:extLst>
                  <a:ext uri="{0D108BD9-81ED-4DB2-BD59-A6C34878D82A}">
                    <a16:rowId xmlns:a16="http://schemas.microsoft.com/office/drawing/2014/main" val="125058942"/>
                  </a:ext>
                </a:extLst>
              </a:tr>
              <a:tr h="308905">
                <a:tc>
                  <a:txBody>
                    <a:bodyPr/>
                    <a:lstStyle/>
                    <a:p>
                      <a:pPr marL="108000" algn="l" fontAlgn="ctr"/>
                      <a:r>
                        <a:rPr lang="cs-CZ" sz="1200" b="1" u="none" strike="noStrike" dirty="0">
                          <a:solidFill>
                            <a:schemeClr val="bg2">
                              <a:lumMod val="25000"/>
                            </a:schemeClr>
                          </a:solidFill>
                          <a:effectLst/>
                        </a:rPr>
                        <a:t>CP 3 – priorita 3</a:t>
                      </a:r>
                      <a:endParaRPr lang="cs-CZ" sz="1200" b="1" i="0" u="none" strike="noStrike" dirty="0">
                        <a:solidFill>
                          <a:schemeClr val="bg2">
                            <a:lumMod val="25000"/>
                          </a:schemeClr>
                        </a:solidFill>
                        <a:effectLst/>
                        <a:latin typeface="Arial" panose="020B0604020202020204" pitchFamily="34" charset="0"/>
                      </a:endParaRPr>
                    </a:p>
                  </a:txBody>
                  <a:tcPr marL="9525" marR="9525" marT="9525" marB="0" anchor="ctr"/>
                </a:tc>
                <a:tc>
                  <a:txBody>
                    <a:bodyPr/>
                    <a:lstStyle/>
                    <a:p>
                      <a:pPr marL="108000" algn="l" fontAlgn="ctr"/>
                      <a:r>
                        <a:rPr lang="cs-CZ" sz="1200" u="none" strike="noStrike">
                          <a:solidFill>
                            <a:schemeClr val="bg2">
                              <a:lumMod val="25000"/>
                            </a:schemeClr>
                          </a:solidFill>
                          <a:effectLst/>
                        </a:rPr>
                        <a:t>SC 3.1</a:t>
                      </a:r>
                      <a:endParaRPr lang="cs-CZ" sz="1200" b="0" i="0" u="none" strike="noStrike">
                        <a:solidFill>
                          <a:schemeClr val="bg2">
                            <a:lumMod val="25000"/>
                          </a:schemeClr>
                        </a:solidFill>
                        <a:effectLst/>
                        <a:latin typeface="Arial" panose="020B0604020202020204" pitchFamily="34" charset="0"/>
                      </a:endParaRPr>
                    </a:p>
                  </a:txBody>
                  <a:tcPr marL="9525" marR="9525" marT="9525" marB="0" anchor="ctr"/>
                </a:tc>
                <a:tc>
                  <a:txBody>
                    <a:bodyPr/>
                    <a:lstStyle/>
                    <a:p>
                      <a:pPr marL="108000" algn="l" fontAlgn="ctr"/>
                      <a:r>
                        <a:rPr lang="cs-CZ" sz="1200" b="1" u="none" strike="noStrike" dirty="0">
                          <a:solidFill>
                            <a:schemeClr val="bg2">
                              <a:lumMod val="25000"/>
                            </a:schemeClr>
                          </a:solidFill>
                          <a:effectLst/>
                        </a:rPr>
                        <a:t>Silnice</a:t>
                      </a:r>
                      <a:endParaRPr lang="cs-CZ" sz="1200" b="1" i="0" u="none" strike="noStrike" dirty="0">
                        <a:solidFill>
                          <a:schemeClr val="bg2">
                            <a:lumMod val="25000"/>
                          </a:schemeClr>
                        </a:solidFill>
                        <a:effectLst/>
                        <a:latin typeface="Arial" panose="020B0604020202020204" pitchFamily="34" charset="0"/>
                      </a:endParaRPr>
                    </a:p>
                  </a:txBody>
                  <a:tcPr marL="9525" marR="9525" marT="9525" marB="0" anchor="ctr"/>
                </a:tc>
                <a:tc>
                  <a:txBody>
                    <a:bodyPr/>
                    <a:lstStyle/>
                    <a:p>
                      <a:pPr marL="108000" algn="l" fontAlgn="ctr"/>
                      <a:r>
                        <a:rPr lang="cs-CZ" sz="1200" u="none" strike="noStrike">
                          <a:solidFill>
                            <a:schemeClr val="bg2">
                              <a:lumMod val="25000"/>
                            </a:schemeClr>
                          </a:solidFill>
                          <a:effectLst/>
                        </a:rPr>
                        <a:t>EFRR</a:t>
                      </a:r>
                      <a:endParaRPr lang="cs-CZ" sz="1200" b="0" i="0" u="none" strike="noStrike">
                        <a:solidFill>
                          <a:schemeClr val="bg2">
                            <a:lumMod val="25000"/>
                          </a:schemeClr>
                        </a:solidFill>
                        <a:effectLst/>
                        <a:latin typeface="Arial" panose="020B0604020202020204" pitchFamily="34" charset="0"/>
                      </a:endParaRPr>
                    </a:p>
                  </a:txBody>
                  <a:tcPr marL="9525" marR="9525" marT="9525" marB="0" anchor="ctr"/>
                </a:tc>
                <a:tc>
                  <a:txBody>
                    <a:bodyPr/>
                    <a:lstStyle/>
                    <a:p>
                      <a:pPr algn="ctr" fontAlgn="ctr"/>
                      <a:r>
                        <a:rPr lang="cs-CZ" sz="1400" u="none" strike="noStrike" dirty="0">
                          <a:solidFill>
                            <a:schemeClr val="bg2">
                              <a:lumMod val="25000"/>
                            </a:schemeClr>
                          </a:solidFill>
                          <a:effectLst/>
                        </a:rPr>
                        <a:t>7 %</a:t>
                      </a:r>
                      <a:endParaRPr lang="cs-CZ" sz="1400" b="0" i="0" u="none" strike="noStrike" dirty="0">
                        <a:solidFill>
                          <a:schemeClr val="bg2">
                            <a:lumMod val="25000"/>
                          </a:schemeClr>
                        </a:solidFill>
                        <a:effectLst/>
                        <a:latin typeface="Arial" panose="020B0604020202020204" pitchFamily="34" charset="0"/>
                      </a:endParaRPr>
                    </a:p>
                  </a:txBody>
                  <a:tcPr marL="9525" marR="9525" marT="9525" marB="0" anchor="ctr"/>
                </a:tc>
                <a:tc>
                  <a:txBody>
                    <a:bodyPr/>
                    <a:lstStyle/>
                    <a:p>
                      <a:pPr algn="ctr" fontAlgn="ctr"/>
                      <a:r>
                        <a:rPr lang="cs-CZ" sz="1400" b="1" u="none" strike="noStrike" dirty="0">
                          <a:solidFill>
                            <a:schemeClr val="bg2">
                              <a:lumMod val="25000"/>
                            </a:schemeClr>
                          </a:solidFill>
                          <a:effectLst/>
                        </a:rPr>
                        <a:t>7 %</a:t>
                      </a:r>
                      <a:endParaRPr lang="cs-CZ" sz="1400" b="1" i="0" u="none" strike="noStrike" dirty="0">
                        <a:solidFill>
                          <a:schemeClr val="bg2">
                            <a:lumMod val="25000"/>
                          </a:schemeClr>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222573311"/>
                  </a:ext>
                </a:extLst>
              </a:tr>
              <a:tr h="294863">
                <a:tc rowSpan="3">
                  <a:txBody>
                    <a:bodyPr/>
                    <a:lstStyle/>
                    <a:p>
                      <a:pPr marL="108000" algn="l" fontAlgn="ctr"/>
                      <a:r>
                        <a:rPr lang="cs-CZ" sz="1200" b="1" u="none" strike="noStrike" dirty="0">
                          <a:solidFill>
                            <a:schemeClr val="bg2">
                              <a:lumMod val="25000"/>
                            </a:schemeClr>
                          </a:solidFill>
                          <a:effectLst/>
                        </a:rPr>
                        <a:t>CP 4 – priorita 4</a:t>
                      </a:r>
                      <a:endParaRPr lang="cs-CZ" sz="1200" b="1" i="0" u="none" strike="noStrike" dirty="0">
                        <a:solidFill>
                          <a:schemeClr val="bg2">
                            <a:lumMod val="25000"/>
                          </a:schemeClr>
                        </a:solidFill>
                        <a:effectLst/>
                        <a:latin typeface="Arial" panose="020B0604020202020204" pitchFamily="34" charset="0"/>
                      </a:endParaRPr>
                    </a:p>
                  </a:txBody>
                  <a:tcPr marL="9525" marR="9525" marT="9525" marB="0" anchor="ctr"/>
                </a:tc>
                <a:tc>
                  <a:txBody>
                    <a:bodyPr/>
                    <a:lstStyle/>
                    <a:p>
                      <a:pPr marL="108000" algn="l" fontAlgn="ctr"/>
                      <a:r>
                        <a:rPr lang="cs-CZ" sz="1200" u="none" strike="noStrike" dirty="0">
                          <a:solidFill>
                            <a:schemeClr val="bg2">
                              <a:lumMod val="25000"/>
                            </a:schemeClr>
                          </a:solidFill>
                          <a:effectLst/>
                        </a:rPr>
                        <a:t>SC 4.1</a:t>
                      </a:r>
                      <a:endParaRPr lang="cs-CZ" sz="1200" b="0" i="0" u="none" strike="noStrike" dirty="0">
                        <a:solidFill>
                          <a:schemeClr val="bg2">
                            <a:lumMod val="25000"/>
                          </a:schemeClr>
                        </a:solidFill>
                        <a:effectLst/>
                        <a:latin typeface="Arial" panose="020B0604020202020204" pitchFamily="34" charset="0"/>
                      </a:endParaRPr>
                    </a:p>
                  </a:txBody>
                  <a:tcPr marL="9525" marR="9525" marT="9525" marB="0" anchor="ctr"/>
                </a:tc>
                <a:tc>
                  <a:txBody>
                    <a:bodyPr/>
                    <a:lstStyle/>
                    <a:p>
                      <a:pPr marL="108000" algn="l" fontAlgn="ctr"/>
                      <a:r>
                        <a:rPr lang="cs-CZ" sz="1200" b="1" u="none" strike="noStrike" dirty="0">
                          <a:solidFill>
                            <a:schemeClr val="bg2">
                              <a:lumMod val="25000"/>
                            </a:schemeClr>
                          </a:solidFill>
                          <a:effectLst/>
                        </a:rPr>
                        <a:t>Vzdělávání </a:t>
                      </a:r>
                      <a:endParaRPr lang="cs-CZ" sz="1200" b="1" i="0" u="none" strike="noStrike" dirty="0">
                        <a:solidFill>
                          <a:schemeClr val="bg2">
                            <a:lumMod val="25000"/>
                          </a:schemeClr>
                        </a:solidFill>
                        <a:effectLst/>
                        <a:latin typeface="Arial" panose="020B0604020202020204" pitchFamily="34" charset="0"/>
                      </a:endParaRPr>
                    </a:p>
                  </a:txBody>
                  <a:tcPr marL="9525" marR="9525" marT="9525" marB="0" anchor="ctr"/>
                </a:tc>
                <a:tc>
                  <a:txBody>
                    <a:bodyPr/>
                    <a:lstStyle/>
                    <a:p>
                      <a:pPr marL="108000" algn="l" fontAlgn="ctr"/>
                      <a:r>
                        <a:rPr lang="cs-CZ" sz="1200" u="none" strike="noStrike" dirty="0">
                          <a:solidFill>
                            <a:schemeClr val="bg2">
                              <a:lumMod val="25000"/>
                            </a:schemeClr>
                          </a:solidFill>
                          <a:effectLst/>
                        </a:rPr>
                        <a:t>EFRR</a:t>
                      </a:r>
                      <a:endParaRPr lang="cs-CZ" sz="1200" b="0" i="0" u="none" strike="noStrike" dirty="0">
                        <a:solidFill>
                          <a:schemeClr val="bg2">
                            <a:lumMod val="25000"/>
                          </a:schemeClr>
                        </a:solidFill>
                        <a:effectLst/>
                        <a:latin typeface="Arial" panose="020B0604020202020204" pitchFamily="34" charset="0"/>
                      </a:endParaRPr>
                    </a:p>
                  </a:txBody>
                  <a:tcPr marL="9525" marR="9525" marT="9525" marB="0" anchor="ctr"/>
                </a:tc>
                <a:tc rowSpan="3">
                  <a:txBody>
                    <a:bodyPr/>
                    <a:lstStyle/>
                    <a:p>
                      <a:pPr algn="ctr" fontAlgn="ctr"/>
                      <a:r>
                        <a:rPr lang="cs-CZ" sz="1400" u="none" strike="noStrike" dirty="0">
                          <a:solidFill>
                            <a:schemeClr val="bg2">
                              <a:lumMod val="25000"/>
                            </a:schemeClr>
                          </a:solidFill>
                          <a:effectLst/>
                        </a:rPr>
                        <a:t>31 %</a:t>
                      </a:r>
                      <a:endParaRPr lang="cs-CZ" sz="1400" b="0" i="0" u="none" strike="noStrike" dirty="0">
                        <a:solidFill>
                          <a:schemeClr val="bg2">
                            <a:lumMod val="25000"/>
                          </a:schemeClr>
                        </a:solidFill>
                        <a:effectLst/>
                        <a:latin typeface="Arial" panose="020B0604020202020204" pitchFamily="34" charset="0"/>
                      </a:endParaRPr>
                    </a:p>
                  </a:txBody>
                  <a:tcPr marL="9525" marR="9525" marT="9525" marB="0" anchor="ctr"/>
                </a:tc>
                <a:tc>
                  <a:txBody>
                    <a:bodyPr/>
                    <a:lstStyle/>
                    <a:p>
                      <a:pPr algn="ctr" fontAlgn="ctr"/>
                      <a:r>
                        <a:rPr lang="cs-CZ" sz="1400" b="1" u="none" strike="noStrike" dirty="0">
                          <a:solidFill>
                            <a:schemeClr val="bg2">
                              <a:lumMod val="25000"/>
                            </a:schemeClr>
                          </a:solidFill>
                          <a:effectLst/>
                        </a:rPr>
                        <a:t>12 %</a:t>
                      </a:r>
                      <a:endParaRPr lang="cs-CZ" sz="1400" b="1" i="0" u="none" strike="noStrike" dirty="0">
                        <a:solidFill>
                          <a:schemeClr val="bg2">
                            <a:lumMod val="25000"/>
                          </a:schemeClr>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47210007"/>
                  </a:ext>
                </a:extLst>
              </a:tr>
              <a:tr h="294863">
                <a:tc vMerge="1">
                  <a:txBody>
                    <a:bodyPr/>
                    <a:lstStyle/>
                    <a:p>
                      <a:endParaRPr lang="cs-CZ"/>
                    </a:p>
                  </a:txBody>
                  <a:tcPr/>
                </a:tc>
                <a:tc>
                  <a:txBody>
                    <a:bodyPr/>
                    <a:lstStyle/>
                    <a:p>
                      <a:pPr marL="108000" algn="l" fontAlgn="ctr"/>
                      <a:r>
                        <a:rPr lang="cs-CZ" sz="1200" u="none" strike="noStrike" dirty="0">
                          <a:solidFill>
                            <a:schemeClr val="bg2">
                              <a:lumMod val="25000"/>
                            </a:schemeClr>
                          </a:solidFill>
                          <a:effectLst/>
                        </a:rPr>
                        <a:t>SC 4.2</a:t>
                      </a:r>
                      <a:endParaRPr lang="cs-CZ" sz="1200" b="0" i="0" u="none" strike="noStrike" dirty="0">
                        <a:solidFill>
                          <a:schemeClr val="bg2">
                            <a:lumMod val="25000"/>
                          </a:schemeClr>
                        </a:solidFill>
                        <a:effectLst/>
                        <a:latin typeface="Arial" panose="020B0604020202020204" pitchFamily="34" charset="0"/>
                      </a:endParaRPr>
                    </a:p>
                  </a:txBody>
                  <a:tcPr marL="9525" marR="9525" marT="9525" marB="0" anchor="ctr"/>
                </a:tc>
                <a:tc>
                  <a:txBody>
                    <a:bodyPr/>
                    <a:lstStyle/>
                    <a:p>
                      <a:pPr marL="108000" algn="l" fontAlgn="ctr"/>
                      <a:r>
                        <a:rPr lang="cs-CZ" sz="1200" b="1" u="none" strike="noStrike" dirty="0">
                          <a:solidFill>
                            <a:schemeClr val="bg2">
                              <a:lumMod val="25000"/>
                            </a:schemeClr>
                          </a:solidFill>
                          <a:effectLst/>
                        </a:rPr>
                        <a:t>Sociální infrastruktura</a:t>
                      </a:r>
                      <a:endParaRPr lang="cs-CZ" sz="1200" b="1" i="0" u="none" strike="noStrike" dirty="0">
                        <a:solidFill>
                          <a:schemeClr val="bg2">
                            <a:lumMod val="25000"/>
                          </a:schemeClr>
                        </a:solidFill>
                        <a:effectLst/>
                        <a:latin typeface="Arial" panose="020B0604020202020204" pitchFamily="34" charset="0"/>
                      </a:endParaRPr>
                    </a:p>
                  </a:txBody>
                  <a:tcPr marL="9525" marR="9525" marT="9525" marB="0" anchor="ctr"/>
                </a:tc>
                <a:tc>
                  <a:txBody>
                    <a:bodyPr/>
                    <a:lstStyle/>
                    <a:p>
                      <a:pPr marL="108000" algn="l" fontAlgn="ctr"/>
                      <a:r>
                        <a:rPr lang="cs-CZ" sz="1200" u="none" strike="noStrike" dirty="0">
                          <a:solidFill>
                            <a:schemeClr val="bg2">
                              <a:lumMod val="25000"/>
                            </a:schemeClr>
                          </a:solidFill>
                          <a:effectLst/>
                        </a:rPr>
                        <a:t>EFRR</a:t>
                      </a:r>
                      <a:endParaRPr lang="cs-CZ" sz="1200" b="0" i="0" u="none" strike="noStrike" dirty="0">
                        <a:solidFill>
                          <a:schemeClr val="bg2">
                            <a:lumMod val="25000"/>
                          </a:schemeClr>
                        </a:solidFill>
                        <a:effectLst/>
                        <a:latin typeface="Arial" panose="020B0604020202020204" pitchFamily="34" charset="0"/>
                      </a:endParaRPr>
                    </a:p>
                  </a:txBody>
                  <a:tcPr marL="9525" marR="9525" marT="9525" marB="0" anchor="ctr"/>
                </a:tc>
                <a:tc vMerge="1">
                  <a:txBody>
                    <a:bodyPr/>
                    <a:lstStyle/>
                    <a:p>
                      <a:endParaRPr lang="cs-CZ"/>
                    </a:p>
                  </a:txBody>
                  <a:tcPr/>
                </a:tc>
                <a:tc>
                  <a:txBody>
                    <a:bodyPr/>
                    <a:lstStyle/>
                    <a:p>
                      <a:pPr algn="ctr" fontAlgn="ctr"/>
                      <a:r>
                        <a:rPr lang="cs-CZ" sz="1400" b="1" u="none" strike="noStrike" dirty="0">
                          <a:solidFill>
                            <a:schemeClr val="bg2">
                              <a:lumMod val="25000"/>
                            </a:schemeClr>
                          </a:solidFill>
                          <a:effectLst/>
                        </a:rPr>
                        <a:t>11 %</a:t>
                      </a:r>
                      <a:endParaRPr lang="cs-CZ" sz="1400" b="1" i="0" u="none" strike="noStrike" dirty="0">
                        <a:solidFill>
                          <a:schemeClr val="bg2">
                            <a:lumMod val="25000"/>
                          </a:schemeClr>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740294826"/>
                  </a:ext>
                </a:extLst>
              </a:tr>
              <a:tr h="294863">
                <a:tc vMerge="1">
                  <a:txBody>
                    <a:bodyPr/>
                    <a:lstStyle/>
                    <a:p>
                      <a:endParaRPr lang="cs-CZ"/>
                    </a:p>
                  </a:txBody>
                  <a:tcPr/>
                </a:tc>
                <a:tc>
                  <a:txBody>
                    <a:bodyPr/>
                    <a:lstStyle/>
                    <a:p>
                      <a:pPr marL="108000" algn="l" fontAlgn="ctr"/>
                      <a:r>
                        <a:rPr lang="cs-CZ" sz="1200" u="none" strike="noStrike" dirty="0">
                          <a:solidFill>
                            <a:schemeClr val="bg2">
                              <a:lumMod val="25000"/>
                            </a:schemeClr>
                          </a:solidFill>
                          <a:effectLst/>
                        </a:rPr>
                        <a:t>SC 4.3</a:t>
                      </a:r>
                      <a:endParaRPr lang="cs-CZ" sz="1200" b="0" i="0" u="none" strike="noStrike" dirty="0">
                        <a:solidFill>
                          <a:schemeClr val="bg2">
                            <a:lumMod val="25000"/>
                          </a:schemeClr>
                        </a:solidFill>
                        <a:effectLst/>
                        <a:latin typeface="Arial" panose="020B0604020202020204" pitchFamily="34" charset="0"/>
                      </a:endParaRPr>
                    </a:p>
                  </a:txBody>
                  <a:tcPr marL="9525" marR="9525" marT="9525" marB="0" anchor="ctr"/>
                </a:tc>
                <a:tc>
                  <a:txBody>
                    <a:bodyPr/>
                    <a:lstStyle/>
                    <a:p>
                      <a:pPr marL="108000" algn="l" fontAlgn="ctr"/>
                      <a:r>
                        <a:rPr lang="cs-CZ" sz="1200" b="1" u="none" strike="noStrike" dirty="0">
                          <a:solidFill>
                            <a:schemeClr val="bg2">
                              <a:lumMod val="25000"/>
                            </a:schemeClr>
                          </a:solidFill>
                          <a:effectLst/>
                        </a:rPr>
                        <a:t>Zdravotnictví</a:t>
                      </a:r>
                      <a:endParaRPr lang="cs-CZ" sz="1200" b="1" i="0" u="none" strike="noStrike" dirty="0">
                        <a:solidFill>
                          <a:schemeClr val="bg2">
                            <a:lumMod val="25000"/>
                          </a:schemeClr>
                        </a:solidFill>
                        <a:effectLst/>
                        <a:latin typeface="Arial" panose="020B0604020202020204" pitchFamily="34" charset="0"/>
                      </a:endParaRPr>
                    </a:p>
                  </a:txBody>
                  <a:tcPr marL="9525" marR="9525" marT="9525" marB="0" anchor="ctr"/>
                </a:tc>
                <a:tc>
                  <a:txBody>
                    <a:bodyPr/>
                    <a:lstStyle/>
                    <a:p>
                      <a:pPr marL="108000" algn="l" fontAlgn="ctr"/>
                      <a:r>
                        <a:rPr lang="cs-CZ" sz="1200" u="none" strike="noStrike" dirty="0">
                          <a:solidFill>
                            <a:schemeClr val="bg2">
                              <a:lumMod val="25000"/>
                            </a:schemeClr>
                          </a:solidFill>
                          <a:effectLst/>
                        </a:rPr>
                        <a:t>EFRR</a:t>
                      </a:r>
                      <a:endParaRPr lang="cs-CZ" sz="1200" b="0" i="0" u="none" strike="noStrike" dirty="0">
                        <a:solidFill>
                          <a:schemeClr val="bg2">
                            <a:lumMod val="25000"/>
                          </a:schemeClr>
                        </a:solidFill>
                        <a:effectLst/>
                        <a:latin typeface="Arial" panose="020B0604020202020204" pitchFamily="34" charset="0"/>
                      </a:endParaRPr>
                    </a:p>
                  </a:txBody>
                  <a:tcPr marL="9525" marR="9525" marT="9525" marB="0" anchor="ctr"/>
                </a:tc>
                <a:tc vMerge="1">
                  <a:txBody>
                    <a:bodyPr/>
                    <a:lstStyle/>
                    <a:p>
                      <a:endParaRPr lang="cs-CZ"/>
                    </a:p>
                  </a:txBody>
                  <a:tcPr/>
                </a:tc>
                <a:tc>
                  <a:txBody>
                    <a:bodyPr/>
                    <a:lstStyle/>
                    <a:p>
                      <a:pPr algn="ctr" fontAlgn="ctr"/>
                      <a:r>
                        <a:rPr lang="cs-CZ" sz="1400" b="1" u="none" strike="noStrike" dirty="0">
                          <a:solidFill>
                            <a:schemeClr val="bg2">
                              <a:lumMod val="25000"/>
                            </a:schemeClr>
                          </a:solidFill>
                          <a:effectLst/>
                        </a:rPr>
                        <a:t>8 %</a:t>
                      </a:r>
                      <a:endParaRPr lang="cs-CZ" sz="1400" b="1" i="0" u="none" strike="noStrike" dirty="0">
                        <a:solidFill>
                          <a:schemeClr val="bg2">
                            <a:lumMod val="25000"/>
                          </a:schemeClr>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982353687"/>
                  </a:ext>
                </a:extLst>
              </a:tr>
              <a:tr h="294863">
                <a:tc rowSpan="2">
                  <a:txBody>
                    <a:bodyPr/>
                    <a:lstStyle/>
                    <a:p>
                      <a:pPr marL="108000" algn="l" fontAlgn="ctr"/>
                      <a:r>
                        <a:rPr lang="cs-CZ" sz="1200" b="1" u="none" strike="noStrike" dirty="0">
                          <a:solidFill>
                            <a:schemeClr val="bg2">
                              <a:lumMod val="25000"/>
                            </a:schemeClr>
                          </a:solidFill>
                          <a:effectLst/>
                        </a:rPr>
                        <a:t>CP 5 – priorita 5</a:t>
                      </a:r>
                      <a:endParaRPr lang="cs-CZ" sz="1200" b="1" i="0" u="none" strike="noStrike" dirty="0">
                        <a:solidFill>
                          <a:schemeClr val="bg2">
                            <a:lumMod val="25000"/>
                          </a:schemeClr>
                        </a:solidFill>
                        <a:effectLst/>
                        <a:latin typeface="Arial" panose="020B0604020202020204" pitchFamily="34" charset="0"/>
                      </a:endParaRPr>
                    </a:p>
                  </a:txBody>
                  <a:tcPr marL="9525" marR="9525" marT="9525" marB="0" anchor="ctr"/>
                </a:tc>
                <a:tc>
                  <a:txBody>
                    <a:bodyPr/>
                    <a:lstStyle/>
                    <a:p>
                      <a:pPr marL="108000" algn="l" fontAlgn="ctr"/>
                      <a:r>
                        <a:rPr lang="cs-CZ" sz="1200" u="none" strike="noStrike" dirty="0">
                          <a:solidFill>
                            <a:schemeClr val="bg2">
                              <a:lumMod val="25000"/>
                            </a:schemeClr>
                          </a:solidFill>
                          <a:effectLst/>
                        </a:rPr>
                        <a:t>SC 5.1</a:t>
                      </a:r>
                      <a:endParaRPr lang="cs-CZ" sz="1200" b="0" i="0" u="none" strike="noStrike" dirty="0">
                        <a:solidFill>
                          <a:schemeClr val="bg2">
                            <a:lumMod val="25000"/>
                          </a:schemeClr>
                        </a:solidFill>
                        <a:effectLst/>
                        <a:latin typeface="Arial" panose="020B0604020202020204" pitchFamily="34" charset="0"/>
                      </a:endParaRPr>
                    </a:p>
                  </a:txBody>
                  <a:tcPr marL="9525" marR="9525" marT="9525" marB="0" anchor="ctr"/>
                </a:tc>
                <a:tc>
                  <a:txBody>
                    <a:bodyPr/>
                    <a:lstStyle/>
                    <a:p>
                      <a:pPr marL="108000" algn="l" fontAlgn="ctr"/>
                      <a:r>
                        <a:rPr lang="cs-CZ" sz="1200" b="1" u="none" strike="noStrike" dirty="0">
                          <a:solidFill>
                            <a:schemeClr val="bg2">
                              <a:lumMod val="25000"/>
                            </a:schemeClr>
                          </a:solidFill>
                          <a:effectLst/>
                        </a:rPr>
                        <a:t>CLLD</a:t>
                      </a:r>
                      <a:endParaRPr lang="cs-CZ" sz="1200" b="1" i="0" u="none" strike="noStrike" dirty="0">
                        <a:solidFill>
                          <a:schemeClr val="bg2">
                            <a:lumMod val="25000"/>
                          </a:schemeClr>
                        </a:solidFill>
                        <a:effectLst/>
                        <a:latin typeface="Arial" panose="020B0604020202020204" pitchFamily="34" charset="0"/>
                      </a:endParaRPr>
                    </a:p>
                  </a:txBody>
                  <a:tcPr marL="9525" marR="9525" marT="9525" marB="0" anchor="ctr"/>
                </a:tc>
                <a:tc>
                  <a:txBody>
                    <a:bodyPr/>
                    <a:lstStyle/>
                    <a:p>
                      <a:pPr marL="108000" algn="l" fontAlgn="ctr"/>
                      <a:r>
                        <a:rPr lang="cs-CZ" sz="1200" u="none" strike="noStrike" dirty="0">
                          <a:solidFill>
                            <a:schemeClr val="bg2">
                              <a:lumMod val="25000"/>
                            </a:schemeClr>
                          </a:solidFill>
                          <a:effectLst/>
                        </a:rPr>
                        <a:t>EFRR</a:t>
                      </a:r>
                      <a:endParaRPr lang="cs-CZ" sz="1200" b="0" i="0" u="none" strike="noStrike" dirty="0">
                        <a:solidFill>
                          <a:schemeClr val="bg2">
                            <a:lumMod val="25000"/>
                          </a:schemeClr>
                        </a:solidFill>
                        <a:effectLst/>
                        <a:latin typeface="Arial" panose="020B0604020202020204" pitchFamily="34" charset="0"/>
                      </a:endParaRPr>
                    </a:p>
                  </a:txBody>
                  <a:tcPr marL="9525" marR="9525" marT="9525" marB="0" anchor="ctr"/>
                </a:tc>
                <a:tc rowSpan="2">
                  <a:txBody>
                    <a:bodyPr/>
                    <a:lstStyle/>
                    <a:p>
                      <a:pPr algn="ctr" fontAlgn="ctr"/>
                      <a:r>
                        <a:rPr lang="cs-CZ" sz="1400" u="none" strike="noStrike" dirty="0">
                          <a:solidFill>
                            <a:schemeClr val="bg2">
                              <a:lumMod val="25000"/>
                            </a:schemeClr>
                          </a:solidFill>
                          <a:effectLst/>
                        </a:rPr>
                        <a:t>15 %</a:t>
                      </a:r>
                      <a:endParaRPr lang="cs-CZ" sz="1400" b="0" i="0" u="none" strike="noStrike" dirty="0">
                        <a:solidFill>
                          <a:schemeClr val="bg2">
                            <a:lumMod val="25000"/>
                          </a:schemeClr>
                        </a:solidFill>
                        <a:effectLst/>
                        <a:latin typeface="Arial" panose="020B0604020202020204" pitchFamily="34" charset="0"/>
                      </a:endParaRPr>
                    </a:p>
                  </a:txBody>
                  <a:tcPr marL="9525" marR="9525" marT="9525" marB="0" anchor="ctr"/>
                </a:tc>
                <a:tc>
                  <a:txBody>
                    <a:bodyPr/>
                    <a:lstStyle/>
                    <a:p>
                      <a:pPr algn="ctr" fontAlgn="ctr"/>
                      <a:r>
                        <a:rPr lang="cs-CZ" sz="1400" b="1" u="none" strike="noStrike" dirty="0">
                          <a:solidFill>
                            <a:schemeClr val="bg2">
                              <a:lumMod val="25000"/>
                            </a:schemeClr>
                          </a:solidFill>
                          <a:effectLst/>
                        </a:rPr>
                        <a:t>8 %</a:t>
                      </a:r>
                      <a:endParaRPr lang="cs-CZ" sz="1400" b="1" i="0" u="none" strike="noStrike" dirty="0">
                        <a:solidFill>
                          <a:schemeClr val="bg2">
                            <a:lumMod val="25000"/>
                          </a:schemeClr>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686406583"/>
                  </a:ext>
                </a:extLst>
              </a:tr>
              <a:tr h="235204">
                <a:tc vMerge="1">
                  <a:txBody>
                    <a:bodyPr/>
                    <a:lstStyle/>
                    <a:p>
                      <a:endParaRPr lang="cs-CZ"/>
                    </a:p>
                  </a:txBody>
                  <a:tcPr/>
                </a:tc>
                <a:tc>
                  <a:txBody>
                    <a:bodyPr/>
                    <a:lstStyle/>
                    <a:p>
                      <a:pPr marL="108000" algn="l" fontAlgn="ctr"/>
                      <a:r>
                        <a:rPr lang="cs-CZ" sz="1200" u="none" strike="noStrike" dirty="0">
                          <a:solidFill>
                            <a:schemeClr val="bg2">
                              <a:lumMod val="25000"/>
                            </a:schemeClr>
                          </a:solidFill>
                          <a:effectLst/>
                        </a:rPr>
                        <a:t>SC 5.2</a:t>
                      </a:r>
                      <a:endParaRPr lang="cs-CZ" sz="1200" b="0" i="0" u="none" strike="noStrike" dirty="0">
                        <a:solidFill>
                          <a:schemeClr val="bg2">
                            <a:lumMod val="25000"/>
                          </a:schemeClr>
                        </a:solidFill>
                        <a:effectLst/>
                        <a:latin typeface="Arial" panose="020B0604020202020204" pitchFamily="34" charset="0"/>
                      </a:endParaRPr>
                    </a:p>
                  </a:txBody>
                  <a:tcPr marL="9525" marR="9525" marT="9525" marB="0" anchor="ctr"/>
                </a:tc>
                <a:tc>
                  <a:txBody>
                    <a:bodyPr/>
                    <a:lstStyle/>
                    <a:p>
                      <a:pPr marL="108000" algn="l" fontAlgn="ctr"/>
                      <a:r>
                        <a:rPr lang="cs-CZ" sz="1200" b="1" u="none" strike="noStrike" dirty="0">
                          <a:solidFill>
                            <a:schemeClr val="bg2">
                              <a:lumMod val="25000"/>
                            </a:schemeClr>
                          </a:solidFill>
                          <a:effectLst/>
                        </a:rPr>
                        <a:t>Kultura a cestovní ruch</a:t>
                      </a:r>
                      <a:endParaRPr lang="cs-CZ" sz="1200" b="1" i="0" u="none" strike="noStrike" dirty="0">
                        <a:solidFill>
                          <a:schemeClr val="bg2">
                            <a:lumMod val="25000"/>
                          </a:schemeClr>
                        </a:solidFill>
                        <a:effectLst/>
                        <a:latin typeface="Arial" panose="020B0604020202020204" pitchFamily="34" charset="0"/>
                      </a:endParaRPr>
                    </a:p>
                  </a:txBody>
                  <a:tcPr marL="9525" marR="9525" marT="9525" marB="0" anchor="ctr"/>
                </a:tc>
                <a:tc>
                  <a:txBody>
                    <a:bodyPr/>
                    <a:lstStyle/>
                    <a:p>
                      <a:pPr marL="108000" algn="l" fontAlgn="ctr"/>
                      <a:r>
                        <a:rPr lang="cs-CZ" sz="1200" u="none" strike="noStrike" dirty="0">
                          <a:solidFill>
                            <a:schemeClr val="bg2">
                              <a:lumMod val="25000"/>
                            </a:schemeClr>
                          </a:solidFill>
                          <a:effectLst/>
                        </a:rPr>
                        <a:t>EFRR</a:t>
                      </a:r>
                      <a:endParaRPr lang="cs-CZ" sz="1200" b="0" i="0" u="none" strike="noStrike" dirty="0">
                        <a:solidFill>
                          <a:schemeClr val="bg2">
                            <a:lumMod val="25000"/>
                          </a:schemeClr>
                        </a:solidFill>
                        <a:effectLst/>
                        <a:latin typeface="Arial" panose="020B0604020202020204" pitchFamily="34" charset="0"/>
                      </a:endParaRPr>
                    </a:p>
                  </a:txBody>
                  <a:tcPr marL="9525" marR="9525" marT="9525" marB="0" anchor="ctr"/>
                </a:tc>
                <a:tc vMerge="1">
                  <a:txBody>
                    <a:bodyPr/>
                    <a:lstStyle/>
                    <a:p>
                      <a:endParaRPr lang="cs-CZ"/>
                    </a:p>
                  </a:txBody>
                  <a:tcPr/>
                </a:tc>
                <a:tc>
                  <a:txBody>
                    <a:bodyPr/>
                    <a:lstStyle/>
                    <a:p>
                      <a:pPr algn="ctr" fontAlgn="ctr"/>
                      <a:r>
                        <a:rPr lang="cs-CZ" sz="1400" b="1" u="none" strike="noStrike" dirty="0">
                          <a:solidFill>
                            <a:schemeClr val="bg2">
                              <a:lumMod val="25000"/>
                            </a:schemeClr>
                          </a:solidFill>
                          <a:effectLst/>
                        </a:rPr>
                        <a:t>7 %</a:t>
                      </a:r>
                      <a:endParaRPr lang="cs-CZ" sz="1400" b="1" i="0" u="none" strike="noStrike" dirty="0">
                        <a:solidFill>
                          <a:schemeClr val="bg2">
                            <a:lumMod val="25000"/>
                          </a:schemeClr>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107584815"/>
                  </a:ext>
                </a:extLst>
              </a:tr>
            </a:tbl>
          </a:graphicData>
        </a:graphic>
      </p:graphicFrame>
    </p:spTree>
    <p:extLst>
      <p:ext uri="{BB962C8B-B14F-4D97-AF65-F5344CB8AC3E}">
        <p14:creationId xmlns:p14="http://schemas.microsoft.com/office/powerpoint/2010/main" val="878688632"/>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5107" y="388643"/>
            <a:ext cx="8036909" cy="677824"/>
          </a:xfrm>
        </p:spPr>
        <p:txBody>
          <a:bodyPr>
            <a:normAutofit/>
          </a:bodyPr>
          <a:lstStyle/>
          <a:p>
            <a:pPr algn="ctr"/>
            <a:r>
              <a:rPr lang="cs-CZ" sz="2400" b="1" dirty="0">
                <a:solidFill>
                  <a:srgbClr val="1D70B8"/>
                </a:solidFill>
                <a:latin typeface="Arial" panose="020B0604020202020204" pitchFamily="34" charset="0"/>
                <a:ea typeface="+mn-ea"/>
                <a:cs typeface="Arial" panose="020B0604020202020204" pitchFamily="34" charset="0"/>
              </a:rPr>
              <a:t>   Legislativa pro období 2021-2027</a:t>
            </a:r>
          </a:p>
        </p:txBody>
      </p:sp>
      <p:sp>
        <p:nvSpPr>
          <p:cNvPr id="3" name="Zástupný symbol pro obsah 2"/>
          <p:cNvSpPr>
            <a:spLocks noGrp="1"/>
          </p:cNvSpPr>
          <p:nvPr>
            <p:ph idx="1"/>
          </p:nvPr>
        </p:nvSpPr>
        <p:spPr>
          <a:xfrm>
            <a:off x="652127" y="1327780"/>
            <a:ext cx="7662868" cy="4509494"/>
          </a:xfrm>
        </p:spPr>
        <p:txBody>
          <a:bodyPr>
            <a:normAutofit/>
          </a:bodyPr>
          <a:lstStyle/>
          <a:p>
            <a:pPr marL="0" indent="0" algn="ctr">
              <a:spcBef>
                <a:spcPts val="879"/>
              </a:spcBef>
              <a:buNone/>
            </a:pPr>
            <a:r>
              <a:rPr lang="cs-CZ" sz="1800" b="1" dirty="0">
                <a:solidFill>
                  <a:schemeClr val="bg2">
                    <a:lumMod val="25000"/>
                  </a:schemeClr>
                </a:solidFill>
              </a:rPr>
              <a:t>Co víme a co máme k dispozici od Evropské komise?</a:t>
            </a:r>
          </a:p>
          <a:p>
            <a:pPr marL="0" indent="0" algn="just">
              <a:spcBef>
                <a:spcPts val="879"/>
              </a:spcBef>
              <a:buNone/>
            </a:pPr>
            <a:endParaRPr lang="cs-CZ" sz="1800" b="1" dirty="0">
              <a:solidFill>
                <a:schemeClr val="bg2">
                  <a:lumMod val="25000"/>
                </a:schemeClr>
              </a:solidFill>
            </a:endParaRPr>
          </a:p>
          <a:p>
            <a:pPr>
              <a:lnSpc>
                <a:spcPct val="150000"/>
              </a:lnSpc>
              <a:spcBef>
                <a:spcPts val="879"/>
              </a:spcBef>
            </a:pPr>
            <a:r>
              <a:rPr lang="cs-CZ" sz="1700" dirty="0">
                <a:solidFill>
                  <a:schemeClr val="bg2">
                    <a:lumMod val="25000"/>
                  </a:schemeClr>
                </a:solidFill>
              </a:rPr>
              <a:t>Návrh Obecného nařízení z května 2018 - maximum bloků navrhované legislativy s členskými státy uzavřeno; nyní jednání s Evropským parlamentem</a:t>
            </a:r>
          </a:p>
          <a:p>
            <a:pPr algn="just">
              <a:lnSpc>
                <a:spcPct val="150000"/>
              </a:lnSpc>
              <a:spcBef>
                <a:spcPts val="879"/>
              </a:spcBef>
            </a:pPr>
            <a:r>
              <a:rPr lang="cs-CZ" sz="1700" dirty="0">
                <a:solidFill>
                  <a:schemeClr val="bg2">
                    <a:lumMod val="25000"/>
                  </a:schemeClr>
                </a:solidFill>
              </a:rPr>
              <a:t>Návrh nařízení k EFRR a Fondu soudržnosti z května 2018 </a:t>
            </a:r>
          </a:p>
          <a:p>
            <a:pPr algn="just">
              <a:lnSpc>
                <a:spcPct val="150000"/>
              </a:lnSpc>
              <a:spcBef>
                <a:spcPts val="879"/>
              </a:spcBef>
            </a:pPr>
            <a:r>
              <a:rPr lang="cs-CZ" sz="1700" dirty="0">
                <a:solidFill>
                  <a:schemeClr val="bg2">
                    <a:lumMod val="25000"/>
                  </a:schemeClr>
                </a:solidFill>
              </a:rPr>
              <a:t>Zpráva o ČR 2019 (Country Report)</a:t>
            </a:r>
          </a:p>
          <a:p>
            <a:pPr algn="just">
              <a:lnSpc>
                <a:spcPct val="150000"/>
              </a:lnSpc>
              <a:spcBef>
                <a:spcPts val="879"/>
              </a:spcBef>
            </a:pPr>
            <a:r>
              <a:rPr lang="cs-CZ" sz="1700" dirty="0">
                <a:solidFill>
                  <a:schemeClr val="bg2">
                    <a:lumMod val="25000"/>
                  </a:schemeClr>
                </a:solidFill>
              </a:rPr>
              <a:t>Finanční otázky (alokace, míry kofinancování, tematická koncentrace, N+2) součástí </a:t>
            </a:r>
            <a:r>
              <a:rPr lang="cs-CZ" sz="1700" dirty="0" err="1">
                <a:solidFill>
                  <a:schemeClr val="bg2">
                    <a:lumMod val="25000"/>
                  </a:schemeClr>
                </a:solidFill>
              </a:rPr>
              <a:t>negoboxu</a:t>
            </a:r>
            <a:r>
              <a:rPr lang="cs-CZ" sz="1700" dirty="0">
                <a:solidFill>
                  <a:schemeClr val="bg2">
                    <a:lumMod val="25000"/>
                  </a:schemeClr>
                </a:solidFill>
              </a:rPr>
              <a:t>, který souvisí s vyjednáváním Víceletého finančního rámce</a:t>
            </a:r>
          </a:p>
          <a:p>
            <a:pPr algn="just">
              <a:spcBef>
                <a:spcPts val="879"/>
              </a:spcBef>
            </a:pPr>
            <a:endParaRPr lang="cs-CZ" sz="2000" dirty="0">
              <a:solidFill>
                <a:schemeClr val="tx1"/>
              </a:solidFill>
            </a:endParaRPr>
          </a:p>
          <a:p>
            <a:pPr algn="just">
              <a:spcBef>
                <a:spcPts val="879"/>
              </a:spcBef>
            </a:pPr>
            <a:endParaRPr lang="cs-CZ" sz="2000" dirty="0">
              <a:solidFill>
                <a:schemeClr val="tx1"/>
              </a:solidFill>
            </a:endParaRPr>
          </a:p>
          <a:p>
            <a:pPr algn="just">
              <a:spcBef>
                <a:spcPts val="879"/>
              </a:spcBef>
            </a:pPr>
            <a:endParaRPr lang="cs-CZ" sz="2344" dirty="0"/>
          </a:p>
        </p:txBody>
      </p:sp>
    </p:spTree>
    <p:extLst>
      <p:ext uri="{BB962C8B-B14F-4D97-AF65-F5344CB8AC3E}">
        <p14:creationId xmlns:p14="http://schemas.microsoft.com/office/powerpoint/2010/main" val="2722572369"/>
      </p:ext>
    </p:extLst>
  </p:cSld>
  <p:clrMapOvr>
    <a:masterClrMapping/>
  </p:clrMapOvr>
  <p:transition spd="slow">
    <p:push/>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6DB45F6E-7C5C-4CCF-889A-9E0300EF88F4}"/>
              </a:ext>
            </a:extLst>
          </p:cNvPr>
          <p:cNvSpPr txBox="1"/>
          <p:nvPr/>
        </p:nvSpPr>
        <p:spPr>
          <a:xfrm>
            <a:off x="720000" y="637685"/>
            <a:ext cx="6913372" cy="461665"/>
          </a:xfrm>
          <a:prstGeom prst="rect">
            <a:avLst/>
          </a:prstGeom>
          <a:noFill/>
        </p:spPr>
        <p:txBody>
          <a:bodyPr wrap="square" rtlCol="0">
            <a:spAutoFit/>
          </a:bodyPr>
          <a:lstStyle/>
          <a:p>
            <a:pPr algn="ctr"/>
            <a:r>
              <a:rPr lang="cs-CZ" sz="2400" b="1" dirty="0">
                <a:solidFill>
                  <a:srgbClr val="1D70B8"/>
                </a:solidFill>
                <a:latin typeface="Arial" panose="020B0604020202020204" pitchFamily="34" charset="0"/>
                <a:cs typeface="Arial" panose="020B0604020202020204" pitchFamily="34" charset="0"/>
              </a:rPr>
              <a:t>Implementační struktura IROP 2021-2027</a:t>
            </a:r>
          </a:p>
        </p:txBody>
      </p:sp>
      <p:sp>
        <p:nvSpPr>
          <p:cNvPr id="5" name="TextovéPole 4">
            <a:extLst>
              <a:ext uri="{FF2B5EF4-FFF2-40B4-BE49-F238E27FC236}">
                <a16:creationId xmlns:a16="http://schemas.microsoft.com/office/drawing/2014/main" id="{2F173DD9-077B-4C7B-84BB-77CB6F2E5781}"/>
              </a:ext>
            </a:extLst>
          </p:cNvPr>
          <p:cNvSpPr txBox="1"/>
          <p:nvPr/>
        </p:nvSpPr>
        <p:spPr>
          <a:xfrm>
            <a:off x="720000" y="1521560"/>
            <a:ext cx="7704000" cy="4970591"/>
          </a:xfrm>
          <a:prstGeom prst="rect">
            <a:avLst/>
          </a:prstGeom>
          <a:noFill/>
        </p:spPr>
        <p:txBody>
          <a:bodyPr wrap="square" rtlCol="0">
            <a:spAutoFit/>
          </a:bodyPr>
          <a:lstStyle/>
          <a:p>
            <a:pPr marL="285750" indent="-285750">
              <a:spcBef>
                <a:spcPts val="600"/>
              </a:spcBef>
              <a:buClr>
                <a:srgbClr val="1D70B8"/>
              </a:buClr>
              <a:buFont typeface="Arial" panose="020B0604020202020204" pitchFamily="34" charset="0"/>
              <a:buChar char="•"/>
            </a:pPr>
            <a:r>
              <a:rPr lang="cs-CZ" sz="1700" b="1" dirty="0">
                <a:solidFill>
                  <a:schemeClr val="bg2">
                    <a:lumMod val="25000"/>
                  </a:schemeClr>
                </a:solidFill>
                <a:latin typeface="Arial" panose="020B0604020202020204" pitchFamily="34" charset="0"/>
                <a:cs typeface="Arial" panose="020B0604020202020204" pitchFamily="34" charset="0"/>
              </a:rPr>
              <a:t>Řídicí orgán IROP </a:t>
            </a:r>
            <a:r>
              <a:rPr lang="cs-CZ" sz="1700" dirty="0">
                <a:solidFill>
                  <a:schemeClr val="bg2">
                    <a:lumMod val="25000"/>
                  </a:schemeClr>
                </a:solidFill>
                <a:latin typeface="Arial" panose="020B0604020202020204" pitchFamily="34" charset="0"/>
                <a:cs typeface="Arial" panose="020B0604020202020204" pitchFamily="34" charset="0"/>
              </a:rPr>
              <a:t>= Ministerstvo pro místní rozvoj; odbor řízení operačních programů</a:t>
            </a:r>
          </a:p>
          <a:p>
            <a:pPr marL="285750" indent="-285750">
              <a:spcBef>
                <a:spcPts val="600"/>
              </a:spcBef>
              <a:buClr>
                <a:srgbClr val="1D70B8"/>
              </a:buClr>
              <a:buFont typeface="Arial" panose="020B0604020202020204" pitchFamily="34" charset="0"/>
              <a:buChar char="•"/>
            </a:pPr>
            <a:r>
              <a:rPr lang="cs-CZ" sz="1700" b="1" dirty="0">
                <a:solidFill>
                  <a:schemeClr val="bg2">
                    <a:lumMod val="25000"/>
                  </a:schemeClr>
                </a:solidFill>
                <a:latin typeface="Arial" panose="020B0604020202020204" pitchFamily="34" charset="0"/>
                <a:cs typeface="Arial" panose="020B0604020202020204" pitchFamily="34" charset="0"/>
              </a:rPr>
              <a:t>Zprostředkující subjekt </a:t>
            </a:r>
            <a:r>
              <a:rPr lang="cs-CZ" sz="1700" dirty="0">
                <a:solidFill>
                  <a:schemeClr val="bg2">
                    <a:lumMod val="25000"/>
                  </a:schemeClr>
                </a:solidFill>
                <a:latin typeface="Arial" panose="020B0604020202020204" pitchFamily="34" charset="0"/>
                <a:cs typeface="Arial" panose="020B0604020202020204" pitchFamily="34" charset="0"/>
              </a:rPr>
              <a:t>= Centrum pro regionální rozvoj České republiky</a:t>
            </a:r>
          </a:p>
          <a:p>
            <a:pPr>
              <a:spcBef>
                <a:spcPts val="600"/>
              </a:spcBef>
            </a:pPr>
            <a:r>
              <a:rPr lang="cs-CZ" sz="1700" dirty="0">
                <a:solidFill>
                  <a:schemeClr val="bg2">
                    <a:lumMod val="25000"/>
                  </a:schemeClr>
                </a:solidFill>
                <a:latin typeface="Arial" panose="020B0604020202020204" pitchFamily="34" charset="0"/>
                <a:cs typeface="Arial" panose="020B0604020202020204" pitchFamily="34" charset="0"/>
              </a:rPr>
              <a:t>     s krajskými pobočkami</a:t>
            </a:r>
          </a:p>
          <a:p>
            <a:pPr marL="285750" indent="-285750">
              <a:spcBef>
                <a:spcPts val="600"/>
              </a:spcBef>
              <a:buClr>
                <a:srgbClr val="1D70B8"/>
              </a:buClr>
              <a:buFont typeface="Arial" panose="020B0604020202020204" pitchFamily="34" charset="0"/>
              <a:buChar char="•"/>
            </a:pPr>
            <a:r>
              <a:rPr lang="cs-CZ" sz="1700" b="1" dirty="0">
                <a:solidFill>
                  <a:schemeClr val="bg2">
                    <a:lumMod val="25000"/>
                  </a:schemeClr>
                </a:solidFill>
                <a:latin typeface="Arial" panose="020B0604020202020204" pitchFamily="34" charset="0"/>
                <a:cs typeface="Arial" panose="020B0604020202020204" pitchFamily="34" charset="0"/>
              </a:rPr>
              <a:t>Monitorovací výbor IROP </a:t>
            </a:r>
            <a:r>
              <a:rPr lang="cs-CZ" sz="1700" dirty="0">
                <a:solidFill>
                  <a:schemeClr val="bg2">
                    <a:lumMod val="25000"/>
                  </a:schemeClr>
                </a:solidFill>
                <a:latin typeface="Arial" panose="020B0604020202020204" pitchFamily="34" charset="0"/>
                <a:cs typeface="Arial" panose="020B0604020202020204" pitchFamily="34" charset="0"/>
              </a:rPr>
              <a:t>– bude zřízen po schválení programu Evropskou komisí</a:t>
            </a:r>
            <a:endParaRPr lang="cs-CZ" sz="1700" b="1" dirty="0">
              <a:solidFill>
                <a:schemeClr val="bg2">
                  <a:lumMod val="25000"/>
                </a:schemeClr>
              </a:solidFill>
              <a:latin typeface="Arial" panose="020B0604020202020204" pitchFamily="34" charset="0"/>
              <a:cs typeface="Arial" panose="020B0604020202020204" pitchFamily="34" charset="0"/>
            </a:endParaRPr>
          </a:p>
          <a:p>
            <a:pPr marL="285750" indent="-285750">
              <a:spcBef>
                <a:spcPts val="600"/>
              </a:spcBef>
              <a:buClr>
                <a:srgbClr val="1D70B8"/>
              </a:buClr>
              <a:buFont typeface="Arial" panose="020B0604020202020204" pitchFamily="34" charset="0"/>
              <a:buChar char="•"/>
            </a:pPr>
            <a:r>
              <a:rPr lang="cs-CZ" sz="1700" b="1" dirty="0">
                <a:solidFill>
                  <a:schemeClr val="bg2">
                    <a:lumMod val="25000"/>
                  </a:schemeClr>
                </a:solidFill>
                <a:latin typeface="Arial" panose="020B0604020202020204" pitchFamily="34" charset="0"/>
                <a:cs typeface="Arial" panose="020B0604020202020204" pitchFamily="34" charset="0"/>
              </a:rPr>
              <a:t>Přípravný výbor IROP </a:t>
            </a:r>
            <a:r>
              <a:rPr lang="cs-CZ" sz="1700" dirty="0">
                <a:solidFill>
                  <a:schemeClr val="bg2">
                    <a:lumMod val="25000"/>
                  </a:schemeClr>
                </a:solidFill>
                <a:latin typeface="Arial" panose="020B0604020202020204" pitchFamily="34" charset="0"/>
                <a:cs typeface="Arial" panose="020B0604020202020204" pitchFamily="34" charset="0"/>
              </a:rPr>
              <a:t>– příprava IROP s resorty, územními a dalšími partnery</a:t>
            </a:r>
            <a:endParaRPr lang="cs-CZ" sz="1700" b="1" dirty="0">
              <a:solidFill>
                <a:schemeClr val="bg2">
                  <a:lumMod val="25000"/>
                </a:schemeClr>
              </a:solidFill>
              <a:latin typeface="Arial" panose="020B0604020202020204" pitchFamily="34" charset="0"/>
              <a:cs typeface="Arial" panose="020B0604020202020204" pitchFamily="34" charset="0"/>
            </a:endParaRPr>
          </a:p>
          <a:p>
            <a:pPr marL="285750" indent="-285750">
              <a:spcBef>
                <a:spcPts val="600"/>
              </a:spcBef>
              <a:buClr>
                <a:srgbClr val="1D70B8"/>
              </a:buClr>
              <a:buFont typeface="Arial" panose="020B0604020202020204" pitchFamily="34" charset="0"/>
              <a:buChar char="•"/>
            </a:pPr>
            <a:r>
              <a:rPr lang="cs-CZ" sz="1700" b="1" dirty="0">
                <a:solidFill>
                  <a:schemeClr val="bg2">
                    <a:lumMod val="25000"/>
                  </a:schemeClr>
                </a:solidFill>
                <a:latin typeface="Arial" panose="020B0604020202020204" pitchFamily="34" charset="0"/>
                <a:cs typeface="Arial" panose="020B0604020202020204" pitchFamily="34" charset="0"/>
              </a:rPr>
              <a:t>Pracovní týmy IROP pro jednotlivé oblasti </a:t>
            </a:r>
            <a:r>
              <a:rPr lang="cs-CZ" sz="1700" dirty="0">
                <a:solidFill>
                  <a:schemeClr val="bg2">
                    <a:lumMod val="25000"/>
                  </a:schemeClr>
                </a:solidFill>
                <a:latin typeface="Arial" panose="020B0604020202020204" pitchFamily="34" charset="0"/>
                <a:cs typeface="Arial" panose="020B0604020202020204" pitchFamily="34" charset="0"/>
              </a:rPr>
              <a:t>– eGovernment, mobilita, IZS, sociální infrastruktura, vzdělávání, kulturní dědictví a cestovní ruch atd.</a:t>
            </a:r>
            <a:endParaRPr lang="cs-CZ" sz="1700" b="1" dirty="0">
              <a:solidFill>
                <a:schemeClr val="bg2">
                  <a:lumMod val="25000"/>
                </a:schemeClr>
              </a:solidFill>
              <a:latin typeface="Arial" panose="020B0604020202020204" pitchFamily="34" charset="0"/>
              <a:cs typeface="Arial" panose="020B0604020202020204" pitchFamily="34" charset="0"/>
            </a:endParaRPr>
          </a:p>
          <a:p>
            <a:pPr marL="285750" indent="-285750">
              <a:spcBef>
                <a:spcPts val="600"/>
              </a:spcBef>
              <a:buClr>
                <a:srgbClr val="1D70B8"/>
              </a:buClr>
              <a:buFont typeface="Arial" panose="020B0604020202020204" pitchFamily="34" charset="0"/>
              <a:buChar char="•"/>
            </a:pPr>
            <a:r>
              <a:rPr lang="cs-CZ" sz="1700" b="1" dirty="0">
                <a:solidFill>
                  <a:schemeClr val="bg2">
                    <a:lumMod val="25000"/>
                  </a:schemeClr>
                </a:solidFill>
                <a:latin typeface="Arial" panose="020B0604020202020204" pitchFamily="34" charset="0"/>
                <a:cs typeface="Arial" panose="020B0604020202020204" pitchFamily="34" charset="0"/>
              </a:rPr>
              <a:t>Nositelé integrovaných strategií </a:t>
            </a:r>
            <a:r>
              <a:rPr lang="cs-CZ" sz="1700" dirty="0">
                <a:solidFill>
                  <a:schemeClr val="bg2">
                    <a:lumMod val="25000"/>
                  </a:schemeClr>
                </a:solidFill>
                <a:latin typeface="Arial" panose="020B0604020202020204" pitchFamily="34" charset="0"/>
                <a:cs typeface="Arial" panose="020B0604020202020204" pitchFamily="34" charset="0"/>
              </a:rPr>
              <a:t>ITI a CLLD – už ne jako zprostředkující subjekty; stávající IPRÚ se stanou ITI</a:t>
            </a:r>
          </a:p>
          <a:p>
            <a:pPr marL="285750" indent="-285750" algn="just">
              <a:spcBef>
                <a:spcPts val="600"/>
              </a:spcBef>
              <a:buFont typeface="Arial" panose="020B0604020202020204" pitchFamily="34" charset="0"/>
              <a:buChar char="•"/>
            </a:pPr>
            <a:endParaRPr lang="cs-CZ" sz="2000" dirty="0"/>
          </a:p>
          <a:p>
            <a:pPr marL="285750" indent="-285750" algn="just">
              <a:spcBef>
                <a:spcPts val="600"/>
              </a:spcBef>
              <a:buFont typeface="Arial" panose="020B0604020202020204" pitchFamily="34" charset="0"/>
              <a:buChar char="•"/>
            </a:pPr>
            <a:endParaRPr lang="cs-CZ" dirty="0"/>
          </a:p>
          <a:p>
            <a:pPr marL="285750" indent="-285750">
              <a:buFont typeface="Arial" panose="020B0604020202020204" pitchFamily="34" charset="0"/>
              <a:buChar char="•"/>
            </a:pPr>
            <a:endParaRPr lang="cs-CZ" dirty="0"/>
          </a:p>
        </p:txBody>
      </p:sp>
    </p:spTree>
    <p:extLst>
      <p:ext uri="{BB962C8B-B14F-4D97-AF65-F5344CB8AC3E}">
        <p14:creationId xmlns:p14="http://schemas.microsoft.com/office/powerpoint/2010/main" val="1734801916"/>
      </p:ext>
    </p:extLst>
  </p:cSld>
  <p:clrMapOvr>
    <a:masterClrMapping/>
  </p:clrMapOvr>
  <p:transition spd="slow">
    <p:push/>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6DB45F6E-7C5C-4CCF-889A-9E0300EF88F4}"/>
              </a:ext>
            </a:extLst>
          </p:cNvPr>
          <p:cNvSpPr txBox="1"/>
          <p:nvPr/>
        </p:nvSpPr>
        <p:spPr>
          <a:xfrm>
            <a:off x="720000" y="567454"/>
            <a:ext cx="6913372" cy="461665"/>
          </a:xfrm>
          <a:prstGeom prst="rect">
            <a:avLst/>
          </a:prstGeom>
          <a:noFill/>
        </p:spPr>
        <p:txBody>
          <a:bodyPr wrap="square" rtlCol="0">
            <a:spAutoFit/>
          </a:bodyPr>
          <a:lstStyle/>
          <a:p>
            <a:pPr algn="ctr"/>
            <a:r>
              <a:rPr lang="cs-CZ" sz="2400" b="1" dirty="0">
                <a:solidFill>
                  <a:srgbClr val="1D70B8"/>
                </a:solidFill>
                <a:latin typeface="Arial" panose="020B0604020202020204" pitchFamily="34" charset="0"/>
                <a:cs typeface="Arial" panose="020B0604020202020204" pitchFamily="34" charset="0"/>
              </a:rPr>
              <a:t>Otevřená témata v IROP</a:t>
            </a:r>
            <a:endParaRPr lang="cs-CZ" sz="2400" b="1" dirty="0">
              <a:solidFill>
                <a:srgbClr val="FF0000"/>
              </a:solidFill>
              <a:latin typeface="Arial" panose="020B0604020202020204" pitchFamily="34" charset="0"/>
              <a:cs typeface="Arial" panose="020B0604020202020204" pitchFamily="34" charset="0"/>
            </a:endParaRPr>
          </a:p>
        </p:txBody>
      </p:sp>
      <p:sp>
        <p:nvSpPr>
          <p:cNvPr id="6" name="TextovéPole 5">
            <a:extLst>
              <a:ext uri="{FF2B5EF4-FFF2-40B4-BE49-F238E27FC236}">
                <a16:creationId xmlns:a16="http://schemas.microsoft.com/office/drawing/2014/main" id="{2F173DD9-077B-4C7B-84BB-77CB6F2E5781}"/>
              </a:ext>
            </a:extLst>
          </p:cNvPr>
          <p:cNvSpPr txBox="1"/>
          <p:nvPr/>
        </p:nvSpPr>
        <p:spPr>
          <a:xfrm>
            <a:off x="720000" y="954958"/>
            <a:ext cx="7899344" cy="5301451"/>
          </a:xfrm>
          <a:prstGeom prst="rect">
            <a:avLst/>
          </a:prstGeom>
          <a:noFill/>
        </p:spPr>
        <p:txBody>
          <a:bodyPr wrap="square" rtlCol="0">
            <a:spAutoFit/>
          </a:bodyPr>
          <a:lstStyle/>
          <a:p>
            <a:pPr marL="800100" lvl="1" indent="-342900">
              <a:buFont typeface="Arial" panose="020B0604020202020204" pitchFamily="34" charset="0"/>
              <a:buChar char="•"/>
            </a:pPr>
            <a:endParaRPr lang="cs-CZ" dirty="0">
              <a:solidFill>
                <a:schemeClr val="bg2">
                  <a:lumMod val="25000"/>
                </a:schemeClr>
              </a:solidFill>
              <a:latin typeface="Arial" panose="020B0604020202020204" pitchFamily="34" charset="0"/>
              <a:cs typeface="Arial" panose="020B0604020202020204" pitchFamily="34" charset="0"/>
            </a:endParaRPr>
          </a:p>
          <a:p>
            <a:pPr marL="800100" lvl="1" indent="-342900">
              <a:lnSpc>
                <a:spcPct val="150000"/>
              </a:lnSpc>
              <a:buClr>
                <a:srgbClr val="1D70B8"/>
              </a:buClr>
              <a:buFont typeface="Arial" panose="020B0604020202020204" pitchFamily="34" charset="0"/>
              <a:buChar char="•"/>
            </a:pPr>
            <a:r>
              <a:rPr lang="cs-CZ" sz="1700" dirty="0">
                <a:solidFill>
                  <a:schemeClr val="bg2">
                    <a:lumMod val="25000"/>
                  </a:schemeClr>
                </a:solidFill>
                <a:latin typeface="Arial" panose="020B0604020202020204" pitchFamily="34" charset="0"/>
                <a:cs typeface="Arial" panose="020B0604020202020204" pitchFamily="34" charset="0"/>
              </a:rPr>
              <a:t>Nižší kofinancování projektů ze státního rozpočtu (v gesci Ministerstva financí)</a:t>
            </a:r>
          </a:p>
          <a:p>
            <a:pPr marL="800100" lvl="1" indent="-342900">
              <a:lnSpc>
                <a:spcPct val="150000"/>
              </a:lnSpc>
              <a:buClr>
                <a:srgbClr val="1D70B8"/>
              </a:buClr>
              <a:buFont typeface="Arial" panose="020B0604020202020204" pitchFamily="34" charset="0"/>
              <a:buChar char="•"/>
            </a:pPr>
            <a:r>
              <a:rPr lang="cs-CZ" sz="1700" dirty="0">
                <a:solidFill>
                  <a:schemeClr val="bg2">
                    <a:lumMod val="25000"/>
                  </a:schemeClr>
                </a:solidFill>
                <a:latin typeface="Arial" panose="020B0604020202020204" pitchFamily="34" charset="0"/>
                <a:cs typeface="Arial" panose="020B0604020202020204" pitchFamily="34" charset="0"/>
              </a:rPr>
              <a:t>3 kategorie regionů v IROP a vliv na výzvy </a:t>
            </a:r>
          </a:p>
          <a:p>
            <a:pPr marL="800100" lvl="1" indent="-342900">
              <a:lnSpc>
                <a:spcPct val="150000"/>
              </a:lnSpc>
              <a:buClr>
                <a:srgbClr val="1D70B8"/>
              </a:buClr>
              <a:buFont typeface="Arial" panose="020B0604020202020204" pitchFamily="34" charset="0"/>
              <a:buChar char="•"/>
            </a:pPr>
            <a:r>
              <a:rPr lang="cs-CZ" sz="1700" dirty="0">
                <a:solidFill>
                  <a:schemeClr val="bg2">
                    <a:lumMod val="25000"/>
                  </a:schemeClr>
                </a:solidFill>
                <a:latin typeface="Arial" panose="020B0604020202020204" pitchFamily="34" charset="0"/>
                <a:cs typeface="Arial" panose="020B0604020202020204" pitchFamily="34" charset="0"/>
              </a:rPr>
              <a:t>Financování Prahy (v gesci vedení Hl. města Prahy, nutná dohoda mezi </a:t>
            </a:r>
            <a:r>
              <a:rPr lang="cs-CZ" sz="1700" dirty="0" smtClean="0">
                <a:solidFill>
                  <a:schemeClr val="bg2">
                    <a:lumMod val="25000"/>
                  </a:schemeClr>
                </a:solidFill>
                <a:latin typeface="Arial" panose="020B0604020202020204" pitchFamily="34" charset="0"/>
                <a:cs typeface="Arial" panose="020B0604020202020204" pitchFamily="34" charset="0"/>
              </a:rPr>
              <a:t>Řídicími orgány)</a:t>
            </a:r>
            <a:endParaRPr lang="cs-CZ" sz="1700" dirty="0">
              <a:solidFill>
                <a:schemeClr val="bg2">
                  <a:lumMod val="25000"/>
                </a:schemeClr>
              </a:solidFill>
              <a:latin typeface="Arial" panose="020B0604020202020204" pitchFamily="34" charset="0"/>
              <a:cs typeface="Arial" panose="020B0604020202020204" pitchFamily="34" charset="0"/>
            </a:endParaRPr>
          </a:p>
          <a:p>
            <a:pPr marL="800100" lvl="1" indent="-342900">
              <a:lnSpc>
                <a:spcPct val="150000"/>
              </a:lnSpc>
              <a:buClr>
                <a:srgbClr val="1D70B8"/>
              </a:buClr>
              <a:buFont typeface="Arial" panose="020B0604020202020204" pitchFamily="34" charset="0"/>
              <a:buChar char="•"/>
            </a:pPr>
            <a:r>
              <a:rPr lang="cs-CZ" sz="1700" dirty="0">
                <a:solidFill>
                  <a:schemeClr val="bg2">
                    <a:lumMod val="25000"/>
                  </a:schemeClr>
                </a:solidFill>
                <a:latin typeface="Arial" panose="020B0604020202020204" pitchFamily="34" charset="0"/>
                <a:cs typeface="Arial" panose="020B0604020202020204" pitchFamily="34" charset="0"/>
              </a:rPr>
              <a:t>Dopad N+2 na absorpční kapacitu </a:t>
            </a:r>
          </a:p>
          <a:p>
            <a:pPr marL="800100" lvl="1" indent="-342900">
              <a:lnSpc>
                <a:spcPct val="150000"/>
              </a:lnSpc>
              <a:buClr>
                <a:srgbClr val="1D70B8"/>
              </a:buClr>
              <a:buFont typeface="Arial" panose="020B0604020202020204" pitchFamily="34" charset="0"/>
              <a:buChar char="•"/>
            </a:pPr>
            <a:r>
              <a:rPr lang="cs-CZ" sz="1700" dirty="0">
                <a:solidFill>
                  <a:schemeClr val="bg2">
                    <a:lumMod val="25000"/>
                  </a:schemeClr>
                </a:solidFill>
                <a:latin typeface="Arial" panose="020B0604020202020204" pitchFamily="34" charset="0"/>
                <a:cs typeface="Arial" panose="020B0604020202020204" pitchFamily="34" charset="0"/>
              </a:rPr>
              <a:t>Regionální akční plány a jeho role </a:t>
            </a:r>
          </a:p>
          <a:p>
            <a:pPr marL="800100" lvl="1" indent="-342900">
              <a:lnSpc>
                <a:spcPct val="150000"/>
              </a:lnSpc>
              <a:buClr>
                <a:srgbClr val="1D70B8"/>
              </a:buClr>
              <a:buFont typeface="Arial" panose="020B0604020202020204" pitchFamily="34" charset="0"/>
              <a:buChar char="•"/>
            </a:pPr>
            <a:r>
              <a:rPr lang="cs-CZ" sz="1700" dirty="0">
                <a:solidFill>
                  <a:schemeClr val="bg2">
                    <a:lumMod val="25000"/>
                  </a:schemeClr>
                </a:solidFill>
                <a:latin typeface="Arial" panose="020B0604020202020204" pitchFamily="34" charset="0"/>
                <a:cs typeface="Arial" panose="020B0604020202020204" pitchFamily="34" charset="0"/>
              </a:rPr>
              <a:t>Pojetí územní dimenze ze SRR 2021+ s vlivem na témata v IROP</a:t>
            </a:r>
          </a:p>
          <a:p>
            <a:pPr marL="800100" lvl="1" indent="-342900">
              <a:lnSpc>
                <a:spcPct val="150000"/>
              </a:lnSpc>
              <a:buClr>
                <a:srgbClr val="1D70B8"/>
              </a:buClr>
              <a:buFont typeface="Arial" panose="020B0604020202020204" pitchFamily="34" charset="0"/>
              <a:buChar char="•"/>
            </a:pPr>
            <a:r>
              <a:rPr lang="cs-CZ" sz="1700" dirty="0">
                <a:solidFill>
                  <a:schemeClr val="bg2">
                    <a:lumMod val="25000"/>
                  </a:schemeClr>
                </a:solidFill>
                <a:latin typeface="Arial" panose="020B0604020202020204" pitchFamily="34" charset="0"/>
                <a:cs typeface="Arial" panose="020B0604020202020204" pitchFamily="34" charset="0"/>
              </a:rPr>
              <a:t>Zjednodušené metody vykazování </a:t>
            </a:r>
          </a:p>
          <a:p>
            <a:pPr marL="800100" lvl="1" indent="-342900">
              <a:lnSpc>
                <a:spcPct val="150000"/>
              </a:lnSpc>
              <a:buClr>
                <a:srgbClr val="1D70B8"/>
              </a:buClr>
              <a:buFont typeface="Arial" panose="020B0604020202020204" pitchFamily="34" charset="0"/>
              <a:buChar char="•"/>
            </a:pPr>
            <a:r>
              <a:rPr lang="cs-CZ" sz="1700" dirty="0">
                <a:solidFill>
                  <a:schemeClr val="bg2">
                    <a:lumMod val="25000"/>
                  </a:schemeClr>
                </a:solidFill>
                <a:latin typeface="Arial" panose="020B0604020202020204" pitchFamily="34" charset="0"/>
                <a:cs typeface="Arial" panose="020B0604020202020204" pitchFamily="34" charset="0"/>
              </a:rPr>
              <a:t>KPSVL vs. Hospodářsky a sociálně ohrožená území ze SRR 2021+ </a:t>
            </a:r>
          </a:p>
          <a:p>
            <a:pPr marL="800100" lvl="1" indent="-342900">
              <a:lnSpc>
                <a:spcPct val="150000"/>
              </a:lnSpc>
              <a:buFont typeface="Arial" panose="020B0604020202020204" pitchFamily="34" charset="0"/>
              <a:buChar char="•"/>
            </a:pPr>
            <a:endParaRPr lang="cs-CZ" sz="1700" dirty="0">
              <a:solidFill>
                <a:schemeClr val="bg2">
                  <a:lumMod val="50000"/>
                </a:schemeClr>
              </a:solidFill>
            </a:endParaRPr>
          </a:p>
          <a:p>
            <a:pPr marL="800100" lvl="1" indent="-342900">
              <a:buFont typeface="Arial" panose="020B0604020202020204" pitchFamily="34" charset="0"/>
              <a:buChar char="•"/>
            </a:pPr>
            <a:endParaRPr lang="cs-CZ" sz="2000" dirty="0"/>
          </a:p>
          <a:p>
            <a:pPr marL="800100" lvl="1" indent="-342900">
              <a:buFont typeface="Arial" panose="020B0604020202020204" pitchFamily="34" charset="0"/>
              <a:buChar char="•"/>
            </a:pPr>
            <a:endParaRPr lang="cs-CZ" sz="2000" dirty="0"/>
          </a:p>
        </p:txBody>
      </p:sp>
    </p:spTree>
    <p:extLst>
      <p:ext uri="{BB962C8B-B14F-4D97-AF65-F5344CB8AC3E}">
        <p14:creationId xmlns:p14="http://schemas.microsoft.com/office/powerpoint/2010/main" val="1736997712"/>
      </p:ext>
    </p:extLst>
  </p:cSld>
  <p:clrMapOvr>
    <a:masterClrMapping/>
  </p:clrMapOvr>
  <p:transition spd="slow">
    <p:push/>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a:xfrm>
            <a:off x="628650" y="160935"/>
            <a:ext cx="7886700" cy="1253196"/>
          </a:xfrm>
        </p:spPr>
        <p:txBody>
          <a:bodyPr/>
          <a:lstStyle/>
          <a:p>
            <a:pPr algn="ctr"/>
            <a:r>
              <a:rPr lang="cs-CZ" sz="2400" dirty="0"/>
              <a:t>Harmonogram přípravy IROP </a:t>
            </a:r>
            <a:r>
              <a:rPr lang="cs-CZ" dirty="0"/>
              <a:t/>
            </a:r>
            <a:br>
              <a:rPr lang="cs-CZ" dirty="0"/>
            </a:br>
            <a:endParaRPr lang="cs-CZ"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p:txBody>
          <a:bodyPr/>
          <a:lstStyle/>
          <a:p>
            <a:pPr marL="0" indent="0">
              <a:buNone/>
            </a:pPr>
            <a:r>
              <a:rPr lang="cs-CZ" dirty="0" err="1"/>
              <a:t>Lorem</a:t>
            </a:r>
            <a:r>
              <a:rPr lang="cs-CZ" dirty="0"/>
              <a:t> </a:t>
            </a:r>
            <a:r>
              <a:rPr lang="cs-CZ" dirty="0" err="1"/>
              <a:t>ipsum</a:t>
            </a:r>
            <a:r>
              <a:rPr lang="cs-CZ" dirty="0"/>
              <a:t> </a:t>
            </a:r>
            <a:r>
              <a:rPr lang="cs-CZ" dirty="0" err="1"/>
              <a:t>dolor</a:t>
            </a:r>
            <a:r>
              <a:rPr lang="cs-CZ" dirty="0"/>
              <a:t> </a:t>
            </a:r>
            <a:r>
              <a:rPr lang="cs-CZ" dirty="0" err="1"/>
              <a:t>sit</a:t>
            </a:r>
            <a:r>
              <a:rPr lang="cs-CZ" dirty="0"/>
              <a:t> </a:t>
            </a:r>
            <a:r>
              <a:rPr lang="cs-CZ" dirty="0" err="1"/>
              <a:t>amet</a:t>
            </a:r>
            <a:r>
              <a:rPr lang="cs-CZ" dirty="0"/>
              <a:t>, </a:t>
            </a:r>
            <a:r>
              <a:rPr lang="cs-CZ" dirty="0" err="1"/>
              <a:t>consectetur</a:t>
            </a:r>
            <a:r>
              <a:rPr lang="cs-CZ" dirty="0"/>
              <a:t> </a:t>
            </a:r>
            <a:r>
              <a:rPr lang="cs-CZ" dirty="0" err="1"/>
              <a:t>adipiscing</a:t>
            </a:r>
            <a:r>
              <a:rPr lang="cs-CZ" dirty="0"/>
              <a:t> elit. </a:t>
            </a:r>
            <a:r>
              <a:rPr lang="cs-CZ" dirty="0" err="1"/>
              <a:t>Pellentesque</a:t>
            </a:r>
            <a:r>
              <a:rPr lang="cs-CZ" dirty="0"/>
              <a:t> </a:t>
            </a:r>
            <a:r>
              <a:rPr lang="cs-CZ" dirty="0" err="1"/>
              <a:t>commodo</a:t>
            </a:r>
            <a:r>
              <a:rPr lang="cs-CZ" dirty="0"/>
              <a:t> </a:t>
            </a:r>
            <a:r>
              <a:rPr lang="cs-CZ" dirty="0" err="1"/>
              <a:t>justo</a:t>
            </a:r>
            <a:r>
              <a:rPr lang="cs-CZ" dirty="0"/>
              <a:t> </a:t>
            </a:r>
            <a:r>
              <a:rPr lang="cs-CZ" dirty="0" err="1"/>
              <a:t>laoreet</a:t>
            </a:r>
            <a:r>
              <a:rPr lang="cs-CZ" dirty="0"/>
              <a:t>, </a:t>
            </a:r>
            <a:r>
              <a:rPr lang="cs-CZ" dirty="0" err="1"/>
              <a:t>consectetur</a:t>
            </a:r>
            <a:endParaRPr lang="cs-CZ" dirty="0"/>
          </a:p>
          <a:p>
            <a:r>
              <a:rPr lang="cs-CZ" dirty="0" err="1"/>
              <a:t>Fusce</a:t>
            </a:r>
            <a:r>
              <a:rPr lang="cs-CZ" dirty="0"/>
              <a:t> </a:t>
            </a:r>
            <a:r>
              <a:rPr lang="cs-CZ" dirty="0" err="1"/>
              <a:t>pretium</a:t>
            </a:r>
            <a:r>
              <a:rPr lang="cs-CZ" dirty="0"/>
              <a:t> </a:t>
            </a:r>
            <a:r>
              <a:rPr lang="cs-CZ" dirty="0" err="1"/>
              <a:t>efficitur</a:t>
            </a:r>
            <a:r>
              <a:rPr lang="cs-CZ" dirty="0"/>
              <a:t> </a:t>
            </a:r>
            <a:r>
              <a:rPr lang="cs-CZ" dirty="0" err="1"/>
              <a:t>tortor</a:t>
            </a:r>
            <a:r>
              <a:rPr lang="cs-CZ" dirty="0"/>
              <a:t> </a:t>
            </a:r>
            <a:r>
              <a:rPr lang="cs-CZ" dirty="0" err="1"/>
              <a:t>eget</a:t>
            </a:r>
            <a:r>
              <a:rPr lang="cs-CZ" dirty="0"/>
              <a:t> </a:t>
            </a:r>
            <a:r>
              <a:rPr lang="cs-CZ" dirty="0" err="1"/>
              <a:t>luctus</a:t>
            </a:r>
            <a:endParaRPr lang="cs-CZ" dirty="0"/>
          </a:p>
          <a:p>
            <a:r>
              <a:rPr lang="cs-CZ" dirty="0" err="1"/>
              <a:t>Morbi</a:t>
            </a:r>
            <a:r>
              <a:rPr lang="cs-CZ" dirty="0"/>
              <a:t> </a:t>
            </a:r>
            <a:r>
              <a:rPr lang="cs-CZ" dirty="0" err="1"/>
              <a:t>nunc</a:t>
            </a:r>
            <a:r>
              <a:rPr lang="cs-CZ" dirty="0"/>
              <a:t> </a:t>
            </a:r>
            <a:r>
              <a:rPr lang="cs-CZ" dirty="0" err="1"/>
              <a:t>augue</a:t>
            </a:r>
            <a:r>
              <a:rPr lang="cs-CZ" dirty="0"/>
              <a:t>, </a:t>
            </a:r>
            <a:r>
              <a:rPr lang="cs-CZ" dirty="0" err="1"/>
              <a:t>pulvinar</a:t>
            </a:r>
            <a:r>
              <a:rPr lang="cs-CZ" dirty="0"/>
              <a:t> </a:t>
            </a:r>
            <a:r>
              <a:rPr lang="cs-CZ" dirty="0" err="1"/>
              <a:t>eu</a:t>
            </a:r>
            <a:r>
              <a:rPr lang="cs-CZ" dirty="0"/>
              <a:t> </a:t>
            </a:r>
            <a:r>
              <a:rPr lang="cs-CZ" dirty="0" err="1"/>
              <a:t>vulputate</a:t>
            </a:r>
            <a:r>
              <a:rPr lang="cs-CZ" dirty="0"/>
              <a:t> et, </a:t>
            </a:r>
            <a:r>
              <a:rPr lang="cs-CZ" dirty="0" err="1"/>
              <a:t>pharetra</a:t>
            </a:r>
            <a:r>
              <a:rPr lang="cs-CZ" dirty="0"/>
              <a:t> vel sem</a:t>
            </a:r>
          </a:p>
          <a:p>
            <a:r>
              <a:rPr lang="cs-CZ" dirty="0" err="1"/>
              <a:t>Maecenas</a:t>
            </a:r>
            <a:r>
              <a:rPr lang="cs-CZ" dirty="0"/>
              <a:t> </a:t>
            </a:r>
            <a:r>
              <a:rPr lang="cs-CZ" dirty="0" err="1"/>
              <a:t>lobortis</a:t>
            </a:r>
            <a:r>
              <a:rPr lang="cs-CZ" dirty="0"/>
              <a:t> </a:t>
            </a:r>
            <a:r>
              <a:rPr lang="cs-CZ" dirty="0" err="1"/>
              <a:t>eget</a:t>
            </a:r>
            <a:r>
              <a:rPr lang="cs-CZ" dirty="0"/>
              <a:t> </a:t>
            </a:r>
            <a:r>
              <a:rPr lang="cs-CZ" dirty="0" err="1"/>
              <a:t>augue</a:t>
            </a:r>
            <a:r>
              <a:rPr lang="cs-CZ" dirty="0"/>
              <a:t> et </a:t>
            </a:r>
            <a:r>
              <a:rPr lang="cs-CZ" dirty="0" err="1"/>
              <a:t>eleifend</a:t>
            </a:r>
            <a:endParaRPr lang="cs-CZ" dirty="0"/>
          </a:p>
          <a:p>
            <a:r>
              <a:rPr lang="cs-CZ" dirty="0" err="1"/>
              <a:t>Phasellus</a:t>
            </a:r>
            <a:r>
              <a:rPr lang="cs-CZ" dirty="0"/>
              <a:t> </a:t>
            </a:r>
            <a:r>
              <a:rPr lang="cs-CZ" dirty="0" err="1"/>
              <a:t>eu</a:t>
            </a:r>
            <a:r>
              <a:rPr lang="cs-CZ" dirty="0"/>
              <a:t> ante </a:t>
            </a:r>
            <a:r>
              <a:rPr lang="cs-CZ" dirty="0" err="1"/>
              <a:t>justo</a:t>
            </a:r>
            <a:endParaRPr lang="cs-CZ" dirty="0"/>
          </a:p>
          <a:p>
            <a:r>
              <a:rPr lang="cs-CZ" dirty="0" err="1"/>
              <a:t>Aenean</a:t>
            </a:r>
            <a:r>
              <a:rPr lang="cs-CZ" dirty="0"/>
              <a:t> </a:t>
            </a:r>
            <a:r>
              <a:rPr lang="cs-CZ" dirty="0" err="1"/>
              <a:t>maximus</a:t>
            </a:r>
            <a:r>
              <a:rPr lang="cs-CZ" dirty="0"/>
              <a:t> </a:t>
            </a:r>
            <a:r>
              <a:rPr lang="cs-CZ" dirty="0" err="1"/>
              <a:t>condimentum</a:t>
            </a:r>
            <a:r>
              <a:rPr lang="cs-CZ" dirty="0"/>
              <a:t> </a:t>
            </a:r>
            <a:r>
              <a:rPr lang="cs-CZ" dirty="0" err="1"/>
              <a:t>orci</a:t>
            </a:r>
            <a:r>
              <a:rPr lang="cs-CZ" dirty="0"/>
              <a:t> </a:t>
            </a:r>
            <a:r>
              <a:rPr lang="cs-CZ" dirty="0" err="1"/>
              <a:t>eget</a:t>
            </a:r>
            <a:r>
              <a:rPr lang="cs-CZ" dirty="0"/>
              <a:t> </a:t>
            </a:r>
            <a:r>
              <a:rPr lang="cs-CZ" dirty="0" err="1"/>
              <a:t>dapibus</a:t>
            </a:r>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2742020655"/>
              </p:ext>
            </p:extLst>
          </p:nvPr>
        </p:nvGraphicFramePr>
        <p:xfrm>
          <a:off x="738835" y="1056357"/>
          <a:ext cx="7776515" cy="5156630"/>
        </p:xfrm>
        <a:graphic>
          <a:graphicData uri="http://schemas.openxmlformats.org/drawingml/2006/table">
            <a:tbl>
              <a:tblPr firstRow="1" firstCol="1" bandRow="1">
                <a:tableStyleId>{5C22544A-7EE6-4342-B048-85BDC9FD1C3A}</a:tableStyleId>
              </a:tblPr>
              <a:tblGrid>
                <a:gridCol w="4057610">
                  <a:extLst>
                    <a:ext uri="{9D8B030D-6E8A-4147-A177-3AD203B41FA5}">
                      <a16:colId xmlns:a16="http://schemas.microsoft.com/office/drawing/2014/main" val="3516168902"/>
                    </a:ext>
                  </a:extLst>
                </a:gridCol>
                <a:gridCol w="2078181">
                  <a:extLst>
                    <a:ext uri="{9D8B030D-6E8A-4147-A177-3AD203B41FA5}">
                      <a16:colId xmlns:a16="http://schemas.microsoft.com/office/drawing/2014/main" val="36766155"/>
                    </a:ext>
                  </a:extLst>
                </a:gridCol>
                <a:gridCol w="1640724">
                  <a:extLst>
                    <a:ext uri="{9D8B030D-6E8A-4147-A177-3AD203B41FA5}">
                      <a16:colId xmlns:a16="http://schemas.microsoft.com/office/drawing/2014/main" val="2959381974"/>
                    </a:ext>
                  </a:extLst>
                </a:gridCol>
              </a:tblGrid>
              <a:tr h="621722">
                <a:tc>
                  <a:txBody>
                    <a:bodyPr/>
                    <a:lstStyle/>
                    <a:p>
                      <a:pPr>
                        <a:lnSpc>
                          <a:spcPct val="107000"/>
                        </a:lnSpc>
                        <a:spcAft>
                          <a:spcPts val="0"/>
                        </a:spcAft>
                      </a:pPr>
                      <a:r>
                        <a:rPr lang="cs-CZ" sz="1600" dirty="0">
                          <a:effectLst/>
                          <a:latin typeface="Arial" panose="020B0604020202020204" pitchFamily="34" charset="0"/>
                          <a:cs typeface="Arial" panose="020B0604020202020204" pitchFamily="34" charset="0"/>
                        </a:rPr>
                        <a:t>Úkol</a:t>
                      </a:r>
                      <a:endParaRPr lang="cs-CZ"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cs-CZ" sz="1600" dirty="0">
                          <a:effectLst/>
                          <a:latin typeface="Arial" panose="020B0604020202020204" pitchFamily="34" charset="0"/>
                          <a:cs typeface="Arial" panose="020B0604020202020204" pitchFamily="34" charset="0"/>
                        </a:rPr>
                        <a:t>Termín</a:t>
                      </a:r>
                      <a:endParaRPr lang="cs-CZ"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cs-CZ" sz="1600" dirty="0">
                          <a:effectLst/>
                          <a:latin typeface="Arial" panose="020B0604020202020204" pitchFamily="34" charset="0"/>
                          <a:ea typeface="+mn-ea"/>
                          <a:cs typeface="Arial" panose="020B0604020202020204" pitchFamily="34" charset="0"/>
                        </a:rPr>
                        <a:t>Garant</a:t>
                      </a:r>
                      <a:endParaRPr lang="cs-CZ"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58355515"/>
                  </a:ext>
                </a:extLst>
              </a:tr>
              <a:tr h="432731">
                <a:tc>
                  <a:txBody>
                    <a:bodyPr/>
                    <a:lstStyle/>
                    <a:p>
                      <a:pPr>
                        <a:lnSpc>
                          <a:spcPct val="107000"/>
                        </a:lnSpc>
                        <a:spcAft>
                          <a:spcPts val="0"/>
                        </a:spcAft>
                      </a:pPr>
                      <a:r>
                        <a:rPr lang="cs-CZ" sz="1400" dirty="0">
                          <a:effectLst/>
                          <a:latin typeface="Arial" panose="020B0604020202020204" pitchFamily="34" charset="0"/>
                          <a:cs typeface="Arial" panose="020B0604020202020204" pitchFamily="34" charset="0"/>
                        </a:rPr>
                        <a:t>První verze PD IROP 2021-2027 (bez finančních dat)</a:t>
                      </a:r>
                      <a:endParaRPr lang="cs-CZ"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cs-CZ" sz="1400" dirty="0">
                          <a:solidFill>
                            <a:schemeClr val="bg2">
                              <a:lumMod val="25000"/>
                            </a:schemeClr>
                          </a:solidFill>
                          <a:effectLst/>
                          <a:latin typeface="Arial" panose="020B0604020202020204" pitchFamily="34" charset="0"/>
                          <a:cs typeface="Arial" panose="020B0604020202020204" pitchFamily="34" charset="0"/>
                        </a:rPr>
                        <a:t>1. 10. 2019</a:t>
                      </a:r>
                      <a:endParaRPr lang="cs-CZ" sz="14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cs-CZ" sz="1400" dirty="0">
                          <a:solidFill>
                            <a:schemeClr val="bg2">
                              <a:lumMod val="25000"/>
                            </a:schemeClr>
                          </a:solidFill>
                          <a:effectLst/>
                          <a:latin typeface="Arial" panose="020B0604020202020204" pitchFamily="34" charset="0"/>
                          <a:cs typeface="Arial" panose="020B0604020202020204" pitchFamily="34" charset="0"/>
                        </a:rPr>
                        <a:t>ŘO IROP</a:t>
                      </a:r>
                      <a:endParaRPr lang="cs-CZ" sz="14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24615548"/>
                  </a:ext>
                </a:extLst>
              </a:tr>
              <a:tr h="432731">
                <a:tc>
                  <a:txBody>
                    <a:bodyPr/>
                    <a:lstStyle/>
                    <a:p>
                      <a:pPr>
                        <a:lnSpc>
                          <a:spcPct val="107000"/>
                        </a:lnSpc>
                        <a:spcAft>
                          <a:spcPts val="0"/>
                        </a:spcAft>
                      </a:pPr>
                      <a:r>
                        <a:rPr lang="cs-CZ" sz="1400" dirty="0">
                          <a:effectLst/>
                          <a:latin typeface="Arial" panose="020B0604020202020204" pitchFamily="34" charset="0"/>
                          <a:cs typeface="Arial" panose="020B0604020202020204" pitchFamily="34" charset="0"/>
                        </a:rPr>
                        <a:t>Vnitroresortní připomínkové řízení k návrhu PD IROP</a:t>
                      </a:r>
                      <a:endParaRPr lang="cs-CZ"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cs-CZ" sz="1400" dirty="0">
                          <a:solidFill>
                            <a:schemeClr val="bg2">
                              <a:lumMod val="25000"/>
                            </a:schemeClr>
                          </a:solidFill>
                          <a:effectLst/>
                          <a:latin typeface="Arial" panose="020B0604020202020204" pitchFamily="34" charset="0"/>
                          <a:cs typeface="Arial" panose="020B0604020202020204" pitchFamily="34" charset="0"/>
                        </a:rPr>
                        <a:t>1. - 15. 10/2019</a:t>
                      </a:r>
                      <a:endParaRPr lang="cs-CZ" sz="14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cs-CZ" sz="1400" dirty="0">
                          <a:solidFill>
                            <a:schemeClr val="bg2">
                              <a:lumMod val="25000"/>
                            </a:schemeClr>
                          </a:solidFill>
                          <a:effectLst/>
                          <a:latin typeface="Arial" panose="020B0604020202020204" pitchFamily="34" charset="0"/>
                          <a:cs typeface="Arial" panose="020B0604020202020204" pitchFamily="34" charset="0"/>
                        </a:rPr>
                        <a:t>ŘO IROP</a:t>
                      </a:r>
                      <a:endParaRPr lang="cs-CZ" sz="14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74044795"/>
                  </a:ext>
                </a:extLst>
              </a:tr>
              <a:tr h="313447">
                <a:tc>
                  <a:txBody>
                    <a:bodyPr/>
                    <a:lstStyle/>
                    <a:p>
                      <a:pPr>
                        <a:lnSpc>
                          <a:spcPct val="107000"/>
                        </a:lnSpc>
                        <a:spcAft>
                          <a:spcPts val="0"/>
                        </a:spcAft>
                      </a:pPr>
                      <a:r>
                        <a:rPr lang="cs-CZ" sz="1400" dirty="0">
                          <a:effectLst/>
                          <a:latin typeface="Arial" panose="020B0604020202020204" pitchFamily="34" charset="0"/>
                          <a:cs typeface="Arial" panose="020B0604020202020204" pitchFamily="34" charset="0"/>
                        </a:rPr>
                        <a:t>4. jednání Přípravného výboru IROP</a:t>
                      </a:r>
                      <a:endParaRPr lang="cs-CZ"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cs-CZ" sz="1400" dirty="0">
                          <a:solidFill>
                            <a:schemeClr val="bg2">
                              <a:lumMod val="25000"/>
                            </a:schemeClr>
                          </a:solidFill>
                          <a:effectLst/>
                          <a:latin typeface="Arial" panose="020B0604020202020204" pitchFamily="34" charset="0"/>
                          <a:cs typeface="Arial" panose="020B0604020202020204" pitchFamily="34" charset="0"/>
                        </a:rPr>
                        <a:t>5. 11. 2019</a:t>
                      </a:r>
                      <a:endParaRPr lang="cs-CZ" sz="14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cs-CZ" sz="1400">
                          <a:solidFill>
                            <a:schemeClr val="bg2">
                              <a:lumMod val="25000"/>
                            </a:schemeClr>
                          </a:solidFill>
                          <a:effectLst/>
                          <a:latin typeface="Arial" panose="020B0604020202020204" pitchFamily="34" charset="0"/>
                          <a:cs typeface="Arial" panose="020B0604020202020204" pitchFamily="34" charset="0"/>
                        </a:rPr>
                        <a:t>ŘO IROP</a:t>
                      </a:r>
                      <a:endParaRPr lang="cs-CZ" sz="140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53859632"/>
                  </a:ext>
                </a:extLst>
              </a:tr>
              <a:tr h="432731">
                <a:tc>
                  <a:txBody>
                    <a:bodyPr/>
                    <a:lstStyle/>
                    <a:p>
                      <a:pPr>
                        <a:lnSpc>
                          <a:spcPct val="107000"/>
                        </a:lnSpc>
                        <a:spcAft>
                          <a:spcPts val="0"/>
                        </a:spcAft>
                      </a:pPr>
                      <a:r>
                        <a:rPr lang="cs-CZ" sz="1400" dirty="0">
                          <a:effectLst/>
                          <a:latin typeface="Arial" panose="020B0604020202020204" pitchFamily="34" charset="0"/>
                          <a:cs typeface="Arial" panose="020B0604020202020204" pitchFamily="34" charset="0"/>
                        </a:rPr>
                        <a:t>Roadshow po krajích k IROP 2</a:t>
                      </a:r>
                      <a:endParaRPr lang="cs-CZ"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cs-CZ" sz="1400" b="1" dirty="0">
                          <a:solidFill>
                            <a:schemeClr val="bg2">
                              <a:lumMod val="25000"/>
                            </a:schemeClr>
                          </a:solidFill>
                          <a:effectLst/>
                          <a:latin typeface="Arial" panose="020B0604020202020204" pitchFamily="34" charset="0"/>
                          <a:cs typeface="Arial" panose="020B0604020202020204" pitchFamily="34" charset="0"/>
                        </a:rPr>
                        <a:t>4Q/2019 – 1Q/2020</a:t>
                      </a:r>
                      <a:endParaRPr lang="cs-CZ" sz="1400" b="1"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cs-CZ" sz="1400" b="1" dirty="0">
                          <a:solidFill>
                            <a:schemeClr val="bg2">
                              <a:lumMod val="25000"/>
                            </a:schemeClr>
                          </a:solidFill>
                          <a:effectLst/>
                          <a:latin typeface="Arial" panose="020B0604020202020204" pitchFamily="34" charset="0"/>
                          <a:cs typeface="Arial" panose="020B0604020202020204" pitchFamily="34" charset="0"/>
                        </a:rPr>
                        <a:t>ŘO IROP a CRR ČR</a:t>
                      </a:r>
                      <a:endParaRPr lang="cs-CZ" sz="1400" b="1"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0615432"/>
                  </a:ext>
                </a:extLst>
              </a:tr>
              <a:tr h="313447">
                <a:tc>
                  <a:txBody>
                    <a:bodyPr/>
                    <a:lstStyle/>
                    <a:p>
                      <a:pPr>
                        <a:lnSpc>
                          <a:spcPct val="107000"/>
                        </a:lnSpc>
                        <a:spcAft>
                          <a:spcPts val="0"/>
                        </a:spcAft>
                      </a:pPr>
                      <a:r>
                        <a:rPr lang="cs-CZ" sz="1400" dirty="0">
                          <a:effectLst/>
                          <a:latin typeface="Arial" panose="020B0604020202020204" pitchFamily="34" charset="0"/>
                          <a:cs typeface="Arial" panose="020B0604020202020204" pitchFamily="34" charset="0"/>
                        </a:rPr>
                        <a:t>Předání návrhu PD IROP na MMR - NOK</a:t>
                      </a:r>
                      <a:endParaRPr lang="cs-CZ"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cs-CZ" sz="1400" dirty="0">
                          <a:solidFill>
                            <a:schemeClr val="bg2">
                              <a:lumMod val="25000"/>
                            </a:schemeClr>
                          </a:solidFill>
                          <a:effectLst/>
                          <a:latin typeface="Arial" panose="020B0604020202020204" pitchFamily="34" charset="0"/>
                          <a:cs typeface="Arial" panose="020B0604020202020204" pitchFamily="34" charset="0"/>
                        </a:rPr>
                        <a:t>1/2020</a:t>
                      </a:r>
                      <a:endParaRPr lang="cs-CZ" sz="14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cs-CZ" sz="1400">
                          <a:solidFill>
                            <a:schemeClr val="bg2">
                              <a:lumMod val="25000"/>
                            </a:schemeClr>
                          </a:solidFill>
                          <a:effectLst/>
                          <a:latin typeface="Arial" panose="020B0604020202020204" pitchFamily="34" charset="0"/>
                          <a:cs typeface="Arial" panose="020B0604020202020204" pitchFamily="34" charset="0"/>
                        </a:rPr>
                        <a:t>ŘO IROP</a:t>
                      </a:r>
                      <a:endParaRPr lang="cs-CZ" sz="140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97339070"/>
                  </a:ext>
                </a:extLst>
              </a:tr>
              <a:tr h="313447">
                <a:tc>
                  <a:txBody>
                    <a:bodyPr/>
                    <a:lstStyle/>
                    <a:p>
                      <a:pPr>
                        <a:lnSpc>
                          <a:spcPct val="107000"/>
                        </a:lnSpc>
                        <a:spcAft>
                          <a:spcPts val="0"/>
                        </a:spcAft>
                      </a:pPr>
                      <a:r>
                        <a:rPr lang="cs-CZ" sz="1400" dirty="0">
                          <a:effectLst/>
                          <a:latin typeface="Arial" panose="020B0604020202020204" pitchFamily="34" charset="0"/>
                          <a:cs typeface="Arial" panose="020B0604020202020204" pitchFamily="34" charset="0"/>
                        </a:rPr>
                        <a:t>Meziresortní připomínkové řízení k PD IROP</a:t>
                      </a:r>
                      <a:endParaRPr lang="cs-CZ"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cs-CZ" sz="1400">
                          <a:solidFill>
                            <a:schemeClr val="bg2">
                              <a:lumMod val="25000"/>
                            </a:schemeClr>
                          </a:solidFill>
                          <a:effectLst/>
                          <a:latin typeface="Arial" panose="020B0604020202020204" pitchFamily="34" charset="0"/>
                          <a:cs typeface="Arial" panose="020B0604020202020204" pitchFamily="34" charset="0"/>
                        </a:rPr>
                        <a:t>2/2020</a:t>
                      </a:r>
                      <a:endParaRPr lang="cs-CZ" sz="140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cs-CZ" sz="1400" dirty="0">
                          <a:solidFill>
                            <a:schemeClr val="bg2">
                              <a:lumMod val="25000"/>
                            </a:schemeClr>
                          </a:solidFill>
                          <a:effectLst/>
                          <a:latin typeface="Arial" panose="020B0604020202020204" pitchFamily="34" charset="0"/>
                          <a:cs typeface="Arial" panose="020B0604020202020204" pitchFamily="34" charset="0"/>
                        </a:rPr>
                        <a:t>MMR - NOK</a:t>
                      </a:r>
                      <a:endParaRPr lang="cs-CZ" sz="14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50956864"/>
                  </a:ext>
                </a:extLst>
              </a:tr>
              <a:tr h="313447">
                <a:tc>
                  <a:txBody>
                    <a:bodyPr/>
                    <a:lstStyle/>
                    <a:p>
                      <a:pPr>
                        <a:lnSpc>
                          <a:spcPct val="107000"/>
                        </a:lnSpc>
                        <a:spcAft>
                          <a:spcPts val="0"/>
                        </a:spcAft>
                      </a:pPr>
                      <a:r>
                        <a:rPr lang="cs-CZ" sz="1400" dirty="0">
                          <a:effectLst/>
                          <a:latin typeface="Arial" panose="020B0604020202020204" pitchFamily="34" charset="0"/>
                          <a:cs typeface="Arial" panose="020B0604020202020204" pitchFamily="34" charset="0"/>
                        </a:rPr>
                        <a:t>Návrh IROP 2021-2027 na vládu</a:t>
                      </a:r>
                      <a:endParaRPr lang="cs-CZ"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cs-CZ" sz="1400" b="1" dirty="0">
                          <a:solidFill>
                            <a:schemeClr val="bg2">
                              <a:lumMod val="25000"/>
                            </a:schemeClr>
                          </a:solidFill>
                          <a:effectLst/>
                          <a:latin typeface="Arial" panose="020B0604020202020204" pitchFamily="34" charset="0"/>
                          <a:cs typeface="Arial" panose="020B0604020202020204" pitchFamily="34" charset="0"/>
                        </a:rPr>
                        <a:t>3/2020</a:t>
                      </a:r>
                      <a:endParaRPr lang="cs-CZ" sz="1400" b="1"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cs-CZ" sz="1400" b="1" dirty="0">
                          <a:solidFill>
                            <a:schemeClr val="bg2">
                              <a:lumMod val="25000"/>
                            </a:schemeClr>
                          </a:solidFill>
                          <a:effectLst/>
                          <a:latin typeface="Arial" panose="020B0604020202020204" pitchFamily="34" charset="0"/>
                          <a:cs typeface="Arial" panose="020B0604020202020204" pitchFamily="34" charset="0"/>
                        </a:rPr>
                        <a:t>MMR - NOK/Vláda</a:t>
                      </a:r>
                      <a:endParaRPr lang="cs-CZ" sz="1400" b="1"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36375865"/>
                  </a:ext>
                </a:extLst>
              </a:tr>
              <a:tr h="313447">
                <a:tc>
                  <a:txBody>
                    <a:bodyPr/>
                    <a:lstStyle/>
                    <a:p>
                      <a:pPr>
                        <a:lnSpc>
                          <a:spcPct val="107000"/>
                        </a:lnSpc>
                        <a:spcAft>
                          <a:spcPts val="0"/>
                        </a:spcAft>
                      </a:pPr>
                      <a:r>
                        <a:rPr lang="cs-CZ" sz="1400" dirty="0">
                          <a:effectLst/>
                          <a:latin typeface="Arial" panose="020B0604020202020204" pitchFamily="34" charset="0"/>
                          <a:cs typeface="Arial" panose="020B0604020202020204" pitchFamily="34" charset="0"/>
                        </a:rPr>
                        <a:t>Stanovisko MŽP k SEA</a:t>
                      </a:r>
                      <a:endParaRPr lang="cs-CZ"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cs-CZ" sz="1400">
                          <a:solidFill>
                            <a:schemeClr val="bg2">
                              <a:lumMod val="25000"/>
                            </a:schemeClr>
                          </a:solidFill>
                          <a:effectLst/>
                          <a:latin typeface="Arial" panose="020B0604020202020204" pitchFamily="34" charset="0"/>
                          <a:cs typeface="Arial" panose="020B0604020202020204" pitchFamily="34" charset="0"/>
                        </a:rPr>
                        <a:t>2020</a:t>
                      </a:r>
                      <a:endParaRPr lang="cs-CZ" sz="140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cs-CZ" sz="1400" dirty="0">
                          <a:solidFill>
                            <a:schemeClr val="bg2">
                              <a:lumMod val="25000"/>
                            </a:schemeClr>
                          </a:solidFill>
                          <a:effectLst/>
                          <a:latin typeface="Arial" panose="020B0604020202020204" pitchFamily="34" charset="0"/>
                          <a:cs typeface="Arial" panose="020B0604020202020204" pitchFamily="34" charset="0"/>
                        </a:rPr>
                        <a:t>MŽP</a:t>
                      </a:r>
                      <a:endParaRPr lang="cs-CZ" sz="14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07416133"/>
                  </a:ext>
                </a:extLst>
              </a:tr>
              <a:tr h="432731">
                <a:tc>
                  <a:txBody>
                    <a:bodyPr/>
                    <a:lstStyle/>
                    <a:p>
                      <a:pPr>
                        <a:lnSpc>
                          <a:spcPct val="107000"/>
                        </a:lnSpc>
                        <a:spcAft>
                          <a:spcPts val="0"/>
                        </a:spcAft>
                      </a:pPr>
                      <a:r>
                        <a:rPr lang="cs-CZ" sz="1400" dirty="0">
                          <a:effectLst/>
                          <a:latin typeface="Arial" panose="020B0604020202020204" pitchFamily="34" charset="0"/>
                          <a:cs typeface="Arial" panose="020B0604020202020204" pitchFamily="34" charset="0"/>
                        </a:rPr>
                        <a:t>Neformální a formální vyjednávání PD IROP s EK</a:t>
                      </a:r>
                      <a:endParaRPr lang="cs-CZ"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cs-CZ" sz="1400">
                          <a:solidFill>
                            <a:schemeClr val="bg2">
                              <a:lumMod val="25000"/>
                            </a:schemeClr>
                          </a:solidFill>
                          <a:effectLst/>
                          <a:latin typeface="Arial" panose="020B0604020202020204" pitchFamily="34" charset="0"/>
                          <a:cs typeface="Arial" panose="020B0604020202020204" pitchFamily="34" charset="0"/>
                        </a:rPr>
                        <a:t>2019 </a:t>
                      </a:r>
                      <a:r>
                        <a:rPr lang="cs-CZ" sz="1400" dirty="0">
                          <a:solidFill>
                            <a:schemeClr val="bg2">
                              <a:lumMod val="25000"/>
                            </a:schemeClr>
                          </a:solidFill>
                          <a:effectLst/>
                          <a:latin typeface="Arial" panose="020B0604020202020204" pitchFamily="34" charset="0"/>
                          <a:cs typeface="Arial" panose="020B0604020202020204" pitchFamily="34" charset="0"/>
                        </a:rPr>
                        <a:t>- 2021</a:t>
                      </a:r>
                      <a:endParaRPr lang="cs-CZ" sz="14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cs-CZ" sz="1400" dirty="0">
                          <a:solidFill>
                            <a:schemeClr val="bg2">
                              <a:lumMod val="25000"/>
                            </a:schemeClr>
                          </a:solidFill>
                          <a:effectLst/>
                          <a:latin typeface="Arial" panose="020B0604020202020204" pitchFamily="34" charset="0"/>
                          <a:cs typeface="Arial" panose="020B0604020202020204" pitchFamily="34" charset="0"/>
                        </a:rPr>
                        <a:t>ŘO IROP/EK</a:t>
                      </a:r>
                      <a:endParaRPr lang="cs-CZ" sz="14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8416821"/>
                  </a:ext>
                </a:extLst>
              </a:tr>
              <a:tr h="432731">
                <a:tc>
                  <a:txBody>
                    <a:bodyPr/>
                    <a:lstStyle/>
                    <a:p>
                      <a:pPr>
                        <a:lnSpc>
                          <a:spcPct val="107000"/>
                        </a:lnSpc>
                        <a:spcAft>
                          <a:spcPts val="0"/>
                        </a:spcAft>
                      </a:pPr>
                      <a:r>
                        <a:rPr lang="cs-CZ" sz="1400" dirty="0">
                          <a:effectLst/>
                          <a:latin typeface="Arial" panose="020B0604020202020204" pitchFamily="34" charset="0"/>
                          <a:cs typeface="Arial" panose="020B0604020202020204" pitchFamily="34" charset="0"/>
                        </a:rPr>
                        <a:t>Schválení Obecného nařízení, nařízení k EFRR  a víceletého finančního rámce</a:t>
                      </a:r>
                      <a:endParaRPr lang="cs-CZ"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cs-CZ" sz="1400">
                          <a:solidFill>
                            <a:schemeClr val="bg2">
                              <a:lumMod val="25000"/>
                            </a:schemeClr>
                          </a:solidFill>
                          <a:effectLst/>
                          <a:latin typeface="Arial" panose="020B0604020202020204" pitchFamily="34" charset="0"/>
                          <a:cs typeface="Arial" panose="020B0604020202020204" pitchFamily="34" charset="0"/>
                        </a:rPr>
                        <a:t>2020</a:t>
                      </a:r>
                      <a:endParaRPr lang="cs-CZ" sz="140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cs-CZ" sz="1400" dirty="0">
                          <a:solidFill>
                            <a:schemeClr val="bg2">
                              <a:lumMod val="25000"/>
                            </a:schemeClr>
                          </a:solidFill>
                          <a:effectLst/>
                          <a:latin typeface="Arial" panose="020B0604020202020204" pitchFamily="34" charset="0"/>
                          <a:cs typeface="Arial" panose="020B0604020202020204" pitchFamily="34" charset="0"/>
                        </a:rPr>
                        <a:t>Evropský</a:t>
                      </a:r>
                      <a:r>
                        <a:rPr lang="cs-CZ" sz="1400" baseline="0" dirty="0">
                          <a:solidFill>
                            <a:schemeClr val="bg2">
                              <a:lumMod val="25000"/>
                            </a:schemeClr>
                          </a:solidFill>
                          <a:effectLst/>
                          <a:latin typeface="Arial" panose="020B0604020202020204" pitchFamily="34" charset="0"/>
                          <a:cs typeface="Arial" panose="020B0604020202020204" pitchFamily="34" charset="0"/>
                        </a:rPr>
                        <a:t> parlament</a:t>
                      </a:r>
                      <a:endParaRPr lang="cs-CZ" sz="14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72200677"/>
                  </a:ext>
                </a:extLst>
              </a:tr>
              <a:tr h="68348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cs-CZ" sz="1400" dirty="0">
                          <a:effectLst/>
                          <a:latin typeface="Arial" panose="020B0604020202020204" pitchFamily="34" charset="0"/>
                          <a:cs typeface="Arial" panose="020B0604020202020204" pitchFamily="34" charset="0"/>
                        </a:rPr>
                        <a:t>Rozhodnutí EK o schválení PD IROP 2021-2027</a:t>
                      </a:r>
                      <a:endParaRPr lang="cs-CZ" sz="14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cs-CZ"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cs-CZ" sz="1400" dirty="0">
                          <a:solidFill>
                            <a:schemeClr val="bg2">
                              <a:lumMod val="25000"/>
                            </a:schemeClr>
                          </a:solidFill>
                          <a:effectLst/>
                          <a:latin typeface="Arial" panose="020B0604020202020204" pitchFamily="34" charset="0"/>
                          <a:cs typeface="Arial" panose="020B0604020202020204" pitchFamily="34" charset="0"/>
                        </a:rPr>
                        <a:t>2020/2021 (d</a:t>
                      </a:r>
                      <a:r>
                        <a:rPr lang="cs-CZ" sz="1400" kern="1200" dirty="0">
                          <a:solidFill>
                            <a:schemeClr val="bg2">
                              <a:lumMod val="25000"/>
                            </a:schemeClr>
                          </a:solidFill>
                          <a:effectLst/>
                          <a:latin typeface="Arial" panose="020B0604020202020204" pitchFamily="34" charset="0"/>
                          <a:ea typeface="+mn-ea"/>
                          <a:cs typeface="Arial" panose="020B0604020202020204" pitchFamily="34" charset="0"/>
                        </a:rPr>
                        <a:t>o 6 měsíců od předložení PD na Evropskou</a:t>
                      </a:r>
                      <a:r>
                        <a:rPr lang="cs-CZ" sz="1400" kern="1200" baseline="0" dirty="0">
                          <a:solidFill>
                            <a:schemeClr val="bg2">
                              <a:lumMod val="25000"/>
                            </a:schemeClr>
                          </a:solidFill>
                          <a:effectLst/>
                          <a:latin typeface="Arial" panose="020B0604020202020204" pitchFamily="34" charset="0"/>
                          <a:ea typeface="+mn-ea"/>
                          <a:cs typeface="Arial" panose="020B0604020202020204" pitchFamily="34" charset="0"/>
                        </a:rPr>
                        <a:t> komisi</a:t>
                      </a:r>
                      <a:r>
                        <a:rPr lang="cs-CZ" sz="1400" kern="1200" dirty="0">
                          <a:solidFill>
                            <a:schemeClr val="bg2">
                              <a:lumMod val="25000"/>
                            </a:schemeClr>
                          </a:solidFill>
                          <a:effectLst/>
                          <a:latin typeface="Arial" panose="020B0604020202020204" pitchFamily="34" charset="0"/>
                          <a:ea typeface="+mn-ea"/>
                          <a:cs typeface="Arial" panose="020B0604020202020204" pitchFamily="34" charset="0"/>
                        </a:rPr>
                        <a:t>)</a:t>
                      </a:r>
                    </a:p>
                  </a:txBody>
                  <a:tcPr marL="68580" marR="68580" marT="0" marB="0"/>
                </a:tc>
                <a:tc>
                  <a:txBody>
                    <a:bodyPr/>
                    <a:lstStyle/>
                    <a:p>
                      <a:pPr>
                        <a:lnSpc>
                          <a:spcPct val="107000"/>
                        </a:lnSpc>
                        <a:spcAft>
                          <a:spcPts val="0"/>
                        </a:spcAft>
                      </a:pPr>
                      <a:r>
                        <a:rPr lang="cs-CZ" sz="1400" dirty="0">
                          <a:solidFill>
                            <a:schemeClr val="bg2">
                              <a:lumMod val="25000"/>
                            </a:schemeClr>
                          </a:solidFill>
                          <a:effectLst/>
                          <a:latin typeface="Arial" panose="020B0604020202020204" pitchFamily="34" charset="0"/>
                          <a:cs typeface="Arial" panose="020B0604020202020204" pitchFamily="34" charset="0"/>
                        </a:rPr>
                        <a:t>Evropská</a:t>
                      </a:r>
                      <a:r>
                        <a:rPr lang="cs-CZ" sz="1400" baseline="0" dirty="0">
                          <a:solidFill>
                            <a:schemeClr val="bg2">
                              <a:lumMod val="25000"/>
                            </a:schemeClr>
                          </a:solidFill>
                          <a:effectLst/>
                          <a:latin typeface="Arial" panose="020B0604020202020204" pitchFamily="34" charset="0"/>
                          <a:cs typeface="Arial" panose="020B0604020202020204" pitchFamily="34" charset="0"/>
                        </a:rPr>
                        <a:t> komise</a:t>
                      </a:r>
                      <a:endParaRPr lang="cs-CZ" sz="14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27505796"/>
                  </a:ext>
                </a:extLst>
              </a:tr>
            </a:tbl>
          </a:graphicData>
        </a:graphic>
      </p:graphicFrame>
    </p:spTree>
    <p:extLst>
      <p:ext uri="{BB962C8B-B14F-4D97-AF65-F5344CB8AC3E}">
        <p14:creationId xmlns:p14="http://schemas.microsoft.com/office/powerpoint/2010/main" val="782921868"/>
      </p:ext>
    </p:extLst>
  </p:cSld>
  <p:clrMapOvr>
    <a:masterClrMapping/>
  </p:clrMapOvr>
  <p:transition spd="slow">
    <p:push/>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a:xfrm>
            <a:off x="628649" y="365126"/>
            <a:ext cx="7970405" cy="5721638"/>
          </a:xfrm>
        </p:spPr>
        <p:txBody>
          <a:bodyPr/>
          <a:lstStyle/>
          <a:p>
            <a:r>
              <a:rPr lang="cs-CZ" dirty="0"/>
              <a:t>              Diskuse a prostor pro dotazy</a:t>
            </a:r>
          </a:p>
        </p:txBody>
      </p:sp>
    </p:spTree>
    <p:extLst>
      <p:ext uri="{BB962C8B-B14F-4D97-AF65-F5344CB8AC3E}">
        <p14:creationId xmlns:p14="http://schemas.microsoft.com/office/powerpoint/2010/main" val="237401741"/>
      </p:ext>
    </p:extLst>
  </p:cSld>
  <p:clrMapOvr>
    <a:masterClrMapping/>
  </p:clrMapOvr>
  <p:transition spd="slow">
    <p:push/>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a:xfrm>
            <a:off x="628650" y="0"/>
            <a:ext cx="7886700" cy="6243782"/>
          </a:xfrm>
        </p:spPr>
        <p:txBody>
          <a:bodyPr/>
          <a:lstStyle/>
          <a:p>
            <a:pPr algn="ctr"/>
            <a:r>
              <a:rPr lang="cs-CZ" sz="3200" dirty="0"/>
              <a:t>Děkujeme Vám za pozornost </a:t>
            </a:r>
            <a:br>
              <a:rPr lang="cs-CZ" sz="3200" dirty="0"/>
            </a:br>
            <a:r>
              <a:rPr lang="cs-CZ" sz="3200" dirty="0"/>
              <a:t>a spolupráci </a:t>
            </a:r>
          </a:p>
        </p:txBody>
      </p:sp>
    </p:spTree>
    <p:extLst>
      <p:ext uri="{BB962C8B-B14F-4D97-AF65-F5344CB8AC3E}">
        <p14:creationId xmlns:p14="http://schemas.microsoft.com/office/powerpoint/2010/main" val="390358776"/>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31856" y="396956"/>
            <a:ext cx="8036909" cy="677824"/>
          </a:xfrm>
        </p:spPr>
        <p:txBody>
          <a:bodyPr>
            <a:normAutofit/>
          </a:bodyPr>
          <a:lstStyle/>
          <a:p>
            <a:pPr algn="ctr"/>
            <a:r>
              <a:rPr lang="cs-CZ" sz="2000" b="1" dirty="0">
                <a:solidFill>
                  <a:srgbClr val="1D70B8"/>
                </a:solidFill>
                <a:latin typeface="Arial" panose="020B0604020202020204" pitchFamily="34" charset="0"/>
                <a:ea typeface="+mn-ea"/>
                <a:cs typeface="Arial" panose="020B0604020202020204" pitchFamily="34" charset="0"/>
              </a:rPr>
              <a:t>   </a:t>
            </a:r>
            <a:r>
              <a:rPr lang="cs-CZ" sz="2400" b="1" dirty="0">
                <a:solidFill>
                  <a:srgbClr val="1D70B8"/>
                </a:solidFill>
                <a:latin typeface="Arial" panose="020B0604020202020204" pitchFamily="34" charset="0"/>
                <a:ea typeface="+mn-ea"/>
                <a:cs typeface="Arial" panose="020B0604020202020204" pitchFamily="34" charset="0"/>
              </a:rPr>
              <a:t>Návrh financí pro ČR </a:t>
            </a:r>
            <a:r>
              <a:rPr lang="cs-CZ" sz="2400" dirty="0">
                <a:solidFill>
                  <a:srgbClr val="1D70B8"/>
                </a:solidFill>
                <a:ea typeface="+mn-ea"/>
              </a:rPr>
              <a:t>pro </a:t>
            </a:r>
            <a:r>
              <a:rPr lang="cs-CZ" sz="2400" b="1" dirty="0">
                <a:solidFill>
                  <a:srgbClr val="1D70B8"/>
                </a:solidFill>
                <a:latin typeface="Arial" panose="020B0604020202020204" pitchFamily="34" charset="0"/>
                <a:ea typeface="+mn-ea"/>
                <a:cs typeface="Arial" panose="020B0604020202020204" pitchFamily="34" charset="0"/>
              </a:rPr>
              <a:t>období 2021-2027</a:t>
            </a:r>
          </a:p>
        </p:txBody>
      </p:sp>
      <p:sp>
        <p:nvSpPr>
          <p:cNvPr id="3" name="Zástupný symbol pro obsah 2"/>
          <p:cNvSpPr>
            <a:spLocks noGrp="1"/>
          </p:cNvSpPr>
          <p:nvPr>
            <p:ph idx="1"/>
          </p:nvPr>
        </p:nvSpPr>
        <p:spPr>
          <a:xfrm>
            <a:off x="548769" y="1596044"/>
            <a:ext cx="8104780" cy="4549575"/>
          </a:xfrm>
        </p:spPr>
        <p:txBody>
          <a:bodyPr>
            <a:normAutofit lnSpcReduction="10000"/>
          </a:bodyPr>
          <a:lstStyle/>
          <a:p>
            <a:pPr>
              <a:spcBef>
                <a:spcPts val="879"/>
              </a:spcBef>
            </a:pPr>
            <a:endParaRPr lang="cs-CZ" sz="1800" dirty="0">
              <a:solidFill>
                <a:schemeClr val="tx1"/>
              </a:solidFill>
            </a:endParaRPr>
          </a:p>
          <a:p>
            <a:pPr>
              <a:spcBef>
                <a:spcPts val="879"/>
              </a:spcBef>
            </a:pPr>
            <a:endParaRPr lang="cs-CZ" sz="1800" dirty="0">
              <a:solidFill>
                <a:schemeClr val="tx1"/>
              </a:solidFill>
            </a:endParaRPr>
          </a:p>
          <a:p>
            <a:pPr>
              <a:spcBef>
                <a:spcPts val="879"/>
              </a:spcBef>
            </a:pPr>
            <a:endParaRPr lang="cs-CZ" sz="1800" dirty="0">
              <a:solidFill>
                <a:schemeClr val="tx1"/>
              </a:solidFill>
            </a:endParaRPr>
          </a:p>
          <a:p>
            <a:pPr>
              <a:spcBef>
                <a:spcPts val="879"/>
              </a:spcBef>
            </a:pPr>
            <a:endParaRPr lang="cs-CZ" sz="1800" dirty="0">
              <a:solidFill>
                <a:schemeClr val="tx1"/>
              </a:solidFill>
            </a:endParaRPr>
          </a:p>
          <a:p>
            <a:pPr>
              <a:spcBef>
                <a:spcPts val="879"/>
              </a:spcBef>
            </a:pPr>
            <a:endParaRPr lang="cs-CZ" sz="1400" dirty="0">
              <a:solidFill>
                <a:schemeClr val="tx1"/>
              </a:solidFill>
            </a:endParaRPr>
          </a:p>
          <a:p>
            <a:pPr marL="0" indent="0">
              <a:spcBef>
                <a:spcPts val="879"/>
              </a:spcBef>
              <a:buNone/>
            </a:pPr>
            <a:r>
              <a:rPr lang="cs-CZ" sz="1400" dirty="0">
                <a:solidFill>
                  <a:schemeClr val="bg2">
                    <a:lumMod val="25000"/>
                  </a:schemeClr>
                </a:solidFill>
              </a:rPr>
              <a:t>       * v běžných cenách</a:t>
            </a:r>
          </a:p>
          <a:p>
            <a:pPr marL="0" indent="0">
              <a:spcBef>
                <a:spcPts val="879"/>
              </a:spcBef>
              <a:buNone/>
            </a:pPr>
            <a:r>
              <a:rPr lang="cs-CZ" sz="1400" dirty="0">
                <a:solidFill>
                  <a:schemeClr val="bg2">
                    <a:lumMod val="25000"/>
                  </a:schemeClr>
                </a:solidFill>
              </a:rPr>
              <a:t>       ** v cenách roku 2018</a:t>
            </a:r>
          </a:p>
          <a:p>
            <a:pPr marL="0" indent="0">
              <a:spcBef>
                <a:spcPts val="879"/>
              </a:spcBef>
              <a:buNone/>
            </a:pPr>
            <a:endParaRPr lang="cs-CZ" sz="1400" dirty="0">
              <a:solidFill>
                <a:schemeClr val="tx1">
                  <a:lumMod val="65000"/>
                  <a:lumOff val="35000"/>
                </a:schemeClr>
              </a:solidFill>
            </a:endParaRPr>
          </a:p>
          <a:p>
            <a:pPr>
              <a:lnSpc>
                <a:spcPct val="150000"/>
              </a:lnSpc>
              <a:spcBef>
                <a:spcPts val="879"/>
              </a:spcBef>
            </a:pPr>
            <a:r>
              <a:rPr lang="cs-CZ" sz="1700" dirty="0">
                <a:solidFill>
                  <a:schemeClr val="bg2">
                    <a:lumMod val="25000"/>
                  </a:schemeClr>
                </a:solidFill>
              </a:rPr>
              <a:t>Celková alokace pro období 2021-2027 pro ČR klesla na 17,76 mld. EUR (ceny roku 2018) </a:t>
            </a:r>
          </a:p>
          <a:p>
            <a:pPr>
              <a:lnSpc>
                <a:spcPct val="150000"/>
              </a:lnSpc>
              <a:spcBef>
                <a:spcPts val="879"/>
              </a:spcBef>
            </a:pPr>
            <a:r>
              <a:rPr lang="cs-CZ" sz="1700" dirty="0">
                <a:solidFill>
                  <a:schemeClr val="bg2">
                    <a:lumMod val="25000"/>
                  </a:schemeClr>
                </a:solidFill>
              </a:rPr>
              <a:t>Propad objemu financování politiky soudržnosti </a:t>
            </a:r>
            <a:r>
              <a:rPr lang="cs-CZ" sz="1700" b="1" dirty="0">
                <a:solidFill>
                  <a:schemeClr val="bg2">
                    <a:lumMod val="25000"/>
                  </a:schemeClr>
                </a:solidFill>
              </a:rPr>
              <a:t>pro ČR o 24 </a:t>
            </a:r>
            <a:r>
              <a:rPr lang="cs-CZ" sz="1700" b="1" dirty="0" smtClean="0">
                <a:solidFill>
                  <a:schemeClr val="bg2">
                    <a:lumMod val="25000"/>
                  </a:schemeClr>
                </a:solidFill>
              </a:rPr>
              <a:t>%</a:t>
            </a:r>
            <a:r>
              <a:rPr lang="cs-CZ" sz="1700" b="1" dirty="0">
                <a:solidFill>
                  <a:schemeClr val="bg2">
                    <a:lumMod val="25000"/>
                  </a:schemeClr>
                </a:solidFill>
                <a:ea typeface="Calibri" panose="020F0502020204030204" pitchFamily="34" charset="0"/>
                <a:cs typeface="Times New Roman" panose="02020603050405020304" pitchFamily="18" charset="0"/>
              </a:rPr>
              <a:t/>
            </a:r>
            <a:br>
              <a:rPr lang="cs-CZ" sz="1700" b="1" dirty="0">
                <a:solidFill>
                  <a:schemeClr val="bg2">
                    <a:lumMod val="25000"/>
                  </a:schemeClr>
                </a:solidFill>
                <a:ea typeface="Calibri" panose="020F0502020204030204" pitchFamily="34" charset="0"/>
                <a:cs typeface="Times New Roman" panose="02020603050405020304" pitchFamily="18" charset="0"/>
              </a:rPr>
            </a:br>
            <a:r>
              <a:rPr lang="cs-CZ" sz="1700" dirty="0">
                <a:solidFill>
                  <a:schemeClr val="bg2">
                    <a:lumMod val="25000"/>
                  </a:schemeClr>
                </a:solidFill>
                <a:ea typeface="Calibri" panose="020F0502020204030204" pitchFamily="34" charset="0"/>
                <a:cs typeface="Times New Roman" panose="02020603050405020304" pitchFamily="18" charset="0"/>
              </a:rPr>
              <a:t>(vliv záchranné sítě)</a:t>
            </a:r>
            <a:endParaRPr lang="cs-CZ" sz="1700" b="1" dirty="0">
              <a:solidFill>
                <a:schemeClr val="bg2">
                  <a:lumMod val="25000"/>
                </a:schemeClr>
              </a:solidFill>
              <a:ea typeface="Calibri" panose="020F0502020204030204" pitchFamily="34" charset="0"/>
              <a:cs typeface="Times New Roman" panose="02020603050405020304" pitchFamily="18" charset="0"/>
            </a:endParaRPr>
          </a:p>
          <a:p>
            <a:pPr>
              <a:spcBef>
                <a:spcPts val="879"/>
              </a:spcBef>
            </a:pPr>
            <a:endParaRPr lang="cs-CZ" sz="1800" dirty="0">
              <a:solidFill>
                <a:schemeClr val="tx1"/>
              </a:solidFill>
            </a:endParaRPr>
          </a:p>
          <a:p>
            <a:pPr>
              <a:spcBef>
                <a:spcPts val="879"/>
              </a:spcBef>
            </a:pPr>
            <a:endParaRPr lang="cs-CZ" sz="2000" dirty="0">
              <a:solidFill>
                <a:schemeClr val="tx1"/>
              </a:solidFill>
            </a:endParaRPr>
          </a:p>
          <a:p>
            <a:pPr marL="0" indent="0">
              <a:spcBef>
                <a:spcPts val="879"/>
              </a:spcBef>
              <a:buNone/>
            </a:pPr>
            <a:endParaRPr lang="cs-CZ" sz="2344" dirty="0"/>
          </a:p>
        </p:txBody>
      </p:sp>
      <p:graphicFrame>
        <p:nvGraphicFramePr>
          <p:cNvPr id="7" name="Tabulka 6"/>
          <p:cNvGraphicFramePr>
            <a:graphicFrameLocks noGrp="1"/>
          </p:cNvGraphicFramePr>
          <p:nvPr>
            <p:extLst>
              <p:ext uri="{D42A27DB-BD31-4B8C-83A1-F6EECF244321}">
                <p14:modId xmlns:p14="http://schemas.microsoft.com/office/powerpoint/2010/main" val="2961508519"/>
              </p:ext>
            </p:extLst>
          </p:nvPr>
        </p:nvGraphicFramePr>
        <p:xfrm>
          <a:off x="1313412" y="1596045"/>
          <a:ext cx="6334298" cy="1546167"/>
        </p:xfrm>
        <a:graphic>
          <a:graphicData uri="http://schemas.openxmlformats.org/drawingml/2006/table">
            <a:tbl>
              <a:tblPr firstRow="1" bandRow="1">
                <a:tableStyleId>{5C22544A-7EE6-4342-B048-85BDC9FD1C3A}</a:tableStyleId>
              </a:tblPr>
              <a:tblGrid>
                <a:gridCol w="2091743">
                  <a:extLst>
                    <a:ext uri="{9D8B030D-6E8A-4147-A177-3AD203B41FA5}">
                      <a16:colId xmlns:a16="http://schemas.microsoft.com/office/drawing/2014/main" val="1003197274"/>
                    </a:ext>
                  </a:extLst>
                </a:gridCol>
                <a:gridCol w="1250876">
                  <a:extLst>
                    <a:ext uri="{9D8B030D-6E8A-4147-A177-3AD203B41FA5}">
                      <a16:colId xmlns:a16="http://schemas.microsoft.com/office/drawing/2014/main" val="3827464893"/>
                    </a:ext>
                  </a:extLst>
                </a:gridCol>
                <a:gridCol w="1469780">
                  <a:extLst>
                    <a:ext uri="{9D8B030D-6E8A-4147-A177-3AD203B41FA5}">
                      <a16:colId xmlns:a16="http://schemas.microsoft.com/office/drawing/2014/main" val="1970055405"/>
                    </a:ext>
                  </a:extLst>
                </a:gridCol>
                <a:gridCol w="1521899">
                  <a:extLst>
                    <a:ext uri="{9D8B030D-6E8A-4147-A177-3AD203B41FA5}">
                      <a16:colId xmlns:a16="http://schemas.microsoft.com/office/drawing/2014/main" val="120490022"/>
                    </a:ext>
                  </a:extLst>
                </a:gridCol>
              </a:tblGrid>
              <a:tr h="515389">
                <a:tc>
                  <a:txBody>
                    <a:bodyPr/>
                    <a:lstStyle/>
                    <a:p>
                      <a:r>
                        <a:rPr lang="cs-CZ" dirty="0">
                          <a:latin typeface="Arial" panose="020B0604020202020204" pitchFamily="34" charset="0"/>
                          <a:cs typeface="Arial" panose="020B0604020202020204" pitchFamily="34" charset="0"/>
                        </a:rPr>
                        <a:t>Fond/Období</a:t>
                      </a:r>
                    </a:p>
                  </a:txBody>
                  <a:tcPr/>
                </a:tc>
                <a:tc>
                  <a:txBody>
                    <a:bodyPr/>
                    <a:lstStyle/>
                    <a:p>
                      <a:r>
                        <a:rPr lang="cs-CZ" dirty="0">
                          <a:latin typeface="Arial" panose="020B0604020202020204" pitchFamily="34" charset="0"/>
                          <a:cs typeface="Arial" panose="020B0604020202020204" pitchFamily="34" charset="0"/>
                        </a:rPr>
                        <a:t>EFRR</a:t>
                      </a:r>
                    </a:p>
                  </a:txBody>
                  <a:tcPr/>
                </a:tc>
                <a:tc>
                  <a:txBody>
                    <a:bodyPr/>
                    <a:lstStyle/>
                    <a:p>
                      <a:r>
                        <a:rPr lang="cs-CZ" dirty="0">
                          <a:latin typeface="Arial" panose="020B0604020202020204" pitchFamily="34" charset="0"/>
                          <a:cs typeface="Arial" panose="020B0604020202020204" pitchFamily="34" charset="0"/>
                        </a:rPr>
                        <a:t>ESF/ESF+</a:t>
                      </a:r>
                    </a:p>
                  </a:txBody>
                  <a:tcPr/>
                </a:tc>
                <a:tc>
                  <a:txBody>
                    <a:bodyPr/>
                    <a:lstStyle/>
                    <a:p>
                      <a:r>
                        <a:rPr lang="cs-CZ" dirty="0">
                          <a:latin typeface="Arial" panose="020B0604020202020204" pitchFamily="34" charset="0"/>
                          <a:cs typeface="Arial" panose="020B0604020202020204" pitchFamily="34" charset="0"/>
                        </a:rPr>
                        <a:t>FS (-CEF)</a:t>
                      </a:r>
                    </a:p>
                  </a:txBody>
                  <a:tcPr/>
                </a:tc>
                <a:extLst>
                  <a:ext uri="{0D108BD9-81ED-4DB2-BD59-A6C34878D82A}">
                    <a16:rowId xmlns:a16="http://schemas.microsoft.com/office/drawing/2014/main" val="215589090"/>
                  </a:ext>
                </a:extLst>
              </a:tr>
              <a:tr h="515389">
                <a:tc>
                  <a:txBody>
                    <a:bodyPr/>
                    <a:lstStyle/>
                    <a:p>
                      <a:r>
                        <a:rPr lang="cs-CZ" dirty="0">
                          <a:solidFill>
                            <a:schemeClr val="bg2">
                              <a:lumMod val="25000"/>
                            </a:schemeClr>
                          </a:solidFill>
                          <a:latin typeface="Arial" panose="020B0604020202020204" pitchFamily="34" charset="0"/>
                          <a:cs typeface="Arial" panose="020B0604020202020204" pitchFamily="34" charset="0"/>
                        </a:rPr>
                        <a:t>2014-2020*</a:t>
                      </a:r>
                    </a:p>
                  </a:txBody>
                  <a:tcPr/>
                </a:tc>
                <a:tc>
                  <a:txBody>
                    <a:bodyPr/>
                    <a:lstStyle/>
                    <a:p>
                      <a:r>
                        <a:rPr lang="cs-CZ" dirty="0">
                          <a:solidFill>
                            <a:schemeClr val="bg2">
                              <a:lumMod val="25000"/>
                            </a:schemeClr>
                          </a:solidFill>
                          <a:latin typeface="Arial" panose="020B0604020202020204" pitchFamily="34" charset="0"/>
                          <a:cs typeface="Arial" panose="020B0604020202020204" pitchFamily="34" charset="0"/>
                        </a:rPr>
                        <a:t>11,9 </a:t>
                      </a:r>
                    </a:p>
                  </a:txBody>
                  <a:tcPr/>
                </a:tc>
                <a:tc>
                  <a:txBody>
                    <a:bodyPr/>
                    <a:lstStyle/>
                    <a:p>
                      <a:r>
                        <a:rPr lang="cs-CZ" dirty="0">
                          <a:solidFill>
                            <a:schemeClr val="bg2">
                              <a:lumMod val="25000"/>
                            </a:schemeClr>
                          </a:solidFill>
                          <a:latin typeface="Arial" panose="020B0604020202020204" pitchFamily="34" charset="0"/>
                          <a:cs typeface="Arial" panose="020B0604020202020204" pitchFamily="34" charset="0"/>
                        </a:rPr>
                        <a:t>3,4</a:t>
                      </a:r>
                    </a:p>
                  </a:txBody>
                  <a:tcPr/>
                </a:tc>
                <a:tc>
                  <a:txBody>
                    <a:bodyPr/>
                    <a:lstStyle/>
                    <a:p>
                      <a:r>
                        <a:rPr lang="cs-CZ" dirty="0">
                          <a:solidFill>
                            <a:schemeClr val="bg2">
                              <a:lumMod val="25000"/>
                            </a:schemeClr>
                          </a:solidFill>
                          <a:latin typeface="Arial" panose="020B0604020202020204" pitchFamily="34" charset="0"/>
                          <a:cs typeface="Arial" panose="020B0604020202020204" pitchFamily="34" charset="0"/>
                        </a:rPr>
                        <a:t>6,1 mld.</a:t>
                      </a:r>
                    </a:p>
                  </a:txBody>
                  <a:tcPr/>
                </a:tc>
                <a:extLst>
                  <a:ext uri="{0D108BD9-81ED-4DB2-BD59-A6C34878D82A}">
                    <a16:rowId xmlns:a16="http://schemas.microsoft.com/office/drawing/2014/main" val="3557154700"/>
                  </a:ext>
                </a:extLst>
              </a:tr>
              <a:tr h="515389">
                <a:tc>
                  <a:txBody>
                    <a:bodyPr/>
                    <a:lstStyle/>
                    <a:p>
                      <a:r>
                        <a:rPr lang="cs-CZ" dirty="0">
                          <a:solidFill>
                            <a:schemeClr val="bg2">
                              <a:lumMod val="25000"/>
                            </a:schemeClr>
                          </a:solidFill>
                          <a:latin typeface="Arial" panose="020B0604020202020204" pitchFamily="34" charset="0"/>
                          <a:cs typeface="Arial" panose="020B0604020202020204" pitchFamily="34" charset="0"/>
                        </a:rPr>
                        <a:t>2021-2027**</a:t>
                      </a:r>
                    </a:p>
                  </a:txBody>
                  <a:tcPr/>
                </a:tc>
                <a:tc>
                  <a:txBody>
                    <a:bodyPr/>
                    <a:lstStyle/>
                    <a:p>
                      <a:r>
                        <a:rPr lang="cs-CZ" dirty="0">
                          <a:solidFill>
                            <a:schemeClr val="bg2">
                              <a:lumMod val="25000"/>
                            </a:schemeClr>
                          </a:solidFill>
                          <a:latin typeface="Arial" panose="020B0604020202020204" pitchFamily="34" charset="0"/>
                          <a:cs typeface="Arial" panose="020B0604020202020204" pitchFamily="34" charset="0"/>
                        </a:rPr>
                        <a:t>9,3</a:t>
                      </a:r>
                    </a:p>
                  </a:txBody>
                  <a:tcPr/>
                </a:tc>
                <a:tc>
                  <a:txBody>
                    <a:bodyPr/>
                    <a:lstStyle/>
                    <a:p>
                      <a:r>
                        <a:rPr lang="cs-CZ" dirty="0">
                          <a:solidFill>
                            <a:schemeClr val="bg2">
                              <a:lumMod val="25000"/>
                            </a:schemeClr>
                          </a:solidFill>
                          <a:latin typeface="Arial" panose="020B0604020202020204" pitchFamily="34" charset="0"/>
                          <a:cs typeface="Arial" panose="020B0604020202020204" pitchFamily="34" charset="0"/>
                        </a:rPr>
                        <a:t>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solidFill>
                            <a:schemeClr val="bg2">
                              <a:lumMod val="25000"/>
                            </a:schemeClr>
                          </a:solidFill>
                          <a:latin typeface="Arial" panose="020B0604020202020204" pitchFamily="34" charset="0"/>
                          <a:cs typeface="Arial" panose="020B0604020202020204" pitchFamily="34" charset="0"/>
                        </a:rPr>
                        <a:t>4,3 mld. </a:t>
                      </a:r>
                    </a:p>
                  </a:txBody>
                  <a:tcPr/>
                </a:tc>
                <a:extLst>
                  <a:ext uri="{0D108BD9-81ED-4DB2-BD59-A6C34878D82A}">
                    <a16:rowId xmlns:a16="http://schemas.microsoft.com/office/drawing/2014/main" val="3068745610"/>
                  </a:ext>
                </a:extLst>
              </a:tr>
            </a:tbl>
          </a:graphicData>
        </a:graphic>
      </p:graphicFrame>
    </p:spTree>
    <p:extLst>
      <p:ext uri="{BB962C8B-B14F-4D97-AF65-F5344CB8AC3E}">
        <p14:creationId xmlns:p14="http://schemas.microsoft.com/office/powerpoint/2010/main" val="20391274"/>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6047" y="263347"/>
            <a:ext cx="7848728" cy="924835"/>
          </a:xfrm>
        </p:spPr>
        <p:txBody>
          <a:bodyPr>
            <a:noAutofit/>
          </a:bodyPr>
          <a:lstStyle/>
          <a:p>
            <a:pPr algn="ctr"/>
            <a:r>
              <a:rPr lang="cs-CZ" sz="2200" b="1" dirty="0">
                <a:solidFill>
                  <a:srgbClr val="1D70B8"/>
                </a:solidFill>
                <a:latin typeface="Arial" panose="020B0604020202020204" pitchFamily="34" charset="0"/>
                <a:ea typeface="+mn-ea"/>
                <a:cs typeface="Arial" panose="020B0604020202020204" pitchFamily="34" charset="0"/>
              </a:rPr>
              <a:t>Kategorie regionů a snížení úrovně spolufinancování EU</a:t>
            </a:r>
          </a:p>
        </p:txBody>
      </p:sp>
      <p:sp>
        <p:nvSpPr>
          <p:cNvPr id="6" name="Zástupný symbol pro obsah 2"/>
          <p:cNvSpPr txBox="1">
            <a:spLocks/>
          </p:cNvSpPr>
          <p:nvPr/>
        </p:nvSpPr>
        <p:spPr>
          <a:xfrm>
            <a:off x="605478" y="1481117"/>
            <a:ext cx="7933043" cy="4198323"/>
          </a:xfrm>
          <a:prstGeom prst="rect">
            <a:avLst/>
          </a:prstGeom>
        </p:spPr>
        <p:txBody>
          <a:bodyPr anchor="ctr"/>
          <a:lstStyle>
            <a:lvl1pPr marL="461063" indent="-461063" algn="l" defTabSz="1229502" rtl="0" eaLnBrk="1" latinLnBrk="0" hangingPunct="1">
              <a:spcBef>
                <a:spcPct val="20000"/>
              </a:spcBef>
              <a:buFont typeface="Arial" pitchFamily="34" charset="0"/>
              <a:buChar char="•"/>
              <a:defRPr sz="4000" kern="1200">
                <a:solidFill>
                  <a:schemeClr val="tx1"/>
                </a:solidFill>
                <a:latin typeface="+mn-lt"/>
                <a:ea typeface="+mn-ea"/>
                <a:cs typeface="+mn-cs"/>
              </a:defRPr>
            </a:lvl1pPr>
            <a:lvl2pPr marL="998971" indent="-384219" algn="l" defTabSz="1229502" rtl="0" eaLnBrk="1" latinLnBrk="0" hangingPunct="1">
              <a:spcBef>
                <a:spcPct val="20000"/>
              </a:spcBef>
              <a:buFont typeface="Arial" pitchFamily="34" charset="0"/>
              <a:buChar char="»"/>
              <a:defRPr sz="3600" kern="1200">
                <a:solidFill>
                  <a:schemeClr val="tx1"/>
                </a:solidFill>
                <a:latin typeface="+mn-lt"/>
                <a:ea typeface="+mn-ea"/>
                <a:cs typeface="+mn-cs"/>
              </a:defRPr>
            </a:lvl2pPr>
            <a:lvl3pPr marL="1536878" indent="-307376" algn="l" defTabSz="1229502"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51629"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66380"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81131"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95882"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10633"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225385"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714650" lvl="1" indent="-274865" defTabSz="879569">
              <a:spcBef>
                <a:spcPts val="429"/>
              </a:spcBef>
            </a:pPr>
            <a:endParaRPr lang="cs-CZ" sz="1800" dirty="0">
              <a:solidFill>
                <a:srgbClr val="262626"/>
              </a:solidFill>
              <a:latin typeface="Arial" panose="020B0604020202020204" pitchFamily="34" charset="0"/>
              <a:cs typeface="Arial" panose="020B0604020202020204" pitchFamily="34" charset="0"/>
            </a:endParaRPr>
          </a:p>
        </p:txBody>
      </p:sp>
      <p:graphicFrame>
        <p:nvGraphicFramePr>
          <p:cNvPr id="3" name="Tabulka 2"/>
          <p:cNvGraphicFramePr>
            <a:graphicFrameLocks noGrp="1"/>
          </p:cNvGraphicFramePr>
          <p:nvPr>
            <p:extLst>
              <p:ext uri="{D42A27DB-BD31-4B8C-83A1-F6EECF244321}">
                <p14:modId xmlns:p14="http://schemas.microsoft.com/office/powerpoint/2010/main" val="1349606462"/>
              </p:ext>
            </p:extLst>
          </p:nvPr>
        </p:nvGraphicFramePr>
        <p:xfrm>
          <a:off x="934761" y="1188182"/>
          <a:ext cx="7191300" cy="4710435"/>
        </p:xfrm>
        <a:graphic>
          <a:graphicData uri="http://schemas.openxmlformats.org/drawingml/2006/table">
            <a:tbl>
              <a:tblPr firstRow="1" firstCol="1" bandRow="1">
                <a:tableStyleId>{69CF1AB2-1976-4502-BF36-3FF5EA218861}</a:tableStyleId>
              </a:tblPr>
              <a:tblGrid>
                <a:gridCol w="4247213">
                  <a:extLst>
                    <a:ext uri="{9D8B030D-6E8A-4147-A177-3AD203B41FA5}">
                      <a16:colId xmlns:a16="http://schemas.microsoft.com/office/drawing/2014/main" val="1732113649"/>
                    </a:ext>
                  </a:extLst>
                </a:gridCol>
                <a:gridCol w="1424354">
                  <a:extLst>
                    <a:ext uri="{9D8B030D-6E8A-4147-A177-3AD203B41FA5}">
                      <a16:colId xmlns:a16="http://schemas.microsoft.com/office/drawing/2014/main" val="3044555941"/>
                    </a:ext>
                  </a:extLst>
                </a:gridCol>
                <a:gridCol w="1519733">
                  <a:extLst>
                    <a:ext uri="{9D8B030D-6E8A-4147-A177-3AD203B41FA5}">
                      <a16:colId xmlns:a16="http://schemas.microsoft.com/office/drawing/2014/main" val="2746508836"/>
                    </a:ext>
                  </a:extLst>
                </a:gridCol>
              </a:tblGrid>
              <a:tr h="1174426">
                <a:tc>
                  <a:txBody>
                    <a:bodyPr/>
                    <a:lstStyle/>
                    <a:p>
                      <a:pPr algn="l">
                        <a:lnSpc>
                          <a:spcPct val="100000"/>
                        </a:lnSpc>
                        <a:spcBef>
                          <a:spcPts val="0"/>
                        </a:spcBef>
                        <a:spcAft>
                          <a:spcPts val="0"/>
                        </a:spcAft>
                      </a:pPr>
                      <a:r>
                        <a:rPr lang="cs-CZ" sz="1700" b="1" dirty="0">
                          <a:solidFill>
                            <a:schemeClr val="bg1"/>
                          </a:solidFill>
                          <a:effectLst/>
                          <a:latin typeface="Arial" panose="020B0604020202020204" pitchFamily="34" charset="0"/>
                          <a:cs typeface="Arial" panose="020B0604020202020204" pitchFamily="34" charset="0"/>
                        </a:rPr>
                        <a:t>Kategorie regionů /</a:t>
                      </a:r>
                    </a:p>
                    <a:p>
                      <a:pPr algn="l">
                        <a:lnSpc>
                          <a:spcPct val="100000"/>
                        </a:lnSpc>
                        <a:spcBef>
                          <a:spcPts val="0"/>
                        </a:spcBef>
                        <a:spcAft>
                          <a:spcPts val="0"/>
                        </a:spcAft>
                      </a:pPr>
                      <a:r>
                        <a:rPr lang="cs-CZ" sz="1700" b="1" dirty="0">
                          <a:solidFill>
                            <a:schemeClr val="bg1"/>
                          </a:solidFill>
                          <a:effectLst/>
                          <a:latin typeface="Arial" panose="020B0604020202020204" pitchFamily="34" charset="0"/>
                          <a:cs typeface="Arial" panose="020B0604020202020204" pitchFamily="34" charset="0"/>
                        </a:rPr>
                        <a:t>Spolufinancování EU</a:t>
                      </a:r>
                      <a:endParaRPr lang="cs-CZ" sz="17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9779" marR="3977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00000"/>
                        </a:lnSpc>
                        <a:spcBef>
                          <a:spcPts val="0"/>
                        </a:spcBef>
                        <a:spcAft>
                          <a:spcPts val="0"/>
                        </a:spcAft>
                      </a:pPr>
                      <a:r>
                        <a:rPr lang="cs-CZ" sz="1700" b="1" dirty="0">
                          <a:solidFill>
                            <a:schemeClr val="bg1"/>
                          </a:solidFill>
                          <a:effectLst/>
                          <a:latin typeface="Arial" panose="020B0604020202020204" pitchFamily="34" charset="0"/>
                          <a:cs typeface="Arial" panose="020B0604020202020204" pitchFamily="34" charset="0"/>
                        </a:rPr>
                        <a:t>2014 - 2020</a:t>
                      </a:r>
                      <a:endParaRPr lang="cs-CZ" sz="17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9779" marR="3977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00000"/>
                        </a:lnSpc>
                        <a:spcBef>
                          <a:spcPts val="0"/>
                        </a:spcBef>
                        <a:spcAft>
                          <a:spcPts val="0"/>
                        </a:spcAft>
                      </a:pPr>
                      <a:r>
                        <a:rPr lang="cs-CZ" sz="17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2021 - 2027</a:t>
                      </a:r>
                    </a:p>
                  </a:txBody>
                  <a:tcPr marL="39779" marR="3977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568744598"/>
                  </a:ext>
                </a:extLst>
              </a:tr>
              <a:tr h="686129">
                <a:tc>
                  <a:txBody>
                    <a:bodyPr/>
                    <a:lstStyle/>
                    <a:p>
                      <a:pPr algn="l">
                        <a:lnSpc>
                          <a:spcPct val="100000"/>
                        </a:lnSpc>
                        <a:spcBef>
                          <a:spcPts val="0"/>
                        </a:spcBef>
                        <a:spcAft>
                          <a:spcPts val="0"/>
                        </a:spcAft>
                      </a:pPr>
                      <a:r>
                        <a:rPr lang="cs-CZ" sz="1700" b="1" kern="1200" dirty="0">
                          <a:solidFill>
                            <a:srgbClr val="002060"/>
                          </a:solidFill>
                          <a:effectLst/>
                          <a:latin typeface="Arial" panose="020B0604020202020204" pitchFamily="34" charset="0"/>
                          <a:ea typeface="Calibri" panose="020F0502020204030204" pitchFamily="34" charset="0"/>
                          <a:cs typeface="Arial" panose="020B0604020202020204" pitchFamily="34" charset="0"/>
                        </a:rPr>
                        <a:t>Více rozvinuté regiony </a:t>
                      </a:r>
                      <a:br>
                        <a:rPr lang="cs-CZ" sz="1700" b="1" kern="1200" dirty="0">
                          <a:solidFill>
                            <a:srgbClr val="002060"/>
                          </a:solidFill>
                          <a:effectLst/>
                          <a:latin typeface="Arial" panose="020B0604020202020204" pitchFamily="34" charset="0"/>
                          <a:ea typeface="Calibri" panose="020F0502020204030204" pitchFamily="34" charset="0"/>
                          <a:cs typeface="Arial" panose="020B0604020202020204" pitchFamily="34" charset="0"/>
                        </a:rPr>
                      </a:br>
                      <a:r>
                        <a:rPr lang="cs-CZ" sz="1700" b="0" kern="1200" dirty="0">
                          <a:solidFill>
                            <a:srgbClr val="002060"/>
                          </a:solidFill>
                          <a:effectLst/>
                          <a:latin typeface="Arial" panose="020B0604020202020204" pitchFamily="34" charset="0"/>
                          <a:ea typeface="Calibri" panose="020F0502020204030204" pitchFamily="34" charset="0"/>
                          <a:cs typeface="Arial" panose="020B0604020202020204" pitchFamily="34" charset="0"/>
                        </a:rPr>
                        <a:t>Praha</a:t>
                      </a:r>
                    </a:p>
                  </a:txBody>
                  <a:tcPr marL="39779" marR="3977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lang="cs-CZ" sz="1700" dirty="0">
                          <a:solidFill>
                            <a:srgbClr val="002060"/>
                          </a:solidFill>
                          <a:effectLst/>
                          <a:latin typeface="Arial" panose="020B0604020202020204" pitchFamily="34" charset="0"/>
                          <a:ea typeface="Calibri" panose="020F0502020204030204" pitchFamily="34" charset="0"/>
                          <a:cs typeface="Arial" panose="020B0604020202020204" pitchFamily="34" charset="0"/>
                        </a:rPr>
                        <a:t>50 %</a:t>
                      </a:r>
                    </a:p>
                  </a:txBody>
                  <a:tcPr marL="39779" marR="3977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lang="cs-CZ" sz="17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40 %</a:t>
                      </a:r>
                    </a:p>
                  </a:txBody>
                  <a:tcPr marL="39779" marR="3977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53591275"/>
                  </a:ext>
                </a:extLst>
              </a:tr>
              <a:tr h="1148024">
                <a:tc>
                  <a:txBody>
                    <a:bodyPr/>
                    <a:lstStyle/>
                    <a:p>
                      <a:pPr algn="l">
                        <a:lnSpc>
                          <a:spcPct val="100000"/>
                        </a:lnSpc>
                        <a:spcBef>
                          <a:spcPts val="0"/>
                        </a:spcBef>
                        <a:spcAft>
                          <a:spcPts val="0"/>
                        </a:spcAft>
                      </a:pPr>
                      <a:r>
                        <a:rPr lang="cs-CZ" sz="1700" b="1" kern="1200" dirty="0">
                          <a:solidFill>
                            <a:srgbClr val="002060"/>
                          </a:solidFill>
                          <a:effectLst/>
                          <a:latin typeface="Arial" panose="020B0604020202020204" pitchFamily="34" charset="0"/>
                          <a:ea typeface="Calibri" panose="020F0502020204030204" pitchFamily="34" charset="0"/>
                          <a:cs typeface="Arial" panose="020B0604020202020204" pitchFamily="34" charset="0"/>
                        </a:rPr>
                        <a:t>Přechodové regiony</a:t>
                      </a:r>
                      <a:br>
                        <a:rPr lang="cs-CZ" sz="1700" b="1" kern="1200" dirty="0">
                          <a:solidFill>
                            <a:srgbClr val="002060"/>
                          </a:solidFill>
                          <a:effectLst/>
                          <a:latin typeface="Arial" panose="020B0604020202020204" pitchFamily="34" charset="0"/>
                          <a:ea typeface="Calibri" panose="020F0502020204030204" pitchFamily="34" charset="0"/>
                          <a:cs typeface="Arial" panose="020B0604020202020204" pitchFamily="34" charset="0"/>
                        </a:rPr>
                      </a:br>
                      <a:r>
                        <a:rPr lang="cs-CZ" sz="1700" b="0" kern="1200" dirty="0">
                          <a:solidFill>
                            <a:srgbClr val="002060"/>
                          </a:solidFill>
                          <a:effectLst/>
                          <a:latin typeface="Arial" panose="020B0604020202020204" pitchFamily="34" charset="0"/>
                          <a:ea typeface="Calibri" panose="020F0502020204030204" pitchFamily="34" charset="0"/>
                          <a:cs typeface="Arial" panose="020B0604020202020204" pitchFamily="34" charset="0"/>
                        </a:rPr>
                        <a:t>Střední Čechy – Středočeský kraj</a:t>
                      </a:r>
                    </a:p>
                    <a:p>
                      <a:pPr algn="l">
                        <a:lnSpc>
                          <a:spcPct val="100000"/>
                        </a:lnSpc>
                        <a:spcBef>
                          <a:spcPts val="0"/>
                        </a:spcBef>
                        <a:spcAft>
                          <a:spcPts val="0"/>
                        </a:spcAft>
                      </a:pPr>
                      <a:r>
                        <a:rPr lang="cs-CZ" sz="1700" b="0" kern="1200" dirty="0">
                          <a:solidFill>
                            <a:srgbClr val="002060"/>
                          </a:solidFill>
                          <a:effectLst/>
                          <a:latin typeface="Arial" panose="020B0604020202020204" pitchFamily="34" charset="0"/>
                          <a:ea typeface="Calibri" panose="020F0502020204030204" pitchFamily="34" charset="0"/>
                          <a:cs typeface="Arial" panose="020B0604020202020204" pitchFamily="34" charset="0"/>
                        </a:rPr>
                        <a:t>Jihozápad – Plzeňský, Jihočeský kraj</a:t>
                      </a:r>
                    </a:p>
                    <a:p>
                      <a:pPr algn="l">
                        <a:lnSpc>
                          <a:spcPct val="100000"/>
                        </a:lnSpc>
                        <a:spcBef>
                          <a:spcPts val="0"/>
                        </a:spcBef>
                        <a:spcAft>
                          <a:spcPts val="0"/>
                        </a:spcAft>
                      </a:pPr>
                      <a:r>
                        <a:rPr lang="cs-CZ" sz="1700" b="0" kern="1200" dirty="0">
                          <a:solidFill>
                            <a:srgbClr val="002060"/>
                          </a:solidFill>
                          <a:effectLst/>
                          <a:latin typeface="Arial" panose="020B0604020202020204" pitchFamily="34" charset="0"/>
                          <a:ea typeface="Calibri" panose="020F0502020204030204" pitchFamily="34" charset="0"/>
                          <a:cs typeface="Arial" panose="020B0604020202020204" pitchFamily="34" charset="0"/>
                        </a:rPr>
                        <a:t>Jihovýchod – Jihomoravský</a:t>
                      </a:r>
                      <a:r>
                        <a:rPr lang="cs-CZ" sz="1700" b="0" kern="1200" baseline="0" dirty="0">
                          <a:solidFill>
                            <a:srgbClr val="002060"/>
                          </a:solidFill>
                          <a:effectLst/>
                          <a:latin typeface="Arial" panose="020B0604020202020204" pitchFamily="34" charset="0"/>
                          <a:ea typeface="Calibri" panose="020F0502020204030204" pitchFamily="34" charset="0"/>
                          <a:cs typeface="Arial" panose="020B0604020202020204" pitchFamily="34" charset="0"/>
                        </a:rPr>
                        <a:t> kraj, Kraj Vysočina</a:t>
                      </a:r>
                      <a:endParaRPr lang="cs-CZ" sz="1700" b="0" kern="12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39779" marR="3977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lang="cs-CZ" sz="1700" dirty="0">
                          <a:solidFill>
                            <a:srgbClr val="002060"/>
                          </a:solidFill>
                          <a:effectLst/>
                          <a:latin typeface="Arial" panose="020B0604020202020204" pitchFamily="34" charset="0"/>
                          <a:cs typeface="Arial" panose="020B0604020202020204" pitchFamily="34" charset="0"/>
                        </a:rPr>
                        <a:t>85 </a:t>
                      </a:r>
                      <a:r>
                        <a:rPr lang="pt-BR" sz="1700" dirty="0">
                          <a:solidFill>
                            <a:srgbClr val="002060"/>
                          </a:solidFill>
                          <a:effectLst/>
                          <a:latin typeface="Arial" panose="020B0604020202020204" pitchFamily="34" charset="0"/>
                          <a:cs typeface="Arial" panose="020B0604020202020204" pitchFamily="34" charset="0"/>
                        </a:rPr>
                        <a:t>%</a:t>
                      </a:r>
                      <a:endParaRPr lang="cs-CZ" sz="17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39779" marR="3977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lang="cs-CZ" sz="17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55 %</a:t>
                      </a:r>
                    </a:p>
                  </a:txBody>
                  <a:tcPr marL="39779" marR="3977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02263031"/>
                  </a:ext>
                </a:extLst>
              </a:tr>
              <a:tr h="1435030">
                <a:tc>
                  <a:txBody>
                    <a:bodyPr/>
                    <a:lstStyle/>
                    <a:p>
                      <a:pPr algn="l">
                        <a:lnSpc>
                          <a:spcPct val="100000"/>
                        </a:lnSpc>
                        <a:spcBef>
                          <a:spcPts val="0"/>
                        </a:spcBef>
                        <a:spcAft>
                          <a:spcPts val="0"/>
                        </a:spcAft>
                      </a:pPr>
                      <a:r>
                        <a:rPr lang="cs-CZ" sz="1700" b="1" kern="1200" dirty="0">
                          <a:solidFill>
                            <a:srgbClr val="002060"/>
                          </a:solidFill>
                          <a:effectLst/>
                          <a:latin typeface="Arial" panose="020B0604020202020204" pitchFamily="34" charset="0"/>
                          <a:ea typeface="Calibri" panose="020F0502020204030204" pitchFamily="34" charset="0"/>
                          <a:cs typeface="Arial" panose="020B0604020202020204" pitchFamily="34" charset="0"/>
                        </a:rPr>
                        <a:t>Méně rozvinuté regiony</a:t>
                      </a:r>
                      <a:br>
                        <a:rPr lang="cs-CZ" sz="1700" b="1" kern="1200" dirty="0">
                          <a:solidFill>
                            <a:srgbClr val="002060"/>
                          </a:solidFill>
                          <a:effectLst/>
                          <a:latin typeface="Arial" panose="020B0604020202020204" pitchFamily="34" charset="0"/>
                          <a:ea typeface="Calibri" panose="020F0502020204030204" pitchFamily="34" charset="0"/>
                          <a:cs typeface="Arial" panose="020B0604020202020204" pitchFamily="34" charset="0"/>
                        </a:rPr>
                      </a:br>
                      <a:r>
                        <a:rPr lang="cs-CZ" sz="1700" b="0" kern="1200" dirty="0">
                          <a:solidFill>
                            <a:srgbClr val="002060"/>
                          </a:solidFill>
                          <a:effectLst/>
                          <a:latin typeface="Arial" panose="020B0604020202020204" pitchFamily="34" charset="0"/>
                          <a:ea typeface="Calibri" panose="020F0502020204030204" pitchFamily="34" charset="0"/>
                          <a:cs typeface="Arial" panose="020B0604020202020204" pitchFamily="34" charset="0"/>
                        </a:rPr>
                        <a:t>Severozápad – Ústecký a Karlovarský</a:t>
                      </a:r>
                      <a:r>
                        <a:rPr lang="cs-CZ" sz="1700" b="0" kern="1200" baseline="0" dirty="0">
                          <a:solidFill>
                            <a:srgbClr val="002060"/>
                          </a:solidFill>
                          <a:effectLst/>
                          <a:latin typeface="Arial" panose="020B0604020202020204" pitchFamily="34" charset="0"/>
                          <a:ea typeface="Calibri" panose="020F0502020204030204" pitchFamily="34" charset="0"/>
                          <a:cs typeface="Arial" panose="020B0604020202020204" pitchFamily="34" charset="0"/>
                        </a:rPr>
                        <a:t> kraj</a:t>
                      </a:r>
                      <a:endParaRPr lang="cs-CZ" sz="1700" b="0" kern="12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Bef>
                          <a:spcPts val="0"/>
                        </a:spcBef>
                        <a:spcAft>
                          <a:spcPts val="0"/>
                        </a:spcAft>
                      </a:pPr>
                      <a:r>
                        <a:rPr lang="cs-CZ" sz="1700" b="0" kern="1200" dirty="0">
                          <a:solidFill>
                            <a:srgbClr val="002060"/>
                          </a:solidFill>
                          <a:effectLst/>
                          <a:latin typeface="Arial" panose="020B0604020202020204" pitchFamily="34" charset="0"/>
                          <a:ea typeface="Calibri" panose="020F0502020204030204" pitchFamily="34" charset="0"/>
                          <a:cs typeface="Arial" panose="020B0604020202020204" pitchFamily="34" charset="0"/>
                        </a:rPr>
                        <a:t>Severovýchod – Pardubický,  </a:t>
                      </a:r>
                      <a:r>
                        <a:rPr lang="cs-CZ" sz="1700" b="0" kern="1200" baseline="0" dirty="0">
                          <a:solidFill>
                            <a:srgbClr val="002060"/>
                          </a:solidFill>
                          <a:effectLst/>
                          <a:latin typeface="Arial" panose="020B0604020202020204" pitchFamily="34" charset="0"/>
                          <a:ea typeface="Calibri" panose="020F0502020204030204" pitchFamily="34" charset="0"/>
                          <a:cs typeface="Arial" panose="020B0604020202020204" pitchFamily="34" charset="0"/>
                        </a:rPr>
                        <a:t>Liberecký, </a:t>
                      </a:r>
                      <a:r>
                        <a:rPr lang="cs-CZ" sz="1700" b="0" kern="1200" dirty="0">
                          <a:solidFill>
                            <a:srgbClr val="002060"/>
                          </a:solidFill>
                          <a:effectLst/>
                          <a:latin typeface="Arial" panose="020B0604020202020204" pitchFamily="34" charset="0"/>
                          <a:ea typeface="Calibri" panose="020F0502020204030204" pitchFamily="34" charset="0"/>
                          <a:cs typeface="Arial" panose="020B0604020202020204" pitchFamily="34" charset="0"/>
                        </a:rPr>
                        <a:t>Královéhradecký</a:t>
                      </a:r>
                      <a:r>
                        <a:rPr lang="cs-CZ" sz="1700" b="0" kern="1200" baseline="0" dirty="0">
                          <a:solidFill>
                            <a:srgbClr val="002060"/>
                          </a:solidFill>
                          <a:effectLst/>
                          <a:latin typeface="Arial" panose="020B0604020202020204" pitchFamily="34" charset="0"/>
                          <a:ea typeface="Calibri" panose="020F0502020204030204" pitchFamily="34" charset="0"/>
                          <a:cs typeface="Arial" panose="020B0604020202020204" pitchFamily="34" charset="0"/>
                        </a:rPr>
                        <a:t> kraj</a:t>
                      </a:r>
                      <a:r>
                        <a:rPr lang="cs-CZ" sz="1700" b="0" kern="12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r>
                      <a:br>
                        <a:rPr lang="cs-CZ" sz="1700" b="0" kern="1200" dirty="0">
                          <a:solidFill>
                            <a:srgbClr val="002060"/>
                          </a:solidFill>
                          <a:effectLst/>
                          <a:latin typeface="Arial" panose="020B0604020202020204" pitchFamily="34" charset="0"/>
                          <a:ea typeface="Calibri" panose="020F0502020204030204" pitchFamily="34" charset="0"/>
                          <a:cs typeface="Arial" panose="020B0604020202020204" pitchFamily="34" charset="0"/>
                        </a:rPr>
                      </a:br>
                      <a:r>
                        <a:rPr lang="cs-CZ" sz="1700" b="0" kern="1200" dirty="0">
                          <a:solidFill>
                            <a:srgbClr val="002060"/>
                          </a:solidFill>
                          <a:effectLst/>
                          <a:latin typeface="Arial" panose="020B0604020202020204" pitchFamily="34" charset="0"/>
                          <a:ea typeface="Calibri" panose="020F0502020204030204" pitchFamily="34" charset="0"/>
                          <a:cs typeface="Arial" panose="020B0604020202020204" pitchFamily="34" charset="0"/>
                        </a:rPr>
                        <a:t>Moravskoslezsko – Moravskoslezský kraj</a:t>
                      </a:r>
                    </a:p>
                    <a:p>
                      <a:pPr algn="l">
                        <a:lnSpc>
                          <a:spcPct val="100000"/>
                        </a:lnSpc>
                        <a:spcBef>
                          <a:spcPts val="0"/>
                        </a:spcBef>
                        <a:spcAft>
                          <a:spcPts val="0"/>
                        </a:spcAft>
                      </a:pPr>
                      <a:r>
                        <a:rPr lang="cs-CZ" sz="1700" b="0" kern="1200" dirty="0">
                          <a:solidFill>
                            <a:srgbClr val="002060"/>
                          </a:solidFill>
                          <a:effectLst/>
                          <a:latin typeface="Arial" panose="020B0604020202020204" pitchFamily="34" charset="0"/>
                          <a:ea typeface="Calibri" panose="020F0502020204030204" pitchFamily="34" charset="0"/>
                          <a:cs typeface="Arial" panose="020B0604020202020204" pitchFamily="34" charset="0"/>
                        </a:rPr>
                        <a:t>Střední Morava – Olomoucký a Zlínský kraj</a:t>
                      </a:r>
                    </a:p>
                  </a:txBody>
                  <a:tcPr marL="39779" marR="3977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0"/>
                        </a:spcBef>
                      </a:pPr>
                      <a:r>
                        <a:rPr lang="cs-CZ" sz="1700" dirty="0">
                          <a:solidFill>
                            <a:srgbClr val="002060"/>
                          </a:solidFill>
                          <a:latin typeface="Arial" panose="020B0604020202020204" pitchFamily="34" charset="0"/>
                          <a:cs typeface="Arial" panose="020B0604020202020204" pitchFamily="34" charset="0"/>
                        </a:rPr>
                        <a:t>85 % </a:t>
                      </a:r>
                    </a:p>
                  </a:txBody>
                  <a:tcPr marL="39779" marR="3977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0"/>
                        </a:spcBef>
                      </a:pPr>
                      <a:r>
                        <a:rPr lang="cs-CZ" sz="1700" b="1" dirty="0">
                          <a:solidFill>
                            <a:srgbClr val="002060"/>
                          </a:solidFill>
                          <a:latin typeface="Arial" panose="020B0604020202020204" pitchFamily="34" charset="0"/>
                          <a:cs typeface="Arial" panose="020B0604020202020204" pitchFamily="34" charset="0"/>
                        </a:rPr>
                        <a:t>70 %</a:t>
                      </a:r>
                    </a:p>
                  </a:txBody>
                  <a:tcPr marL="39779" marR="3977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11536672"/>
                  </a:ext>
                </a:extLst>
              </a:tr>
            </a:tbl>
          </a:graphicData>
        </a:graphic>
      </p:graphicFrame>
    </p:spTree>
    <p:extLst>
      <p:ext uri="{BB962C8B-B14F-4D97-AF65-F5344CB8AC3E}">
        <p14:creationId xmlns:p14="http://schemas.microsoft.com/office/powerpoint/2010/main" val="3184672850"/>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248718"/>
            <a:ext cx="7886700" cy="987552"/>
          </a:xfrm>
        </p:spPr>
        <p:txBody>
          <a:bodyPr>
            <a:normAutofit/>
          </a:bodyPr>
          <a:lstStyle/>
          <a:p>
            <a:pPr algn="ctr"/>
            <a:r>
              <a:rPr lang="cs-CZ" sz="2400" b="1" dirty="0">
                <a:solidFill>
                  <a:srgbClr val="1D70B8"/>
                </a:solidFill>
                <a:latin typeface="Arial" panose="020B0604020202020204" pitchFamily="34" charset="0"/>
                <a:ea typeface="+mn-ea"/>
                <a:cs typeface="Arial" panose="020B0604020202020204" pitchFamily="34" charset="0"/>
              </a:rPr>
              <a:t>Klíčové změny pro období 2021+</a:t>
            </a:r>
          </a:p>
        </p:txBody>
      </p:sp>
      <p:sp>
        <p:nvSpPr>
          <p:cNvPr id="3" name="Zástupný symbol pro obsah 2"/>
          <p:cNvSpPr>
            <a:spLocks noGrp="1"/>
          </p:cNvSpPr>
          <p:nvPr>
            <p:ph idx="1"/>
          </p:nvPr>
        </p:nvSpPr>
        <p:spPr>
          <a:xfrm>
            <a:off x="628650" y="1294790"/>
            <a:ext cx="7886700" cy="4882173"/>
          </a:xfrm>
        </p:spPr>
        <p:txBody>
          <a:bodyPr>
            <a:normAutofit fontScale="92500" lnSpcReduction="10000"/>
          </a:bodyPr>
          <a:lstStyle/>
          <a:p>
            <a:pPr marL="457200" lvl="2" indent="-457200">
              <a:lnSpc>
                <a:spcPct val="150000"/>
              </a:lnSpc>
            </a:pPr>
            <a:r>
              <a:rPr lang="cs-CZ" sz="1800" dirty="0">
                <a:solidFill>
                  <a:schemeClr val="bg2">
                    <a:lumMod val="25000"/>
                  </a:schemeClr>
                </a:solidFill>
              </a:rPr>
              <a:t>EU nemá konkrétní strategii pro nové období (obdoba EU 2020)</a:t>
            </a:r>
          </a:p>
          <a:p>
            <a:pPr marL="457200" lvl="2" indent="-457200">
              <a:lnSpc>
                <a:spcPct val="150000"/>
              </a:lnSpc>
            </a:pPr>
            <a:r>
              <a:rPr lang="cs-CZ" sz="1800" dirty="0">
                <a:solidFill>
                  <a:schemeClr val="bg2">
                    <a:lumMod val="25000"/>
                  </a:schemeClr>
                </a:solidFill>
              </a:rPr>
              <a:t>Pravidlo N+2</a:t>
            </a:r>
          </a:p>
          <a:p>
            <a:pPr marL="457200" lvl="2" indent="-457200">
              <a:lnSpc>
                <a:spcPct val="150000"/>
              </a:lnSpc>
            </a:pPr>
            <a:r>
              <a:rPr lang="cs-CZ" sz="1800" dirty="0">
                <a:solidFill>
                  <a:schemeClr val="bg2">
                    <a:lumMod val="25000"/>
                  </a:schemeClr>
                </a:solidFill>
              </a:rPr>
              <a:t>Snížení počtu tematických cílů na 5 cílů politiky a nový územní cíl 5 </a:t>
            </a:r>
          </a:p>
          <a:p>
            <a:pPr marL="457200" lvl="2" indent="-457200">
              <a:lnSpc>
                <a:spcPct val="150000"/>
              </a:lnSpc>
            </a:pPr>
            <a:r>
              <a:rPr lang="cs-CZ" sz="1800" dirty="0">
                <a:solidFill>
                  <a:schemeClr val="bg2">
                    <a:lumMod val="25000"/>
                  </a:schemeClr>
                </a:solidFill>
              </a:rPr>
              <a:t>Zvýšení podílu tematické koncentrace</a:t>
            </a:r>
          </a:p>
          <a:p>
            <a:pPr marL="457200" lvl="2" indent="-457200">
              <a:lnSpc>
                <a:spcPct val="150000"/>
              </a:lnSpc>
            </a:pPr>
            <a:r>
              <a:rPr lang="cs-CZ" sz="1800" dirty="0">
                <a:solidFill>
                  <a:schemeClr val="bg2">
                    <a:lumMod val="25000"/>
                  </a:schemeClr>
                </a:solidFill>
              </a:rPr>
              <a:t>Významné snížení míry spolufinancování z rozpočtu EU </a:t>
            </a:r>
          </a:p>
          <a:p>
            <a:pPr marL="457200" lvl="2" indent="-457200">
              <a:lnSpc>
                <a:spcPct val="150000"/>
              </a:lnSpc>
            </a:pPr>
            <a:r>
              <a:rPr lang="cs-CZ" sz="1800" dirty="0">
                <a:solidFill>
                  <a:schemeClr val="bg2">
                    <a:lumMod val="25000"/>
                  </a:schemeClr>
                </a:solidFill>
              </a:rPr>
              <a:t>Kategorizace regionů (3 kategorie v ČR)</a:t>
            </a:r>
          </a:p>
          <a:p>
            <a:pPr marL="457200" lvl="2" indent="-457200">
              <a:lnSpc>
                <a:spcPct val="150000"/>
              </a:lnSpc>
            </a:pPr>
            <a:r>
              <a:rPr lang="cs-CZ" sz="1800" dirty="0">
                <a:solidFill>
                  <a:schemeClr val="bg2">
                    <a:lumMod val="25000"/>
                  </a:schemeClr>
                </a:solidFill>
              </a:rPr>
              <a:t>Zvýšení limitu pro udržitelný rozvoj měst (6 %)</a:t>
            </a:r>
          </a:p>
          <a:p>
            <a:pPr marL="457200" lvl="2" indent="-457200">
              <a:lnSpc>
                <a:spcPct val="150000"/>
              </a:lnSpc>
            </a:pPr>
            <a:r>
              <a:rPr lang="cs-CZ" sz="1800" dirty="0">
                <a:solidFill>
                  <a:schemeClr val="bg2">
                    <a:lumMod val="25000"/>
                  </a:schemeClr>
                </a:solidFill>
              </a:rPr>
              <a:t>Průběžný systém základních podmínek (dříve předběžné podmínky)</a:t>
            </a:r>
          </a:p>
          <a:p>
            <a:pPr marL="457200" lvl="2" indent="-457200">
              <a:lnSpc>
                <a:spcPct val="150000"/>
              </a:lnSpc>
            </a:pPr>
            <a:r>
              <a:rPr lang="cs-CZ" sz="1800" dirty="0">
                <a:solidFill>
                  <a:schemeClr val="bg2">
                    <a:lumMod val="25000"/>
                  </a:schemeClr>
                </a:solidFill>
              </a:rPr>
              <a:t>Výkonnostní rámec složený ze všech indikátorů</a:t>
            </a:r>
          </a:p>
          <a:p>
            <a:pPr marL="457200" lvl="2" indent="-457200">
              <a:lnSpc>
                <a:spcPct val="150000"/>
              </a:lnSpc>
            </a:pPr>
            <a:r>
              <a:rPr lang="cs-CZ" sz="1800" dirty="0">
                <a:solidFill>
                  <a:schemeClr val="bg2">
                    <a:lumMod val="25000"/>
                  </a:schemeClr>
                </a:solidFill>
              </a:rPr>
              <a:t>Možnosti finanční flexibility (převody prostředků mezi fondy, kategoriemi regionů)</a:t>
            </a:r>
            <a:endParaRPr lang="cs-CZ" sz="1800" b="1" dirty="0">
              <a:solidFill>
                <a:schemeClr val="bg2">
                  <a:lumMod val="25000"/>
                </a:schemeClr>
              </a:solidFill>
            </a:endParaRPr>
          </a:p>
          <a:p>
            <a:pPr marL="457200" lvl="2" indent="-457200"/>
            <a:endParaRPr lang="cs-CZ" sz="1600" dirty="0">
              <a:solidFill>
                <a:schemeClr val="tx1"/>
              </a:solidFill>
            </a:endParaRPr>
          </a:p>
          <a:p>
            <a:pPr marL="457200" lvl="2" indent="-457200">
              <a:buFont typeface="+mj-lt"/>
              <a:buAutoNum type="arabicParenR"/>
            </a:pPr>
            <a:endParaRPr lang="cs-CZ" dirty="0"/>
          </a:p>
          <a:p>
            <a:pPr marL="457200" lvl="2" indent="-457200">
              <a:buFont typeface="+mj-lt"/>
              <a:buAutoNum type="arabicParenR"/>
            </a:pPr>
            <a:endParaRPr lang="cs-CZ" dirty="0"/>
          </a:p>
          <a:p>
            <a:pPr marL="0" lvl="2" indent="0">
              <a:buNone/>
            </a:pPr>
            <a:endParaRPr lang="cs-CZ" dirty="0"/>
          </a:p>
          <a:p>
            <a:pPr marL="0" lvl="2" indent="0">
              <a:buNone/>
            </a:pPr>
            <a:endParaRPr lang="cs-CZ" sz="1758" b="1" dirty="0"/>
          </a:p>
        </p:txBody>
      </p:sp>
    </p:spTree>
    <p:extLst>
      <p:ext uri="{BB962C8B-B14F-4D97-AF65-F5344CB8AC3E}">
        <p14:creationId xmlns:p14="http://schemas.microsoft.com/office/powerpoint/2010/main" val="3299757964"/>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80466"/>
            <a:ext cx="7886700" cy="1771156"/>
          </a:xfrm>
        </p:spPr>
        <p:txBody>
          <a:bodyPr>
            <a:normAutofit/>
          </a:bodyPr>
          <a:lstStyle/>
          <a:p>
            <a:pPr algn="ctr"/>
            <a:r>
              <a:rPr lang="cs-CZ" sz="2400" b="1" dirty="0">
                <a:solidFill>
                  <a:srgbClr val="1D70B8"/>
                </a:solidFill>
                <a:latin typeface="Arial" panose="020B0604020202020204" pitchFamily="34" charset="0"/>
                <a:ea typeface="+mn-ea"/>
                <a:cs typeface="Arial" panose="020B0604020202020204" pitchFamily="34" charset="0"/>
              </a:rPr>
              <a:t>Klíčové změny pro období 2021+</a:t>
            </a:r>
          </a:p>
        </p:txBody>
      </p:sp>
      <p:sp>
        <p:nvSpPr>
          <p:cNvPr id="3" name="Zástupný symbol pro obsah 2"/>
          <p:cNvSpPr>
            <a:spLocks noGrp="1"/>
          </p:cNvSpPr>
          <p:nvPr>
            <p:ph idx="1"/>
          </p:nvPr>
        </p:nvSpPr>
        <p:spPr>
          <a:xfrm>
            <a:off x="628650" y="1387856"/>
            <a:ext cx="7886700" cy="4860227"/>
          </a:xfrm>
        </p:spPr>
        <p:txBody>
          <a:bodyPr/>
          <a:lstStyle/>
          <a:p>
            <a:pPr marL="457200" lvl="2" indent="-457200">
              <a:lnSpc>
                <a:spcPct val="150000"/>
              </a:lnSpc>
            </a:pPr>
            <a:r>
              <a:rPr lang="cs-CZ" sz="1700" dirty="0">
                <a:solidFill>
                  <a:schemeClr val="bg2">
                    <a:lumMod val="25000"/>
                  </a:schemeClr>
                </a:solidFill>
              </a:rPr>
              <a:t>Zjednodušení legislativy často pouze zdánlivé (pro EK)</a:t>
            </a:r>
          </a:p>
          <a:p>
            <a:pPr marL="457200" lvl="2" indent="-457200">
              <a:lnSpc>
                <a:spcPct val="150000"/>
              </a:lnSpc>
            </a:pPr>
            <a:r>
              <a:rPr lang="cs-CZ" sz="1700" dirty="0">
                <a:solidFill>
                  <a:schemeClr val="bg2">
                    <a:lumMod val="25000"/>
                  </a:schemeClr>
                </a:solidFill>
              </a:rPr>
              <a:t>Jednodušší informování o podpořených projektech</a:t>
            </a:r>
          </a:p>
          <a:p>
            <a:pPr marL="457200" lvl="2" indent="-457200">
              <a:lnSpc>
                <a:spcPct val="150000"/>
              </a:lnSpc>
            </a:pPr>
            <a:r>
              <a:rPr lang="cs-CZ" sz="1700" dirty="0">
                <a:solidFill>
                  <a:schemeClr val="bg2">
                    <a:lumMod val="25000"/>
                  </a:schemeClr>
                </a:solidFill>
              </a:rPr>
              <a:t>Princip jednotného auditu a proporcionalita</a:t>
            </a:r>
          </a:p>
          <a:p>
            <a:pPr marL="457200" lvl="2" indent="-457200">
              <a:lnSpc>
                <a:spcPct val="150000"/>
              </a:lnSpc>
            </a:pPr>
            <a:r>
              <a:rPr lang="cs-CZ" sz="1700" dirty="0">
                <a:solidFill>
                  <a:schemeClr val="bg2">
                    <a:lumMod val="25000"/>
                  </a:schemeClr>
                </a:solidFill>
              </a:rPr>
              <a:t>Opuštění konceptu projektů vytvářejících příjmy a velkých projektů</a:t>
            </a:r>
          </a:p>
          <a:p>
            <a:pPr marL="457200" lvl="2" indent="-457200">
              <a:lnSpc>
                <a:spcPct val="150000"/>
              </a:lnSpc>
            </a:pPr>
            <a:r>
              <a:rPr lang="cs-CZ" sz="1700" dirty="0">
                <a:solidFill>
                  <a:schemeClr val="bg2">
                    <a:lumMod val="25000"/>
                  </a:schemeClr>
                </a:solidFill>
              </a:rPr>
              <a:t>Povinné zavedení zjednodušených metod vykazování</a:t>
            </a:r>
          </a:p>
          <a:p>
            <a:pPr marL="457200" lvl="2" indent="-457200">
              <a:lnSpc>
                <a:spcPct val="150000"/>
              </a:lnSpc>
            </a:pPr>
            <a:r>
              <a:rPr lang="cs-CZ" sz="1700" dirty="0">
                <a:solidFill>
                  <a:schemeClr val="bg2">
                    <a:lumMod val="25000"/>
                  </a:schemeClr>
                </a:solidFill>
              </a:rPr>
              <a:t>Jednodušší a přehlednější struktura operačních programů</a:t>
            </a:r>
          </a:p>
          <a:p>
            <a:pPr marL="457200" lvl="2" indent="-457200">
              <a:lnSpc>
                <a:spcPct val="150000"/>
              </a:lnSpc>
            </a:pPr>
            <a:r>
              <a:rPr lang="cs-CZ" sz="1700" dirty="0">
                <a:solidFill>
                  <a:schemeClr val="bg2">
                    <a:lumMod val="25000"/>
                  </a:schemeClr>
                </a:solidFill>
              </a:rPr>
              <a:t>Zjednodušený přístup k integrovaným nástrojům</a:t>
            </a:r>
          </a:p>
          <a:p>
            <a:pPr marL="457200" lvl="2" indent="-457200">
              <a:lnSpc>
                <a:spcPct val="150000"/>
              </a:lnSpc>
            </a:pPr>
            <a:r>
              <a:rPr lang="cs-CZ" sz="1700" dirty="0">
                <a:solidFill>
                  <a:schemeClr val="bg2">
                    <a:lumMod val="25000"/>
                  </a:schemeClr>
                </a:solidFill>
              </a:rPr>
              <a:t>A jako vždy nezbytná (?) změna terminologie…</a:t>
            </a:r>
          </a:p>
          <a:p>
            <a:pPr marL="0" lvl="2" indent="0">
              <a:buNone/>
            </a:pPr>
            <a:endParaRPr lang="cs-CZ" sz="1758" b="1" dirty="0"/>
          </a:p>
        </p:txBody>
      </p:sp>
    </p:spTree>
    <p:extLst>
      <p:ext uri="{BB962C8B-B14F-4D97-AF65-F5344CB8AC3E}">
        <p14:creationId xmlns:p14="http://schemas.microsoft.com/office/powerpoint/2010/main" val="2055788927"/>
      </p:ext>
    </p:extLst>
  </p:cSld>
  <p:clrMapOvr>
    <a:masterClrMapping/>
  </p:clrMapOvr>
  <p:transition spd="slow">
    <p:push/>
  </p:transition>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TM03457503[[fn=Citáty]]</Template>
  <TotalTime>3732</TotalTime>
  <Words>2987</Words>
  <Application>Microsoft Office PowerPoint</Application>
  <PresentationFormat>Předvádění na obrazovce (4:3)</PresentationFormat>
  <Paragraphs>593</Paragraphs>
  <Slides>54</Slides>
  <Notes>13</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54</vt:i4>
      </vt:variant>
    </vt:vector>
  </HeadingPairs>
  <TitlesOfParts>
    <vt:vector size="59" baseType="lpstr">
      <vt:lpstr>Arial</vt:lpstr>
      <vt:lpstr>Calibri</vt:lpstr>
      <vt:lpstr>Times New Roman</vt:lpstr>
      <vt:lpstr>Wingdings</vt:lpstr>
      <vt:lpstr>Motiv Office</vt:lpstr>
      <vt:lpstr>    Představení IROP 2021-2027 </vt:lpstr>
      <vt:lpstr>Program</vt:lpstr>
      <vt:lpstr>Úvodní slovo   Klára Dostálová ministryně pro místní rozvoj</vt:lpstr>
      <vt:lpstr> Představení nového programového období  2021-2027   Zdeněk Semorád náměstek pro řízení sekce evropských  a národních programů, MMR</vt:lpstr>
      <vt:lpstr>   Legislativa pro období 2021-2027</vt:lpstr>
      <vt:lpstr>   Návrh financí pro ČR pro období 2021-2027</vt:lpstr>
      <vt:lpstr>Kategorie regionů a snížení úrovně spolufinancování EU</vt:lpstr>
      <vt:lpstr>Klíčové změny pro období 2021+</vt:lpstr>
      <vt:lpstr>Klíčové změny pro období 2021+</vt:lpstr>
      <vt:lpstr>Tematická koncentrace v EFRR </vt:lpstr>
      <vt:lpstr>Prezentace aplikace PowerPoint</vt:lpstr>
      <vt:lpstr>Prezentace aplikace PowerPoint</vt:lpstr>
      <vt:lpstr>Prezentace aplikace PowerPoint</vt:lpstr>
      <vt:lpstr>Příprava programů po roce 2020 na národní úrovni </vt:lpstr>
      <vt:lpstr>Prezentace aplikace PowerPoint</vt:lpstr>
      <vt:lpstr>Prezentace aplikace PowerPoint</vt:lpstr>
      <vt:lpstr>Struktura vymezení území v SRR 21+</vt:lpstr>
      <vt:lpstr>Architektura období 2021+ </vt:lpstr>
      <vt:lpstr>Cíle politiky</vt:lpstr>
      <vt:lpstr>Prezentace aplikace PowerPoint</vt:lpstr>
      <vt:lpstr>Převisy projektů IROP na alokaci výzev dle SC</vt:lpstr>
      <vt:lpstr>Příjemci podpory v IROP 2014-2020</vt:lpstr>
      <vt:lpstr>Podpora IROP v krajích</vt:lpstr>
      <vt:lpstr>Představení návrhu IROP 2021-2027   Rostislav Mazal ředitel Řídicího orgánu IROP</vt:lpstr>
      <vt:lpstr>Prezentace aplikace PowerPoint</vt:lpstr>
      <vt:lpstr>Prezentace aplikace PowerPoint</vt:lpstr>
      <vt:lpstr>Prezentace aplikace PowerPoint</vt:lpstr>
      <vt:lpstr>Prezentace aplikace PowerPoint</vt:lpstr>
      <vt:lpstr>Specifický cíl  1.1  eGovernment a kybernetická bezpečnost</vt:lpstr>
      <vt:lpstr>Specifický cíl 1.1  eGovernment a kybernetická bezpečnost  </vt:lpstr>
      <vt:lpstr>Specifický cíl 2.1 Čistá a aktivní mobilita</vt:lpstr>
      <vt:lpstr>Specifický cíl 2.1 Čistá a aktivní mobilita </vt:lpstr>
      <vt:lpstr>Specifický cíl 2.2 Revitalizace měst a obcí</vt:lpstr>
      <vt:lpstr>Specifický cíl 2.2 Revitalizace měst a obcí </vt:lpstr>
      <vt:lpstr>Specifický cíl 2.3 Prevence rizik, zvýšení odolnosti a ochrana obyvatelstva</vt:lpstr>
      <vt:lpstr>Specifický cíl 2.3 Prevence rizik, zvýšení odolnosti a ochrana obyvatelstva </vt:lpstr>
      <vt:lpstr>Specifický cíl 3.1 Silnice II. třídy</vt:lpstr>
      <vt:lpstr>Specifický cíl 3.1 Silnice II. třídy  </vt:lpstr>
      <vt:lpstr>Specifický cíl 4.1 Vzdělávací infrastruktura</vt:lpstr>
      <vt:lpstr>Specifický cíl 4.1 Vzdělávací infrastruktura </vt:lpstr>
      <vt:lpstr>Specifický cíl 4.2 Sociální infrastruktura</vt:lpstr>
      <vt:lpstr>Specifický cíl 4.2  Sociální infrastruktura  </vt:lpstr>
      <vt:lpstr>Specifický cíl 4.3  Infrastruktura ve zdravotnictví</vt:lpstr>
      <vt:lpstr>Specifický cíl 4.3 Infrastruktura ve zdravotnictví  </vt:lpstr>
      <vt:lpstr>Specifický cíl  5.1  Komunitně vedený místní rozvoj</vt:lpstr>
      <vt:lpstr> Specifický cíl 5.1 Komunitně vedený místní rozvoj </vt:lpstr>
      <vt:lpstr>Specifický cíl   5.2 Kulturní dědictví a cestovní ruch</vt:lpstr>
      <vt:lpstr> Specifický cíl 5.2 Kulturní dědictví  a cestovní ruch  </vt:lpstr>
      <vt:lpstr>Návrh rozdělení alokace v IROP </vt:lpstr>
      <vt:lpstr>Prezentace aplikace PowerPoint</vt:lpstr>
      <vt:lpstr>Prezentace aplikace PowerPoint</vt:lpstr>
      <vt:lpstr>Harmonogram přípravy IROP  </vt:lpstr>
      <vt:lpstr>              Diskuse a prostor pro dotazy</vt:lpstr>
      <vt:lpstr>Děkujeme Vám za pozornost  a spolupráci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 S</dc:creator>
  <cp:lastModifiedBy>Fišerová Martina</cp:lastModifiedBy>
  <cp:revision>336</cp:revision>
  <cp:lastPrinted>2019-10-07T09:20:50Z</cp:lastPrinted>
  <dcterms:created xsi:type="dcterms:W3CDTF">2018-01-10T11:40:26Z</dcterms:created>
  <dcterms:modified xsi:type="dcterms:W3CDTF">2019-10-14T13:37:46Z</dcterms:modified>
</cp:coreProperties>
</file>