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33"/>
  </p:notesMasterIdLst>
  <p:handoutMasterIdLst>
    <p:handoutMasterId r:id="rId34"/>
  </p:handoutMasterIdLst>
  <p:sldIdLst>
    <p:sldId id="308" r:id="rId3"/>
    <p:sldId id="309" r:id="rId4"/>
    <p:sldId id="310" r:id="rId5"/>
    <p:sldId id="321" r:id="rId6"/>
    <p:sldId id="322" r:id="rId7"/>
    <p:sldId id="351" r:id="rId8"/>
    <p:sldId id="352" r:id="rId9"/>
    <p:sldId id="339" r:id="rId10"/>
    <p:sldId id="302" r:id="rId11"/>
    <p:sldId id="299" r:id="rId12"/>
    <p:sldId id="300" r:id="rId13"/>
    <p:sldId id="306" r:id="rId14"/>
    <p:sldId id="341" r:id="rId15"/>
    <p:sldId id="342" r:id="rId16"/>
    <p:sldId id="312" r:id="rId17"/>
    <p:sldId id="343" r:id="rId18"/>
    <p:sldId id="313" r:id="rId19"/>
    <p:sldId id="345" r:id="rId20"/>
    <p:sldId id="354" r:id="rId21"/>
    <p:sldId id="356" r:id="rId22"/>
    <p:sldId id="360" r:id="rId23"/>
    <p:sldId id="357" r:id="rId24"/>
    <p:sldId id="358" r:id="rId25"/>
    <p:sldId id="359" r:id="rId26"/>
    <p:sldId id="344" r:id="rId27"/>
    <p:sldId id="346" r:id="rId28"/>
    <p:sldId id="347" r:id="rId29"/>
    <p:sldId id="348" r:id="rId30"/>
    <p:sldId id="349" r:id="rId31"/>
    <p:sldId id="317" r:id="rId3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lková Martina" initials="B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4E5"/>
    <a:srgbClr val="CCCCCC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914" y="102"/>
      </p:cViewPr>
      <p:guideLst>
        <p:guide orient="horz" pos="3382"/>
        <p:guide pos="4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3E56C-E581-4A8B-9258-18A5B7F7F0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FDC7DDD-FA5A-46B2-BE59-F7FBD3007D36}">
      <dgm:prSet phldrT="[Text]" custT="1"/>
      <dgm:spPr/>
      <dgm:t>
        <a:bodyPr/>
        <a:lstStyle/>
        <a:p>
          <a:r>
            <a:rPr lang="cs-CZ" sz="1800" b="1" u="none" dirty="0"/>
            <a:t>Zadávání dotazů</a:t>
          </a:r>
        </a:p>
      </dgm:t>
    </dgm:pt>
    <dgm:pt modelId="{59D0E70B-D2B0-4EA6-95E1-31FF72C09482}" type="par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882712D6-0105-4E25-9603-397AF6F63BB5}" type="sib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03CD221B-CD65-4C2C-966A-987562058925}">
      <dgm:prSet phldrT="[Text]" custT="1"/>
      <dgm:spPr/>
      <dgm:t>
        <a:bodyPr/>
        <a:lstStyle/>
        <a:p>
          <a:pPr algn="l">
            <a:buFontTx/>
            <a:buNone/>
          </a:pPr>
          <a:r>
            <a:rPr lang="cs-CZ" sz="1800" b="0" u="none" dirty="0"/>
            <a:t>prostřednictvím webu s prvotním</a:t>
          </a:r>
          <a:endParaRPr lang="cs-CZ" sz="1800" u="none" dirty="0"/>
        </a:p>
      </dgm:t>
    </dgm:pt>
    <dgm:pt modelId="{AF1CB158-EEA3-4C3E-AB79-6565D28FDB31}" type="par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C0DFDAA5-7E0E-4A27-8583-1B0BF2F1A7F4}" type="sib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0CD20E3C-1229-40B2-AE40-290D81DAD8BA}">
      <dgm:prSet phldrT="[Text]" custT="1"/>
      <dgm:spPr/>
      <dgm:t>
        <a:bodyPr/>
        <a:lstStyle/>
        <a:p>
          <a:r>
            <a:rPr lang="cs-CZ" sz="1800" b="1" u="none" dirty="0"/>
            <a:t>Členění dotazů </a:t>
          </a:r>
          <a:r>
            <a:rPr lang="cs-CZ" sz="1800" u="none" dirty="0"/>
            <a:t> </a:t>
          </a:r>
          <a:endParaRPr lang="cs-CZ" sz="1800" b="1" u="none" dirty="0"/>
        </a:p>
      </dgm:t>
    </dgm:pt>
    <dgm:pt modelId="{482EC826-416A-4986-9711-64D4357517D6}" type="par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B51CE0D2-AD82-49A1-AA65-BE8C9B164349}" type="sib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6FD7E67C-A161-4E16-B994-22CADDE57C79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u="none" dirty="0"/>
            <a:t> obecné (metodické), dotazy ke</a:t>
          </a:r>
        </a:p>
      </dgm:t>
    </dgm:pt>
    <dgm:pt modelId="{21222BD2-F31D-4837-A75C-A61E135C5EBA}" type="par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6FA84A29-332D-44B2-B10C-897D4EB42D2A}" type="sib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23B102EC-C2C8-4CC0-8B6F-1F1DD26DAB17}">
      <dgm:prSet phldrT="[Text]" custT="1"/>
      <dgm:spPr/>
      <dgm:t>
        <a:bodyPr/>
        <a:lstStyle/>
        <a:p>
          <a:r>
            <a:rPr lang="cs-CZ" sz="1800" b="1" u="none" dirty="0"/>
            <a:t>Zveřejnění nejčastějších dotazů a odpovědí</a:t>
          </a:r>
        </a:p>
      </dgm:t>
    </dgm:pt>
    <dgm:pt modelId="{47124EF6-DD6E-4DD3-9FBB-F7D59514F332}" type="par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ABA95181-9384-4A91-837E-904FB30B26D5}" type="sib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504DE74E-C3D4-4155-999A-2B5313003C40}">
      <dgm:prSet phldrT="[Text]" custT="1"/>
      <dgm:spPr/>
      <dgm:t>
        <a:bodyPr/>
        <a:lstStyle/>
        <a:p>
          <a:r>
            <a:rPr lang="cs-CZ" sz="1800" b="1" u="none" dirty="0"/>
            <a:t>Zajištění jednotnosti odpovědí</a:t>
          </a:r>
        </a:p>
      </dgm:t>
    </dgm:pt>
    <dgm:pt modelId="{F660DFFA-1279-4B73-9DAB-FFD5AF1AD2DF}" type="par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BDB9727F-4306-4CE9-958B-BC415FAD8A13}" type="sib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73D3C055-648E-4761-9C86-2A80A7BD4F39}">
      <dgm:prSet custT="1"/>
      <dgm:spPr/>
      <dgm:t>
        <a:bodyPr anchor="ctr" anchorCtr="0"/>
        <a:lstStyle/>
        <a:p>
          <a:pPr>
            <a:buFontTx/>
            <a:buNone/>
          </a:pPr>
          <a:r>
            <a:rPr lang="cs-CZ" sz="1800" u="none" dirty="0"/>
            <a:t> zadaných na webových stránkách</a:t>
          </a:r>
        </a:p>
      </dgm:t>
    </dgm:pt>
    <dgm:pt modelId="{B0B5C82E-EBFA-4599-B69D-F1DB83284946}" type="parTrans" cxnId="{ADEC3DE9-F92C-4B96-9708-6297E0965839}">
      <dgm:prSet/>
      <dgm:spPr/>
      <dgm:t>
        <a:bodyPr/>
        <a:lstStyle/>
        <a:p>
          <a:endParaRPr lang="cs-CZ"/>
        </a:p>
      </dgm:t>
    </dgm:pt>
    <dgm:pt modelId="{2DB0F035-47C1-4048-8453-B42171F4C524}" type="sibTrans" cxnId="{ADEC3DE9-F92C-4B96-9708-6297E0965839}">
      <dgm:prSet/>
      <dgm:spPr/>
      <dgm:t>
        <a:bodyPr/>
        <a:lstStyle/>
        <a:p>
          <a:endParaRPr lang="cs-CZ"/>
        </a:p>
      </dgm:t>
    </dgm:pt>
    <dgm:pt modelId="{68E602EE-7022-471B-8978-2B7F68D5D06D}">
      <dgm:prSet phldrT="[Text]" custT="1"/>
      <dgm:spPr/>
      <dgm:t>
        <a:bodyPr/>
        <a:lstStyle/>
        <a:p>
          <a:pPr algn="l">
            <a:buFontTx/>
            <a:buNone/>
          </a:pPr>
          <a:r>
            <a:rPr lang="cs-CZ" sz="1800" b="0" u="none" dirty="0"/>
            <a:t>rozdělením (vyplnění SC, aktivity, výzvy</a:t>
          </a:r>
          <a:endParaRPr lang="cs-CZ" sz="1800" u="none" dirty="0"/>
        </a:p>
      </dgm:t>
    </dgm:pt>
    <dgm:pt modelId="{48F5CBE3-FC17-453D-A5D7-B7A31A9F3DDF}" type="parTrans" cxnId="{6957D20F-C245-4BCD-967D-2D2E08FC0A0E}">
      <dgm:prSet/>
      <dgm:spPr/>
      <dgm:t>
        <a:bodyPr/>
        <a:lstStyle/>
        <a:p>
          <a:endParaRPr lang="cs-CZ"/>
        </a:p>
      </dgm:t>
    </dgm:pt>
    <dgm:pt modelId="{9201EBCB-C8C4-45F5-AAB1-6E92DC09545D}" type="sibTrans" cxnId="{6957D20F-C245-4BCD-967D-2D2E08FC0A0E}">
      <dgm:prSet/>
      <dgm:spPr/>
      <dgm:t>
        <a:bodyPr/>
        <a:lstStyle/>
        <a:p>
          <a:endParaRPr lang="cs-CZ"/>
        </a:p>
      </dgm:t>
    </dgm:pt>
    <dgm:pt modelId="{C02B6AD4-11D4-4140-A9A3-7CB310929BA0}">
      <dgm:prSet phldrT="[Text]" custT="1"/>
      <dgm:spPr/>
      <dgm:t>
        <a:bodyPr/>
        <a:lstStyle/>
        <a:p>
          <a:pPr algn="l">
            <a:buFontTx/>
            <a:buNone/>
          </a:pPr>
          <a:r>
            <a:rPr lang="cs-CZ" sz="1800" b="0" u="none" dirty="0"/>
            <a:t>nebo obecného tématu)</a:t>
          </a:r>
          <a:endParaRPr lang="cs-CZ" sz="1800" u="none" dirty="0"/>
        </a:p>
      </dgm:t>
    </dgm:pt>
    <dgm:pt modelId="{47754E44-0079-4A91-B0D5-2F1E4111D0AD}" type="parTrans" cxnId="{E116EC54-508C-40C0-A4A7-D0205EB839E2}">
      <dgm:prSet/>
      <dgm:spPr/>
      <dgm:t>
        <a:bodyPr/>
        <a:lstStyle/>
        <a:p>
          <a:endParaRPr lang="cs-CZ"/>
        </a:p>
      </dgm:t>
    </dgm:pt>
    <dgm:pt modelId="{7A0851E7-313C-4283-80D6-0095FD314781}" type="sibTrans" cxnId="{E116EC54-508C-40C0-A4A7-D0205EB839E2}">
      <dgm:prSet/>
      <dgm:spPr/>
      <dgm:t>
        <a:bodyPr/>
        <a:lstStyle/>
        <a:p>
          <a:endParaRPr lang="cs-CZ"/>
        </a:p>
      </dgm:t>
    </dgm:pt>
    <dgm:pt modelId="{3442DBC6-20CE-4D50-AD39-38A6EF460760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u="none" dirty="0"/>
            <a:t> specifickým cílům, aktivitám a výzvám</a:t>
          </a:r>
        </a:p>
      </dgm:t>
    </dgm:pt>
    <dgm:pt modelId="{7B2BD9D4-E81C-4CDE-8EDC-767DAAEC14C7}" type="parTrans" cxnId="{B03DF336-6DD4-4E0B-BC64-337E596EE054}">
      <dgm:prSet/>
      <dgm:spPr/>
      <dgm:t>
        <a:bodyPr/>
        <a:lstStyle/>
        <a:p>
          <a:endParaRPr lang="cs-CZ"/>
        </a:p>
      </dgm:t>
    </dgm:pt>
    <dgm:pt modelId="{7B02C946-50A4-47B1-8D06-4E8BB07FE17C}" type="sibTrans" cxnId="{B03DF336-6DD4-4E0B-BC64-337E596EE054}">
      <dgm:prSet/>
      <dgm:spPr/>
      <dgm:t>
        <a:bodyPr/>
        <a:lstStyle/>
        <a:p>
          <a:endParaRPr lang="cs-CZ"/>
        </a:p>
      </dgm:t>
    </dgm:pt>
    <dgm:pt modelId="{621B40E8-E3BF-49F8-A6F1-42F897EDB0E9}">
      <dgm:prSet custT="1"/>
      <dgm:spPr/>
      <dgm:t>
        <a:bodyPr anchor="ctr" anchorCtr="0"/>
        <a:lstStyle/>
        <a:p>
          <a:pPr>
            <a:buFontTx/>
            <a:buNone/>
          </a:pPr>
          <a:r>
            <a:rPr lang="cs-CZ" sz="1800" u="none" dirty="0"/>
            <a:t> prostřednictvím FAQ</a:t>
          </a:r>
        </a:p>
      </dgm:t>
    </dgm:pt>
    <dgm:pt modelId="{73BF80EB-0A50-4CCD-9B27-D4AD81A932A6}" type="parTrans" cxnId="{087BF38C-7707-4627-9ECF-C53E0AF3E88B}">
      <dgm:prSet/>
      <dgm:spPr/>
      <dgm:t>
        <a:bodyPr/>
        <a:lstStyle/>
        <a:p>
          <a:endParaRPr lang="cs-CZ"/>
        </a:p>
      </dgm:t>
    </dgm:pt>
    <dgm:pt modelId="{3855FEE0-0B2B-4769-8B7B-801ECBDBAC89}" type="sibTrans" cxnId="{087BF38C-7707-4627-9ECF-C53E0AF3E88B}">
      <dgm:prSet/>
      <dgm:spPr/>
      <dgm:t>
        <a:bodyPr/>
        <a:lstStyle/>
        <a:p>
          <a:endParaRPr lang="cs-CZ"/>
        </a:p>
      </dgm:t>
    </dgm:pt>
    <dgm:pt modelId="{A848AA68-6A71-4453-A5EB-22E9B3988719}">
      <dgm:prSet phldrT="[Text]" custT="1"/>
      <dgm:spPr/>
      <dgm:t>
        <a:bodyPr lIns="180000"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1800" u="none" dirty="0"/>
        </a:p>
      </dgm:t>
    </dgm:pt>
    <dgm:pt modelId="{E36536CA-B9F6-4A03-94F6-564136919AB1}" type="parTrans" cxnId="{8974D030-B008-4275-AFD5-0E40730CA61A}">
      <dgm:prSet/>
      <dgm:spPr/>
      <dgm:t>
        <a:bodyPr/>
        <a:lstStyle/>
        <a:p>
          <a:endParaRPr lang="cs-CZ"/>
        </a:p>
      </dgm:t>
    </dgm:pt>
    <dgm:pt modelId="{2C2AC3E7-5096-4895-A9F6-B1D1BEF079C7}" type="sibTrans" cxnId="{8974D030-B008-4275-AFD5-0E40730CA61A}">
      <dgm:prSet/>
      <dgm:spPr/>
      <dgm:t>
        <a:bodyPr/>
        <a:lstStyle/>
        <a:p>
          <a:endParaRPr lang="cs-CZ"/>
        </a:p>
      </dgm:t>
    </dgm:pt>
    <dgm:pt modelId="{D7E4CB1C-E6EA-4FAB-B342-2EBD9FC161D1}">
      <dgm:prSet phldrT="[Text]" custT="1"/>
      <dgm:spPr/>
      <dgm:t>
        <a:bodyPr lIns="180000"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u="none" dirty="0"/>
            <a:t>v případě opakujících se dotazů                       </a:t>
          </a:r>
        </a:p>
      </dgm:t>
    </dgm:pt>
    <dgm:pt modelId="{CE0625A4-D097-4EB9-B975-89379957A149}" type="parTrans" cxnId="{97E8240E-982B-434E-997F-C0517AB30D3F}">
      <dgm:prSet/>
      <dgm:spPr/>
      <dgm:t>
        <a:bodyPr/>
        <a:lstStyle/>
        <a:p>
          <a:endParaRPr lang="cs-CZ"/>
        </a:p>
      </dgm:t>
    </dgm:pt>
    <dgm:pt modelId="{5AF29D40-635B-4B70-B152-4C4AF06AADE2}" type="sibTrans" cxnId="{97E8240E-982B-434E-997F-C0517AB30D3F}">
      <dgm:prSet/>
      <dgm:spPr/>
      <dgm:t>
        <a:bodyPr/>
        <a:lstStyle/>
        <a:p>
          <a:endParaRPr lang="cs-CZ"/>
        </a:p>
      </dgm:t>
    </dgm:pt>
    <dgm:pt modelId="{9D5DF423-16CC-45C1-9CE2-AA159FB0D424}">
      <dgm:prSet phldrT="[Text]" custT="1"/>
      <dgm:spPr/>
      <dgm:t>
        <a:bodyPr lIns="180000"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1800" u="none" dirty="0"/>
        </a:p>
      </dgm:t>
    </dgm:pt>
    <dgm:pt modelId="{B79B2643-B240-45F5-9D26-BF41D0AF174C}" type="parTrans" cxnId="{89EC0F4E-C57C-4ECC-9FA0-A953E5D3D382}">
      <dgm:prSet/>
      <dgm:spPr/>
      <dgm:t>
        <a:bodyPr/>
        <a:lstStyle/>
        <a:p>
          <a:endParaRPr lang="cs-CZ"/>
        </a:p>
      </dgm:t>
    </dgm:pt>
    <dgm:pt modelId="{ADFBF5FB-0BA9-4E77-A9B8-1313A122A168}" type="sibTrans" cxnId="{89EC0F4E-C57C-4ECC-9FA0-A953E5D3D382}">
      <dgm:prSet/>
      <dgm:spPr/>
      <dgm:t>
        <a:bodyPr/>
        <a:lstStyle/>
        <a:p>
          <a:endParaRPr lang="cs-CZ"/>
        </a:p>
      </dgm:t>
    </dgm:pt>
    <dgm:pt modelId="{12BA73C5-04B3-4B22-9505-525CC0ABA253}" type="pres">
      <dgm:prSet presAssocID="{6E03E56C-E581-4A8B-9258-18A5B7F7F08B}" presName="Name0" presStyleCnt="0">
        <dgm:presLayoutVars>
          <dgm:dir/>
          <dgm:animLvl val="lvl"/>
          <dgm:resizeHandles val="exact"/>
        </dgm:presLayoutVars>
      </dgm:prSet>
      <dgm:spPr/>
    </dgm:pt>
    <dgm:pt modelId="{DBD2012F-8003-47DD-986B-CFDD8E43A006}" type="pres">
      <dgm:prSet presAssocID="{FFDC7DDD-FA5A-46B2-BE59-F7FBD3007D36}" presName="linNode" presStyleCnt="0"/>
      <dgm:spPr/>
    </dgm:pt>
    <dgm:pt modelId="{4B7810AB-895B-491B-9421-53F6987919DC}" type="pres">
      <dgm:prSet presAssocID="{FFDC7DDD-FA5A-46B2-BE59-F7FBD3007D3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683BC06-3857-43DE-ABB6-04AEC15BFA29}" type="pres">
      <dgm:prSet presAssocID="{FFDC7DDD-FA5A-46B2-BE59-F7FBD3007D36}" presName="descendantText" presStyleLbl="alignAccFollowNode1" presStyleIdx="0" presStyleCnt="4" custScaleY="125059">
        <dgm:presLayoutVars>
          <dgm:bulletEnabled val="1"/>
        </dgm:presLayoutVars>
      </dgm:prSet>
      <dgm:spPr/>
    </dgm:pt>
    <dgm:pt modelId="{3FBCB615-A790-484B-80FB-3037D1C18B96}" type="pres">
      <dgm:prSet presAssocID="{882712D6-0105-4E25-9603-397AF6F63BB5}" presName="sp" presStyleCnt="0"/>
      <dgm:spPr/>
    </dgm:pt>
    <dgm:pt modelId="{78BCD7B3-4C23-4EE4-B49B-9FD8236ECF9D}" type="pres">
      <dgm:prSet presAssocID="{0CD20E3C-1229-40B2-AE40-290D81DAD8BA}" presName="linNode" presStyleCnt="0"/>
      <dgm:spPr/>
    </dgm:pt>
    <dgm:pt modelId="{D5A3BF15-8803-410E-A193-E5D19B5C3A85}" type="pres">
      <dgm:prSet presAssocID="{0CD20E3C-1229-40B2-AE40-290D81DAD8B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2E92DB3-ACD8-40F8-A3E0-57B15875DD37}" type="pres">
      <dgm:prSet presAssocID="{0CD20E3C-1229-40B2-AE40-290D81DAD8BA}" presName="descendantText" presStyleLbl="alignAccFollowNode1" presStyleIdx="1" presStyleCnt="4" custLinFactNeighborY="-1516">
        <dgm:presLayoutVars>
          <dgm:bulletEnabled val="1"/>
        </dgm:presLayoutVars>
      </dgm:prSet>
      <dgm:spPr/>
    </dgm:pt>
    <dgm:pt modelId="{3688E9B3-30C1-487E-BD96-E1872E5FFC3A}" type="pres">
      <dgm:prSet presAssocID="{B51CE0D2-AD82-49A1-AA65-BE8C9B164349}" presName="sp" presStyleCnt="0"/>
      <dgm:spPr/>
    </dgm:pt>
    <dgm:pt modelId="{08036C9C-362A-4953-88DC-95C2E758F881}" type="pres">
      <dgm:prSet presAssocID="{23B102EC-C2C8-4CC0-8B6F-1F1DD26DAB17}" presName="linNode" presStyleCnt="0"/>
      <dgm:spPr/>
    </dgm:pt>
    <dgm:pt modelId="{87882D44-1A4B-4044-92D4-72A161B110FF}" type="pres">
      <dgm:prSet presAssocID="{23B102EC-C2C8-4CC0-8B6F-1F1DD26DAB1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E841F31-6DBC-499A-8EE4-F5A48641C91D}" type="pres">
      <dgm:prSet presAssocID="{23B102EC-C2C8-4CC0-8B6F-1F1DD26DAB17}" presName="descendantText" presStyleLbl="alignAccFollowNode1" presStyleIdx="2" presStyleCnt="4">
        <dgm:presLayoutVars>
          <dgm:bulletEnabled val="1"/>
        </dgm:presLayoutVars>
      </dgm:prSet>
      <dgm:spPr/>
    </dgm:pt>
    <dgm:pt modelId="{7AFD2E66-B6D0-4E69-A02A-F2592AEE7704}" type="pres">
      <dgm:prSet presAssocID="{ABA95181-9384-4A91-837E-904FB30B26D5}" presName="sp" presStyleCnt="0"/>
      <dgm:spPr/>
    </dgm:pt>
    <dgm:pt modelId="{8270738D-F256-4738-8073-D9EEB8E09BAF}" type="pres">
      <dgm:prSet presAssocID="{504DE74E-C3D4-4155-999A-2B5313003C40}" presName="linNode" presStyleCnt="0"/>
      <dgm:spPr/>
    </dgm:pt>
    <dgm:pt modelId="{84C15081-2FA4-45D2-9978-FBD8A987F3F2}" type="pres">
      <dgm:prSet presAssocID="{504DE74E-C3D4-4155-999A-2B5313003C4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E2DC8FE-F5D7-44C6-BC61-816EFF409740}" type="pres">
      <dgm:prSet presAssocID="{504DE74E-C3D4-4155-999A-2B5313003C40}" presName="descendantText" presStyleLbl="alignAccFollowNode1" presStyleIdx="3" presStyleCnt="4" custAng="0" custScaleX="98860" custScaleY="96317" custLinFactNeighborX="257" custLinFactNeighborY="-5747">
        <dgm:presLayoutVars>
          <dgm:bulletEnabled val="1"/>
        </dgm:presLayoutVars>
      </dgm:prSet>
      <dgm:spPr/>
    </dgm:pt>
  </dgm:ptLst>
  <dgm:cxnLst>
    <dgm:cxn modelId="{3A275B06-9124-4F03-828E-46B736B210EC}" type="presOf" srcId="{68E602EE-7022-471B-8978-2B7F68D5D06D}" destId="{C683BC06-3857-43DE-ABB6-04AEC15BFA29}" srcOrd="0" destOrd="1" presId="urn:microsoft.com/office/officeart/2005/8/layout/vList5"/>
    <dgm:cxn modelId="{97E8240E-982B-434E-997F-C0517AB30D3F}" srcId="{504DE74E-C3D4-4155-999A-2B5313003C40}" destId="{D7E4CB1C-E6EA-4FAB-B342-2EBD9FC161D1}" srcOrd="1" destOrd="0" parTransId="{CE0625A4-D097-4EB9-B975-89379957A149}" sibTransId="{5AF29D40-635B-4B70-B152-4C4AF06AADE2}"/>
    <dgm:cxn modelId="{6957D20F-C245-4BCD-967D-2D2E08FC0A0E}" srcId="{FFDC7DDD-FA5A-46B2-BE59-F7FBD3007D36}" destId="{68E602EE-7022-471B-8978-2B7F68D5D06D}" srcOrd="1" destOrd="0" parTransId="{48F5CBE3-FC17-453D-A5D7-B7A31A9F3DDF}" sibTransId="{9201EBCB-C8C4-45F5-AAB1-6E92DC09545D}"/>
    <dgm:cxn modelId="{9AC9D014-0180-4673-A042-E742E93EE007}" type="presOf" srcId="{6E03E56C-E581-4A8B-9258-18A5B7F7F08B}" destId="{12BA73C5-04B3-4B22-9505-525CC0ABA253}" srcOrd="0" destOrd="0" presId="urn:microsoft.com/office/officeart/2005/8/layout/vList5"/>
    <dgm:cxn modelId="{55132526-84C8-4D83-BC14-A11C418DE4FA}" srcId="{6E03E56C-E581-4A8B-9258-18A5B7F7F08B}" destId="{FFDC7DDD-FA5A-46B2-BE59-F7FBD3007D36}" srcOrd="0" destOrd="0" parTransId="{59D0E70B-D2B0-4EA6-95E1-31FF72C09482}" sibTransId="{882712D6-0105-4E25-9603-397AF6F63BB5}"/>
    <dgm:cxn modelId="{4B60212A-1F9D-448E-A5A1-AD059C4739A2}" type="presOf" srcId="{9D5DF423-16CC-45C1-9CE2-AA159FB0D424}" destId="{4E2DC8FE-F5D7-44C6-BC61-816EFF409740}" srcOrd="0" destOrd="0" presId="urn:microsoft.com/office/officeart/2005/8/layout/vList5"/>
    <dgm:cxn modelId="{01D52F2D-EA7E-454E-9306-B7B5F88C35E2}" type="presOf" srcId="{6FD7E67C-A161-4E16-B994-22CADDE57C79}" destId="{62E92DB3-ACD8-40F8-A3E0-57B15875DD37}" srcOrd="0" destOrd="0" presId="urn:microsoft.com/office/officeart/2005/8/layout/vList5"/>
    <dgm:cxn modelId="{8974D030-B008-4275-AFD5-0E40730CA61A}" srcId="{504DE74E-C3D4-4155-999A-2B5313003C40}" destId="{A848AA68-6A71-4453-A5EB-22E9B3988719}" srcOrd="2" destOrd="0" parTransId="{E36536CA-B9F6-4A03-94F6-564136919AB1}" sibTransId="{2C2AC3E7-5096-4895-A9F6-B1D1BEF079C7}"/>
    <dgm:cxn modelId="{C7864336-1604-4A15-896F-C27EBB727A7A}" srcId="{6E03E56C-E581-4A8B-9258-18A5B7F7F08B}" destId="{0CD20E3C-1229-40B2-AE40-290D81DAD8BA}" srcOrd="1" destOrd="0" parTransId="{482EC826-416A-4986-9711-64D4357517D6}" sibTransId="{B51CE0D2-AD82-49A1-AA65-BE8C9B164349}"/>
    <dgm:cxn modelId="{B03DF336-6DD4-4E0B-BC64-337E596EE054}" srcId="{0CD20E3C-1229-40B2-AE40-290D81DAD8BA}" destId="{3442DBC6-20CE-4D50-AD39-38A6EF460760}" srcOrd="1" destOrd="0" parTransId="{7B2BD9D4-E81C-4CDE-8EDC-767DAAEC14C7}" sibTransId="{7B02C946-50A4-47B1-8D06-4E8BB07FE17C}"/>
    <dgm:cxn modelId="{6CAAF937-B95B-431F-AB6A-47EBDDD6AD2B}" type="presOf" srcId="{C02B6AD4-11D4-4140-A9A3-7CB310929BA0}" destId="{C683BC06-3857-43DE-ABB6-04AEC15BFA29}" srcOrd="0" destOrd="2" presId="urn:microsoft.com/office/officeart/2005/8/layout/vList5"/>
    <dgm:cxn modelId="{246EE664-BB31-4968-AAB0-95183746A59C}" type="presOf" srcId="{504DE74E-C3D4-4155-999A-2B5313003C40}" destId="{84C15081-2FA4-45D2-9978-FBD8A987F3F2}" srcOrd="0" destOrd="0" presId="urn:microsoft.com/office/officeart/2005/8/layout/vList5"/>
    <dgm:cxn modelId="{89EC0F4E-C57C-4ECC-9FA0-A953E5D3D382}" srcId="{504DE74E-C3D4-4155-999A-2B5313003C40}" destId="{9D5DF423-16CC-45C1-9CE2-AA159FB0D424}" srcOrd="0" destOrd="0" parTransId="{B79B2643-B240-45F5-9D26-BF41D0AF174C}" sibTransId="{ADFBF5FB-0BA9-4E77-A9B8-1313A122A168}"/>
    <dgm:cxn modelId="{9E88A16E-A702-4043-95CF-08C8A1EB85E2}" type="presOf" srcId="{D7E4CB1C-E6EA-4FAB-B342-2EBD9FC161D1}" destId="{4E2DC8FE-F5D7-44C6-BC61-816EFF409740}" srcOrd="0" destOrd="1" presId="urn:microsoft.com/office/officeart/2005/8/layout/vList5"/>
    <dgm:cxn modelId="{DE6BA154-5D13-4CA5-B1FF-E48B7384425B}" type="presOf" srcId="{621B40E8-E3BF-49F8-A6F1-42F897EDB0E9}" destId="{9E841F31-6DBC-499A-8EE4-F5A48641C91D}" srcOrd="0" destOrd="1" presId="urn:microsoft.com/office/officeart/2005/8/layout/vList5"/>
    <dgm:cxn modelId="{E116EC54-508C-40C0-A4A7-D0205EB839E2}" srcId="{FFDC7DDD-FA5A-46B2-BE59-F7FBD3007D36}" destId="{C02B6AD4-11D4-4140-A9A3-7CB310929BA0}" srcOrd="2" destOrd="0" parTransId="{47754E44-0079-4A91-B0D5-2F1E4111D0AD}" sibTransId="{7A0851E7-313C-4283-80D6-0095FD314781}"/>
    <dgm:cxn modelId="{7110C685-F366-446F-A46D-693DBC0C8414}" type="presOf" srcId="{03CD221B-CD65-4C2C-966A-987562058925}" destId="{C683BC06-3857-43DE-ABB6-04AEC15BFA29}" srcOrd="0" destOrd="0" presId="urn:microsoft.com/office/officeart/2005/8/layout/vList5"/>
    <dgm:cxn modelId="{02C2568C-ADF0-4C76-9C3C-1FEE96AB79B4}" type="presOf" srcId="{23B102EC-C2C8-4CC0-8B6F-1F1DD26DAB17}" destId="{87882D44-1A4B-4044-92D4-72A161B110FF}" srcOrd="0" destOrd="0" presId="urn:microsoft.com/office/officeart/2005/8/layout/vList5"/>
    <dgm:cxn modelId="{087BF38C-7707-4627-9ECF-C53E0AF3E88B}" srcId="{23B102EC-C2C8-4CC0-8B6F-1F1DD26DAB17}" destId="{621B40E8-E3BF-49F8-A6F1-42F897EDB0E9}" srcOrd="1" destOrd="0" parTransId="{73BF80EB-0A50-4CCD-9B27-D4AD81A932A6}" sibTransId="{3855FEE0-0B2B-4769-8B7B-801ECBDBAC89}"/>
    <dgm:cxn modelId="{1E0AFE8D-3587-4CBD-8C21-1094472096E5}" srcId="{0CD20E3C-1229-40B2-AE40-290D81DAD8BA}" destId="{6FD7E67C-A161-4E16-B994-22CADDE57C79}" srcOrd="0" destOrd="0" parTransId="{21222BD2-F31D-4837-A75C-A61E135C5EBA}" sibTransId="{6FA84A29-332D-44B2-B10C-897D4EB42D2A}"/>
    <dgm:cxn modelId="{68DBA397-47A8-4A00-8F44-2004DF9D1BE6}" type="presOf" srcId="{0CD20E3C-1229-40B2-AE40-290D81DAD8BA}" destId="{D5A3BF15-8803-410E-A193-E5D19B5C3A85}" srcOrd="0" destOrd="0" presId="urn:microsoft.com/office/officeart/2005/8/layout/vList5"/>
    <dgm:cxn modelId="{77C5A29A-F6CF-420B-8E2E-7438A2C511F3}" type="presOf" srcId="{73D3C055-648E-4761-9C86-2A80A7BD4F39}" destId="{9E841F31-6DBC-499A-8EE4-F5A48641C91D}" srcOrd="0" destOrd="0" presId="urn:microsoft.com/office/officeart/2005/8/layout/vList5"/>
    <dgm:cxn modelId="{3592489C-F92E-4779-A9CA-BCD6E17B6E69}" srcId="{FFDC7DDD-FA5A-46B2-BE59-F7FBD3007D36}" destId="{03CD221B-CD65-4C2C-966A-987562058925}" srcOrd="0" destOrd="0" parTransId="{AF1CB158-EEA3-4C3E-AB79-6565D28FDB31}" sibTransId="{C0DFDAA5-7E0E-4A27-8583-1B0BF2F1A7F4}"/>
    <dgm:cxn modelId="{87DEDFB9-ECD8-4643-B45A-07E5141CAADD}" type="presOf" srcId="{3442DBC6-20CE-4D50-AD39-38A6EF460760}" destId="{62E92DB3-ACD8-40F8-A3E0-57B15875DD37}" srcOrd="0" destOrd="1" presId="urn:microsoft.com/office/officeart/2005/8/layout/vList5"/>
    <dgm:cxn modelId="{A5BFBAC2-4E5D-4769-ADBA-3B3B074A5CFC}" srcId="{6E03E56C-E581-4A8B-9258-18A5B7F7F08B}" destId="{23B102EC-C2C8-4CC0-8B6F-1F1DD26DAB17}" srcOrd="2" destOrd="0" parTransId="{47124EF6-DD6E-4DD3-9FBB-F7D59514F332}" sibTransId="{ABA95181-9384-4A91-837E-904FB30B26D5}"/>
    <dgm:cxn modelId="{A3D36AE6-187C-4BD2-AA78-71EBCD9FE8D3}" type="presOf" srcId="{A848AA68-6A71-4453-A5EB-22E9B3988719}" destId="{4E2DC8FE-F5D7-44C6-BC61-816EFF409740}" srcOrd="0" destOrd="2" presId="urn:microsoft.com/office/officeart/2005/8/layout/vList5"/>
    <dgm:cxn modelId="{ADEC3DE9-F92C-4B96-9708-6297E0965839}" srcId="{23B102EC-C2C8-4CC0-8B6F-1F1DD26DAB17}" destId="{73D3C055-648E-4761-9C86-2A80A7BD4F39}" srcOrd="0" destOrd="0" parTransId="{B0B5C82E-EBFA-4599-B69D-F1DB83284946}" sibTransId="{2DB0F035-47C1-4048-8453-B42171F4C524}"/>
    <dgm:cxn modelId="{E91266F1-A711-446D-A120-E70D11BC9619}" type="presOf" srcId="{FFDC7DDD-FA5A-46B2-BE59-F7FBD3007D36}" destId="{4B7810AB-895B-491B-9421-53F6987919DC}" srcOrd="0" destOrd="0" presId="urn:microsoft.com/office/officeart/2005/8/layout/vList5"/>
    <dgm:cxn modelId="{C9A93BF2-DCEC-413E-9C27-7A99AD714681}" srcId="{6E03E56C-E581-4A8B-9258-18A5B7F7F08B}" destId="{504DE74E-C3D4-4155-999A-2B5313003C40}" srcOrd="3" destOrd="0" parTransId="{F660DFFA-1279-4B73-9DAB-FFD5AF1AD2DF}" sibTransId="{BDB9727F-4306-4CE9-958B-BC415FAD8A13}"/>
    <dgm:cxn modelId="{46D08EFD-90B0-4178-AF90-DE001E9DFE6B}" type="presParOf" srcId="{12BA73C5-04B3-4B22-9505-525CC0ABA253}" destId="{DBD2012F-8003-47DD-986B-CFDD8E43A006}" srcOrd="0" destOrd="0" presId="urn:microsoft.com/office/officeart/2005/8/layout/vList5"/>
    <dgm:cxn modelId="{6B5B3D5C-C41C-471C-B4A6-AB68F1043DB7}" type="presParOf" srcId="{DBD2012F-8003-47DD-986B-CFDD8E43A006}" destId="{4B7810AB-895B-491B-9421-53F6987919DC}" srcOrd="0" destOrd="0" presId="urn:microsoft.com/office/officeart/2005/8/layout/vList5"/>
    <dgm:cxn modelId="{C12F17AA-7CE6-4FA6-B5CB-18ACE747F563}" type="presParOf" srcId="{DBD2012F-8003-47DD-986B-CFDD8E43A006}" destId="{C683BC06-3857-43DE-ABB6-04AEC15BFA29}" srcOrd="1" destOrd="0" presId="urn:microsoft.com/office/officeart/2005/8/layout/vList5"/>
    <dgm:cxn modelId="{895ED29E-0898-4033-9A6E-44E75651883D}" type="presParOf" srcId="{12BA73C5-04B3-4B22-9505-525CC0ABA253}" destId="{3FBCB615-A790-484B-80FB-3037D1C18B96}" srcOrd="1" destOrd="0" presId="urn:microsoft.com/office/officeart/2005/8/layout/vList5"/>
    <dgm:cxn modelId="{B637307C-89F3-4F80-995A-9D889D00E9D3}" type="presParOf" srcId="{12BA73C5-04B3-4B22-9505-525CC0ABA253}" destId="{78BCD7B3-4C23-4EE4-B49B-9FD8236ECF9D}" srcOrd="2" destOrd="0" presId="urn:microsoft.com/office/officeart/2005/8/layout/vList5"/>
    <dgm:cxn modelId="{C43D9644-54FF-439B-A46D-C484292EAE69}" type="presParOf" srcId="{78BCD7B3-4C23-4EE4-B49B-9FD8236ECF9D}" destId="{D5A3BF15-8803-410E-A193-E5D19B5C3A85}" srcOrd="0" destOrd="0" presId="urn:microsoft.com/office/officeart/2005/8/layout/vList5"/>
    <dgm:cxn modelId="{BC7A854F-CCE7-4F4F-B509-4B7793D326C8}" type="presParOf" srcId="{78BCD7B3-4C23-4EE4-B49B-9FD8236ECF9D}" destId="{62E92DB3-ACD8-40F8-A3E0-57B15875DD37}" srcOrd="1" destOrd="0" presId="urn:microsoft.com/office/officeart/2005/8/layout/vList5"/>
    <dgm:cxn modelId="{D761B5BA-27EE-46CC-BFF7-8EF38E683526}" type="presParOf" srcId="{12BA73C5-04B3-4B22-9505-525CC0ABA253}" destId="{3688E9B3-30C1-487E-BD96-E1872E5FFC3A}" srcOrd="3" destOrd="0" presId="urn:microsoft.com/office/officeart/2005/8/layout/vList5"/>
    <dgm:cxn modelId="{58312AA7-32C9-41EC-B4DF-FD18DF3F4FC0}" type="presParOf" srcId="{12BA73C5-04B3-4B22-9505-525CC0ABA253}" destId="{08036C9C-362A-4953-88DC-95C2E758F881}" srcOrd="4" destOrd="0" presId="urn:microsoft.com/office/officeart/2005/8/layout/vList5"/>
    <dgm:cxn modelId="{F1D7C598-CFA3-42B4-8447-144BFA5A485E}" type="presParOf" srcId="{08036C9C-362A-4953-88DC-95C2E758F881}" destId="{87882D44-1A4B-4044-92D4-72A161B110FF}" srcOrd="0" destOrd="0" presId="urn:microsoft.com/office/officeart/2005/8/layout/vList5"/>
    <dgm:cxn modelId="{51896F4C-4AE7-458E-8F2B-82341B21FCBC}" type="presParOf" srcId="{08036C9C-362A-4953-88DC-95C2E758F881}" destId="{9E841F31-6DBC-499A-8EE4-F5A48641C91D}" srcOrd="1" destOrd="0" presId="urn:microsoft.com/office/officeart/2005/8/layout/vList5"/>
    <dgm:cxn modelId="{30AD062C-321B-4557-88C3-C33227F38C17}" type="presParOf" srcId="{12BA73C5-04B3-4B22-9505-525CC0ABA253}" destId="{7AFD2E66-B6D0-4E69-A02A-F2592AEE7704}" srcOrd="5" destOrd="0" presId="urn:microsoft.com/office/officeart/2005/8/layout/vList5"/>
    <dgm:cxn modelId="{CF82130F-DD0F-4C08-8B07-B1F8F4EA7628}" type="presParOf" srcId="{12BA73C5-04B3-4B22-9505-525CC0ABA253}" destId="{8270738D-F256-4738-8073-D9EEB8E09BAF}" srcOrd="6" destOrd="0" presId="urn:microsoft.com/office/officeart/2005/8/layout/vList5"/>
    <dgm:cxn modelId="{002E1767-95B4-48A9-B4BF-EA3D8CC5DB56}" type="presParOf" srcId="{8270738D-F256-4738-8073-D9EEB8E09BAF}" destId="{84C15081-2FA4-45D2-9978-FBD8A987F3F2}" srcOrd="0" destOrd="0" presId="urn:microsoft.com/office/officeart/2005/8/layout/vList5"/>
    <dgm:cxn modelId="{9EFE88E5-7D4A-4468-BCCB-861B1D5CAB9B}" type="presParOf" srcId="{8270738D-F256-4738-8073-D9EEB8E09BAF}" destId="{4E2DC8FE-F5D7-44C6-BC61-816EFF4097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8032A-B359-4AE2-A385-50C50EA5DA7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7E6EEE7-BB68-4BDD-9EF1-2B2FE2F93475}">
      <dgm:prSet phldrT="[Text]" custT="1"/>
      <dgm:spPr/>
      <dgm:t>
        <a:bodyPr/>
        <a:lstStyle/>
        <a:p>
          <a:r>
            <a:rPr lang="cs-CZ" sz="1800" dirty="0"/>
            <a:t>Územní odbor IROP pro Kraj Vysočina</a:t>
          </a:r>
        </a:p>
      </dgm:t>
    </dgm:pt>
    <dgm:pt modelId="{921DEFFA-30A7-4355-BFC4-6156CB36AAF1}" type="parTrans" cxnId="{AFEF8DC4-2A44-4B2F-9244-6CFCEC8093BF}">
      <dgm:prSet/>
      <dgm:spPr/>
      <dgm:t>
        <a:bodyPr/>
        <a:lstStyle/>
        <a:p>
          <a:endParaRPr lang="cs-CZ"/>
        </a:p>
      </dgm:t>
    </dgm:pt>
    <dgm:pt modelId="{A9A2027D-32DE-4510-B23F-2F995EC3643A}" type="sibTrans" cxnId="{AFEF8DC4-2A44-4B2F-9244-6CFCEC8093BF}">
      <dgm:prSet/>
      <dgm:spPr/>
      <dgm:t>
        <a:bodyPr/>
        <a:lstStyle/>
        <a:p>
          <a:endParaRPr lang="cs-CZ"/>
        </a:p>
      </dgm:t>
    </dgm:pt>
    <dgm:pt modelId="{C5189D47-8789-4712-A29E-A600598161C6}">
      <dgm:prSet phldrT="[Text]" custT="1"/>
      <dgm:spPr/>
      <dgm:t>
        <a:bodyPr/>
        <a:lstStyle/>
        <a:p>
          <a:r>
            <a:rPr lang="cs-CZ" sz="1800" dirty="0"/>
            <a:t>Oddělení hodnocení a kontroly</a:t>
          </a:r>
        </a:p>
      </dgm:t>
    </dgm:pt>
    <dgm:pt modelId="{DEEA0783-AA14-405A-AECD-3F848C8C6855}" type="parTrans" cxnId="{B641330E-893C-4883-AB90-6A2C2194A066}">
      <dgm:prSet/>
      <dgm:spPr/>
      <dgm:t>
        <a:bodyPr/>
        <a:lstStyle/>
        <a:p>
          <a:endParaRPr lang="cs-CZ"/>
        </a:p>
      </dgm:t>
    </dgm:pt>
    <dgm:pt modelId="{CB8D326B-6C96-4163-A968-89E5DB06E2B5}" type="sibTrans" cxnId="{B641330E-893C-4883-AB90-6A2C2194A066}">
      <dgm:prSet/>
      <dgm:spPr/>
      <dgm:t>
        <a:bodyPr/>
        <a:lstStyle/>
        <a:p>
          <a:endParaRPr lang="cs-CZ"/>
        </a:p>
      </dgm:t>
    </dgm:pt>
    <dgm:pt modelId="{7F6C0EEF-A6B9-4558-86EA-53B15BE7EA82}">
      <dgm:prSet phldrT="[Text]" custT="1"/>
      <dgm:spPr/>
      <dgm:t>
        <a:bodyPr/>
        <a:lstStyle/>
        <a:p>
          <a:r>
            <a:rPr lang="cs-CZ" sz="1800" dirty="0"/>
            <a:t>Oddělení realizace</a:t>
          </a:r>
        </a:p>
      </dgm:t>
    </dgm:pt>
    <dgm:pt modelId="{0262B3AC-8E2D-440D-9DEE-ECB294A513C3}" type="parTrans" cxnId="{81D1E547-1C1C-498E-BA92-EED24C9CE204}">
      <dgm:prSet/>
      <dgm:spPr/>
      <dgm:t>
        <a:bodyPr/>
        <a:lstStyle/>
        <a:p>
          <a:endParaRPr lang="cs-CZ"/>
        </a:p>
      </dgm:t>
    </dgm:pt>
    <dgm:pt modelId="{BF7C0DCC-58B1-4A0C-BEF7-DB1CDB647FCA}" type="sibTrans" cxnId="{81D1E547-1C1C-498E-BA92-EED24C9CE204}">
      <dgm:prSet/>
      <dgm:spPr/>
      <dgm:t>
        <a:bodyPr/>
        <a:lstStyle/>
        <a:p>
          <a:endParaRPr lang="cs-CZ"/>
        </a:p>
      </dgm:t>
    </dgm:pt>
    <dgm:pt modelId="{0ACBF7AF-6E54-4A70-8B7A-F3A4FA908957}" type="pres">
      <dgm:prSet presAssocID="{E4D8032A-B359-4AE2-A385-50C50EA5DA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F1D8B09-2BFE-4875-9E3D-ED292E49D292}" type="pres">
      <dgm:prSet presAssocID="{C7E6EEE7-BB68-4BDD-9EF1-2B2FE2F93475}" presName="hierRoot1" presStyleCnt="0">
        <dgm:presLayoutVars>
          <dgm:hierBranch val="init"/>
        </dgm:presLayoutVars>
      </dgm:prSet>
      <dgm:spPr/>
    </dgm:pt>
    <dgm:pt modelId="{33FE031B-A179-4880-9461-8B00C2F0E86C}" type="pres">
      <dgm:prSet presAssocID="{C7E6EEE7-BB68-4BDD-9EF1-2B2FE2F93475}" presName="rootComposite1" presStyleCnt="0"/>
      <dgm:spPr/>
    </dgm:pt>
    <dgm:pt modelId="{74754F77-756A-4769-A7EA-21B632DBFC12}" type="pres">
      <dgm:prSet presAssocID="{C7E6EEE7-BB68-4BDD-9EF1-2B2FE2F93475}" presName="rootText1" presStyleLbl="node0" presStyleIdx="0" presStyleCnt="1" custScaleY="86238" custLinFactNeighborX="790" custLinFactNeighborY="-28782">
        <dgm:presLayoutVars>
          <dgm:chPref val="3"/>
        </dgm:presLayoutVars>
      </dgm:prSet>
      <dgm:spPr/>
    </dgm:pt>
    <dgm:pt modelId="{D83E65EA-9876-466A-A836-6E3932370765}" type="pres">
      <dgm:prSet presAssocID="{C7E6EEE7-BB68-4BDD-9EF1-2B2FE2F93475}" presName="rootConnector1" presStyleLbl="node1" presStyleIdx="0" presStyleCnt="0"/>
      <dgm:spPr/>
    </dgm:pt>
    <dgm:pt modelId="{5CE84228-868D-4F7D-BDF6-E0EF172B112F}" type="pres">
      <dgm:prSet presAssocID="{C7E6EEE7-BB68-4BDD-9EF1-2B2FE2F93475}" presName="hierChild2" presStyleCnt="0"/>
      <dgm:spPr/>
    </dgm:pt>
    <dgm:pt modelId="{9B33449C-DAEE-4D93-8E33-BEBA59771DAF}" type="pres">
      <dgm:prSet presAssocID="{DEEA0783-AA14-405A-AECD-3F848C8C6855}" presName="Name37" presStyleLbl="parChTrans1D2" presStyleIdx="0" presStyleCnt="2"/>
      <dgm:spPr/>
    </dgm:pt>
    <dgm:pt modelId="{2A47EB15-E271-4F84-A9A2-1870A4FBE365}" type="pres">
      <dgm:prSet presAssocID="{C5189D47-8789-4712-A29E-A600598161C6}" presName="hierRoot2" presStyleCnt="0">
        <dgm:presLayoutVars>
          <dgm:hierBranch val="init"/>
        </dgm:presLayoutVars>
      </dgm:prSet>
      <dgm:spPr/>
    </dgm:pt>
    <dgm:pt modelId="{4DE7272D-7550-428F-982F-53FCA9212EF4}" type="pres">
      <dgm:prSet presAssocID="{C5189D47-8789-4712-A29E-A600598161C6}" presName="rootComposite" presStyleCnt="0"/>
      <dgm:spPr/>
    </dgm:pt>
    <dgm:pt modelId="{D849A7FD-CE68-4BC1-813A-CEB22F8AC40E}" type="pres">
      <dgm:prSet presAssocID="{C5189D47-8789-4712-A29E-A600598161C6}" presName="rootText" presStyleLbl="node2" presStyleIdx="0" presStyleCnt="2" custScaleY="90668" custLinFactNeighborX="-53" custLinFactNeighborY="-26241">
        <dgm:presLayoutVars>
          <dgm:chPref val="3"/>
        </dgm:presLayoutVars>
      </dgm:prSet>
      <dgm:spPr/>
    </dgm:pt>
    <dgm:pt modelId="{7F108278-194F-4B0E-B204-2A432EF931BE}" type="pres">
      <dgm:prSet presAssocID="{C5189D47-8789-4712-A29E-A600598161C6}" presName="rootConnector" presStyleLbl="node2" presStyleIdx="0" presStyleCnt="2"/>
      <dgm:spPr/>
    </dgm:pt>
    <dgm:pt modelId="{ADE7F8F2-46A9-40CF-BD8F-A9DFCD8D9799}" type="pres">
      <dgm:prSet presAssocID="{C5189D47-8789-4712-A29E-A600598161C6}" presName="hierChild4" presStyleCnt="0"/>
      <dgm:spPr/>
    </dgm:pt>
    <dgm:pt modelId="{573C8CB9-99B1-41AB-BE1F-517B313EB0DA}" type="pres">
      <dgm:prSet presAssocID="{C5189D47-8789-4712-A29E-A600598161C6}" presName="hierChild5" presStyleCnt="0"/>
      <dgm:spPr/>
    </dgm:pt>
    <dgm:pt modelId="{7D467EA9-8E03-4D5E-BDA3-1E957CAB33F6}" type="pres">
      <dgm:prSet presAssocID="{0262B3AC-8E2D-440D-9DEE-ECB294A513C3}" presName="Name37" presStyleLbl="parChTrans1D2" presStyleIdx="1" presStyleCnt="2"/>
      <dgm:spPr/>
    </dgm:pt>
    <dgm:pt modelId="{33C398FF-DA1B-48EE-8F29-261FF6C48E17}" type="pres">
      <dgm:prSet presAssocID="{7F6C0EEF-A6B9-4558-86EA-53B15BE7EA82}" presName="hierRoot2" presStyleCnt="0">
        <dgm:presLayoutVars>
          <dgm:hierBranch val="init"/>
        </dgm:presLayoutVars>
      </dgm:prSet>
      <dgm:spPr/>
    </dgm:pt>
    <dgm:pt modelId="{8F491EFC-033F-4710-BB3C-3038F8778D2E}" type="pres">
      <dgm:prSet presAssocID="{7F6C0EEF-A6B9-4558-86EA-53B15BE7EA82}" presName="rootComposite" presStyleCnt="0"/>
      <dgm:spPr/>
    </dgm:pt>
    <dgm:pt modelId="{A2B90399-D503-4746-B6C5-8E505F9FFA1B}" type="pres">
      <dgm:prSet presAssocID="{7F6C0EEF-A6B9-4558-86EA-53B15BE7EA82}" presName="rootText" presStyleLbl="node2" presStyleIdx="1" presStyleCnt="2" custScaleY="90668" custLinFactNeighborX="-2567" custLinFactNeighborY="-26241">
        <dgm:presLayoutVars>
          <dgm:chPref val="3"/>
        </dgm:presLayoutVars>
      </dgm:prSet>
      <dgm:spPr/>
    </dgm:pt>
    <dgm:pt modelId="{BB6A21A8-9958-4C97-A554-A732E67DB40E}" type="pres">
      <dgm:prSet presAssocID="{7F6C0EEF-A6B9-4558-86EA-53B15BE7EA82}" presName="rootConnector" presStyleLbl="node2" presStyleIdx="1" presStyleCnt="2"/>
      <dgm:spPr/>
    </dgm:pt>
    <dgm:pt modelId="{96182570-939B-45B4-8529-1A6C29E0E846}" type="pres">
      <dgm:prSet presAssocID="{7F6C0EEF-A6B9-4558-86EA-53B15BE7EA82}" presName="hierChild4" presStyleCnt="0"/>
      <dgm:spPr/>
    </dgm:pt>
    <dgm:pt modelId="{51F1E11F-47CA-4706-A039-9893311F1038}" type="pres">
      <dgm:prSet presAssocID="{7F6C0EEF-A6B9-4558-86EA-53B15BE7EA82}" presName="hierChild5" presStyleCnt="0"/>
      <dgm:spPr/>
    </dgm:pt>
    <dgm:pt modelId="{D6231EBD-9F7A-406F-AF06-47C332C1E089}" type="pres">
      <dgm:prSet presAssocID="{C7E6EEE7-BB68-4BDD-9EF1-2B2FE2F93475}" presName="hierChild3" presStyleCnt="0"/>
      <dgm:spPr/>
    </dgm:pt>
  </dgm:ptLst>
  <dgm:cxnLst>
    <dgm:cxn modelId="{B641330E-893C-4883-AB90-6A2C2194A066}" srcId="{C7E6EEE7-BB68-4BDD-9EF1-2B2FE2F93475}" destId="{C5189D47-8789-4712-A29E-A600598161C6}" srcOrd="0" destOrd="0" parTransId="{DEEA0783-AA14-405A-AECD-3F848C8C6855}" sibTransId="{CB8D326B-6C96-4163-A968-89E5DB06E2B5}"/>
    <dgm:cxn modelId="{383BE91D-01A4-4C13-9073-D04F56DB43EA}" type="presOf" srcId="{E4D8032A-B359-4AE2-A385-50C50EA5DA78}" destId="{0ACBF7AF-6E54-4A70-8B7A-F3A4FA908957}" srcOrd="0" destOrd="0" presId="urn:microsoft.com/office/officeart/2005/8/layout/orgChart1"/>
    <dgm:cxn modelId="{2380062F-E694-4B0E-A0D6-2F7A822DD936}" type="presOf" srcId="{7F6C0EEF-A6B9-4558-86EA-53B15BE7EA82}" destId="{BB6A21A8-9958-4C97-A554-A732E67DB40E}" srcOrd="1" destOrd="0" presId="urn:microsoft.com/office/officeart/2005/8/layout/orgChart1"/>
    <dgm:cxn modelId="{5EC9A638-F4C9-4200-B87B-BA6A30D15E76}" type="presOf" srcId="{C7E6EEE7-BB68-4BDD-9EF1-2B2FE2F93475}" destId="{D83E65EA-9876-466A-A836-6E3932370765}" srcOrd="1" destOrd="0" presId="urn:microsoft.com/office/officeart/2005/8/layout/orgChart1"/>
    <dgm:cxn modelId="{81D1E547-1C1C-498E-BA92-EED24C9CE204}" srcId="{C7E6EEE7-BB68-4BDD-9EF1-2B2FE2F93475}" destId="{7F6C0EEF-A6B9-4558-86EA-53B15BE7EA82}" srcOrd="1" destOrd="0" parTransId="{0262B3AC-8E2D-440D-9DEE-ECB294A513C3}" sibTransId="{BF7C0DCC-58B1-4A0C-BEF7-DB1CDB647FCA}"/>
    <dgm:cxn modelId="{98EF476F-4597-4725-91EC-1ACA3AB591F0}" type="presOf" srcId="{C7E6EEE7-BB68-4BDD-9EF1-2B2FE2F93475}" destId="{74754F77-756A-4769-A7EA-21B632DBFC12}" srcOrd="0" destOrd="0" presId="urn:microsoft.com/office/officeart/2005/8/layout/orgChart1"/>
    <dgm:cxn modelId="{9C97B076-BF40-40C3-9BAF-EF5282A80D99}" type="presOf" srcId="{DEEA0783-AA14-405A-AECD-3F848C8C6855}" destId="{9B33449C-DAEE-4D93-8E33-BEBA59771DAF}" srcOrd="0" destOrd="0" presId="urn:microsoft.com/office/officeart/2005/8/layout/orgChart1"/>
    <dgm:cxn modelId="{E615B984-782C-4EF7-BA5B-8BEC862FC03B}" type="presOf" srcId="{0262B3AC-8E2D-440D-9DEE-ECB294A513C3}" destId="{7D467EA9-8E03-4D5E-BDA3-1E957CAB33F6}" srcOrd="0" destOrd="0" presId="urn:microsoft.com/office/officeart/2005/8/layout/orgChart1"/>
    <dgm:cxn modelId="{E0D7C3A9-3F53-4B4D-AC00-75F85CDC21A5}" type="presOf" srcId="{7F6C0EEF-A6B9-4558-86EA-53B15BE7EA82}" destId="{A2B90399-D503-4746-B6C5-8E505F9FFA1B}" srcOrd="0" destOrd="0" presId="urn:microsoft.com/office/officeart/2005/8/layout/orgChart1"/>
    <dgm:cxn modelId="{D4054CBD-F45D-4E67-A36D-77F820018C06}" type="presOf" srcId="{C5189D47-8789-4712-A29E-A600598161C6}" destId="{D849A7FD-CE68-4BC1-813A-CEB22F8AC40E}" srcOrd="0" destOrd="0" presId="urn:microsoft.com/office/officeart/2005/8/layout/orgChart1"/>
    <dgm:cxn modelId="{AFEF8DC4-2A44-4B2F-9244-6CFCEC8093BF}" srcId="{E4D8032A-B359-4AE2-A385-50C50EA5DA78}" destId="{C7E6EEE7-BB68-4BDD-9EF1-2B2FE2F93475}" srcOrd="0" destOrd="0" parTransId="{921DEFFA-30A7-4355-BFC4-6156CB36AAF1}" sibTransId="{A9A2027D-32DE-4510-B23F-2F995EC3643A}"/>
    <dgm:cxn modelId="{7C8211E5-2034-405C-B6E2-4E775FE6961A}" type="presOf" srcId="{C5189D47-8789-4712-A29E-A600598161C6}" destId="{7F108278-194F-4B0E-B204-2A432EF931BE}" srcOrd="1" destOrd="0" presId="urn:microsoft.com/office/officeart/2005/8/layout/orgChart1"/>
    <dgm:cxn modelId="{523D520A-74DA-4C09-9E54-485140B57001}" type="presParOf" srcId="{0ACBF7AF-6E54-4A70-8B7A-F3A4FA908957}" destId="{9F1D8B09-2BFE-4875-9E3D-ED292E49D292}" srcOrd="0" destOrd="0" presId="urn:microsoft.com/office/officeart/2005/8/layout/orgChart1"/>
    <dgm:cxn modelId="{8710F101-0EE4-4E96-A514-CBDD8D3F39B7}" type="presParOf" srcId="{9F1D8B09-2BFE-4875-9E3D-ED292E49D292}" destId="{33FE031B-A179-4880-9461-8B00C2F0E86C}" srcOrd="0" destOrd="0" presId="urn:microsoft.com/office/officeart/2005/8/layout/orgChart1"/>
    <dgm:cxn modelId="{B049EF56-2770-4C37-BEC2-CBD3EF7000B3}" type="presParOf" srcId="{33FE031B-A179-4880-9461-8B00C2F0E86C}" destId="{74754F77-756A-4769-A7EA-21B632DBFC12}" srcOrd="0" destOrd="0" presId="urn:microsoft.com/office/officeart/2005/8/layout/orgChart1"/>
    <dgm:cxn modelId="{3A141C2A-0333-42F6-BEA5-9A390240A502}" type="presParOf" srcId="{33FE031B-A179-4880-9461-8B00C2F0E86C}" destId="{D83E65EA-9876-466A-A836-6E3932370765}" srcOrd="1" destOrd="0" presId="urn:microsoft.com/office/officeart/2005/8/layout/orgChart1"/>
    <dgm:cxn modelId="{AFA8D5F5-856B-472F-827B-A702F1E6EA27}" type="presParOf" srcId="{9F1D8B09-2BFE-4875-9E3D-ED292E49D292}" destId="{5CE84228-868D-4F7D-BDF6-E0EF172B112F}" srcOrd="1" destOrd="0" presId="urn:microsoft.com/office/officeart/2005/8/layout/orgChart1"/>
    <dgm:cxn modelId="{C0DA710D-13A1-4348-A6B7-1DBA23DCE4F8}" type="presParOf" srcId="{5CE84228-868D-4F7D-BDF6-E0EF172B112F}" destId="{9B33449C-DAEE-4D93-8E33-BEBA59771DAF}" srcOrd="0" destOrd="0" presId="urn:microsoft.com/office/officeart/2005/8/layout/orgChart1"/>
    <dgm:cxn modelId="{CCC298A0-EEC3-4C42-B52B-73F1E08F3F01}" type="presParOf" srcId="{5CE84228-868D-4F7D-BDF6-E0EF172B112F}" destId="{2A47EB15-E271-4F84-A9A2-1870A4FBE365}" srcOrd="1" destOrd="0" presId="urn:microsoft.com/office/officeart/2005/8/layout/orgChart1"/>
    <dgm:cxn modelId="{59878E7F-45DF-430C-9F58-39712255EDDD}" type="presParOf" srcId="{2A47EB15-E271-4F84-A9A2-1870A4FBE365}" destId="{4DE7272D-7550-428F-982F-53FCA9212EF4}" srcOrd="0" destOrd="0" presId="urn:microsoft.com/office/officeart/2005/8/layout/orgChart1"/>
    <dgm:cxn modelId="{81A7AC6D-6209-43EB-8CAF-493795A657BC}" type="presParOf" srcId="{4DE7272D-7550-428F-982F-53FCA9212EF4}" destId="{D849A7FD-CE68-4BC1-813A-CEB22F8AC40E}" srcOrd="0" destOrd="0" presId="urn:microsoft.com/office/officeart/2005/8/layout/orgChart1"/>
    <dgm:cxn modelId="{59FE7EAA-0B6B-4B18-9F3A-24BEE254142F}" type="presParOf" srcId="{4DE7272D-7550-428F-982F-53FCA9212EF4}" destId="{7F108278-194F-4B0E-B204-2A432EF931BE}" srcOrd="1" destOrd="0" presId="urn:microsoft.com/office/officeart/2005/8/layout/orgChart1"/>
    <dgm:cxn modelId="{D8574F13-7357-41B5-A0B3-CFB182D0B875}" type="presParOf" srcId="{2A47EB15-E271-4F84-A9A2-1870A4FBE365}" destId="{ADE7F8F2-46A9-40CF-BD8F-A9DFCD8D9799}" srcOrd="1" destOrd="0" presId="urn:microsoft.com/office/officeart/2005/8/layout/orgChart1"/>
    <dgm:cxn modelId="{330B0075-7862-4109-8B44-A6113C6D2396}" type="presParOf" srcId="{2A47EB15-E271-4F84-A9A2-1870A4FBE365}" destId="{573C8CB9-99B1-41AB-BE1F-517B313EB0DA}" srcOrd="2" destOrd="0" presId="urn:microsoft.com/office/officeart/2005/8/layout/orgChart1"/>
    <dgm:cxn modelId="{5D8517D5-F1D8-481B-9078-88AACEC660E6}" type="presParOf" srcId="{5CE84228-868D-4F7D-BDF6-E0EF172B112F}" destId="{7D467EA9-8E03-4D5E-BDA3-1E957CAB33F6}" srcOrd="2" destOrd="0" presId="urn:microsoft.com/office/officeart/2005/8/layout/orgChart1"/>
    <dgm:cxn modelId="{605796DF-C080-4962-B0F2-6DFEB0289FCC}" type="presParOf" srcId="{5CE84228-868D-4F7D-BDF6-E0EF172B112F}" destId="{33C398FF-DA1B-48EE-8F29-261FF6C48E17}" srcOrd="3" destOrd="0" presId="urn:microsoft.com/office/officeart/2005/8/layout/orgChart1"/>
    <dgm:cxn modelId="{15BDEAB5-E3BC-423B-8850-40635C6F19AB}" type="presParOf" srcId="{33C398FF-DA1B-48EE-8F29-261FF6C48E17}" destId="{8F491EFC-033F-4710-BB3C-3038F8778D2E}" srcOrd="0" destOrd="0" presId="urn:microsoft.com/office/officeart/2005/8/layout/orgChart1"/>
    <dgm:cxn modelId="{768EE53E-C94C-47FB-8F07-03847D6E7BAC}" type="presParOf" srcId="{8F491EFC-033F-4710-BB3C-3038F8778D2E}" destId="{A2B90399-D503-4746-B6C5-8E505F9FFA1B}" srcOrd="0" destOrd="0" presId="urn:microsoft.com/office/officeart/2005/8/layout/orgChart1"/>
    <dgm:cxn modelId="{FEAF12DD-0044-4AA1-A805-3B9CEB5BE5F9}" type="presParOf" srcId="{8F491EFC-033F-4710-BB3C-3038F8778D2E}" destId="{BB6A21A8-9958-4C97-A554-A732E67DB40E}" srcOrd="1" destOrd="0" presId="urn:microsoft.com/office/officeart/2005/8/layout/orgChart1"/>
    <dgm:cxn modelId="{B14F3AD9-DC24-41B0-8F42-C5E758E4F44E}" type="presParOf" srcId="{33C398FF-DA1B-48EE-8F29-261FF6C48E17}" destId="{96182570-939B-45B4-8529-1A6C29E0E846}" srcOrd="1" destOrd="0" presId="urn:microsoft.com/office/officeart/2005/8/layout/orgChart1"/>
    <dgm:cxn modelId="{E9E8AC20-8277-4EFA-BF20-0DF730736774}" type="presParOf" srcId="{33C398FF-DA1B-48EE-8F29-261FF6C48E17}" destId="{51F1E11F-47CA-4706-A039-9893311F1038}" srcOrd="2" destOrd="0" presId="urn:microsoft.com/office/officeart/2005/8/layout/orgChart1"/>
    <dgm:cxn modelId="{353DB8D8-4F74-4E00-A1B2-05BAB6FBA81B}" type="presParOf" srcId="{9F1D8B09-2BFE-4875-9E3D-ED292E49D292}" destId="{D6231EBD-9F7A-406F-AF06-47C332C1E08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3BC06-3857-43DE-ABB6-04AEC15BFA29}">
      <dsp:nvSpPr>
        <dsp:cNvPr id="0" name=""/>
        <dsp:cNvSpPr/>
      </dsp:nvSpPr>
      <dsp:spPr>
        <a:xfrm rot="5400000">
          <a:off x="4317588" y="-1810927"/>
          <a:ext cx="828663" cy="445357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0" u="none" kern="1200" dirty="0"/>
            <a:t>prostřednictvím webu s prvotním</a:t>
          </a:r>
          <a:endParaRPr lang="cs-CZ" sz="180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0" u="none" kern="1200" dirty="0"/>
            <a:t>rozdělením (vyplnění SC, aktivity, výzvy</a:t>
          </a:r>
          <a:endParaRPr lang="cs-CZ" sz="180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b="0" u="none" kern="1200" dirty="0"/>
            <a:t>nebo obecného tématu)</a:t>
          </a:r>
          <a:endParaRPr lang="cs-CZ" sz="1800" u="none" kern="1200" dirty="0"/>
        </a:p>
      </dsp:txBody>
      <dsp:txXfrm rot="-5400000">
        <a:off x="2505134" y="41979"/>
        <a:ext cx="4413119" cy="747759"/>
      </dsp:txXfrm>
    </dsp:sp>
    <dsp:sp modelId="{4B7810AB-895B-491B-9421-53F6987919DC}">
      <dsp:nvSpPr>
        <dsp:cNvPr id="0" name=""/>
        <dsp:cNvSpPr/>
      </dsp:nvSpPr>
      <dsp:spPr>
        <a:xfrm>
          <a:off x="0" y="1722"/>
          <a:ext cx="2505134" cy="8282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Zadávání dotazů</a:t>
          </a:r>
        </a:p>
      </dsp:txBody>
      <dsp:txXfrm>
        <a:off x="40433" y="42155"/>
        <a:ext cx="2424268" cy="747406"/>
      </dsp:txXfrm>
    </dsp:sp>
    <dsp:sp modelId="{62E92DB3-ACD8-40F8-A3E0-57B15875DD37}">
      <dsp:nvSpPr>
        <dsp:cNvPr id="0" name=""/>
        <dsp:cNvSpPr/>
      </dsp:nvSpPr>
      <dsp:spPr>
        <a:xfrm rot="5400000">
          <a:off x="4405236" y="-953267"/>
          <a:ext cx="662618" cy="44579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u="none" kern="1200" dirty="0"/>
            <a:t> obecné (metodické), dotazy ke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u="none" kern="1200" dirty="0"/>
            <a:t> specifickým cílům, aktivitám a výzvám</a:t>
          </a:r>
        </a:p>
      </dsp:txBody>
      <dsp:txXfrm rot="-5400000">
        <a:off x="2507583" y="976732"/>
        <a:ext cx="4425579" cy="597926"/>
      </dsp:txXfrm>
    </dsp:sp>
    <dsp:sp modelId="{D5A3BF15-8803-410E-A193-E5D19B5C3A85}">
      <dsp:nvSpPr>
        <dsp:cNvPr id="0" name=""/>
        <dsp:cNvSpPr/>
      </dsp:nvSpPr>
      <dsp:spPr>
        <a:xfrm>
          <a:off x="0" y="871603"/>
          <a:ext cx="2507582" cy="8282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Členění dotazů </a:t>
          </a:r>
          <a:r>
            <a:rPr lang="cs-CZ" sz="1800" u="none" kern="1200" dirty="0"/>
            <a:t> </a:t>
          </a:r>
          <a:endParaRPr lang="cs-CZ" sz="1800" b="1" u="none" kern="1200" dirty="0"/>
        </a:p>
      </dsp:txBody>
      <dsp:txXfrm>
        <a:off x="40433" y="912036"/>
        <a:ext cx="2426716" cy="747406"/>
      </dsp:txXfrm>
    </dsp:sp>
    <dsp:sp modelId="{9E841F31-6DBC-499A-8EE4-F5A48641C91D}">
      <dsp:nvSpPr>
        <dsp:cNvPr id="0" name=""/>
        <dsp:cNvSpPr/>
      </dsp:nvSpPr>
      <dsp:spPr>
        <a:xfrm rot="5400000">
          <a:off x="4405236" y="-73535"/>
          <a:ext cx="662618" cy="445792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u="none" kern="1200" dirty="0"/>
            <a:t> zadaných na webových stránkách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cs-CZ" sz="1800" u="none" kern="1200" dirty="0"/>
            <a:t> prostřednictvím FAQ</a:t>
          </a:r>
        </a:p>
      </dsp:txBody>
      <dsp:txXfrm rot="-5400000">
        <a:off x="2507583" y="1856464"/>
        <a:ext cx="4425579" cy="597926"/>
      </dsp:txXfrm>
    </dsp:sp>
    <dsp:sp modelId="{87882D44-1A4B-4044-92D4-72A161B110FF}">
      <dsp:nvSpPr>
        <dsp:cNvPr id="0" name=""/>
        <dsp:cNvSpPr/>
      </dsp:nvSpPr>
      <dsp:spPr>
        <a:xfrm>
          <a:off x="0" y="1741290"/>
          <a:ext cx="2507582" cy="8282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Zveřejnění nejčastějších dotazů a odpovědí</a:t>
          </a:r>
        </a:p>
      </dsp:txBody>
      <dsp:txXfrm>
        <a:off x="40433" y="1781723"/>
        <a:ext cx="2426716" cy="747406"/>
      </dsp:txXfrm>
    </dsp:sp>
    <dsp:sp modelId="{4E2DC8FE-F5D7-44C6-BC61-816EFF409740}">
      <dsp:nvSpPr>
        <dsp:cNvPr id="0" name=""/>
        <dsp:cNvSpPr/>
      </dsp:nvSpPr>
      <dsp:spPr>
        <a:xfrm rot="5400000">
          <a:off x="4398472" y="783479"/>
          <a:ext cx="638213" cy="44071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000" tIns="123825" rIns="247650" bIns="123825" numCol="1" spcCol="1270" anchor="ctr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1800" u="none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u="none" kern="1200" dirty="0"/>
            <a:t>v případě opakujících se dotazů                       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cs-CZ" sz="1800" u="none" kern="1200" dirty="0"/>
        </a:p>
      </dsp:txBody>
      <dsp:txXfrm rot="-5400000">
        <a:off x="2514027" y="2699080"/>
        <a:ext cx="4375949" cy="575903"/>
      </dsp:txXfrm>
    </dsp:sp>
    <dsp:sp modelId="{84C15081-2FA4-45D2-9978-FBD8A987F3F2}">
      <dsp:nvSpPr>
        <dsp:cNvPr id="0" name=""/>
        <dsp:cNvSpPr/>
      </dsp:nvSpPr>
      <dsp:spPr>
        <a:xfrm>
          <a:off x="0" y="2610976"/>
          <a:ext cx="2507582" cy="8282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Zajištění jednotnosti odpovědí</a:t>
          </a:r>
        </a:p>
      </dsp:txBody>
      <dsp:txXfrm>
        <a:off x="40433" y="2651409"/>
        <a:ext cx="2426716" cy="74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67EA9-8E03-4D5E-BDA3-1E957CAB33F6}">
      <dsp:nvSpPr>
        <dsp:cNvPr id="0" name=""/>
        <dsp:cNvSpPr/>
      </dsp:nvSpPr>
      <dsp:spPr>
        <a:xfrm>
          <a:off x="3069780" y="1315210"/>
          <a:ext cx="1575455" cy="614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517"/>
              </a:lnTo>
              <a:lnTo>
                <a:pt x="1575455" y="324517"/>
              </a:lnTo>
              <a:lnTo>
                <a:pt x="1575455" y="6140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3449C-DAEE-4D93-8E33-BEBA59771DAF}">
      <dsp:nvSpPr>
        <dsp:cNvPr id="0" name=""/>
        <dsp:cNvSpPr/>
      </dsp:nvSpPr>
      <dsp:spPr>
        <a:xfrm>
          <a:off x="1378528" y="1315210"/>
          <a:ext cx="1691251" cy="614006"/>
        </a:xfrm>
        <a:custGeom>
          <a:avLst/>
          <a:gdLst/>
          <a:ahLst/>
          <a:cxnLst/>
          <a:rect l="0" t="0" r="0" b="0"/>
          <a:pathLst>
            <a:path>
              <a:moveTo>
                <a:pt x="1691251" y="0"/>
              </a:moveTo>
              <a:lnTo>
                <a:pt x="1691251" y="324517"/>
              </a:lnTo>
              <a:lnTo>
                <a:pt x="0" y="324517"/>
              </a:lnTo>
              <a:lnTo>
                <a:pt x="0" y="61400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754F77-756A-4769-A7EA-21B632DBFC12}">
      <dsp:nvSpPr>
        <dsp:cNvPr id="0" name=""/>
        <dsp:cNvSpPr/>
      </dsp:nvSpPr>
      <dsp:spPr>
        <a:xfrm>
          <a:off x="1691260" y="126402"/>
          <a:ext cx="2757041" cy="11888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Územní odbor IROP pro Kraj Vysočina</a:t>
          </a:r>
        </a:p>
      </dsp:txBody>
      <dsp:txXfrm>
        <a:off x="1691260" y="126402"/>
        <a:ext cx="2757041" cy="1188808"/>
      </dsp:txXfrm>
    </dsp:sp>
    <dsp:sp modelId="{D849A7FD-CE68-4BC1-813A-CEB22F8AC40E}">
      <dsp:nvSpPr>
        <dsp:cNvPr id="0" name=""/>
        <dsp:cNvSpPr/>
      </dsp:nvSpPr>
      <dsp:spPr>
        <a:xfrm>
          <a:off x="8" y="1929217"/>
          <a:ext cx="2757041" cy="12498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Oddělení hodnocení a kontroly</a:t>
          </a:r>
        </a:p>
      </dsp:txBody>
      <dsp:txXfrm>
        <a:off x="8" y="1929217"/>
        <a:ext cx="2757041" cy="1249876"/>
      </dsp:txXfrm>
    </dsp:sp>
    <dsp:sp modelId="{A2B90399-D503-4746-B6C5-8E505F9FFA1B}">
      <dsp:nvSpPr>
        <dsp:cNvPr id="0" name=""/>
        <dsp:cNvSpPr/>
      </dsp:nvSpPr>
      <dsp:spPr>
        <a:xfrm>
          <a:off x="3266716" y="1929217"/>
          <a:ext cx="2757041" cy="12498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Oddělení realizace</a:t>
          </a:r>
        </a:p>
      </dsp:txBody>
      <dsp:txXfrm>
        <a:off x="3266716" y="1929217"/>
        <a:ext cx="2757041" cy="1249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B1E74-53D9-44C9-8577-BD28F3E66B4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029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Kromě osobní, e-mailové či telefonické komunikace bude hlavním komunikačním kanálem SW aplikace.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B1E74-53D9-44C9-8577-BD28F3E66B4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6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29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71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71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2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3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854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524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7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>
              <a:latin typeface="Corbel" panose="020B0503020204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3/32020</a:t>
            </a:r>
          </a:p>
        </p:txBody>
      </p:sp>
    </p:spTree>
    <p:extLst>
      <p:ext uri="{BB962C8B-B14F-4D97-AF65-F5344CB8AC3E}">
        <p14:creationId xmlns:p14="http://schemas.microsoft.com/office/powerpoint/2010/main" val="559520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706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Celkem 16 ks panelů.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6012E-F69C-473A-B020-591B9FDE71C4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30.09.2020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212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497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83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08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808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35AD-0B81-F94A-83A1-9125CBB4FF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372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80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7969E-8EB0-44D2-B743-96E9258D92A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37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7969E-8EB0-44D2-B743-96E9258D92A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192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7969E-8EB0-44D2-B743-96E9258D92A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3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Obrnice – mají</a:t>
            </a:r>
            <a:r>
              <a:rPr lang="cs-CZ" sz="1197" baseline="0" dirty="0"/>
              <a:t> 3 projekty v IROP, Ústecký kraj (všechny integrované)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7969E-8EB0-44D2-B743-96E9258D92A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2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Obrnice – mají</a:t>
            </a:r>
            <a:r>
              <a:rPr lang="cs-CZ" sz="1197" baseline="0" dirty="0"/>
              <a:t> 3 projekty v IROP, Ústecký kraj (všechny integrované)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7969E-8EB0-44D2-B743-96E9258D92A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26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238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5082"/>
            <a:ext cx="7772400" cy="1997296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86972"/>
            <a:ext cx="6400800" cy="57020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5FA4E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85800" y="3309620"/>
            <a:ext cx="6632575" cy="1452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6851" y="6356350"/>
            <a:ext cx="2006600" cy="369888"/>
          </a:xfr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 lvl="0"/>
            <a:fld id="{A8AD1661-3A61-224B-91E0-4B126FC883AF}" type="datetime1">
              <a:rPr lang="en-US" smtClean="0"/>
              <a:t>3/25/2019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5082"/>
            <a:ext cx="7772400" cy="1997296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86972"/>
            <a:ext cx="6400800" cy="57020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5FA4E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85800" y="3309620"/>
            <a:ext cx="6632575" cy="1452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6851" y="6356350"/>
            <a:ext cx="2006600" cy="369888"/>
          </a:xfr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 lvl="0"/>
            <a:fld id="{A8AD1661-3A61-224B-91E0-4B126FC883AF}" type="datetime1">
              <a:rPr lang="en-US" smtClean="0"/>
              <a:t>3/25/2019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6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0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1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8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341" y="1264906"/>
            <a:ext cx="738347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9747" y="5840002"/>
            <a:ext cx="3312170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3268138" y="5840002"/>
            <a:ext cx="319193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/>
              <a:t>U </a:t>
            </a:r>
            <a:r>
              <a:rPr lang="en-US" sz="1200" b="1" dirty="0" err="1"/>
              <a:t>Nákladového</a:t>
            </a:r>
            <a:r>
              <a:rPr lang="en-US" sz="1200" b="1" dirty="0"/>
              <a:t> </a:t>
            </a:r>
            <a:r>
              <a:rPr lang="en-US" sz="1200" b="1" dirty="0" err="1"/>
              <a:t>nádraží</a:t>
            </a:r>
            <a:r>
              <a:rPr lang="en-US" sz="1200" b="1" dirty="0"/>
              <a:t> 3144/4, 130 00 Praha 3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6479130" y="5840002"/>
            <a:ext cx="174740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dirty="0">
                <a:solidFill>
                  <a:schemeClr val="bg1"/>
                </a:solidFill>
              </a:rPr>
              <a:t>tel.: +420 </a:t>
            </a:r>
            <a:r>
              <a:rPr lang="is-IS" sz="1200" b="1" dirty="0"/>
              <a:t>225 855 321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116035" y="5828841"/>
            <a:ext cx="1000451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www.crr.cz</a:t>
            </a:r>
            <a:endParaRPr lang="cs-CZ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7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yriad Pro"/>
              </a:rPr>
              <a:t>Liberec, 29. září 2020, KÚ Libereckého kraje</a:t>
            </a:r>
            <a:endParaRPr lang="en-US" dirty="0">
              <a:latin typeface="Myriad Pr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6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341" y="1264906"/>
            <a:ext cx="738347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9747" y="5840002"/>
            <a:ext cx="3312170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3268138" y="5840002"/>
            <a:ext cx="319193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/>
              <a:t>U </a:t>
            </a:r>
            <a:r>
              <a:rPr lang="en-US" sz="1200" b="1" dirty="0" err="1"/>
              <a:t>Nákladového</a:t>
            </a:r>
            <a:r>
              <a:rPr lang="en-US" sz="1200" b="1" dirty="0"/>
              <a:t> </a:t>
            </a:r>
            <a:r>
              <a:rPr lang="en-US" sz="1200" b="1" dirty="0" err="1"/>
              <a:t>nádraží</a:t>
            </a:r>
            <a:r>
              <a:rPr lang="en-US" sz="1200" b="1" dirty="0"/>
              <a:t> 3144/4, 130 00 Praha 3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6479130" y="5840002"/>
            <a:ext cx="174740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dirty="0">
                <a:solidFill>
                  <a:schemeClr val="bg1"/>
                </a:solidFill>
              </a:rPr>
              <a:t>tel.: +420 </a:t>
            </a:r>
            <a:r>
              <a:rPr lang="is-IS" sz="1200" b="1" dirty="0"/>
              <a:t>225 855 321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116035" y="5828841"/>
            <a:ext cx="1000451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www.crr.cz</a:t>
            </a:r>
            <a:endParaRPr lang="cs-CZ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yriad Pro"/>
              </a:rPr>
              <a:t>14/10/2019</a:t>
            </a:r>
            <a:endParaRPr lang="en-US" dirty="0">
              <a:latin typeface="Myriad Pr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8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2310"/>
            <a:ext cx="8229600" cy="8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74" y="1306873"/>
            <a:ext cx="7675766" cy="48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51" y="6356350"/>
            <a:ext cx="529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60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2310"/>
            <a:ext cx="8229600" cy="8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74" y="1306873"/>
            <a:ext cx="7675766" cy="48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51" y="6356350"/>
            <a:ext cx="529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r>
              <a:rPr lang="en-US"/>
              <a:t>Liberec, 29. září 2020, KÚ Libereckého kraje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4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mmr.cz/cs/Vyzvy" TargetMode="Externa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stavba.tzb-info.cz/docu/clanky/0202/020260og.jpg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69"/>
            <a:ext cx="7772400" cy="27146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pro regionální rozvoj 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republiky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chemeClr val="tx2">
                      <a:lumMod val="60000"/>
                      <a:lumOff val="40000"/>
                      <a:alpha val="36000"/>
                    </a:schemeClr>
                  </a:outerShdw>
                </a:effectLst>
              </a:rPr>
              <a:t>Představení konzultačního servisu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4416784"/>
            <a:ext cx="6796046" cy="867393"/>
          </a:xfrm>
        </p:spPr>
        <p:txBody>
          <a:bodyPr>
            <a:normAutofit/>
          </a:bodyPr>
          <a:lstStyle/>
          <a:p>
            <a:r>
              <a:rPr lang="cs-CZ" sz="2000" dirty="0"/>
              <a:t>Ing. Renáta Marková</a:t>
            </a:r>
          </a:p>
          <a:p>
            <a:r>
              <a:rPr lang="cs-CZ" sz="2000" dirty="0"/>
              <a:t>ředitelka Územního odboru IROP pro Kraj Vysočina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5FA4E5"/>
                </a:solidFill>
              </a:rPr>
              <a:t>1. 10. 2020</a:t>
            </a:r>
            <a:endParaRPr lang="en-US" sz="1200" dirty="0">
              <a:solidFill>
                <a:srgbClr val="5FA4E5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5584228"/>
            <a:ext cx="6400800" cy="570201"/>
          </a:xfrm>
        </p:spPr>
        <p:txBody>
          <a:bodyPr>
            <a:normAutofit fontScale="85000" lnSpcReduction="20000"/>
          </a:bodyPr>
          <a:lstStyle/>
          <a:p>
            <a:r>
              <a:rPr lang="cs-CZ" sz="1800" dirty="0"/>
              <a:t>Dělnický dům Jihlava, Žižkova 1696/15, Jihlava</a:t>
            </a:r>
          </a:p>
          <a:p>
            <a:r>
              <a:rPr lang="cs-CZ" sz="1800" dirty="0"/>
              <a:t>1. 10. 2020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9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0616"/>
            <a:ext cx="8229600" cy="617839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Územní odbory IROP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1" y="774357"/>
            <a:ext cx="7708095" cy="528869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</p:spTree>
    <p:extLst>
      <p:ext uri="{BB962C8B-B14F-4D97-AF65-F5344CB8AC3E}">
        <p14:creationId xmlns:p14="http://schemas.microsoft.com/office/powerpoint/2010/main" val="2885044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012055"/>
            <a:ext cx="7886700" cy="5665472"/>
          </a:xfrm>
        </p:spPr>
        <p:txBody>
          <a:bodyPr>
            <a:noAutofit/>
          </a:bodyPr>
          <a:lstStyle/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000" b="0" dirty="0">
              <a:solidFill>
                <a:srgbClr val="00529C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Konzultační místa jsou žadatelům a příjemcům k dispozici na každém             územním pracovišti.</a:t>
            </a:r>
          </a:p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b="1" dirty="0"/>
              <a:t>Na všech územních pracovištích jsou konzultovány oblasti, o které je mezi žadateli největší zájem (např. vzdělávání, bezpečnost dopravy a cyklostezky).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Některé z oblastí jsou konzultovány pouze na vybraných pracovištích z důvodu jejich specializace (např. zdravotnictví, silnice, nízkoemisní vozidla).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</p:spTree>
    <p:extLst>
      <p:ext uri="{BB962C8B-B14F-4D97-AF65-F5344CB8AC3E}">
        <p14:creationId xmlns:p14="http://schemas.microsoft.com/office/powerpoint/2010/main" val="38635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Silnice II. a III. třídy 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Zdravotnictví				ÚO IROP pro Liberecký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Kulturní památky a muzea		ÚO IROP pro Královéhradecký kraj</a:t>
            </a:r>
          </a:p>
          <a:p>
            <a:r>
              <a:rPr lang="cs-CZ" dirty="0"/>
              <a:t>	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Knihovny					ÚO IROP pro Moravskoslezský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Územní rozvoj				ÚO IROP pro Jihočeský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Doprava 		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podnikání			ÚO IROP pro Jihomoravský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bydlení				ÚO IROP pro Plzeňský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IZS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Technická pomoc MAS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Konzultační servis IROP - specializace pracovišť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</p:spTree>
    <p:extLst>
      <p:ext uri="{BB962C8B-B14F-4D97-AF65-F5344CB8AC3E}">
        <p14:creationId xmlns:p14="http://schemas.microsoft.com/office/powerpoint/2010/main" val="5106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Plánovaná prevence v oblasti VZ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012054"/>
            <a:ext cx="7829550" cy="5207769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Obnovení </a:t>
            </a:r>
            <a:r>
              <a:rPr lang="cs-CZ" b="1" dirty="0"/>
              <a:t>kontrol zadávacích dokumentací </a:t>
            </a:r>
            <a:r>
              <a:rPr lang="cs-CZ" dirty="0"/>
              <a:t>– před zahájením zadávacího řízení.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Pořádání </a:t>
            </a:r>
            <a:r>
              <a:rPr lang="cs-CZ" b="1" dirty="0"/>
              <a:t>seminářů s tématem veřejných zakázek </a:t>
            </a:r>
            <a:r>
              <a:rPr lang="cs-CZ" dirty="0"/>
              <a:t>pro</a:t>
            </a:r>
            <a:endParaRPr lang="cs-CZ" b="1" dirty="0"/>
          </a:p>
          <a:p>
            <a:pPr algn="just">
              <a:spcBef>
                <a:spcPts val="0"/>
              </a:spcBef>
            </a:pPr>
            <a:r>
              <a:rPr lang="cs-CZ" b="1" dirty="0"/>
              <a:t>     </a:t>
            </a:r>
            <a:r>
              <a:rPr lang="cs-CZ" dirty="0"/>
              <a:t>vybrané oblasti podpory (silnice, kybernetická bezpečnost,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nákup přístrojového vybavení pro zdravotnické subjekty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apod.).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Pořádání </a:t>
            </a:r>
            <a:r>
              <a:rPr lang="cs-CZ" b="1" dirty="0"/>
              <a:t>workshopů, kulatých stolů, panelových diskuzí se zapojením externích subjektů</a:t>
            </a:r>
            <a:r>
              <a:rPr lang="cs-CZ" dirty="0"/>
              <a:t> spolupracujících s Centrem v oblasti zadávání veřejných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                                  zakázek (zástupci ŘO IROP, gestora zákona o zadávání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                                  veřejných zakázek, advokátních kanceláří).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Nosnými tématy budou kromě </a:t>
            </a:r>
            <a:r>
              <a:rPr lang="cs-CZ" b="1" dirty="0"/>
              <a:t>nejčastějších chyb zadavatelů </a:t>
            </a:r>
            <a:r>
              <a:rPr lang="cs-CZ" dirty="0"/>
              <a:t>v zadávacích / výběrových řízeních ukázky </a:t>
            </a:r>
            <a:r>
              <a:rPr lang="cs-CZ" b="1" dirty="0"/>
              <a:t>dobré praxe</a:t>
            </a:r>
            <a:r>
              <a:rPr lang="cs-CZ" dirty="0"/>
              <a:t>, </a:t>
            </a:r>
          </a:p>
          <a:p>
            <a:pPr algn="just">
              <a:spcBef>
                <a:spcPts val="0"/>
              </a:spcBef>
            </a:pPr>
            <a:r>
              <a:rPr lang="cs-CZ" dirty="0"/>
              <a:t>     příp. </a:t>
            </a:r>
            <a:r>
              <a:rPr lang="cs-CZ" b="1" dirty="0"/>
              <a:t>nové trendy </a:t>
            </a:r>
            <a:r>
              <a:rPr lang="cs-CZ" dirty="0"/>
              <a:t>v zadávání veřejných zakázek. </a:t>
            </a: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5227-2C6F-B94D-9D8F-826F917070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EA3B13-8661-43AF-A0C0-7C1E03CCC6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07" y="3559943"/>
            <a:ext cx="1472729" cy="1164457"/>
          </a:xfrm>
          <a:prstGeom prst="rect">
            <a:avLst/>
          </a:prstGeom>
          <a:noFill/>
        </p:spPr>
      </p:pic>
      <p:pic>
        <p:nvPicPr>
          <p:cNvPr id="1026" name="Picture 2" descr="Prezentace skladového systému CÉZAR - AB SOLUTIONS s.r.o.">
            <a:extLst>
              <a:ext uri="{FF2B5EF4-FFF2-40B4-BE49-F238E27FC236}">
                <a16:creationId xmlns:a16="http://schemas.microsoft.com/office/drawing/2014/main" id="{223703C2-B350-496C-9C67-94EA465F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590" y="1537069"/>
            <a:ext cx="1786601" cy="12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 průběhu VŘ rozhodují jen korupčníci - policky.cz">
            <a:extLst>
              <a:ext uri="{FF2B5EF4-FFF2-40B4-BE49-F238E27FC236}">
                <a16:creationId xmlns:a16="http://schemas.microsoft.com/office/drawing/2014/main" id="{62B4D183-D6EF-4FF8-BF02-B7DF441C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185" y="5320931"/>
            <a:ext cx="796646" cy="7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96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 pro IROP 2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83568" y="1169431"/>
            <a:ext cx="7831782" cy="1517300"/>
          </a:xfrm>
        </p:spPr>
        <p:txBody>
          <a:bodyPr>
            <a:noAutofit/>
          </a:bodyPr>
          <a:lstStyle/>
          <a:p>
            <a:pPr marL="171450" lvl="1" indent="-342900" algn="just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Pro nové programovací období bude vytvořena nová </a:t>
            </a:r>
            <a:r>
              <a:rPr lang="cs-CZ" u="sng" dirty="0">
                <a:solidFill>
                  <a:schemeClr val="tx1"/>
                </a:solidFill>
              </a:rPr>
              <a:t>SW aplikace </a:t>
            </a:r>
          </a:p>
          <a:p>
            <a:pPr marL="0" lvl="1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cs-CZ" b="0" dirty="0">
                <a:solidFill>
                  <a:schemeClr val="tx1"/>
                </a:solidFill>
              </a:rPr>
              <a:t>      pro  zadávání a zodpovídání dotazů žadatelů a příjemců.</a:t>
            </a:r>
          </a:p>
          <a:p>
            <a:pPr marL="171450" lvl="1" indent="-342900" algn="just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Aplikace bude umístěna na </a:t>
            </a:r>
            <a:r>
              <a:rPr lang="cs-CZ" u="sng" dirty="0">
                <a:solidFill>
                  <a:schemeClr val="tx1"/>
                </a:solidFill>
              </a:rPr>
              <a:t>webových stránkách Centra </a:t>
            </a:r>
            <a:r>
              <a:rPr lang="cs-CZ" b="0" dirty="0">
                <a:solidFill>
                  <a:schemeClr val="tx1"/>
                </a:solidFill>
              </a:rPr>
              <a:t>a bude</a:t>
            </a:r>
          </a:p>
          <a:p>
            <a:pPr marL="0" lvl="1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cs-CZ" b="0" dirty="0">
                <a:solidFill>
                  <a:schemeClr val="tx1"/>
                </a:solidFill>
              </a:rPr>
              <a:t>      </a:t>
            </a:r>
            <a:r>
              <a:rPr lang="cs-CZ" u="sng" dirty="0">
                <a:solidFill>
                  <a:schemeClr val="tx1"/>
                </a:solidFill>
              </a:rPr>
              <a:t>preferovaným způsobem komunikace </a:t>
            </a:r>
            <a:r>
              <a:rPr lang="cs-CZ" b="0" dirty="0">
                <a:solidFill>
                  <a:schemeClr val="tx1"/>
                </a:solidFill>
              </a:rPr>
              <a:t>žadatele s Centrem.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B5227-2C6F-B94D-9D8F-826F917070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B73A56E-8A5F-465F-B90D-CF482EEFD1A8}"/>
              </a:ext>
            </a:extLst>
          </p:cNvPr>
          <p:cNvGraphicFramePr/>
          <p:nvPr/>
        </p:nvGraphicFramePr>
        <p:xfrm>
          <a:off x="964642" y="2686732"/>
          <a:ext cx="6965508" cy="3440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87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Kraj Vysočina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4035" y="1231154"/>
            <a:ext cx="798658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Adresa: </a:t>
            </a:r>
          </a:p>
          <a:p>
            <a:r>
              <a:rPr lang="cs-CZ" sz="2000" dirty="0"/>
              <a:t>	Brněnská 2806/71, 586 01 Jihlava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Kontakt na ředitelku odboru: </a:t>
            </a:r>
          </a:p>
          <a:p>
            <a:r>
              <a:rPr lang="cs-CZ" sz="2000" dirty="0"/>
              <a:t>	</a:t>
            </a:r>
            <a:r>
              <a:rPr lang="cs-CZ" sz="2000" b="1" dirty="0"/>
              <a:t>Ing. Renáta Marková, tel.: 736 473 815, email: renata.markova@crr.cz</a:t>
            </a:r>
          </a:p>
          <a:p>
            <a:r>
              <a:rPr lang="cs-CZ" sz="2400" b="1" dirty="0"/>
              <a:t>		</a:t>
            </a:r>
          </a:p>
          <a:p>
            <a:r>
              <a:rPr lang="cs-CZ" sz="2200" b="1" dirty="0"/>
              <a:t>   </a:t>
            </a:r>
          </a:p>
          <a:p>
            <a:endParaRPr lang="cs-CZ" sz="2200" b="1" dirty="0">
              <a:solidFill>
                <a:srgbClr val="00529C"/>
              </a:solidFill>
            </a:endParaRPr>
          </a:p>
        </p:txBody>
      </p:sp>
      <p:sp>
        <p:nvSpPr>
          <p:cNvPr id="10" name="Zástupný symbol pro zápatí 2">
            <a:extLst>
              <a:ext uri="{FF2B5EF4-FFF2-40B4-BE49-F238E27FC236}">
                <a16:creationId xmlns:a16="http://schemas.microsoft.com/office/drawing/2014/main" id="{4BD0C612-80A5-4D14-85ED-634AAC3B7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4" name="Obrázek 3" descr="Obsah obrázku exteriér, budova, plot, silnice&#10;&#10;Popis byl vytvořen automaticky">
            <a:extLst>
              <a:ext uri="{FF2B5EF4-FFF2-40B4-BE49-F238E27FC236}">
                <a16:creationId xmlns:a16="http://schemas.microsoft.com/office/drawing/2014/main" id="{9F325403-3FC1-4E41-80E1-E46CF532D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499" y="2750411"/>
            <a:ext cx="5245854" cy="29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2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endParaRPr lang="cs-CZ" sz="22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2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200" dirty="0">
              <a:solidFill>
                <a:srgbClr val="00529C"/>
              </a:solidFill>
            </a:endParaRPr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/>
          </a:bodyPr>
          <a:lstStyle/>
          <a:p>
            <a:pPr lvl="0" algn="ctr"/>
            <a:r>
              <a:rPr lang="cs-CZ" dirty="0"/>
              <a:t>Územní odbor IROP pro Kraj Vysočina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74F0C8-3F37-4E68-8419-9DFEDD34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8715" y="6356350"/>
            <a:ext cx="5421086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ED3E444-ACC3-4D9F-B6B2-1677BFB9D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517786"/>
              </p:ext>
            </p:extLst>
          </p:nvPr>
        </p:nvGraphicFramePr>
        <p:xfrm>
          <a:off x="1567542" y="11917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94CFB609-886C-4957-971A-E94D8645957C}"/>
              </a:ext>
            </a:extLst>
          </p:cNvPr>
          <p:cNvSpPr txBox="1"/>
          <p:nvPr/>
        </p:nvSpPr>
        <p:spPr>
          <a:xfrm>
            <a:off x="1132113" y="4507362"/>
            <a:ext cx="3148485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Ing. Jana Zikánová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vedoucí oddělení</a:t>
            </a:r>
          </a:p>
          <a:p>
            <a:pPr lvl="0"/>
            <a:r>
              <a:rPr lang="cs-CZ" dirty="0">
                <a:solidFill>
                  <a:prstClr val="black"/>
                </a:solidFill>
                <a:latin typeface="Calibri"/>
              </a:rPr>
              <a:t>tel.: 565 775 122 / 739 580 962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mail: jana.zikanova@crr.cz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69A0E0-26D5-4106-A6B6-885BE5A40119}"/>
              </a:ext>
            </a:extLst>
          </p:cNvPr>
          <p:cNvSpPr txBox="1"/>
          <p:nvPr/>
        </p:nvSpPr>
        <p:spPr>
          <a:xfrm>
            <a:off x="4824045" y="4507362"/>
            <a:ext cx="3187842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Ing. Radka Partlová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vedoucí oddělení</a:t>
            </a:r>
          </a:p>
          <a:p>
            <a:pPr lvl="0"/>
            <a:r>
              <a:rPr lang="cs-CZ" dirty="0"/>
              <a:t>tel.: 565 775 142 / 739 580 911</a:t>
            </a:r>
          </a:p>
          <a:p>
            <a:pPr lvl="0"/>
            <a:r>
              <a:rPr lang="cs-CZ" dirty="0">
                <a:solidFill>
                  <a:prstClr val="black"/>
                </a:solidFill>
                <a:latin typeface="Calibri"/>
              </a:rPr>
              <a:t>email: 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adka.partlova@crr.cz</a:t>
            </a:r>
          </a:p>
        </p:txBody>
      </p:sp>
    </p:spTree>
    <p:extLst>
      <p:ext uri="{BB962C8B-B14F-4D97-AF65-F5344CB8AC3E}">
        <p14:creationId xmlns:p14="http://schemas.microsoft.com/office/powerpoint/2010/main" val="215663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SPECIALIZACE PRACOVIŠTĚ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školství (mateřské školy, základní školy, střední školy, vyšší odborné školy, neformální a zájmové vzdělávání)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muzea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200" dirty="0">
              <a:solidFill>
                <a:srgbClr val="00529C"/>
              </a:solidFill>
            </a:endParaRPr>
          </a:p>
          <a:p>
            <a:r>
              <a:rPr lang="cs-CZ" b="1" u="sng" cap="all" dirty="0">
                <a:solidFill>
                  <a:srgbClr val="00529C"/>
                </a:solidFill>
              </a:rPr>
              <a:t>Ostatní aktivity PRACOVIŠTĚ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silnice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chodníky, cyklostezky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IZS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služby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snižování energetické náročnosti budov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Kraj Vysočina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68F3C80B-A5A8-48BD-B71E-B910E6DD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</p:spTree>
    <p:extLst>
      <p:ext uri="{BB962C8B-B14F-4D97-AF65-F5344CB8AC3E}">
        <p14:creationId xmlns:p14="http://schemas.microsoft.com/office/powerpoint/2010/main" val="2066660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384874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+mj-lt"/>
              </a:rPr>
              <a:t>Mateřská škola Sedlejov </a:t>
            </a:r>
            <a:r>
              <a:rPr lang="cs-CZ" sz="2000" dirty="0">
                <a:latin typeface="+mj-lt"/>
              </a:rPr>
              <a:t>– vybudování zcela nové MŠ v obci Sedlejov s kapacitou 25 dětí.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Školství (specializace odboru)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54236"/>
              </p:ext>
            </p:extLst>
          </p:nvPr>
        </p:nvGraphicFramePr>
        <p:xfrm>
          <a:off x="508919" y="1707705"/>
          <a:ext cx="2175946" cy="3292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92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Obec Sedlejov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14 507 123,40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cs-CZ" sz="1400" dirty="0"/>
                        <a:t>15. výzva IROP - INFRASTRUKTURA PRO PŘEDŠKOLNÍ VZDĚLÁVÁNÍ PRO SOCIÁLNĚ VYLOUČENÉ LOKALITY - SC 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C881076-AAE3-4E8F-9603-051C76592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962" y="1149855"/>
            <a:ext cx="5448838" cy="27385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577691-FE09-41BB-8475-EF6B2A9D4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271" y="3713256"/>
            <a:ext cx="3350529" cy="242100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09CF6B5-97D3-4A08-8521-DB598BD531FF}"/>
              </a:ext>
            </a:extLst>
          </p:cNvPr>
          <p:cNvSpPr txBox="1"/>
          <p:nvPr/>
        </p:nvSpPr>
        <p:spPr>
          <a:xfrm>
            <a:off x="2814221" y="4212147"/>
            <a:ext cx="244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Projekt získal v roce 2019 Českou cenu za architekturu, a to za práci s denním světlem.</a:t>
            </a:r>
          </a:p>
        </p:txBody>
      </p:sp>
    </p:spTree>
    <p:extLst>
      <p:ext uri="{BB962C8B-B14F-4D97-AF65-F5344CB8AC3E}">
        <p14:creationId xmlns:p14="http://schemas.microsoft.com/office/powerpoint/2010/main" val="119255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461376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+mj-lt"/>
              </a:rPr>
              <a:t>Základní škola Nuselská - přírodovědné centrum </a:t>
            </a:r>
            <a:r>
              <a:rPr lang="cs-CZ" sz="2000" dirty="0">
                <a:latin typeface="+mj-lt"/>
              </a:rPr>
              <a:t>– nástavba 2 </a:t>
            </a:r>
            <a:r>
              <a:rPr lang="cs-CZ" sz="2000" dirty="0" err="1">
                <a:latin typeface="+mj-lt"/>
              </a:rPr>
              <a:t>multifun</a:t>
            </a:r>
            <a:r>
              <a:rPr lang="cs-CZ" sz="2000" dirty="0">
                <a:latin typeface="+mj-lt"/>
              </a:rPr>
              <a:t>. učeben s 2D/3D projekcí a sférickým plátnem, rekonstrukce učebny fyziky, laboratoře chemie, přípravny chemie a fyziky, rekonstrukce učebny jazyků a IT vč. kabinetu IT. Pro celou školu pak výtah, konektivita, na střeše záhony, skleník, nádrže na dešťovou vodu, prostory pro stromy, observatoř pro sledování oblohy a pořízení vybavení do částí ZŠ.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Školství (specializace odboru)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42631"/>
              </p:ext>
            </p:extLst>
          </p:nvPr>
        </p:nvGraphicFramePr>
        <p:xfrm>
          <a:off x="433352" y="2813388"/>
          <a:ext cx="2175946" cy="3232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92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Město Havlíčkův Brod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55 438 858,17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cs-CZ" sz="1400" dirty="0"/>
                        <a:t>47. Výzva IROP - INFRASTRUKTURA ZÁKLADNÍCH ŠKOL  (SVL) - SC 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676504-F86B-4CB3-B3A6-12B4F927A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89" y="2384487"/>
            <a:ext cx="2266889" cy="2003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BA6CA3-F551-49B7-9A7B-C271284D5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687" y="4069462"/>
            <a:ext cx="3230252" cy="21120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A8BAA5-93D2-4095-9116-12B0615D1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287" y="2403493"/>
            <a:ext cx="3356713" cy="222659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DA4B55-B75A-4F76-A042-0274018FAB91}"/>
              </a:ext>
            </a:extLst>
          </p:cNvPr>
          <p:cNvSpPr txBox="1"/>
          <p:nvPr/>
        </p:nvSpPr>
        <p:spPr>
          <a:xfrm>
            <a:off x="3204436" y="4914081"/>
            <a:ext cx="24444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https://zsnuselska.cz/w/prirodovedne-centrum-a-planetarium/</a:t>
            </a:r>
          </a:p>
        </p:txBody>
      </p:sp>
    </p:spTree>
    <p:extLst>
      <p:ext uri="{BB962C8B-B14F-4D97-AF65-F5344CB8AC3E}">
        <p14:creationId xmlns:p14="http://schemas.microsoft.com/office/powerpoint/2010/main" val="2411620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7" y="1204010"/>
            <a:ext cx="1861010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Kdo jsme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4" name="Zástupný symbol pro obsah 13"/>
          <p:cNvSpPr txBox="1">
            <a:spLocks/>
          </p:cNvSpPr>
          <p:nvPr/>
        </p:nvSpPr>
        <p:spPr>
          <a:xfrm>
            <a:off x="348289" y="1657664"/>
            <a:ext cx="7052635" cy="962714"/>
          </a:xfrm>
          <a:prstGeom prst="rect">
            <a:avLst/>
          </a:prstGeom>
        </p:spPr>
        <p:txBody>
          <a:bodyPr>
            <a:no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Státní příspěvková organizace </a:t>
            </a:r>
            <a:r>
              <a:rPr lang="cs-CZ" altLang="cs-CZ" sz="1800" dirty="0"/>
              <a:t>(zákon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podřízená Ministerstvu pro místní rozvoj </a:t>
            </a:r>
            <a:r>
              <a:rPr lang="cs-CZ" altLang="cs-CZ" sz="1800" dirty="0"/>
              <a:t>(statut Centra)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SLUŽEBNÍ ÚŘAD </a:t>
            </a:r>
            <a:r>
              <a:rPr lang="cs-CZ" altLang="cs-CZ" sz="1800" dirty="0"/>
              <a:t>( 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 </a:t>
            </a:r>
            <a:r>
              <a:rPr lang="cs-CZ" altLang="cs-CZ" sz="1800" cap="none" dirty="0"/>
              <a:t>a</a:t>
            </a:r>
            <a:r>
              <a:rPr lang="cs-CZ" altLang="cs-CZ" sz="1800" dirty="0"/>
              <a:t>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234/2014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Jsme nositeli ČSN EN ISO 9001 : 2015</a:t>
            </a: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33351" y="3977414"/>
            <a:ext cx="8578763" cy="17822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od počátku své historie administrovalo programy za více než </a:t>
            </a:r>
            <a:r>
              <a:rPr lang="cs-CZ" sz="1800" b="1" dirty="0">
                <a:solidFill>
                  <a:srgbClr val="00529C"/>
                </a:solidFill>
              </a:rPr>
              <a:t>200 mld. Kč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/>
              <a:t>(7,35 mld. EUR) ve více než </a:t>
            </a:r>
            <a:r>
              <a:rPr lang="cs-CZ" sz="1800" b="1" dirty="0">
                <a:solidFill>
                  <a:srgbClr val="00529C"/>
                </a:solidFill>
              </a:rPr>
              <a:t>25 tisících </a:t>
            </a:r>
            <a:r>
              <a:rPr lang="cs-CZ" sz="1800" b="1" dirty="0"/>
              <a:t>projektech;</a:t>
            </a:r>
          </a:p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administruje v tomto programovém období 2014 – 2020 více než </a:t>
            </a:r>
            <a:r>
              <a:rPr lang="cs-CZ" sz="1800" b="1" dirty="0">
                <a:solidFill>
                  <a:srgbClr val="00529C"/>
                </a:solidFill>
              </a:rPr>
              <a:t>1/5 (cca 21%) </a:t>
            </a:r>
            <a:r>
              <a:rPr lang="cs-CZ" sz="1800" b="1" dirty="0"/>
              <a:t>finanční alokace všech programů EU v ČR </a:t>
            </a:r>
            <a:r>
              <a:rPr lang="cs-CZ" sz="1800" b="1" dirty="0">
                <a:solidFill>
                  <a:srgbClr val="00529C"/>
                </a:solidFill>
              </a:rPr>
              <a:t>(140 MLD. Kč)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cs-CZ" sz="1800" dirty="0">
              <a:solidFill>
                <a:srgbClr val="00529C"/>
              </a:solidFill>
            </a:endParaRPr>
          </a:p>
          <a:p>
            <a:pPr>
              <a:defRPr/>
            </a:pPr>
            <a:endParaRPr lang="cs-CZ" sz="1200" dirty="0"/>
          </a:p>
          <a:p>
            <a:pPr defTabSz="457200">
              <a:defRPr/>
            </a:pPr>
            <a:r>
              <a:rPr lang="cs-CZ" sz="1200" b="0" cap="none" dirty="0">
                <a:solidFill>
                  <a:srgbClr val="00529C"/>
                </a:solidFill>
              </a:rPr>
              <a:t>Dělnický dům Jihlava, 1. 10. 2020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93252" y="3522995"/>
            <a:ext cx="7581900" cy="430887"/>
          </a:xfrm>
          <a:prstGeom prst="rect">
            <a:avLst/>
          </a:prstGeom>
          <a:noFill/>
          <a:ln>
            <a:solidFill>
              <a:srgbClr val="0052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529C"/>
                </a:solidFill>
              </a:rPr>
              <a:t>24 let - historická zkušenost s administrací a kontrolou projektů</a:t>
            </a:r>
          </a:p>
        </p:txBody>
      </p:sp>
      <p:pic>
        <p:nvPicPr>
          <p:cNvPr id="19" name="Obrázek 18"/>
          <p:cNvPicPr/>
          <p:nvPr/>
        </p:nvPicPr>
        <p:blipFill>
          <a:blip r:embed="rId3"/>
          <a:stretch>
            <a:fillRect/>
          </a:stretch>
        </p:blipFill>
        <p:spPr>
          <a:xfrm>
            <a:off x="7654710" y="1068470"/>
            <a:ext cx="1467341" cy="195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71" y="2119784"/>
            <a:ext cx="1392586" cy="142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ástupný symbol pro číslo snímku 2">
            <a:extLst>
              <a:ext uri="{FF2B5EF4-FFF2-40B4-BE49-F238E27FC236}">
                <a16:creationId xmlns:a16="http://schemas.microsoft.com/office/drawing/2014/main" id="{BA26A62B-C06C-4F5B-B7DA-5F2A87F4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4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461376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+mj-lt"/>
              </a:rPr>
              <a:t>Hrad </a:t>
            </a:r>
            <a:r>
              <a:rPr lang="cs-CZ" sz="2000" b="1" dirty="0" err="1">
                <a:latin typeface="+mj-lt"/>
              </a:rPr>
              <a:t>Roštejn</a:t>
            </a:r>
            <a:r>
              <a:rPr lang="cs-CZ" sz="2000" b="1" dirty="0">
                <a:latin typeface="+mj-lt"/>
              </a:rPr>
              <a:t> - zpřístupnění nových expozic </a:t>
            </a:r>
            <a:r>
              <a:rPr lang="cs-CZ" sz="2000" dirty="0">
                <a:latin typeface="+mj-lt"/>
              </a:rPr>
              <a:t>– zefektivnění prezentace sbírkových předmětů, a to tvorbou nových expozic a zvýšení ochrany kulturního dědictví. Prohlídkové trasy: trasa A = historie hradu </a:t>
            </a:r>
            <a:r>
              <a:rPr lang="cs-CZ" sz="2000" dirty="0" err="1">
                <a:latin typeface="+mj-lt"/>
              </a:rPr>
              <a:t>Roštejn</a:t>
            </a:r>
            <a:r>
              <a:rPr lang="cs-CZ" sz="2000" dirty="0">
                <a:latin typeface="+mj-lt"/>
              </a:rPr>
              <a:t> jako loveckého hrádku; trasa B =  interaktivní formou řešené téma les a lovectví; rekonstrukce věže, úprava hradního nádvoří.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Muzea (specializace odboru)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982802"/>
              </p:ext>
            </p:extLst>
          </p:nvPr>
        </p:nvGraphicFramePr>
        <p:xfrm>
          <a:off x="433352" y="2598520"/>
          <a:ext cx="1830454" cy="2651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92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Kraj Vysočina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58 191 741,54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en-US" sz="1400" dirty="0"/>
                        <a:t>21. </a:t>
                      </a:r>
                      <a:r>
                        <a:rPr lang="en-US" sz="1400" dirty="0" err="1"/>
                        <a:t>Výzva</a:t>
                      </a:r>
                      <a:r>
                        <a:rPr lang="en-US" sz="1400" dirty="0"/>
                        <a:t> IROP - MUZEA - SC 3.1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Jihlava 1. 10. 2020, Dělnický dům Jihlava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DA4B55-B75A-4F76-A042-0274018FAB91}"/>
              </a:ext>
            </a:extLst>
          </p:cNvPr>
          <p:cNvSpPr txBox="1"/>
          <p:nvPr/>
        </p:nvSpPr>
        <p:spPr>
          <a:xfrm>
            <a:off x="2331701" y="5561512"/>
            <a:ext cx="2444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webové stránky Hradu </a:t>
            </a:r>
            <a:r>
              <a:rPr lang="cs-CZ" sz="1050" dirty="0" err="1"/>
              <a:t>Roštejn</a:t>
            </a:r>
            <a:endParaRPr lang="cs-CZ" sz="105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DF85DBF-F1FF-4DDB-80D0-123EA288B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449" y="3208559"/>
            <a:ext cx="3952281" cy="287783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9A75CD6-32CD-4F09-9D85-32510A0D4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701" y="2425236"/>
            <a:ext cx="3522866" cy="287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93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461376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+mj-lt"/>
              </a:rPr>
              <a:t>Hasičská zbrojnice Jaroměřice n. Rokytnou </a:t>
            </a:r>
            <a:r>
              <a:rPr lang="cs-CZ" sz="2000" dirty="0">
                <a:latin typeface="+mj-lt"/>
              </a:rPr>
              <a:t>– novostavba hasičské zbrojnice s cílem zvýšení odolnosti hasičské zbrojnice vůči účinkům mimořádných událostí způsobených změnou klimatu a zajištění vhodného zázemí pro výkon jednotky (náhrada za původní nevyhovující objekt, který lokalitou ani svými vlastnostmi neodpovídá potřebám).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IZS (obecné zaměření)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44130" y="2550461"/>
          <a:ext cx="2175946" cy="2806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92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Město Jaroměřice n. Rokytnou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13 437 408,50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en-US" sz="1400" dirty="0"/>
                        <a:t>36. </a:t>
                      </a:r>
                      <a:r>
                        <a:rPr lang="en-US" sz="1400" dirty="0" err="1"/>
                        <a:t>Výzva</a:t>
                      </a:r>
                      <a:r>
                        <a:rPr lang="en-US" sz="1400" dirty="0"/>
                        <a:t> IROP - STANICE IZS - SC 1.3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DA4B55-B75A-4F76-A042-0274018FAB91}"/>
              </a:ext>
            </a:extLst>
          </p:cNvPr>
          <p:cNvSpPr txBox="1"/>
          <p:nvPr/>
        </p:nvSpPr>
        <p:spPr>
          <a:xfrm>
            <a:off x="4797593" y="5875025"/>
            <a:ext cx="2444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fotodokumentace z projektu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722C973-D71D-4F8B-8623-4C3DE98C1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642" y="2458847"/>
            <a:ext cx="5679796" cy="34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2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461376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 err="1">
                <a:latin typeface="+mj-lt"/>
              </a:rPr>
              <a:t>Cyklodoprava</a:t>
            </a:r>
            <a:r>
              <a:rPr lang="cs-CZ" sz="2000" b="1" dirty="0">
                <a:latin typeface="+mj-lt"/>
              </a:rPr>
              <a:t> ve Žďáru nad Sázavou </a:t>
            </a:r>
            <a:r>
              <a:rPr lang="cs-CZ" sz="2000" dirty="0">
                <a:latin typeface="+mj-lt"/>
              </a:rPr>
              <a:t>– projekt zahrnuje celkem 4 úseky, kterými dojde v různých částech města a jeho okolí k napojení na stávající úseky cyklostezek (např. napojení </a:t>
            </a:r>
            <a:r>
              <a:rPr lang="cs-CZ" sz="2000" dirty="0" err="1">
                <a:latin typeface="+mj-lt"/>
              </a:rPr>
              <a:t>Stržanova</a:t>
            </a:r>
            <a:r>
              <a:rPr lang="cs-CZ" sz="2000" dirty="0">
                <a:latin typeface="+mj-lt"/>
              </a:rPr>
              <a:t> na stávající cyklostezku u Pilské nádrže, a to včetně nového podjezdu pod frekventovanou silnici I/37) a jeho součástí je také vyznačení 2 piktogramových koridorů pro zvýšení bezpečnosti cyklistů (tj. speciálně značených úseků vyhrazených pro cyklisty v rámci běžného silničního provozu).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/>
              <a:t>Cyklodoprava</a:t>
            </a:r>
            <a:r>
              <a:rPr lang="cs-CZ" sz="3200" dirty="0"/>
              <a:t> (obecné zaměření)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58651"/>
              </p:ext>
            </p:extLst>
          </p:nvPr>
        </p:nvGraphicFramePr>
        <p:xfrm>
          <a:off x="433352" y="3065883"/>
          <a:ext cx="2175946" cy="2809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839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Město Žďár nad Sázavou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14 265 380,28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en-US" sz="1400" dirty="0"/>
                        <a:t>72. </a:t>
                      </a:r>
                      <a:r>
                        <a:rPr lang="en-US" sz="1400" dirty="0" err="1"/>
                        <a:t>výzva</a:t>
                      </a:r>
                      <a:r>
                        <a:rPr lang="en-US" sz="1400" dirty="0"/>
                        <a:t> - CYKLODOPRAVA II- SC 1.2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DA4B55-B75A-4F76-A042-0274018FAB91}"/>
              </a:ext>
            </a:extLst>
          </p:cNvPr>
          <p:cNvSpPr txBox="1"/>
          <p:nvPr/>
        </p:nvSpPr>
        <p:spPr>
          <a:xfrm>
            <a:off x="3373625" y="5875025"/>
            <a:ext cx="4462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Vizualizace lávky na Farských humnech  (zdroj: webové stránky města)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57C6FD-1827-4FDD-B10C-C1DBEBA5A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25" y="2772336"/>
            <a:ext cx="4462667" cy="30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1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461376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+mj-lt"/>
              </a:rPr>
              <a:t>Půdní vestavba bytů v podnikatelském inkubátoru v Hrotovicích </a:t>
            </a:r>
            <a:r>
              <a:rPr lang="cs-CZ" sz="2000" dirty="0">
                <a:latin typeface="+mj-lt"/>
              </a:rPr>
              <a:t>– vybudování 6 bytových</a:t>
            </a:r>
            <a:r>
              <a:rPr lang="cs-CZ" sz="2000" dirty="0"/>
              <a:t> jednotek (3 x 2+kk a 3 x 3+kk) v podkroví objektu nazvaného jako </a:t>
            </a:r>
            <a:r>
              <a:rPr lang="cs-CZ" sz="2000" dirty="0">
                <a:latin typeface="+mj-lt"/>
              </a:rPr>
              <a:t>Podnikatelský inkubátoru (v přízemí objektu je dostupná řada služeb, jako např. k</a:t>
            </a:r>
            <a:r>
              <a:rPr lang="cs-CZ" sz="2000" dirty="0"/>
              <a:t>adeřnictví, kosmetika, nehtové studio, masážní salon a další). </a:t>
            </a:r>
            <a:endParaRPr lang="cs-CZ" sz="2000" dirty="0">
              <a:latin typeface="+mj-lt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Sociální bydlení (obecné zaměření)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554540"/>
              </p:ext>
            </p:extLst>
          </p:nvPr>
        </p:nvGraphicFramePr>
        <p:xfrm>
          <a:off x="433352" y="2535275"/>
          <a:ext cx="2175946" cy="3078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92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Město Hrotovice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6 012 227,65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en-US" sz="1400" dirty="0"/>
                        <a:t>35. </a:t>
                      </a:r>
                      <a:r>
                        <a:rPr lang="en-US" sz="1400" dirty="0" err="1"/>
                        <a:t>Výzva</a:t>
                      </a:r>
                      <a:r>
                        <a:rPr lang="en-US" sz="1400" dirty="0"/>
                        <a:t> IROP - SOCIÁLNÍ BYDLENÍ PRO SOCIÁLNĚ VYLOUČENÉ LOKALITY - SC 2.1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DA4B55-B75A-4F76-A042-0274018FAB91}"/>
              </a:ext>
            </a:extLst>
          </p:cNvPr>
          <p:cNvSpPr txBox="1"/>
          <p:nvPr/>
        </p:nvSpPr>
        <p:spPr>
          <a:xfrm>
            <a:off x="5577977" y="5691968"/>
            <a:ext cx="2444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fotodokumentace z projektu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D55E43-6E1D-4A5E-9E6F-E75033799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802" y="2582275"/>
            <a:ext cx="2499248" cy="28541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EAF853-594A-4EFB-8C8B-D6FED3F85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992" y="2813056"/>
            <a:ext cx="3549947" cy="23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94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79563" y="811665"/>
            <a:ext cx="8461376" cy="504190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cs-CZ" sz="2000" b="1" dirty="0">
                <a:latin typeface="+mj-lt"/>
              </a:rPr>
              <a:t>Komunitní centrum Moravia, Třebíč </a:t>
            </a:r>
            <a:r>
              <a:rPr lang="cs-CZ" sz="2000" dirty="0">
                <a:latin typeface="+mj-lt"/>
              </a:rPr>
              <a:t>– rekonstrukce budovy bývalého kina v Třebíči na nové komunitní centrum, v rámci kterého budou poskytovány vybrané sociální služby (např. nízkoprahové zařízení pro děti a mládež), a které bude také sloužit jako víceúčelové zařízení pro setkávání různých cílových skupin.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6524"/>
            <a:ext cx="8229600" cy="82232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Komunitní centrum (obecné zaměření)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740721"/>
              </p:ext>
            </p:extLst>
          </p:nvPr>
        </p:nvGraphicFramePr>
        <p:xfrm>
          <a:off x="457200" y="2550461"/>
          <a:ext cx="1957526" cy="3505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924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Město Třebíč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25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17 000 000,00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025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07">
                <a:tc>
                  <a:txBody>
                    <a:bodyPr/>
                    <a:lstStyle/>
                    <a:p>
                      <a:r>
                        <a:rPr lang="en-US" sz="1400" dirty="0"/>
                        <a:t>39. </a:t>
                      </a:r>
                      <a:r>
                        <a:rPr lang="en-US" sz="1400" dirty="0" err="1"/>
                        <a:t>Výzva</a:t>
                      </a:r>
                      <a:r>
                        <a:rPr lang="en-US" sz="1400" dirty="0"/>
                        <a:t> IROP - ROZVOJ INFRASTRUKTURY KOMUNITNÍCH CENTER V SOCIÁLNĚ VYLOUČENÝCH LOKALITÁCH - SC 2.1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A0769BF9-C9CD-485B-A8E8-7A66976E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451" y="6356350"/>
            <a:ext cx="529234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CDA4B55-B75A-4F76-A042-0274018FAB91}"/>
              </a:ext>
            </a:extLst>
          </p:cNvPr>
          <p:cNvSpPr txBox="1"/>
          <p:nvPr/>
        </p:nvSpPr>
        <p:spPr>
          <a:xfrm>
            <a:off x="6764462" y="4973816"/>
            <a:ext cx="1340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webové stránky města Třebíč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4878FFF-7D9F-414B-A34D-6A0578085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742" y="2961519"/>
            <a:ext cx="3537058" cy="30943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4EEB59B-FE10-49E2-B2CD-7733E7AA3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103" y="2219347"/>
            <a:ext cx="3692836" cy="24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Pravidelně </a:t>
            </a:r>
            <a:r>
              <a:rPr lang="cs-CZ" sz="2000" b="1" dirty="0"/>
              <a:t>sledovat webové stránky IROP </a:t>
            </a:r>
            <a:r>
              <a:rPr lang="cs-CZ" sz="2000" dirty="0"/>
              <a:t>(MMR, Centrum).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Využívat komunikační kanály </a:t>
            </a:r>
            <a:r>
              <a:rPr lang="cs-CZ" sz="2000" b="1" dirty="0"/>
              <a:t>konzultačního servisu IROP 2.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Účastnit se </a:t>
            </a:r>
            <a:r>
              <a:rPr lang="cs-CZ" sz="2000" b="1" dirty="0"/>
              <a:t>seminářů MMR/Centra </a:t>
            </a:r>
            <a:r>
              <a:rPr lang="cs-CZ" sz="2000" dirty="0"/>
              <a:t>k plánovaným výzvám.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/>
              <a:t>Inspirovat se </a:t>
            </a:r>
            <a:r>
              <a:rPr lang="cs-CZ" sz="2000" dirty="0"/>
              <a:t>dokumentací z již zrealizovaných výzev a projektů IROP </a:t>
            </a:r>
            <a:r>
              <a:rPr lang="cs-CZ" sz="2000" dirty="0">
                <a:solidFill>
                  <a:srgbClr val="00529C"/>
                </a:solidFill>
              </a:rPr>
              <a:t>(</a:t>
            </a:r>
            <a:r>
              <a:rPr lang="cs-CZ" sz="2000" dirty="0">
                <a:solidFill>
                  <a:srgbClr val="00529C"/>
                </a:solidFill>
                <a:hlinkClick r:id="rId3"/>
              </a:rPr>
              <a:t>https://irop.mmr.cz/cs/</a:t>
            </a:r>
            <a:r>
              <a:rPr lang="cs-CZ" sz="2000" dirty="0" err="1">
                <a:solidFill>
                  <a:srgbClr val="00529C"/>
                </a:solidFill>
                <a:hlinkClick r:id="rId3"/>
              </a:rPr>
              <a:t>Vyzvy</a:t>
            </a:r>
            <a:r>
              <a:rPr lang="cs-CZ" sz="2000" dirty="0">
                <a:solidFill>
                  <a:srgbClr val="00529C"/>
                </a:solidFill>
              </a:rPr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Věnovat </a:t>
            </a:r>
            <a:r>
              <a:rPr lang="cs-CZ" sz="2000" b="1" dirty="0"/>
              <a:t>pozornost přípravě projektu </a:t>
            </a:r>
            <a:r>
              <a:rPr lang="cs-CZ" sz="2000" dirty="0"/>
              <a:t>ve vazbě na plánované aktivity a harmonogram projektu.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73055"/>
            <a:ext cx="5054984" cy="59396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3D345B-47C1-44A1-9E48-4E833E65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971" y="6356350"/>
            <a:ext cx="554082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1028" name="Picture 4" descr="Květen 2017 – Základní škola, Příbram VIII, Školní 75">
            <a:extLst>
              <a:ext uri="{FF2B5EF4-FFF2-40B4-BE49-F238E27FC236}">
                <a16:creationId xmlns:a16="http://schemas.microsoft.com/office/drawing/2014/main" id="{7ED8ED79-F683-4B5C-B847-D5786C11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224" y="1496250"/>
            <a:ext cx="817845" cy="12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https://stavba.tzb-info.cz/docu/clanky/0202/020260on.jpg">
            <a:hlinkClick r:id="rId6" tooltip="&quot;© Fotolia.com&quot;"/>
            <a:extLst>
              <a:ext uri="{FF2B5EF4-FFF2-40B4-BE49-F238E27FC236}">
                <a16:creationId xmlns:a16="http://schemas.microsoft.com/office/drawing/2014/main" id="{E68C3785-A357-4B04-A983-2687EBD8AA80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680546"/>
            <a:ext cx="1944689" cy="1446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50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na </a:t>
            </a:r>
            <a:r>
              <a:rPr lang="cs-CZ" sz="2000" b="1" dirty="0"/>
              <a:t>výběr zpracovatelské agentury </a:t>
            </a:r>
            <a:r>
              <a:rPr lang="cs-CZ" sz="2000" dirty="0"/>
              <a:t>a vymezení smluvních</a:t>
            </a:r>
          </a:p>
          <a:p>
            <a:r>
              <a:rPr lang="cs-CZ" sz="2000" dirty="0"/>
              <a:t>                                           podmínek, ověřit si reference agentury a její    </a:t>
            </a:r>
          </a:p>
          <a:p>
            <a:r>
              <a:rPr lang="cs-CZ" sz="2000" dirty="0"/>
              <a:t>                                           spolehlivost.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Zvážit případné využití </a:t>
            </a:r>
            <a:r>
              <a:rPr lang="cs-CZ" sz="2000" b="1" dirty="0"/>
              <a:t>externích zdrojů pro realizaci výběrového řízení </a:t>
            </a:r>
            <a:r>
              <a:rPr lang="cs-CZ" sz="2000" dirty="0"/>
              <a:t>(dle výše předpokládané hodnoty veřejné zakázky).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Znát a respektovat </a:t>
            </a:r>
            <a:r>
              <a:rPr lang="cs-CZ" sz="2000" b="1" dirty="0"/>
              <a:t>Zákon o zadávání veřejných zakázek                                 </a:t>
            </a:r>
            <a:r>
              <a:rPr lang="cs-CZ" sz="2000" dirty="0"/>
              <a:t>a vydané </a:t>
            </a:r>
            <a:r>
              <a:rPr lang="cs-CZ" sz="2000" b="1" dirty="0"/>
              <a:t>metodiky IROP </a:t>
            </a:r>
            <a:r>
              <a:rPr lang="cs-CZ" sz="2000" dirty="0"/>
              <a:t>k zadávání veřejných zakázek.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73055"/>
            <a:ext cx="5054984" cy="59396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3D345B-47C1-44A1-9E48-4E833E65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971" y="6356350"/>
            <a:ext cx="554082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4098" name="Picture 2" descr="Obchodní podmínky">
            <a:extLst>
              <a:ext uri="{FF2B5EF4-FFF2-40B4-BE49-F238E27FC236}">
                <a16:creationId xmlns:a16="http://schemas.microsoft.com/office/drawing/2014/main" id="{72606E9F-26D2-4E34-9EA7-B53FEC7D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594" y="1970299"/>
            <a:ext cx="1809749" cy="113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Změny stavebního zákona - Zdravé Zdiby">
            <a:extLst>
              <a:ext uri="{FF2B5EF4-FFF2-40B4-BE49-F238E27FC236}">
                <a16:creationId xmlns:a16="http://schemas.microsoft.com/office/drawing/2014/main" id="{6CBBCF2C-022F-4CDA-B434-3CEAE6AB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716" y="4705702"/>
            <a:ext cx="1146814" cy="1072667"/>
          </a:xfrm>
          <a:prstGeom prst="rect">
            <a:avLst/>
          </a:prstGeom>
          <a:gradFill>
            <a:gsLst>
              <a:gs pos="17000">
                <a:srgbClr val="CCCCC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215497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057372"/>
            <a:ext cx="8229600" cy="5215684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Zvážit způsob financování </a:t>
            </a:r>
            <a:r>
              <a:rPr lang="cs-CZ" sz="2000" b="1" u="sng" dirty="0"/>
              <a:t>vlastních zdrojů </a:t>
            </a:r>
            <a:r>
              <a:rPr lang="cs-CZ" sz="2000" dirty="0"/>
              <a:t>žadatele (nižší míra podpory a  nutnost financování projektu v době udržitelnosti).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Připravit rozpočet na nutnost zajištění </a:t>
            </a:r>
            <a:r>
              <a:rPr lang="cs-CZ" sz="2000" b="1" u="sng" dirty="0"/>
              <a:t>předfinancování </a:t>
            </a:r>
          </a:p>
          <a:p>
            <a:r>
              <a:rPr lang="cs-CZ" sz="2000" b="1" dirty="0"/>
              <a:t>      </a:t>
            </a:r>
            <a:r>
              <a:rPr lang="cs-CZ" sz="2000" b="1" u="sng" dirty="0"/>
              <a:t>projektu</a:t>
            </a:r>
            <a:r>
              <a:rPr lang="cs-CZ" sz="2000" b="1" dirty="0"/>
              <a:t> </a:t>
            </a:r>
            <a:r>
              <a:rPr lang="cs-CZ" sz="2000" dirty="0"/>
              <a:t>(zejména u větších investičních projektů).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Mít interně projednané projektové záměry a zajistit si jejich případné </a:t>
            </a:r>
            <a:r>
              <a:rPr lang="cs-CZ" sz="2000" b="1" u="sng" dirty="0"/>
              <a:t>zařazení do strategických dokumentů </a:t>
            </a:r>
            <a:r>
              <a:rPr lang="cs-CZ" sz="2000" dirty="0"/>
              <a:t>(např. KAP, MAP, RAP).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na včasné zpracování </a:t>
            </a:r>
            <a:r>
              <a:rPr lang="cs-CZ" sz="2000" b="1" u="sng" dirty="0"/>
              <a:t>projektové dokumentace </a:t>
            </a:r>
            <a:r>
              <a:rPr lang="cs-CZ" sz="2000" dirty="0"/>
              <a:t>a získávání </a:t>
            </a:r>
            <a:r>
              <a:rPr lang="cs-CZ" sz="2000" b="1" u="sng" dirty="0"/>
              <a:t>stavebních povolení.</a:t>
            </a:r>
          </a:p>
          <a:p>
            <a:endParaRPr lang="cs-CZ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Seznámit se s prostředím a příručkami pro </a:t>
            </a:r>
            <a:r>
              <a:rPr lang="cs-CZ" sz="2000" b="1" u="sng" dirty="0"/>
              <a:t>monitorovací systém </a:t>
            </a:r>
            <a:r>
              <a:rPr lang="cs-CZ" sz="2000" dirty="0"/>
              <a:t>            (MS 2021+).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D30C645-ADAC-4E45-860A-316B91A47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057" y="6356350"/>
            <a:ext cx="5453743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3076" name="Picture 4" descr="Mé vyjádření k &amp;quot;novému vedení&amp;quot; klubu DK ČR z.s., proč?? Protože  je to obrovská ostuda TO, co se děje. . . :: Dalmatians &amp; Borzois">
            <a:extLst>
              <a:ext uri="{FF2B5EF4-FFF2-40B4-BE49-F238E27FC236}">
                <a16:creationId xmlns:a16="http://schemas.microsoft.com/office/drawing/2014/main" id="{B3A7DA54-193B-4D03-85E8-460E1707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064" y="1806466"/>
            <a:ext cx="1247395" cy="12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88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Zavést a dodržovat metodiku </a:t>
            </a:r>
            <a:r>
              <a:rPr lang="cs-CZ" sz="2000" b="1" u="sng" dirty="0"/>
              <a:t>řízení projektů.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na výběr a vybudování </a:t>
            </a:r>
            <a:r>
              <a:rPr lang="cs-CZ" sz="2000" b="1" u="sng" dirty="0"/>
              <a:t>stabilních</a:t>
            </a:r>
            <a:r>
              <a:rPr lang="cs-CZ" sz="2000" b="1" dirty="0"/>
              <a:t> </a:t>
            </a:r>
          </a:p>
          <a:p>
            <a:r>
              <a:rPr lang="cs-CZ" sz="2000" b="1" dirty="0"/>
              <a:t>      </a:t>
            </a:r>
            <a:r>
              <a:rPr lang="cs-CZ" sz="2000" b="1" u="sng" dirty="0"/>
              <a:t>realizačních týmů </a:t>
            </a:r>
            <a:r>
              <a:rPr lang="cs-CZ" sz="2000" dirty="0"/>
              <a:t>s přesným vymezením kompetencí </a:t>
            </a:r>
          </a:p>
          <a:p>
            <a:r>
              <a:rPr lang="cs-CZ" sz="2000" dirty="0"/>
              <a:t>      a odpovědností, omezit počty změn v týmu, především na vedoucích</a:t>
            </a:r>
          </a:p>
          <a:p>
            <a:r>
              <a:rPr lang="cs-CZ" sz="2000" dirty="0"/>
              <a:t>      pozicích.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Klást velký důraz na vymezení </a:t>
            </a:r>
            <a:r>
              <a:rPr lang="cs-CZ" sz="2000" b="1" u="sng" dirty="0"/>
              <a:t>smluvních podmínek u veřejných zakázek.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Dodržovat </a:t>
            </a:r>
            <a:r>
              <a:rPr lang="cs-CZ" sz="2000" b="1" u="sng" dirty="0"/>
              <a:t>povinnost uveřejňování smluv a dodatků </a:t>
            </a:r>
            <a:r>
              <a:rPr lang="cs-CZ" sz="2000" dirty="0"/>
              <a:t>v Registru smluv.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Dodržovat/kontrolovat </a:t>
            </a:r>
            <a:r>
              <a:rPr lang="cs-CZ" sz="2000" b="1" u="sng" dirty="0"/>
              <a:t>oceňování změn/dodatků </a:t>
            </a:r>
            <a:r>
              <a:rPr lang="cs-CZ" sz="2000" dirty="0"/>
              <a:t>dle                   stanovených smluvních podmínek.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A9616-DC72-42C5-8A67-514E1758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971" y="6356350"/>
            <a:ext cx="554082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pic>
        <p:nvPicPr>
          <p:cNvPr id="2050" name="Picture 2" descr="Dostal jsem nápad! | Alfa Universum L.K. s.r.o.">
            <a:extLst>
              <a:ext uri="{FF2B5EF4-FFF2-40B4-BE49-F238E27FC236}">
                <a16:creationId xmlns:a16="http://schemas.microsoft.com/office/drawing/2014/main" id="{05317B26-3C26-4E14-B06C-4280350E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604" y="1665241"/>
            <a:ext cx="1330307" cy="133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cientské organizace » Linkos.cz">
            <a:extLst>
              <a:ext uri="{FF2B5EF4-FFF2-40B4-BE49-F238E27FC236}">
                <a16:creationId xmlns:a16="http://schemas.microsoft.com/office/drawing/2014/main" id="{83A1DD7E-88A6-497F-84AA-B87D7E608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518" y="4987750"/>
            <a:ext cx="1122393" cy="10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57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Vést </a:t>
            </a:r>
            <a:r>
              <a:rPr lang="cs-CZ" sz="2000" b="1" u="sng" dirty="0"/>
              <a:t>oddělenou účetní evidenci </a:t>
            </a:r>
            <a:r>
              <a:rPr lang="cs-CZ" sz="2000" dirty="0"/>
              <a:t>projektu</a:t>
            </a:r>
            <a:r>
              <a:rPr lang="cs-CZ" sz="2000" b="1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Ponechat si </a:t>
            </a:r>
            <a:r>
              <a:rPr lang="cs-CZ" sz="2000" b="1" u="sng" dirty="0"/>
              <a:t>přístup do monitorovacího systému </a:t>
            </a:r>
            <a:r>
              <a:rPr lang="cs-CZ" sz="2000" dirty="0"/>
              <a:t>a pravidelně se informovat o stavu administrace projektu v případě využití služeb zpracovatelské agentury.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Znát pravidla programu a v případě nejasností, např. ohledně způsobilosti výdaje, změny plánovaných aktivit v předstihu </a:t>
            </a:r>
            <a:r>
              <a:rPr lang="cs-CZ" sz="2000" b="1" u="sng" dirty="0"/>
              <a:t>konzultovat</a:t>
            </a:r>
            <a:r>
              <a:rPr lang="cs-CZ" sz="2000" u="sng" dirty="0"/>
              <a:t> </a:t>
            </a:r>
            <a:r>
              <a:rPr lang="cs-CZ" sz="2000" dirty="0"/>
              <a:t>s příslušným manažerem projektu.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A9616-DC72-42C5-8A67-514E1758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971" y="6356350"/>
            <a:ext cx="5540829" cy="365125"/>
          </a:xfrm>
        </p:spPr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</p:spTree>
    <p:extLst>
      <p:ext uri="{BB962C8B-B14F-4D97-AF65-F5344CB8AC3E}">
        <p14:creationId xmlns:p14="http://schemas.microsoft.com/office/powerpoint/2010/main" val="2351322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8393018" cy="6797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zprostředkující subjekt Integrovaného regionálního operačního programu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7"/>
            <a:ext cx="8286749" cy="432363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konzultační místo pro vaše dotazy při přípravě projektů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Pořádáme semináře jak pro žadatele, tak pro příjemce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podání projektu hodnotíme a připravujeme pro ŘO IROP doporučení / nedoporučení k financování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vydání právního aktu s vámi řešíme veškeré změny v projektu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Administrujeme žádosti o platbu 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Kontrolujeme veřejné zakázky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Provádíme kontrolu projektů v udržitelnosti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Snažíme se být nápomocni a stále hledáme cesty,  jak co nejlépe pomoci žadatelům a příjemcům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součástí komunikace o možnostech zjednodušení v implementaci IROP, aktivně předkládáme ŘO IROP návrhy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Podílíme se na nastavení nového IROP2</a:t>
            </a:r>
          </a:p>
          <a:p>
            <a:pPr>
              <a:defRPr/>
            </a:pPr>
            <a:endParaRPr lang="cs-CZ" sz="7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83697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433582"/>
            <a:ext cx="7772400" cy="1907496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609600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505046" y="2432230"/>
            <a:ext cx="79531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3455377"/>
            <a:ext cx="6796046" cy="191672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Kontaktní údaje</a:t>
            </a:r>
          </a:p>
          <a:p>
            <a:endParaRPr lang="cs-CZ" sz="2000" dirty="0"/>
          </a:p>
          <a:p>
            <a:r>
              <a:rPr lang="cs-CZ" sz="2000" dirty="0"/>
              <a:t>Adresa: Brněnská 2806/71, 586 01 Jihlava</a:t>
            </a:r>
          </a:p>
          <a:p>
            <a:r>
              <a:rPr lang="cs-CZ" sz="2000" dirty="0"/>
              <a:t>Tel.: 736 473 815</a:t>
            </a:r>
          </a:p>
          <a:p>
            <a:r>
              <a:rPr lang="cs-CZ" sz="2000" dirty="0"/>
              <a:t>Email: iropvysocina@crr.cz, renata.markova@crr.cz</a:t>
            </a:r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7F231A6E-8D94-422F-A786-62744BA80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6387271"/>
            <a:ext cx="2896755" cy="3698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200" dirty="0">
                <a:solidFill>
                  <a:srgbClr val="00529C"/>
                </a:solidFill>
              </a:rPr>
              <a:t>Dělnický dům Jihlava, 1. 10. 2020</a:t>
            </a:r>
          </a:p>
        </p:txBody>
      </p:sp>
    </p:spTree>
    <p:extLst>
      <p:ext uri="{BB962C8B-B14F-4D97-AF65-F5344CB8AC3E}">
        <p14:creationId xmlns:p14="http://schemas.microsoft.com/office/powerpoint/2010/main" val="42578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sng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srgbClr val="6348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altLang="cs-CZ" sz="1499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8"/>
            <a:ext cx="8286749" cy="425752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marR="0" lvl="0" indent="-28575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7960"/>
            <a:ext cx="5054984" cy="593968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628A338-B329-4E6D-A3D6-E8371A61940E}"/>
              </a:ext>
            </a:extLst>
          </p:cNvPr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Největší projekt IROP</a:t>
            </a:r>
          </a:p>
          <a:p>
            <a:pPr marL="628650" marR="0" lvl="1" indent="-3079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největší projekt v realizaci v IROP je projekt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MĚSTSKÝ OKRUH ÚSEK KŘIMICKÁ – KARLOVARSKÁ.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24C03CF-93C7-4EA0-BD02-156E59C06E58}"/>
              </a:ext>
            </a:extLst>
          </p:cNvPr>
          <p:cNvGraphicFramePr>
            <a:graphicFrameLocks noGrp="1"/>
          </p:cNvGraphicFramePr>
          <p:nvPr/>
        </p:nvGraphicFramePr>
        <p:xfrm>
          <a:off x="527426" y="2813724"/>
          <a:ext cx="3263524" cy="324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913">
                <a:tc>
                  <a:txBody>
                    <a:bodyPr/>
                    <a:lstStyle/>
                    <a:p>
                      <a:r>
                        <a:rPr lang="cs-CZ" b="1" dirty="0"/>
                        <a:t>Správa a údržba</a:t>
                      </a:r>
                      <a:r>
                        <a:rPr lang="cs-CZ" b="1" baseline="0" dirty="0"/>
                        <a:t> silnic Plzeňského kraje, příspěvková organizace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1 454 862 308,28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70. výzva - VYBRANÉ ÚSEKY SILNIC II. A III. TŘÍDY - II. 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CB2D84EB-F443-410F-BD80-ADD1B21B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150" y="2813724"/>
            <a:ext cx="4871828" cy="2947741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2149165F-F4C7-4866-8A21-F25B6FC1A67D}"/>
              </a:ext>
            </a:extLst>
          </p:cNvPr>
          <p:cNvSpPr/>
          <p:nvPr/>
        </p:nvSpPr>
        <p:spPr>
          <a:xfrm>
            <a:off x="3990975" y="5778003"/>
            <a:ext cx="4748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Šikmý (letecký 3D) pohled na řešené území od jihu (zdroj: Google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Studie proveditelnosti)</a:t>
            </a:r>
          </a:p>
        </p:txBody>
      </p:sp>
    </p:spTree>
    <p:extLst>
      <p:ext uri="{BB962C8B-B14F-4D97-AF65-F5344CB8AC3E}">
        <p14:creationId xmlns:p14="http://schemas.microsoft.com/office/powerpoint/2010/main" val="36086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sng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srgbClr val="6348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altLang="cs-CZ" sz="1499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8"/>
            <a:ext cx="8286749" cy="425752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marR="0" lvl="0" indent="-28575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7960"/>
            <a:ext cx="5054984" cy="593968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628A338-B329-4E6D-A3D6-E8371A61940E}"/>
              </a:ext>
            </a:extLst>
          </p:cNvPr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Největší projekt IROP v Kraji Vysočina</a:t>
            </a:r>
          </a:p>
          <a:p>
            <a:pPr marL="628650" lvl="1" indent="-307975">
              <a:buFont typeface="Wingdings" panose="05000000000000000000" pitchFamily="2" charset="2"/>
              <a:buChar char="§"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největší projekt v 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realizaci v IROP v Kraji Vysočina je projekt </a:t>
            </a:r>
            <a:r>
              <a:rPr lang="nb-NO" b="1" dirty="0">
                <a:solidFill>
                  <a:prstClr val="black"/>
                </a:solidFill>
                <a:latin typeface="Calibri"/>
              </a:rPr>
              <a:t>II/353 Velký Beranov - obchvat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24C03CF-93C7-4EA0-BD02-156E59C0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10274"/>
              </p:ext>
            </p:extLst>
          </p:nvPr>
        </p:nvGraphicFramePr>
        <p:xfrm>
          <a:off x="527426" y="2813724"/>
          <a:ext cx="3263524" cy="2852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74">
                <a:tc>
                  <a:txBody>
                    <a:bodyPr/>
                    <a:lstStyle/>
                    <a:p>
                      <a:r>
                        <a:rPr lang="cs-CZ" b="1" dirty="0"/>
                        <a:t>Kraj Vysočina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1" dirty="0"/>
                        <a:t>505 112 938,43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70. výzva - VYBRANÉ ÚSEKY SILNIC II. A III. TŘÍDY - II. 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2149165F-F4C7-4866-8A21-F25B6FC1A67D}"/>
              </a:ext>
            </a:extLst>
          </p:cNvPr>
          <p:cNvSpPr/>
          <p:nvPr/>
        </p:nvSpPr>
        <p:spPr>
          <a:xfrm>
            <a:off x="3990975" y="5939884"/>
            <a:ext cx="4748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Pohled na budovaný most směr Jihlava (zdroj: žádost o platbu)</a:t>
            </a:r>
          </a:p>
        </p:txBody>
      </p:sp>
      <p:pic>
        <p:nvPicPr>
          <p:cNvPr id="6" name="Obrázek 5" descr="Obsah obrázku exteriér, tráva, silnice, špína&#10;&#10;Popis byl vytvořen automaticky">
            <a:extLst>
              <a:ext uri="{FF2B5EF4-FFF2-40B4-BE49-F238E27FC236}">
                <a16:creationId xmlns:a16="http://schemas.microsoft.com/office/drawing/2014/main" id="{73083394-6CB4-4F38-AD35-43E1C3B9C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972" y="2365380"/>
            <a:ext cx="4766005" cy="35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5" y="1204010"/>
            <a:ext cx="7957921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nb-NO" sz="2000" b="1" u="sng" dirty="0">
                <a:solidFill>
                  <a:srgbClr val="00529C"/>
                </a:solidFill>
                <a:latin typeface="Calibri"/>
              </a:rPr>
              <a:t>II/353 Velký Beranov - obchvat</a:t>
            </a:r>
            <a:r>
              <a:rPr lang="cs-CZ" sz="2000" b="1" u="sng" dirty="0">
                <a:solidFill>
                  <a:srgbClr val="00529C"/>
                </a:solidFill>
                <a:latin typeface="Calibri"/>
              </a:rPr>
              <a:t> </a:t>
            </a:r>
            <a:endParaRPr lang="cs-CZ" altLang="cs-CZ" sz="2000" b="1" u="sng" dirty="0">
              <a:solidFill>
                <a:srgbClr val="00529C"/>
              </a:solidFill>
              <a:latin typeface="Calibri"/>
            </a:endParaRP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srgbClr val="6348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altLang="cs-CZ" sz="1499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8"/>
            <a:ext cx="8286749" cy="425752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marR="0" lvl="0" indent="-28575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7960"/>
            <a:ext cx="5054984" cy="593968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2149165F-F4C7-4866-8A21-F25B6FC1A67D}"/>
              </a:ext>
            </a:extLst>
          </p:cNvPr>
          <p:cNvSpPr/>
          <p:nvPr/>
        </p:nvSpPr>
        <p:spPr>
          <a:xfrm>
            <a:off x="433352" y="5870462"/>
            <a:ext cx="4748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Celková situace stavby dle PDPS (zdroj: žádost o podporu)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B682ACA-C959-49E9-92AE-69BF2E646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52" y="1652062"/>
            <a:ext cx="8179695" cy="42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sng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srgbClr val="6348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altLang="cs-CZ" sz="1499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527129" y="5952001"/>
            <a:ext cx="4610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Osvětlovací souprava (zdroj: Obec Obrnice)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053051"/>
              </p:ext>
            </p:extLst>
          </p:nvPr>
        </p:nvGraphicFramePr>
        <p:xfrm>
          <a:off x="546893" y="2813724"/>
          <a:ext cx="3794288" cy="2961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795">
                <a:tc>
                  <a:txBody>
                    <a:bodyPr/>
                    <a:lstStyle/>
                    <a:p>
                      <a:r>
                        <a:rPr lang="cs-CZ" b="1" dirty="0"/>
                        <a:t>Obec Obrnice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55 860,00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13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69. výzva IROP - INTEGROVANÝ ZÁCHRANNÝ SYSTÉM - INTEGROVANÉ PROJEKTY CLLD - SC 4.1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Nejmenší projekt IROP</a:t>
            </a:r>
          </a:p>
          <a:p>
            <a:pPr marL="628650" marR="0" lvl="1" indent="-3079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nejmenší projekt IROP je projekt </a:t>
            </a:r>
          </a:p>
          <a:p>
            <a:pPr marL="320675"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	  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OSVĚTLOVACÍ SOUPRAVA PRO JSDH OBRNICE.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E61763-208A-4DF6-86D9-8D0962F6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134" y="1651010"/>
            <a:ext cx="3382748" cy="43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211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sng" strike="noStrike" kern="1200" cap="all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20000"/>
              </a:lnSpc>
              <a:spcBef>
                <a:spcPts val="998"/>
              </a:spcBef>
              <a:spcAft>
                <a:spcPts val="0"/>
              </a:spcAft>
              <a:buClr>
                <a:srgbClr val="63482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altLang="cs-CZ" sz="1499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0C4B2-41BC-D741-8B94-B76DB6967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089016" y="5881621"/>
            <a:ext cx="4610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Pořízené vybavení (zdroj: </a:t>
            </a:r>
            <a:r>
              <a:rPr lang="cs-CZ" sz="1200" dirty="0">
                <a:solidFill>
                  <a:prstClr val="black"/>
                </a:solidFill>
                <a:latin typeface="Calibri"/>
              </a:rPr>
              <a:t>Městys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cs-CZ" sz="1200" dirty="0">
                <a:solidFill>
                  <a:prstClr val="black"/>
                </a:solidFill>
                <a:latin typeface="Calibri"/>
              </a:rPr>
              <a:t>Strážek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52073"/>
              </p:ext>
            </p:extLst>
          </p:nvPr>
        </p:nvGraphicFramePr>
        <p:xfrm>
          <a:off x="527426" y="2888561"/>
          <a:ext cx="4142228" cy="2961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Příjemce: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795">
                <a:tc>
                  <a:txBody>
                    <a:bodyPr/>
                    <a:lstStyle/>
                    <a:p>
                      <a:r>
                        <a:rPr lang="cs-CZ" b="1" dirty="0"/>
                        <a:t>Městys Strážek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167 706,35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13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69. výzva IROP - INTEGROVANÝ ZÁCHRANNÝ SYSTÉM - INTEGROVANÉ PROJEKTY CLLD - SC 4.1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529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Nejmenší projekt </a:t>
            </a:r>
            <a:r>
              <a:rPr lang="cs-CZ" sz="2000" b="1" dirty="0">
                <a:solidFill>
                  <a:srgbClr val="00529C"/>
                </a:solidFill>
              </a:rPr>
              <a:t>IROP v Kraji Vysočina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052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28650" lvl="1" indent="-307975">
              <a:buFont typeface="Wingdings" panose="05000000000000000000" pitchFamily="2" charset="2"/>
              <a:buChar char="§"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nejmenší projekt IROP v Kraji Vysočina </a:t>
            </a:r>
            <a:r>
              <a:rPr lang="cs-CZ" dirty="0">
                <a:solidFill>
                  <a:prstClr val="black"/>
                </a:solidFill>
              </a:rPr>
              <a:t>je projekt </a:t>
            </a:r>
            <a:r>
              <a:rPr lang="cs-CZ" b="1" dirty="0">
                <a:solidFill>
                  <a:prstClr val="black"/>
                </a:solidFill>
                <a:latin typeface="Calibri"/>
              </a:rPr>
              <a:t>Pořízení technického vybavení - SDH Strážek </a:t>
            </a:r>
          </a:p>
          <a:p>
            <a:pPr marL="1085850" lvl="2" indent="-307975">
              <a:buFont typeface="Wingdings" panose="05000000000000000000" pitchFamily="2" charset="2"/>
              <a:buChar char="§"/>
              <a:defRPr/>
            </a:pPr>
            <a:r>
              <a:rPr lang="cs-CZ" sz="1100" b="1" dirty="0">
                <a:solidFill>
                  <a:prstClr val="black"/>
                </a:solidFill>
                <a:latin typeface="Calibri"/>
              </a:rPr>
              <a:t>elektrocentrála, motorová pila, lopatka s </a:t>
            </a:r>
            <a:r>
              <a:rPr lang="cs-CZ" sz="1100" b="1" dirty="0" err="1">
                <a:solidFill>
                  <a:prstClr val="black"/>
                </a:solidFill>
                <a:latin typeface="Calibri"/>
              </a:rPr>
              <a:t>obracákem</a:t>
            </a:r>
            <a:r>
              <a:rPr lang="cs-CZ" sz="1100" b="1" dirty="0">
                <a:solidFill>
                  <a:prstClr val="black"/>
                </a:solidFill>
                <a:latin typeface="Calibri"/>
              </a:rPr>
              <a:t>, sekera, osvětlovací balón vč. teleskopického stativu, kotvící sada</a:t>
            </a: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pic>
        <p:nvPicPr>
          <p:cNvPr id="13" name="Obrázek 12" descr="Obsah obrázku interiér, vsedě, stůl, taška&#10;&#10;Popis byl vytvořen automaticky">
            <a:extLst>
              <a:ext uri="{FF2B5EF4-FFF2-40B4-BE49-F238E27FC236}">
                <a16:creationId xmlns:a16="http://schemas.microsoft.com/office/drawing/2014/main" id="{E6B1D971-835D-4046-8A77-82C77AC1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284" y="2888561"/>
            <a:ext cx="3948831" cy="29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Stav administrace IROP k 6. 8. 2020 na Centru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Dělnický dům Jihlava, 1. 10. 2020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86374" y="4598378"/>
            <a:ext cx="89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* Podíl EU</a:t>
            </a:r>
          </a:p>
        </p:txBody>
      </p:sp>
      <p:graphicFrame>
        <p:nvGraphicFramePr>
          <p:cNvPr id="9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869652"/>
              </p:ext>
            </p:extLst>
          </p:nvPr>
        </p:nvGraphicFramePr>
        <p:xfrm>
          <a:off x="986374" y="1314449"/>
          <a:ext cx="7700425" cy="328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206">
                  <a:extLst>
                    <a:ext uri="{9D8B030D-6E8A-4147-A177-3AD203B41FA5}">
                      <a16:colId xmlns:a16="http://schemas.microsoft.com/office/drawing/2014/main" val="640186209"/>
                    </a:ext>
                  </a:extLst>
                </a:gridCol>
                <a:gridCol w="2444686">
                  <a:extLst>
                    <a:ext uri="{9D8B030D-6E8A-4147-A177-3AD203B41FA5}">
                      <a16:colId xmlns:a16="http://schemas.microsoft.com/office/drawing/2014/main" val="3879609941"/>
                    </a:ext>
                  </a:extLst>
                </a:gridCol>
                <a:gridCol w="2347533">
                  <a:extLst>
                    <a:ext uri="{9D8B030D-6E8A-4147-A177-3AD203B41FA5}">
                      <a16:colId xmlns:a16="http://schemas.microsoft.com/office/drawing/2014/main" val="2075655021"/>
                    </a:ext>
                  </a:extLst>
                </a:gridCol>
              </a:tblGrid>
              <a:tr h="866973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Hotovo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Zbývá do alokace</a:t>
                      </a:r>
                      <a:r>
                        <a:rPr lang="cs-CZ" baseline="0" dirty="0"/>
                        <a:t> 123 mld. Kč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491858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Schválené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114,8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8,2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565954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Vyhodnocené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12 781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2 371 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1069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/>
                        <a:t>Schválené</a:t>
                      </a:r>
                      <a:r>
                        <a:rPr lang="cs-CZ" b="1" baseline="0" dirty="0"/>
                        <a:t> Žádosti o platbu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9 087 ks </a:t>
                      </a:r>
                    </a:p>
                    <a:p>
                      <a:pPr algn="ctr"/>
                      <a:r>
                        <a:rPr lang="cs-CZ" b="1" dirty="0"/>
                        <a:t>(56,8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6 439 ks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(66,2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1333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Zkontrolované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veřejné zakázky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12 740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7 975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182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2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blona_centrum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ablona_centrum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sablona_centrum_2016</Template>
  <TotalTime>6251</TotalTime>
  <Words>2697</Words>
  <Application>Microsoft Office PowerPoint</Application>
  <PresentationFormat>Předvádění na obrazovce (4:3)</PresentationFormat>
  <Paragraphs>428</Paragraphs>
  <Slides>30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Corbel</vt:lpstr>
      <vt:lpstr>Myriad Pro</vt:lpstr>
      <vt:lpstr>Wingdings</vt:lpstr>
      <vt:lpstr>sablona_centrum_2016</vt:lpstr>
      <vt:lpstr>1_sablona_centrum_2016</vt:lpstr>
      <vt:lpstr> Centrum pro regionální rozvoj  České republiky  Představení konzultačního servisu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Stav administrace IROP k 6. 8. 2020 na Centru</vt:lpstr>
      <vt:lpstr>Územní odbory IROP</vt:lpstr>
      <vt:lpstr>Konzultační servis Centra</vt:lpstr>
      <vt:lpstr>Konzultační servis IROP - specializace pracovišť</vt:lpstr>
      <vt:lpstr>Plánovaná prevence v oblasti VZ</vt:lpstr>
      <vt:lpstr>Konzultační servis Centra pro IROP 2</vt:lpstr>
      <vt:lpstr>Územní odbor IROP pro Kraj Vysočina </vt:lpstr>
      <vt:lpstr>Územní odbor IROP pro Kraj Vysočina</vt:lpstr>
      <vt:lpstr>Územní odbor IROP pro Kraj Vysočina </vt:lpstr>
      <vt:lpstr>Školství (specializace odboru)</vt:lpstr>
      <vt:lpstr>Školství (specializace odboru)</vt:lpstr>
      <vt:lpstr>Muzea (specializace odboru)</vt:lpstr>
      <vt:lpstr>IZS (obecné zaměření)</vt:lpstr>
      <vt:lpstr>Cyklodoprava (obecné zaměření)</vt:lpstr>
      <vt:lpstr>Sociální bydlení (obecné zaměření)</vt:lpstr>
      <vt:lpstr>Komunitní centrum (obecné zaměření)</vt:lpstr>
      <vt:lpstr>Doporučení pro žadatele ze zkušeností Centra</vt:lpstr>
      <vt:lpstr>Doporučení pro žadatele ze zkušeností Centra</vt:lpstr>
      <vt:lpstr>Doporučení pro žadatele ze zkušeností Centra</vt:lpstr>
      <vt:lpstr>Doporučení pro příjemce ze zkušeností Centra</vt:lpstr>
      <vt:lpstr>Doporučení pro příjemce ze zkušeností Centra</vt:lpstr>
      <vt:lpstr>  Děkujeme za pozornost    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Juránek Vilém</dc:creator>
  <cp:lastModifiedBy>Marková Renáta</cp:lastModifiedBy>
  <cp:revision>367</cp:revision>
  <cp:lastPrinted>2020-02-24T15:15:09Z</cp:lastPrinted>
  <dcterms:created xsi:type="dcterms:W3CDTF">2016-05-13T07:19:23Z</dcterms:created>
  <dcterms:modified xsi:type="dcterms:W3CDTF">2020-09-30T06:20:42Z</dcterms:modified>
</cp:coreProperties>
</file>