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3"/>
  </p:notesMasterIdLst>
  <p:handoutMasterIdLst>
    <p:handoutMasterId r:id="rId74"/>
  </p:handoutMasterIdLst>
  <p:sldIdLst>
    <p:sldId id="256" r:id="rId2"/>
    <p:sldId id="276" r:id="rId3"/>
    <p:sldId id="311" r:id="rId4"/>
    <p:sldId id="315" r:id="rId5"/>
    <p:sldId id="312" r:id="rId6"/>
    <p:sldId id="328" r:id="rId7"/>
    <p:sldId id="313" r:id="rId8"/>
    <p:sldId id="327" r:id="rId9"/>
    <p:sldId id="329" r:id="rId10"/>
    <p:sldId id="330" r:id="rId11"/>
    <p:sldId id="331" r:id="rId12"/>
    <p:sldId id="332" r:id="rId13"/>
    <p:sldId id="377" r:id="rId14"/>
    <p:sldId id="379" r:id="rId15"/>
    <p:sldId id="380" r:id="rId16"/>
    <p:sldId id="381" r:id="rId17"/>
    <p:sldId id="333" r:id="rId18"/>
    <p:sldId id="334" r:id="rId19"/>
    <p:sldId id="336" r:id="rId20"/>
    <p:sldId id="337" r:id="rId21"/>
    <p:sldId id="335" r:id="rId22"/>
    <p:sldId id="316" r:id="rId23"/>
    <p:sldId id="338" r:id="rId24"/>
    <p:sldId id="339" r:id="rId25"/>
    <p:sldId id="317" r:id="rId26"/>
    <p:sldId id="324" r:id="rId27"/>
    <p:sldId id="325" r:id="rId28"/>
    <p:sldId id="382" r:id="rId29"/>
    <p:sldId id="314" r:id="rId30"/>
    <p:sldId id="326" r:id="rId31"/>
    <p:sldId id="318" r:id="rId32"/>
    <p:sldId id="319" r:id="rId33"/>
    <p:sldId id="320" r:id="rId34"/>
    <p:sldId id="321" r:id="rId35"/>
    <p:sldId id="322" r:id="rId36"/>
    <p:sldId id="323" r:id="rId37"/>
    <p:sldId id="340" r:id="rId38"/>
    <p:sldId id="341" r:id="rId39"/>
    <p:sldId id="342" r:id="rId40"/>
    <p:sldId id="343" r:id="rId41"/>
    <p:sldId id="344" r:id="rId42"/>
    <p:sldId id="345" r:id="rId43"/>
    <p:sldId id="346" r:id="rId44"/>
    <p:sldId id="349" r:id="rId45"/>
    <p:sldId id="347" r:id="rId46"/>
    <p:sldId id="348" r:id="rId47"/>
    <p:sldId id="350" r:id="rId48"/>
    <p:sldId id="351" r:id="rId49"/>
    <p:sldId id="352" r:id="rId50"/>
    <p:sldId id="353" r:id="rId51"/>
    <p:sldId id="354" r:id="rId52"/>
    <p:sldId id="360" r:id="rId53"/>
    <p:sldId id="357" r:id="rId54"/>
    <p:sldId id="361" r:id="rId55"/>
    <p:sldId id="355" r:id="rId56"/>
    <p:sldId id="358" r:id="rId57"/>
    <p:sldId id="359" r:id="rId58"/>
    <p:sldId id="362" r:id="rId59"/>
    <p:sldId id="364" r:id="rId60"/>
    <p:sldId id="365" r:id="rId61"/>
    <p:sldId id="366" r:id="rId62"/>
    <p:sldId id="367" r:id="rId63"/>
    <p:sldId id="368" r:id="rId64"/>
    <p:sldId id="369" r:id="rId65"/>
    <p:sldId id="370" r:id="rId66"/>
    <p:sldId id="371" r:id="rId67"/>
    <p:sldId id="372" r:id="rId68"/>
    <p:sldId id="374" r:id="rId69"/>
    <p:sldId id="373" r:id="rId70"/>
    <p:sldId id="376" r:id="rId71"/>
    <p:sldId id="258" r:id="rId7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7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20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79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A168D-3C8D-4635-826B-13CC34E620F7}" type="datetimeFigureOut">
              <a:rPr lang="cs-CZ" smtClean="0"/>
              <a:t>21.06.2018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6F53C-A77E-468F-9F05-D10E4AA05C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632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1D0AC-43AB-41D4-86E8-17FEADBDF08C}" type="datetimeFigureOut">
              <a:rPr lang="cs-CZ" smtClean="0"/>
              <a:t>21.06.2018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AEC34-F7C9-4DC8-A740-BE07CA3057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1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137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63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8743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71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7819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95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782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0388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54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153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340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21.06.2018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34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21.06.2018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79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21.06.2018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57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46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265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9803C-109F-484A-83D6-FFACFBED6390}" type="datetimeFigureOut">
              <a:rPr lang="cs-CZ" smtClean="0"/>
              <a:t>21.06.2018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978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clldirop@mmr.cz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helpirop_in@mmr.cz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rop.mmr.cz/cs/Statistiky-a-analyzy/Prehledy-projektu-a-vyzev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EEB3DD6F-1990-4F9C-AFEC-09F142246C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073" y="953006"/>
            <a:ext cx="1899745" cy="181427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43E6383-5D61-495C-A034-7F3FD91FB32D}"/>
              </a:ext>
            </a:extLst>
          </p:cNvPr>
          <p:cNvSpPr txBox="1"/>
          <p:nvPr/>
        </p:nvSpPr>
        <p:spPr>
          <a:xfrm>
            <a:off x="0" y="276728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Seminář ŘO IROP</a:t>
            </a:r>
            <a:endParaRPr lang="cs-CZ" sz="5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Specifický cíl 4.1 CLLD</a:t>
            </a:r>
            <a:endParaRPr lang="cs-CZ" sz="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2115800-D8FF-4C42-AF18-23745C15C9E7}"/>
              </a:ext>
            </a:extLst>
          </p:cNvPr>
          <p:cNvSpPr txBox="1"/>
          <p:nvPr/>
        </p:nvSpPr>
        <p:spPr>
          <a:xfrm>
            <a:off x="1678294" y="4361397"/>
            <a:ext cx="5787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Datum: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21. 06.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  <a:p>
            <a:pPr algn="ctr"/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Místo: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MMR, Akademie veřejného investování</a:t>
            </a:r>
          </a:p>
        </p:txBody>
      </p:sp>
    </p:spTree>
    <p:extLst>
      <p:ext uri="{BB962C8B-B14F-4D97-AF65-F5344CB8AC3E}">
        <p14:creationId xmlns:p14="http://schemas.microsoft.com/office/powerpoint/2010/main" val="3332107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535696" y="725223"/>
            <a:ext cx="8132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Minimální požadavky ŘO IROP </a:t>
            </a:r>
            <a:b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implementaci CLLD, verze 1.2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10412" y="1806883"/>
            <a:ext cx="85831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úvodu každé z kapitol Minimálních požadavků je uvedeno v modrých rámečcích, jaké jsou povinné náležitosti na jednotlivé kapitoly interních postupů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 zvážení MAS, zda do svých interních postupů použije text uvedený v Návrhové části textu s doplněním údajů za „XXX“ a „X“, nebo zda zvolí vlastní textaci, která bude obsahovat povinné náležitosti z modrých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rámečků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některých kapitol je uvedeno, že lze kapitolu do interních postupů zpracovat formou odkazu na příslušnou kapitolu Minimálních požadavků s uvedením pracovníka/pracovní pozice/orgánu, který danou činnost provádí a schvaluje a případně i uvedení konkrétních lhůt, pokud je to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požadováno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„modré rámečky“ jsou totožné s kontrolním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listem před odesláním souhlasu s vypořádáním připomínek k interním postupům MAS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772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535696" y="725223"/>
            <a:ext cx="8132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Minimální požadavky ŘO IROP </a:t>
            </a:r>
            <a:b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implementaci CLLD, verze 1.2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10412" y="1648553"/>
            <a:ext cx="85831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Platnost od 1. 6.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MAS, která v tuto chvíli má schválené interní postupy dle Minimálních požadavků verze 1.1 k 7. 11. 2017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tak své výzvy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vyhlašuje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 odkazem na svoji aktuální verzi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IP, není nutná aktualizace, povinnost poslat do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konce roku 2018 ŘO IROP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aktualizaci IP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dle Minimálních požadavků verze 1.2 k 1. 6.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2018, do doby schválení se MAS odkazuje na svoji platnou verzi 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Blíže rozepsané postupy v Minimálních požadavcích – MAS se tímto může řídit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Pokud nastane rozpor v postupech, MAS sepíše zápis k tomuto postupu dle aktuálních Minimálních požadavků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MAS, která v tuto chvíli nemá schválené žádné interní postupy, nebo má schválené interní postupy ještě před vydáním Minimálních požadavků, verze 1.1 ze 7. 11. 2017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již nyní provádí aktualizaci dle verze Minimálních požadavků 1.2 k 1. 6. 2018. Dokud aktualizace nebude provedena, není možné vyhlašovat výzvu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Záznam k realizaci projektu – použití + vzor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02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535696" y="725223"/>
            <a:ext cx="8132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Postupy pro posuzování změny, úprav a přehodnocení projektů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10412" y="1656576"/>
            <a:ext cx="85831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A)	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před vydáním právního aktu - probíhá hodnocení na MAS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ěhem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hodnocení MAS nebude žádná změna v MS2014+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schválena/zamítnuta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měnu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schválí/zamítne až CRR po předání projektu k 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ZoZ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MAS dohodnotí a potom zjišťuje, zda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má nebo nemá vliv na výsledek hodnocení MAS a na realizaci strategie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CLLD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ro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rozhodnutí o změně na CRR je rozhodující vliv změny na hodnocení MAS, vliv na strategii CLLD není závazný. MAS s předáním projektu k 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ZoZ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na CRR informuje CRR o podané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85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535696" y="268023"/>
            <a:ext cx="8132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Postupy pro posuzování změny, úprav a přehodnocení projektů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10412" y="1191353"/>
            <a:ext cx="858316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B)	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před vydáním právního aktu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probíhá/je ukončeno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hodnocení na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CRR 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Existují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2 možné způsoby, v závislosti na podobě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jak se MAS vyjadřuje ke změně v projektu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1. Při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vložení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do MS2014+ je MAS (schvalovateli) zaslána automatická depeše o podání této změny – MAS se depeší vyjádří, zda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má vliv na výsledek hodnocení či nikoli a jaký má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vliv na realizaci strategie CLLD. Přílohou depeše je Vyjádření MAS k žádosti dle Přílohy č. 20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MPINu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Pokud nebyl na CRR dosud přiřazen manažer projektu, MAS zasílá tyto informace na stejnou adresu, kam zasílala informace k předání projektu k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ZoZ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AutoNum type="arabicPeriod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Pokud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MAS zjistí při posuzování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že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není kompletní – zejména, že nejsou v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zohledněny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všechny dopady změny v projektu (např. snížení rozpočtu a vliv na hodnotu indikátoru) – upozorní na tuto skutečnost CRR v depeši a ve svém vyjádření k vlivu na hodnocení zohlední i požadované úpravy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MAS se vyjadřuje ke všem změnám podaným ze strany žadatele. Pokud do 5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pd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nebude vyjádření MAS dodáno, bude manažerem projektu na CRR urgováno. Výjimkou je situace u těch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které byly žadatelem předloženy na základě provedeného hodnocení, kterými žadatel napravuje zjištění v průběhu hodnocení (tzv.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iniciovaná ze strany MAS/CRR/ŘO) – MAS se nevyjadřuje k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ale pouze k úpravám vlivu na hodnocení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2. Žadatel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během hodnocení na CRR podá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s vyjádřením kanceláře MAS (vliv na strategii a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 hodnocení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MAS).</a:t>
            </a:r>
          </a:p>
          <a:p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v systému – manažer projektu CRR, role MAS schvalovatel projektu</a:t>
            </a:r>
          </a:p>
        </p:txBody>
      </p:sp>
    </p:spTree>
    <p:extLst>
      <p:ext uri="{BB962C8B-B14F-4D97-AF65-F5344CB8AC3E}">
        <p14:creationId xmlns:p14="http://schemas.microsoft.com/office/powerpoint/2010/main" val="234952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535696" y="268023"/>
            <a:ext cx="8132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Postupy pro posuzování změny, úprav a přehodnocení projektů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10412" y="1374233"/>
            <a:ext cx="858316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po vydání právního aktu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Existují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2 možné způsoby, v závislosti na podobě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jak se MAS vyjadřuje ke změně v projektu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1. Při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vložení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do MS2014+ je MAS (schvalovateli) zaslána automatická depeše o podání této změny – MAS se depeší vyjádří, zda změna ovlivňuje výsledek hodnocení či nikoli a jaký má změna vliv na realizaci strategie CLLD. Přílohou depeše je Vyjádření MAS k žádosti dle Přílohy č. 20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MPINu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Pokud MAS zjistí při posuzování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že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není kompletní – zejména, že nejsou v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zohledněny všechny dopady změny v projektu (např. snížení rozpočtu a vliv na hodnotu indikátoru) – upozorní na tuto skutečnost CRR v depeši a ve svém vyjádření k vlivu na hodnocení zohlední i požadované úpravy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MAS se vyjadřuje ke všem změnám podaným ze strany žadatele. Pokud do 5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pd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nebude vyjádření MAS dodáno, bude manažerem projektu na CRR urgováno. Výjimkou je situace u těch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které byly žadatelem předloženy na základě provedeného hodnocení, kterými žadatel napravuje zjištění v průběhu hodnocení (tzv.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iniciovaná ze strany MAS/CRR/ŘO) – MAS se nevyjadřuje k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ale pouze k úpravám vlivu na hodnocení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2. Příjemce při podání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doloží jako přílohu stanovisko kanceláře MAS (vliv na strategii a na hodnocení MAS - jedná se o 1 formulář, kterým se MAS vyjadřuje jak k souladu se strategií CLLD, tak k hodnocení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v MS2014+ – manažer projektu CRR, role MAS schvalovatel projektu </a:t>
            </a:r>
          </a:p>
        </p:txBody>
      </p:sp>
    </p:spTree>
    <p:extLst>
      <p:ext uri="{BB962C8B-B14F-4D97-AF65-F5344CB8AC3E}">
        <p14:creationId xmlns:p14="http://schemas.microsoft.com/office/powerpoint/2010/main" val="320409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535696" y="268023"/>
            <a:ext cx="8132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Postupy pro posuzování změny, úprav a přehodnocení projektů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10412" y="1374233"/>
            <a:ext cx="858316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Úpravy projektů v průběhu dalšího hodnocení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průběhu hodnocení na MAS nebo CRR, když je žadatel na základě výzvy k doplnění vyzván k úpravě žádosti/projektu/informací – není nutné dokládat vyjádření MAS ve vztahu ke strategii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CLLD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MAS se nevyjadřují k úpravám, které je nutné provést v žádosti o podporu v průběhu hodnocení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ZoZ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FNaP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na CRR v rámci výzev k doplnění nebo podaných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na základě provedené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/VSK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případě potřeby je žádost o podporu v průběhu hodnocení CRR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ZoZ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AdO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/VSK) upravena tak, aby byla v souladu s podmínkami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IROP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případě všech úprav žádosti o podporu během hodnocení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ZoZ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CRR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anažer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projektu CRR zašle depeší žádost o vyjádření na MAS k vlivu úpravy žádosti na výsledek hodnocení po provedené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ZoZ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4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535696" y="268023"/>
            <a:ext cx="8132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Postupy pro posuzování změny, úprav a přehodnocení projektů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10412" y="1374233"/>
            <a:ext cx="858316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Náhradní projekty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 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nebude posuzováno, zda změnou projekt obdrží vyšší počet bodů ve věcném hodnocení, pouze nesplnění hodnotících kritérií a minimální bodové hranice ve věcném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hodnocení </a:t>
            </a:r>
          </a:p>
          <a:p>
            <a:pPr>
              <a:spcBef>
                <a:spcPts val="0"/>
              </a:spcBef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Termín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realizace projektů jako součást věcného hodnocení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varianta 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– pokud změna termínu je v souladu s MD č. 15, jde tedy za termín ve výzvě – bodové hodnocení se nemění, k dané lhůtě pro bodování se přičte doba, která je v souladu s MD č. 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varianta B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– pokud změna nesouvisí s MD č. 15, nejde tedy za termín ve výzvě, bodové hodnocení se mění. U takových změn platí, že je možné je přijmout, pokud by projekt i po realizaci změny a následném odečtení bodů splnil bodovou hranici podpořených projektů ve věcném hodnocení </a:t>
            </a:r>
          </a:p>
        </p:txBody>
      </p:sp>
    </p:spTree>
    <p:extLst>
      <p:ext uri="{BB962C8B-B14F-4D97-AF65-F5344CB8AC3E}">
        <p14:creationId xmlns:p14="http://schemas.microsoft.com/office/powerpoint/2010/main" val="62951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535696" y="725223"/>
            <a:ext cx="81325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Opatření proti střetu zájmů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10412" y="1440318"/>
            <a:ext cx="858316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Kontrola formálních náležitostí a přijatelnosti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odjatá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osoba nesmí provádět kontrolu formálních náležitostí a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přijatelnosti</a:t>
            </a: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Věcné hodnocení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u="sng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arianta </a:t>
            </a:r>
            <a:r>
              <a:rPr lang="cs-CZ" sz="1600" u="sng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- h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odnocení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(bodování) provádí hodnoticí komise min. tříčlenná, podjatá osoba nesmí být členem hodnoticí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komise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varianta </a:t>
            </a:r>
            <a:r>
              <a:rPr lang="cs-CZ" sz="1600" u="sng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hodnocení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(bodování) provádí výběrový orgán MAS (tzn. všichni členové orgánu MAS), podjatá osoba se neúčastní jednání výběrového orgánu MAS, tzn., není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přítomna</a:t>
            </a: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Výběr projektů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potvrzení </a:t>
            </a:r>
            <a:r>
              <a:rPr lang="cs-CZ" sz="1600" u="sng" dirty="0">
                <a:latin typeface="Arial" panose="020B0604020202020204" pitchFamily="34" charset="0"/>
                <a:cs typeface="Arial" panose="020B0604020202020204" pitchFamily="34" charset="0"/>
              </a:rPr>
              <a:t>výsledků věcného hodnocení a schválení výběru projektů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- podjatá osoba se může této části jednání rozhodovacího orgánu MAS formálně zúčastnit v zájmu zajištění jeho usnášeníschopnosti, ale zdrží se diskuze i hlasování (započítává se do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kvóra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u="sng" dirty="0">
                <a:latin typeface="Arial" panose="020B0604020202020204" pitchFamily="34" charset="0"/>
                <a:cs typeface="Arial" panose="020B0604020202020204" pitchFamily="34" charset="0"/>
              </a:rPr>
              <a:t>rozhodování a schvalování navýšení alokace výzvy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- podjatá osoba se nesmí účastnit této části jednání rozhodovacího orgánu MAS o navýšení alokace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výzvy</a:t>
            </a: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Přezkum hodnocení žádosti o podporu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okud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při jednání kontrolního orgánu MAS dochází k přezkumu hodnocení, podjatá osoba se neúčastní jednání kontrolního orgánu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MAS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9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Metodický dopis ŘO IROP č. </a:t>
            </a: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50848"/>
            <a:ext cx="7886700" cy="5067491"/>
          </a:xfrm>
        </p:spPr>
        <p:txBody>
          <a:bodyPr>
            <a:norm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možné schválit žádost o změnu na prodloužení realizace projektu za nejzazší datum ukončení realizace projektu uvedené v textu výzvy, v případně integrovaných nástrojů je rozhodující datum ukončení realizace projektu uvedené v textu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podvýzvy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integrovaného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nástroje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ředpokládaná doba administrace žádostí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319633"/>
              </p:ext>
            </p:extLst>
          </p:nvPr>
        </p:nvGraphicFramePr>
        <p:xfrm>
          <a:off x="932688" y="3351285"/>
          <a:ext cx="5803265" cy="972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3005">
                  <a:extLst>
                    <a:ext uri="{9D8B030D-6E8A-4147-A177-3AD203B41FA5}">
                      <a16:colId xmlns:a16="http://schemas.microsoft.com/office/drawing/2014/main" val="173353270"/>
                    </a:ext>
                  </a:extLst>
                </a:gridCol>
                <a:gridCol w="1675130">
                  <a:extLst>
                    <a:ext uri="{9D8B030D-6E8A-4147-A177-3AD203B41FA5}">
                      <a16:colId xmlns:a16="http://schemas.microsoft.com/office/drawing/2014/main" val="4247461000"/>
                    </a:ext>
                  </a:extLst>
                </a:gridCol>
                <a:gridCol w="1675130">
                  <a:extLst>
                    <a:ext uri="{9D8B030D-6E8A-4147-A177-3AD203B41FA5}">
                      <a16:colId xmlns:a16="http://schemas.microsoft.com/office/drawing/2014/main" val="1751754634"/>
                    </a:ext>
                  </a:extLst>
                </a:gridCol>
              </a:tblGrid>
              <a:tr h="2432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Průběžná </a:t>
                      </a:r>
                      <a:r>
                        <a:rPr lang="cs-CZ" sz="1100" dirty="0" smtClean="0">
                          <a:effectLst/>
                        </a:rPr>
                        <a:t>výzva (</a:t>
                      </a:r>
                      <a:r>
                        <a:rPr lang="cs-CZ" sz="1100" dirty="0" err="1" smtClean="0">
                          <a:effectLst/>
                        </a:rPr>
                        <a:t>pd</a:t>
                      </a:r>
                      <a:r>
                        <a:rPr lang="cs-CZ" sz="1100" dirty="0" smtClean="0">
                          <a:effectLst/>
                        </a:rPr>
                        <a:t>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Kolová </a:t>
                      </a:r>
                      <a:r>
                        <a:rPr lang="cs-CZ" sz="1100" dirty="0" smtClean="0">
                          <a:effectLst/>
                        </a:rPr>
                        <a:t>výzva (</a:t>
                      </a:r>
                      <a:r>
                        <a:rPr lang="cs-CZ" sz="1100" dirty="0" err="1" smtClean="0">
                          <a:effectLst/>
                        </a:rPr>
                        <a:t>pd</a:t>
                      </a:r>
                      <a:r>
                        <a:rPr lang="cs-CZ" sz="1100" dirty="0" smtClean="0">
                          <a:effectLst/>
                        </a:rPr>
                        <a:t>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1544919"/>
                  </a:ext>
                </a:extLst>
              </a:tr>
              <a:tr h="2432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Individuální projekty a projekty IPRÚ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142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152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8841505"/>
                  </a:ext>
                </a:extLst>
              </a:tr>
              <a:tr h="2432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ITI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149*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152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1399121"/>
                  </a:ext>
                </a:extLst>
              </a:tr>
              <a:tr h="2432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MAS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X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135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8756186"/>
                  </a:ext>
                </a:extLst>
              </a:tr>
            </a:tbl>
          </a:graphicData>
        </a:graphic>
      </p:graphicFrame>
      <p:sp>
        <p:nvSpPr>
          <p:cNvPr id="8" name="Obdélník 7"/>
          <p:cNvSpPr/>
          <p:nvPr/>
        </p:nvSpPr>
        <p:spPr>
          <a:xfrm>
            <a:off x="932688" y="4449390"/>
            <a:ext cx="7582662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cs-CZ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Maximální možný termín prodloužení realizace projektu je stanoven takto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nejzazší datum ukončení realizace projektu uvedené v textu výzvy plus počet pracovních dní, o které nebyla dodržena lhůta pro administraci projektů ze strany Řídicího orgánu </a:t>
            </a:r>
            <a:r>
              <a:rPr lang="cs-CZ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IROP/ZS/MAS</a:t>
            </a:r>
            <a:endParaRPr lang="cs-CZ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7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Metodický dopis ŘO IROP č. </a:t>
            </a: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50848"/>
            <a:ext cx="7886700" cy="5067491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pokud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bude předkládaná změna projektu v souladu s Metodickým dopisem Řídicího orgánu IROP č.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 zároveň bude potřeba v integrované strategii prostředky roku 2018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realokovat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na rok 2019 či pozdější, uvede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MAS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 svého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souhlasného vyjádření ke změně projektu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zda změna ovlivní plnění finančního plánu v roce 2018 (a v jaké výši), případně ovlivní plnění věcných milníků v roce 2018 (a v jaké výši). Řídicí orgán IROP toto vyjádření zohlední při schvalování změn integrované strategie související se změnou úprav finančního čerpání a plnění věcných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milníků</a:t>
            </a:r>
          </a:p>
          <a:p>
            <a:pPr>
              <a:spcBef>
                <a:spcPts val="0"/>
              </a:spcBef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termín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realizace projektů jako součást věcného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hodnocení</a:t>
            </a:r>
          </a:p>
          <a:p>
            <a:pPr lvl="1"/>
            <a:r>
              <a:rPr lang="cs-CZ" sz="1600" u="sng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arianta A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pokud změna termínu je v souladu s MD č. 15, jde tedy za termín ve výzvě – bodové hodnocení se nemění, k dané lhůtě pro bodování se přičte doba, která je v souladu s MD č. 15</a:t>
            </a:r>
          </a:p>
          <a:p>
            <a:pPr lvl="1"/>
            <a:r>
              <a:rPr lang="cs-CZ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varianta </a:t>
            </a:r>
            <a:r>
              <a:rPr lang="cs-CZ" sz="1600" u="sng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– pokud změna nesouvisí s MD č. 15, nejde tedy za termín ve výzvě, bodové hodnocení se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mění. U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takových změn platí, že je možné je přijmout, pokud by projekt i po realizaci změny a následném odečtení bodů splnil bodovou hranici podpořených projektů ve věcném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hodnocení 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98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semináře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43148"/>
            <a:ext cx="9144000" cy="4817128"/>
          </a:xfrm>
        </p:spPr>
        <p:txBody>
          <a:bodyPr>
            <a:noAutofit/>
          </a:bodyPr>
          <a:lstStyle/>
          <a:p>
            <a:pPr marL="400050" lvl="1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10:00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12:00  	</a:t>
            </a:r>
            <a:r>
              <a:rPr lang="cs-CZ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Dopolední blok</a:t>
            </a:r>
          </a:p>
          <a:p>
            <a:pPr marL="742950" lvl="1" indent="-342900">
              <a:spcBef>
                <a:spcPts val="200"/>
              </a:spcBef>
              <a:spcAft>
                <a:spcPts val="200"/>
              </a:spcAft>
              <a:defRPr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Zahájení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semináře – úvodní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slovo</a:t>
            </a:r>
          </a:p>
          <a:p>
            <a:pPr marL="742950" lvl="1" indent="-342900">
              <a:spcBef>
                <a:spcPts val="200"/>
              </a:spcBef>
              <a:spcAft>
                <a:spcPts val="200"/>
              </a:spcAft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Minimální požadavky ŘO IROP k implementaci CLLD, verze 1.2</a:t>
            </a:r>
          </a:p>
          <a:p>
            <a:pPr marL="742950" lvl="1" indent="-342900">
              <a:spcBef>
                <a:spcPts val="200"/>
              </a:spcBef>
              <a:spcAft>
                <a:spcPts val="200"/>
              </a:spcAft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Zkušenosti ze změn integrovaných strategií CLLD</a:t>
            </a:r>
          </a:p>
          <a:p>
            <a:pPr marL="742950" lvl="1" indent="-342900">
              <a:spcBef>
                <a:spcPts val="200"/>
              </a:spcBef>
              <a:spcAft>
                <a:spcPts val="200"/>
              </a:spcAft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Chyby a nedostatky v procesu hodnocení a výběru projektů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MAS</a:t>
            </a:r>
          </a:p>
          <a:p>
            <a:pPr marL="742950" lvl="1" indent="-342900">
              <a:spcBef>
                <a:spcPts val="200"/>
              </a:spcBef>
              <a:spcAft>
                <a:spcPts val="200"/>
              </a:spcAft>
              <a:defRPr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Novinky v MS2014+</a:t>
            </a:r>
          </a:p>
          <a:p>
            <a:pPr marL="742950" lvl="1" indent="-342900">
              <a:spcBef>
                <a:spcPts val="200"/>
              </a:spcBef>
              <a:spcAft>
                <a:spcPts val="200"/>
              </a:spcAft>
              <a:defRPr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cs-CZ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12:00 </a:t>
            </a:r>
            <a:r>
              <a:rPr lang="cs-CZ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12:30</a:t>
            </a:r>
            <a:r>
              <a:rPr lang="cs-CZ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Přestávka</a:t>
            </a:r>
          </a:p>
          <a:p>
            <a:pPr marL="400050" lvl="1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endParaRPr lang="cs-CZ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12:30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15:00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Odpolední blok</a:t>
            </a:r>
          </a:p>
          <a:p>
            <a:pPr marL="742950" lvl="1" indent="-342900">
              <a:spcBef>
                <a:spcPts val="200"/>
              </a:spcBef>
              <a:spcAft>
                <a:spcPts val="200"/>
              </a:spcAft>
              <a:defRPr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Hodnocení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projektů – kritéria ze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ZoZ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předána na MAS</a:t>
            </a:r>
          </a:p>
          <a:p>
            <a:pPr marL="1200150" lvl="2" indent="-342900">
              <a:spcBef>
                <a:spcPts val="200"/>
              </a:spcBef>
              <a:spcAft>
                <a:spcPts val="200"/>
              </a:spcAft>
              <a:defRPr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., 53., 62. a 85. výzva ŘO IROP</a:t>
            </a:r>
          </a:p>
          <a:p>
            <a:pPr marL="742950" lvl="1" indent="-342900">
              <a:spcBef>
                <a:spcPts val="200"/>
              </a:spcBef>
              <a:spcAft>
                <a:spcPts val="200"/>
              </a:spcAft>
              <a:defRPr/>
            </a:pPr>
            <a:r>
              <a:rPr lang="cs-CZ" sz="2000" smtClean="0">
                <a:latin typeface="Arial" panose="020B0604020202020204" pitchFamily="34" charset="0"/>
                <a:cs typeface="Arial" panose="020B0604020202020204" pitchFamily="34" charset="0"/>
              </a:rPr>
              <a:t>Diskuse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endParaRPr lang="cs-CZ" sz="2200" b="1" dirty="0" smtClean="0"/>
          </a:p>
          <a:p>
            <a:pPr marL="400050" lvl="1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cs-CZ" sz="2200" b="1" dirty="0"/>
              <a:t> </a:t>
            </a:r>
            <a:endParaRPr lang="cs-CZ" sz="2200" b="1" dirty="0">
              <a:solidFill>
                <a:srgbClr val="0070C0"/>
              </a:solidFill>
            </a:endParaRPr>
          </a:p>
          <a:p>
            <a:pPr marL="400050" lvl="1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cs-CZ" sz="22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21403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Navyšování CZV v žádosti o podporu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50848"/>
            <a:ext cx="7886700" cy="5067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Úprava příručky pro hodnocení integrovaných projektů CLLD v irop – str. 43, kap. 7.2</a:t>
            </a:r>
          </a:p>
          <a:p>
            <a:pPr marL="0" indent="0">
              <a:buNone/>
            </a:pP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Navyšování celkových způsobilých výdajů v žádosti o podporu je možné výhradně po vyzvání v rámci výzvy k doplnění, a to pouze v případě zjevných formálních chyb. Za formální chyby jsou v tomto kontextu považovány: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chyby v umístění desetinné čárky,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chyby v počtu nul,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chyby ve znaménku před číselnou hodnotou,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chyby při převodu mezi jednotkami,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chyby při přepočtu mezi měnami,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chyby při zaokrouhlování,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nesoulad ve finančních hodnotách napříč žádostí o podporu a přiloženou dokumentací.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03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Audit systému 2018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Zahájení dne 17. 4. 2018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Auditované období 1. 7. 2017 – 30. 6. 2018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Součástí auditu systému již i projekty předložené do výzev MAS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04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850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Zkušenosti ze změn integrovaných strategií CLLD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76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Pokyny ke změnám </a:t>
            </a:r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CLLD v IROP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50848"/>
            <a:ext cx="7886700" cy="5067491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MAS, které mají v akceptačním dopise, v rámci přílohy č. 3, povinnost s první změnou integrované strategie CLLD napravit nedostatky zjištěné v průběhu hodnocení,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mohou tyto změny provést až při podání první změny k ŘO IROP. Respektive ŘO IROP bude tuto povinnost sledovat až ve chvíli, kdy se změna týká programového rámce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IROP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měny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integrovaných strategií zasílejte ke konzultaci na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clldirop@mmr.cz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Změny s Vámi budou konzultovat pracovníci ŘO IROP, kteří s Vámi připomínkují interní postupy a výzvy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MAS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rioritně konzultujeme změny, u kterých je tato změna nutná pro vyhlášení výzvy MAS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okud podáváte do více OP, někde máte změnu komplikovanější nebo potřebujete urgentně schválit, změnu raději rozdělte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98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6494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Nejčastější chyby a nedostatky ve změnách SCLLD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90509"/>
            <a:ext cx="7886700" cy="5067491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edostatečné odůvodnění – především u rušení aktivity (doložení aktuální absorpční kapacity, schválení orgány MAS, vyhlášením výzev, do kterých se nikdo nepřihlásil)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výčet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změn,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který je předložený, není úplný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ezapracovány nedostatky vyplývající z přílohy č. 3 akceptačního dopisu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nesoulad 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 hodnotami v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verzi a v MS2014+ - indikátory a finanční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plán (stěžejní jsou hodnoty v MS2014+, v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verzi může být nesoulad z důvodu zaokrouhlování, uvést tuto informaci při změně)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67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850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Chyby a nedostatky v procesu hodnocení a výběru projektů MAS</a:t>
            </a:r>
            <a:b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Administrativní hodnocení procesu hodnocení 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výběru projektů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20000" y="3137165"/>
            <a:ext cx="770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Ing. Renata Jedličková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ddělení kontroly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02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7886" y="26655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nb-NO" sz="30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Kontrolní systém – SC 4.1 IROP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Zástupný symbol pro obsah 5" descr="C:\Users\strmic\AppData\Local\Microsoft\Windows\INetCache\Content.Outlook\D06VU9ZT\Systém kontrol MAS_SC_4_1 OU Schema_3.pn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36" y="1518459"/>
            <a:ext cx="8229600" cy="51444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ál 2"/>
          <p:cNvSpPr/>
          <p:nvPr/>
        </p:nvSpPr>
        <p:spPr>
          <a:xfrm>
            <a:off x="138545" y="2946400"/>
            <a:ext cx="2189019" cy="16440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8229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6825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nb-NO" sz="30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Administrativní ověření hodnocení </a:t>
            </a: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výběru </a:t>
            </a:r>
            <a:r>
              <a:rPr lang="nb-NO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provedeného </a:t>
            </a:r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81316"/>
            <a:ext cx="7886700" cy="4463842"/>
          </a:xfrm>
        </p:spPr>
        <p:txBody>
          <a:bodyPr>
            <a:no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provádí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CRR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zároveň se závěrečným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ověřením způsobilosti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prověření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postupu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hodnocení a výběru projektu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provedeného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MAS na vzorku výzev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vzorek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ročně alespoň 1 výzva každé MAS, která v daném roce vyhlásila výzvu</a:t>
            </a:r>
          </a:p>
          <a:p>
            <a:pPr lvl="1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min. 10 % projektů (nejméně 5) v dané výzvě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závěr: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ez zjištění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 zjištěním (bez vlivu na hodnocení a výběr projektů) </a:t>
            </a:r>
          </a:p>
          <a:p>
            <a:pPr lvl="1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 zásadním zjištěním (bez vlivu, s prokázaným vlivem nebo s možným vlivem na hodnocení a výběr projektu)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6548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6825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nb-NO" sz="30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Administrativní ověření hodnocení </a:t>
            </a: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výběru </a:t>
            </a:r>
            <a:r>
              <a:rPr lang="nb-NO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provedeného </a:t>
            </a:r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976284"/>
            <a:ext cx="7886700" cy="4168874"/>
          </a:xfrm>
        </p:spPr>
        <p:txBody>
          <a:bodyPr>
            <a:no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 případě závažných pochybení, která měla nebo mohla mít vliv na hodnocení a výběr projektů, ukládá ŘO nápravná opatření spočívající v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přehodnocení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projektů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nebo i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celé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výzvy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případě neakceptování nebo neprovedení nápravných opatření v souladu s pokyny řídícího orgánu může řídící orgán zahájit veřejnosprávní kontrolu delegovaných činností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8175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638757" y="808449"/>
            <a:ext cx="78509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Administrativní ověření výzev MAS</a:t>
            </a: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026365"/>
              </p:ext>
            </p:extLst>
          </p:nvPr>
        </p:nvGraphicFramePr>
        <p:xfrm>
          <a:off x="195507" y="1630419"/>
          <a:ext cx="8737477" cy="24056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1710">
                  <a:extLst>
                    <a:ext uri="{9D8B030D-6E8A-4147-A177-3AD203B41FA5}">
                      <a16:colId xmlns:a16="http://schemas.microsoft.com/office/drawing/2014/main" val="3762518299"/>
                    </a:ext>
                  </a:extLst>
                </a:gridCol>
                <a:gridCol w="832589">
                  <a:extLst>
                    <a:ext uri="{9D8B030D-6E8A-4147-A177-3AD203B41FA5}">
                      <a16:colId xmlns:a16="http://schemas.microsoft.com/office/drawing/2014/main" val="722206980"/>
                    </a:ext>
                  </a:extLst>
                </a:gridCol>
                <a:gridCol w="1081549">
                  <a:extLst>
                    <a:ext uri="{9D8B030D-6E8A-4147-A177-3AD203B41FA5}">
                      <a16:colId xmlns:a16="http://schemas.microsoft.com/office/drawing/2014/main" val="752271155"/>
                    </a:ext>
                  </a:extLst>
                </a:gridCol>
                <a:gridCol w="147132">
                  <a:extLst>
                    <a:ext uri="{9D8B030D-6E8A-4147-A177-3AD203B41FA5}">
                      <a16:colId xmlns:a16="http://schemas.microsoft.com/office/drawing/2014/main" val="1480830664"/>
                    </a:ext>
                  </a:extLst>
                </a:gridCol>
                <a:gridCol w="1170390">
                  <a:extLst>
                    <a:ext uri="{9D8B030D-6E8A-4147-A177-3AD203B41FA5}">
                      <a16:colId xmlns:a16="http://schemas.microsoft.com/office/drawing/2014/main" val="4015250287"/>
                    </a:ext>
                  </a:extLst>
                </a:gridCol>
                <a:gridCol w="1238865">
                  <a:extLst>
                    <a:ext uri="{9D8B030D-6E8A-4147-A177-3AD203B41FA5}">
                      <a16:colId xmlns:a16="http://schemas.microsoft.com/office/drawing/2014/main" val="1632487695"/>
                    </a:ext>
                  </a:extLst>
                </a:gridCol>
                <a:gridCol w="1179871">
                  <a:extLst>
                    <a:ext uri="{9D8B030D-6E8A-4147-A177-3AD203B41FA5}">
                      <a16:colId xmlns:a16="http://schemas.microsoft.com/office/drawing/2014/main" val="2721249024"/>
                    </a:ext>
                  </a:extLst>
                </a:gridCol>
                <a:gridCol w="1325464">
                  <a:extLst>
                    <a:ext uri="{9D8B030D-6E8A-4147-A177-3AD203B41FA5}">
                      <a16:colId xmlns:a16="http://schemas.microsoft.com/office/drawing/2014/main" val="2279043943"/>
                    </a:ext>
                  </a:extLst>
                </a:gridCol>
                <a:gridCol w="1019907">
                  <a:extLst>
                    <a:ext uri="{9D8B030D-6E8A-4147-A177-3AD203B41FA5}">
                      <a16:colId xmlns:a16="http://schemas.microsoft.com/office/drawing/2014/main" val="920627152"/>
                    </a:ext>
                  </a:extLst>
                </a:gridCol>
              </a:tblGrid>
              <a:tr h="18109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Stav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66" marR="6086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Zahájeno </a:t>
                      </a:r>
                      <a:r>
                        <a:rPr lang="cs-CZ" sz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</a:t>
                      </a:r>
                      <a:r>
                        <a:rPr lang="cs-CZ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cs-CZ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66" marR="6086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Dokončeno </a:t>
                      </a:r>
                      <a:r>
                        <a:rPr lang="cs-CZ" sz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</a:t>
                      </a:r>
                      <a:endParaRPr lang="cs-CZ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66" marR="60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66" marR="60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toho bez zjištění 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66" marR="60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toho se zjištěním s vlivem na hodnocení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66" marR="60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 toho pozastavena</a:t>
                      </a:r>
                      <a:r>
                        <a:rPr lang="cs-CZ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administrace výzvy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66" marR="60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Může pokračovat administrace </a:t>
                      </a:r>
                      <a:r>
                        <a:rPr lang="cs-CZ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projektů,</a:t>
                      </a:r>
                      <a:r>
                        <a:rPr lang="cs-CZ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ukončit </a:t>
                      </a:r>
                      <a:r>
                        <a:rPr lang="cs-CZ" sz="12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ZoZ</a:t>
                      </a:r>
                      <a:r>
                        <a:rPr lang="cs-CZ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předat na ŘO IROP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66" marR="60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Finalizace </a:t>
                      </a:r>
                      <a:br>
                        <a:rPr lang="cs-CZ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2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AdO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66" marR="60866" marT="0" marB="0" anchor="ctr"/>
                </a:tc>
                <a:extLst>
                  <a:ext uri="{0D108BD9-81ED-4DB2-BD59-A6C34878D82A}">
                    <a16:rowId xmlns:a16="http://schemas.microsoft.com/office/drawing/2014/main" val="3051757249"/>
                  </a:ext>
                </a:extLst>
              </a:tr>
              <a:tr h="5946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 počet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66" marR="60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99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66" marR="60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87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66" marR="60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66" marR="60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66" marR="60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66" marR="60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66" marR="60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66" marR="60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66" marR="60866" marT="0" marB="0" anchor="ctr"/>
                </a:tc>
                <a:extLst>
                  <a:ext uri="{0D108BD9-81ED-4DB2-BD59-A6C34878D82A}">
                    <a16:rowId xmlns:a16="http://schemas.microsoft.com/office/drawing/2014/main" val="3800716642"/>
                  </a:ext>
                </a:extLst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6909547" y="4303993"/>
            <a:ext cx="20234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Stav k 20.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2018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78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Úvodní slovo</a:t>
            </a:r>
          </a:p>
          <a:p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20000" y="2673869"/>
            <a:ext cx="770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Mgr. Zdeněk Semorád</a:t>
            </a:r>
          </a:p>
          <a:p>
            <a:pPr algn="ctr"/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Náměstek pro řízení sekce evropských programů </a:t>
            </a:r>
          </a:p>
          <a:p>
            <a:pPr algn="ctr"/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Ministerstva pro místní rozvoj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57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Oblasti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537120" y="1218144"/>
            <a:ext cx="7704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buFont typeface="+mj-lt"/>
              <a:buAutoNum type="arabicParenR"/>
            </a:pPr>
            <a:r>
              <a:rPr lang="cs-CZ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Nedodržování pravidel vyplývajících ze standardizace MAS</a:t>
            </a:r>
            <a:endParaRPr lang="cs-CZ" sz="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cs-CZ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Porušení postupů pro zamezení střetu zájmů</a:t>
            </a:r>
          </a:p>
          <a:p>
            <a:pPr marL="971550" lvl="1" indent="-514350">
              <a:buFont typeface="+mj-lt"/>
              <a:buAutoNum type="arabicParenR"/>
            </a:pPr>
            <a:r>
              <a:rPr lang="cs-CZ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Chyby při hodnocení kritérií</a:t>
            </a:r>
            <a:endParaRPr lang="cs-CZ" sz="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cs-CZ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Porušování pravidel a podmínek stanovených v dokumentaci k výzvě</a:t>
            </a:r>
            <a:endParaRPr lang="cs-CZ" sz="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cs-CZ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Nedostatečné, nejednoznačné nebo nefunkční postupy MAS</a:t>
            </a:r>
          </a:p>
          <a:p>
            <a:pPr marL="971550" lvl="1" indent="-514350">
              <a:buFont typeface="+mj-lt"/>
              <a:buAutoNum type="arabicParenR"/>
            </a:pPr>
            <a:r>
              <a:rPr lang="cs-CZ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Chyby při zaznamenávání údajů o hodnocení</a:t>
            </a:r>
            <a:endParaRPr lang="cs-CZ" sz="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8739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održování pravidel vyplývajících ze standardizace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20000" y="1774100"/>
            <a:ext cx="7704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održování statutů/stanov a jednacích řádů MAS</a:t>
            </a:r>
          </a:p>
          <a:p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dodržení poměru zájmových skupin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změna statutu/stanov nebo jednacích řádů a aktualizace IP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účast pouze řádně zvolených členů/náhradníků orgánů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dodržení podmínek usnášeníschopnosti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dodržení pravomocí povinných orgánů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1346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Font typeface="+mj-lt"/>
              <a:buAutoNum type="arabicPeriod" startAt="2"/>
            </a:pP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Dodržování pravidel pro zamezení střetu zájmů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20000" y="1774100"/>
            <a:ext cx="7704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Dodržování postupů pro zamezení střetu zájmů případně aktualizace 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nterních postupů</a:t>
            </a:r>
          </a:p>
          <a:p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člen výběrového orgánu, který je ve střetu zájmů se neúčastní hodnocení konkurenčních projektů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jednání výběrového orgánu se nesmí účastnit žadatelé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hodnotitelé a členové orgánů podílející se na hodnocení </a:t>
            </a:r>
            <a:b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výběru projektů musí podepsat etický kodex před hodnocením/výběrem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včasné zveřejňování zápisů z jednání výběrového </a:t>
            </a:r>
            <a:b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rozhodovacího orgánu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zápisy s jednání výběrového a rozhodovacího orgánu musí obsahovat povinné náležitosti</a:t>
            </a:r>
            <a:endParaRPr lang="cs-CZ" sz="20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5276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Font typeface="+mj-lt"/>
              <a:buAutoNum type="arabicPeriod" startAt="3"/>
            </a:pP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Hodnocení kritérií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829728" y="1444916"/>
            <a:ext cx="770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Hodnocení v souladu se zveřejněnými kritérii a jednoznačné a srozumitelné odůvodnění hodnocení</a:t>
            </a:r>
          </a:p>
          <a:p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nesmí chybět dostatečné zdůvodnění hodnocení kritéria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hodnocení musí být věcně správné v souladu s popisem kritéria a stanoveným způsobem hodnocení kritéria a podle informací uvedených v žádosti o podporu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případě dílčích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kritérií u kořenových kritérií, musí být ohodnoceno a zdůvodněno každé hodnocené dílčí kritérium a hodnocení dílčích kritérií musí být v souladu s hodnocením kořenového kritéria, nesmí chybět hodnocení kořenového kritéria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kritéria v kontrolních listech musí být zcela v souladu s kritérii zveřejněnými ve výzvě včetně označení, zda je napravitelné nebo nenapravitelné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3430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cs-CZ" sz="2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Dodržování pravidel </a:t>
            </a:r>
            <a:r>
              <a:rPr lang="cs-CZ" sz="28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podmínek výzvy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1D70B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829728" y="1444916"/>
            <a:ext cx="770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Dodržování </a:t>
            </a:r>
            <a:r>
              <a:rPr lang="cs-CZ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pravidel a podmínek stanovených ve výzvě  a v dokumentaci k výzvě</a:t>
            </a:r>
            <a:endParaRPr lang="cs-CZ" sz="2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během hodnocení není možné schválit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změnu s vlivem na hodnocení</a:t>
            </a:r>
            <a:endParaRPr lang="cs-CZ" sz="20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pokud je ve výzvě stanoveno, že budou vybrány náhradní projekty, musí být vybrány jako náhradní projekty, které splní předem stanovené podmínky</a:t>
            </a:r>
            <a:endParaRPr lang="cs-CZ" sz="20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musí být dodržena pravidla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 vyzývání žadatelů k doplnění žádosti o podporu během kontroly FN a P</a:t>
            </a:r>
            <a:endParaRPr lang="cs-CZ" sz="20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postup podle správné verze interních postupů</a:t>
            </a:r>
            <a:endParaRPr lang="cs-CZ" sz="200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00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9295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70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Aktualizace postupů MAS v oblasti hodnocení a výběru projektů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1D70B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829728" y="1674107"/>
            <a:ext cx="7704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Aktualizace Minimálních požadavků, Příručky pro hodnocení integrovaných projektů</a:t>
            </a:r>
            <a:r>
              <a:rPr kumimoji="0" lang="cs-CZ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CLLD v IROP,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aktualizace interních</a:t>
            </a:r>
            <a:r>
              <a:rPr kumimoji="0" lang="cs-CZ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postupů MAS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400" baseline="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věcné hodnocení musí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provádět minimálně 3členná </a:t>
            </a:r>
            <a:r>
              <a:rPr kumimoji="0" lang="cs-CZ" sz="2000" b="0" i="0" u="none" strike="noStrike" kern="1200" cap="none" spc="0" normalizeH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výběrová komise</a:t>
            </a:r>
            <a:endParaRPr lang="cs-CZ" sz="20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doplnění postupů </a:t>
            </a:r>
            <a:r>
              <a:rPr lang="cs-CZ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zadávání údajů do MS2014+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úprava a doplnění postupů administrace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změn projektů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postupy </a:t>
            </a:r>
            <a:r>
              <a:rPr lang="cs-CZ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případ hlasování „per </a:t>
            </a:r>
            <a:r>
              <a:rPr lang="cs-CZ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rollam</a:t>
            </a:r>
            <a:r>
              <a:rPr lang="cs-CZ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cs-CZ" sz="20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odůvodněné a odsouhlasené odchýlení od stanovených postupů</a:t>
            </a:r>
            <a:endParaRPr lang="cs-CZ" sz="20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8690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70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Správné zaznamenávání údajů o hodnocení a výběru projektů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1D70B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829728" y="1674107"/>
            <a:ext cx="7704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Zajištění dostatečné auditní stopy</a:t>
            </a:r>
            <a:r>
              <a:rPr kumimoji="0" lang="cs-CZ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transparentnosti procesu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hodnocení</a:t>
            </a:r>
            <a:r>
              <a:rPr kumimoji="0" lang="cs-CZ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výběru projektů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správné vyplnění kontrolních listů a jejich správné vložení do MS2014+</a:t>
            </a:r>
            <a:endParaRPr lang="cs-CZ" sz="20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soulad údajů v kontrolních listech a v MS2014+</a:t>
            </a:r>
            <a:endParaRPr lang="cs-CZ" sz="20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rozlišování hodnocení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nesplněno/nehodnoceno/nerelevantní</a:t>
            </a:r>
            <a:endParaRPr lang="cs-CZ" sz="20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správné a včasné zveřejnění a vkládání zápisů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z jednání výběrových a rozhodovacích orgánů do MS2014+</a:t>
            </a:r>
            <a:endParaRPr lang="cs-CZ" sz="2000" noProof="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aktualizace interních postupů v oblasti zadávání údajů do MS2014+</a:t>
            </a:r>
            <a:endParaRPr lang="cs-CZ" sz="20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4745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8509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Novinky v MS2014+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20000" y="3137165"/>
            <a:ext cx="770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Ing. Hana Jonášová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ddělení monitoringu a evaluace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63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Označení aktuálního rozpočtu po doplnění 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4" b="3279"/>
          <a:stretch/>
        </p:blipFill>
        <p:spPr bwMode="auto">
          <a:xfrm>
            <a:off x="715040" y="1690690"/>
            <a:ext cx="7648672" cy="3754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508012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Označení aktuálního rozpočtu po doplnění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Schvalovatel projektu klikne na editaci (ikonka nahoře), a pak změní křížek v poli „Schváleno ŘO“ na „fajfku“.</a:t>
            </a:r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4" b="2931"/>
          <a:stretch/>
        </p:blipFill>
        <p:spPr bwMode="auto">
          <a:xfrm>
            <a:off x="674333" y="2991264"/>
            <a:ext cx="5396054" cy="27640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0451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850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Minimální požadavky ŘO IROP </a:t>
            </a:r>
            <a:b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implementaci CLLD, verze 1.2 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20000" y="2673869"/>
            <a:ext cx="770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Ing. Lenka Kriegischová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ddělení implementace integrovaných nástrojů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13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Označení aktuálního rozpočtu po doplnění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Poté se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otevře k editaci i pole „Aktuální“, kde schvalovatel zaškrtne hodnotu na „fajfku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“.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8" b="2623"/>
          <a:stretch/>
        </p:blipFill>
        <p:spPr bwMode="auto">
          <a:xfrm>
            <a:off x="765509" y="2935454"/>
            <a:ext cx="6173173" cy="27891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67390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Označení aktuálního rozpočtu po doplnění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3407"/>
            <a:ext cx="7886700" cy="4351338"/>
          </a:xfrm>
        </p:spPr>
        <p:txBody>
          <a:bodyPr/>
          <a:lstStyle/>
          <a:p>
            <a:r>
              <a:rPr lang="cs-CZ" dirty="0" smtClean="0"/>
              <a:t>Automaticky </a:t>
            </a:r>
            <a:r>
              <a:rPr lang="cs-CZ" dirty="0"/>
              <a:t>se změní i záložka </a:t>
            </a:r>
            <a:r>
              <a:rPr lang="cs-CZ" b="1" dirty="0"/>
              <a:t>Přehled zdrojů </a:t>
            </a:r>
            <a:r>
              <a:rPr lang="cs-CZ" b="1" dirty="0" smtClean="0"/>
              <a:t>financování</a:t>
            </a:r>
          </a:p>
          <a:p>
            <a:endParaRPr lang="cs-CZ" b="1" dirty="0" smtClean="0"/>
          </a:p>
          <a:p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Vzor </a:t>
            </a:r>
            <a:r>
              <a:rPr lang="cs-CZ" b="1" dirty="0"/>
              <a:t>depeše 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91"/>
          <a:stretch/>
        </p:blipFill>
        <p:spPr bwMode="auto">
          <a:xfrm>
            <a:off x="3114976" y="2568179"/>
            <a:ext cx="4221480" cy="29217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073704"/>
              </p:ext>
            </p:extLst>
          </p:nvPr>
        </p:nvGraphicFramePr>
        <p:xfrm>
          <a:off x="778347" y="4260468"/>
          <a:ext cx="1764632" cy="978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4632">
                  <a:extLst>
                    <a:ext uri="{9D8B030D-6E8A-4147-A177-3AD203B41FA5}">
                      <a16:colId xmlns:a16="http://schemas.microsoft.com/office/drawing/2014/main" val="683333423"/>
                    </a:ext>
                  </a:extLst>
                </a:gridCol>
              </a:tblGrid>
              <a:tr h="9785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800" dirty="0">
                          <a:effectLst/>
                        </a:rPr>
                        <a:t>Během hodnocení došlo ke změně rozpočtu projektu. Rozpočet byl označen jako aktuální. 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097986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92256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51860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Žádost o </a:t>
            </a:r>
            <a:r>
              <a:rPr lang="cs-CZ" sz="28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přezkum</a:t>
            </a:r>
            <a:br>
              <a:rPr lang="cs-CZ" sz="28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28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opravné </a:t>
            </a:r>
            <a:r>
              <a:rPr lang="cs-CZ" sz="28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věcné hodnocení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02" y="1844168"/>
            <a:ext cx="7076995" cy="3895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20618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50006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Aplikační </a:t>
            </a:r>
            <a:r>
              <a:rPr lang="cs-CZ" sz="28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kompetence</a:t>
            </a:r>
            <a:br>
              <a:rPr lang="cs-CZ" sz="28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28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schvalovatel </a:t>
            </a:r>
            <a:r>
              <a:rPr lang="cs-CZ" sz="28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hodnocení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 přiřazení schvalovatele hodnocení do  aplikačních kompetencí je nejprve nutné přiřadit schvalovatele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hodnocneí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DaHOS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 případě nutnosti změny schvalovatele hodnocení v aplikačních kompetencí MAS nejdříve změní schvalovatele v 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DaHOS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– ukončí platnost stávajícímu schvalovateli hodnocení a přiřadí nového schvalovatele - je možné pouze záznam uložit (není nutné odesílat Žádost o vyjádření). </a:t>
            </a:r>
          </a:p>
          <a:p>
            <a:endParaRPr lang="cs-CZ" dirty="0" smtClean="0"/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Poté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musí MAS požádat o změnu na: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helpirop_in@mmr.cz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961" y="3729831"/>
            <a:ext cx="1650206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873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50006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Datum výchozí hodnoty indikátoru</a:t>
            </a:r>
            <a:endParaRPr lang="cs-CZ" sz="28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Došlo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k úpravě požadavků na plnění datové položky s názvem "Datum výchozí hodnoty indikátoru“ v předložených žádostech o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podporu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stanovené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datum výchozí hodnoty indikátoru se musí nově ve všech případech rovnat datu podání žádosti o podporu, nebo mu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předcházet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toto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upřesnění bylo doplněno i do revize Obecných pravidel pro žadatele a příjemce, verze 1.11 s platností od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15.5.2018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pokud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 průběhu Vašeho hodnocení žádosti o podporu bude žadateli žádost vrácena k doplnění nebo přepracování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 v jeho žádosti bude datum výchozí hodnoty indikátoru nastavena na pozdější datum, než bylo datum předložení žádosti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bude nutné ho vyzvat i na tuto úpravu, jinak mu žádost nepůjde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zfinalizovat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(technicky tedy nebude možné žádost znovu podat). Není to však důvod, aby byla žádost vrácena pouze na úpravu tohoto data. Pokud žadatel nebude v hodnocení žádost upravovat, není tedy nutné ho na to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vyzývat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8491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850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Hodnocení projektů – kritéria ze </a:t>
            </a:r>
            <a:r>
              <a:rPr lang="cs-CZ" sz="3000" b="1" dirty="0" err="1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ZoZ</a:t>
            </a:r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předána na </a:t>
            </a: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 - 68</a:t>
            </a:r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53., 62. a 85. výzva ŘO IROP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20000" y="3137165"/>
            <a:ext cx="770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PhDr. Aleš Pekárek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ddělení řízení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27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Revize výzev ŘO IROP pro CLLD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50848"/>
            <a:ext cx="7886700" cy="5067491"/>
          </a:xfrm>
        </p:spPr>
        <p:txBody>
          <a:bodyPr>
            <a:normAutofit/>
          </a:bodyPr>
          <a:lstStyle/>
          <a:p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Revize výzvy č. 68 (SC 2.4)</a:t>
            </a:r>
          </a:p>
          <a:p>
            <a:pPr lvl="1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ydána dne 3. 5. 2018</a:t>
            </a:r>
          </a:p>
          <a:p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Revize výzvy č. 53 (SC 1.2) a č. 62 (SC 2.1)</a:t>
            </a:r>
          </a:p>
          <a:p>
            <a:pPr lvl="1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lánované vyhlášení dne 29. 6. 2018 </a:t>
            </a:r>
          </a:p>
          <a:p>
            <a:pPr lvl="1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poslední výzva MAS za účinnosti starých pravidel může být vyhlášena dne 28.6.2018</a:t>
            </a:r>
          </a:p>
          <a:p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Vyhlášení výzvy č. 85 (SC 2.1 – Sociální bydlení)</a:t>
            </a:r>
          </a:p>
          <a:p>
            <a:pPr lvl="1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plánované vyhlášení dne 29. 6. 2018 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 kap. 5 Hodnocení a výběr projektů jsou nově uvedena kritéria v kap. 5.1, která jsou hodnocena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MAS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ově přidána kritéria, která byla kontrolována v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ZoZ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včetně určení napravitelnosti/nenapravitelnosti</a:t>
            </a:r>
          </a:p>
          <a:p>
            <a:pPr lvl="1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edukce kritérií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ZoZ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Redukce studie proveditelnosti</a:t>
            </a:r>
          </a:p>
          <a:p>
            <a:pPr lvl="1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ejména duplicitních částí uvedených v MS2014+</a:t>
            </a:r>
          </a:p>
          <a:p>
            <a:pPr marL="0" indent="0">
              <a:buNone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ŘO IROP zpracoval vzor kontrolních listů pro hodnocení</a:t>
            </a:r>
          </a:p>
          <a:p>
            <a:pPr lvl="1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 nalezení na webu IROP v záložce </a:t>
            </a:r>
            <a:r>
              <a:rPr 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„Dokumenty pro MAS“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cs-CZ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„Vzory“</a:t>
            </a:r>
            <a:endParaRPr lang="cs-CZ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2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Kritéria formálních náležitostí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50848"/>
            <a:ext cx="7886700" cy="506749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Stejná kritéria s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ZoZ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(Centrem) – liší se však podotázky v KL pro hodnocení</a:t>
            </a:r>
          </a:p>
          <a:p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Žádost o podporu je podána v předepsané formě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ANO – Žádost o podporu je podána v předepsané formě a obsahově splňuje všechny náležitosti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– Žádost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 podporu není podána v předepsané formě nebo obsahově nesplňuje všechny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náležitosti.</a:t>
            </a:r>
          </a:p>
          <a:p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Jsou doloženy všechny povinné přílohy a obsahově splňují náležitosti, požadované v dokumentaci k výzvě MAS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– rozdělení kontroly jednotlivých příloh mezi MAS a Centrum</a:t>
            </a:r>
          </a:p>
          <a:p>
            <a:pPr marL="0" indent="0">
              <a:buNone/>
            </a:pPr>
            <a:r>
              <a:rPr lang="cs-CZ" dirty="0"/>
              <a:t>	 </a:t>
            </a:r>
          </a:p>
          <a:p>
            <a:pPr marL="0" indent="0">
              <a:buNone/>
            </a:pPr>
            <a:endParaRPr lang="cs-CZ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91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Kritéria formálních náležitostí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50848"/>
            <a:ext cx="7886700" cy="5067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Nově přidané kritérium MAS</a:t>
            </a:r>
          </a:p>
          <a:p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Žádost o podporu je podepsána oprávněným zástupcem žadatele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ANO – Žádost v elektronické podobě je podepsána statutárním zástupcem nebo pověřeným zástupcem.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 – Žádost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elektronické podobě není podepsána statutárním zástupcem nebo pověřeným zástupcem.	</a:t>
            </a:r>
            <a:r>
              <a:rPr lang="cs-CZ" dirty="0"/>
              <a:t> </a:t>
            </a:r>
          </a:p>
          <a:p>
            <a:pPr marL="0" indent="0">
              <a:buNone/>
            </a:pPr>
            <a:endParaRPr lang="cs-CZ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53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Obecná kritéria přijatelnosti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50848"/>
            <a:ext cx="7886700" cy="50674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Nově přidaná kritéria MAS</a:t>
            </a:r>
          </a:p>
          <a:p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Výsledky projektu jsou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udržitelné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ANO – žadatel popsal zajištění udržitelnosti výsledků pro udržitelnost projektu min. 5 let od ukončení financování.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 –  žadatel nepopsal zajištění udržitelnosti výsledků pro udržitelnost projektu min. 5 let od ukončení financování.	</a:t>
            </a:r>
            <a:r>
              <a:rPr lang="cs-CZ" dirty="0"/>
              <a:t> </a:t>
            </a:r>
          </a:p>
          <a:p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Projekt nemá negativní vliv na žádnou z horizontálních priorit IROP (udržitelný́ rozvoj,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rovné </a:t>
            </a:r>
            <a:r>
              <a:rPr lang="cs-CZ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příležitosti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a zákaz diskriminace, rovnost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mužů a žen)</a:t>
            </a: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ANO – projekt nemá negativní vliv na žádnou z horizontálních priorit IROP (tj. má pozitivní nebo neutrální vliv).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 – projekt má negativní vliv na minimálně jednu z horizontálních priorit IROP.</a:t>
            </a:r>
            <a:endParaRPr lang="cs-CZ" b="1" dirty="0" smtClean="0"/>
          </a:p>
          <a:p>
            <a:pPr marL="0" indent="0">
              <a:buNone/>
            </a:pPr>
            <a:endParaRPr lang="cs-CZ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9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535696" y="725223"/>
            <a:ext cx="81325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Počet výzev a předložených projektů CLLD</a:t>
            </a:r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409318"/>
              </p:ext>
            </p:extLst>
          </p:nvPr>
        </p:nvGraphicFramePr>
        <p:xfrm>
          <a:off x="158497" y="1488577"/>
          <a:ext cx="8814814" cy="22694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2907">
                  <a:extLst>
                    <a:ext uri="{9D8B030D-6E8A-4147-A177-3AD203B41FA5}">
                      <a16:colId xmlns:a16="http://schemas.microsoft.com/office/drawing/2014/main" val="1732719119"/>
                    </a:ext>
                  </a:extLst>
                </a:gridCol>
                <a:gridCol w="908347">
                  <a:extLst>
                    <a:ext uri="{9D8B030D-6E8A-4147-A177-3AD203B41FA5}">
                      <a16:colId xmlns:a16="http://schemas.microsoft.com/office/drawing/2014/main" val="3826965919"/>
                    </a:ext>
                  </a:extLst>
                </a:gridCol>
                <a:gridCol w="1216539">
                  <a:extLst>
                    <a:ext uri="{9D8B030D-6E8A-4147-A177-3AD203B41FA5}">
                      <a16:colId xmlns:a16="http://schemas.microsoft.com/office/drawing/2014/main" val="441076088"/>
                    </a:ext>
                  </a:extLst>
                </a:gridCol>
                <a:gridCol w="1217983">
                  <a:extLst>
                    <a:ext uri="{9D8B030D-6E8A-4147-A177-3AD203B41FA5}">
                      <a16:colId xmlns:a16="http://schemas.microsoft.com/office/drawing/2014/main" val="201337518"/>
                    </a:ext>
                  </a:extLst>
                </a:gridCol>
                <a:gridCol w="1329422">
                  <a:extLst>
                    <a:ext uri="{9D8B030D-6E8A-4147-A177-3AD203B41FA5}">
                      <a16:colId xmlns:a16="http://schemas.microsoft.com/office/drawing/2014/main" val="3900718743"/>
                    </a:ext>
                  </a:extLst>
                </a:gridCol>
                <a:gridCol w="1464808">
                  <a:extLst>
                    <a:ext uri="{9D8B030D-6E8A-4147-A177-3AD203B41FA5}">
                      <a16:colId xmlns:a16="http://schemas.microsoft.com/office/drawing/2014/main" val="1397227941"/>
                    </a:ext>
                  </a:extLst>
                </a:gridCol>
                <a:gridCol w="1464808">
                  <a:extLst>
                    <a:ext uri="{9D8B030D-6E8A-4147-A177-3AD203B41FA5}">
                      <a16:colId xmlns:a16="http://schemas.microsoft.com/office/drawing/2014/main" val="2259400386"/>
                    </a:ext>
                  </a:extLst>
                </a:gridCol>
              </a:tblGrid>
              <a:tr h="1183785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MAS alespoň s 1 vyhlášenou výzvou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vyhlášených, otevřených, modifikovaných výzev 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uzavřených výzev 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Alokace výzev MAS, příspěvek EU (v </a:t>
                      </a: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Kč)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zaregistrovaných žádostí ve výzvách MAS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Příspěvek EU zaregistrovaných žádostí ve výzvách MAS (v Kč) 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0951617"/>
                  </a:ext>
                </a:extLst>
              </a:tr>
              <a:tr h="53686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133</a:t>
                      </a:r>
                      <a:endParaRPr lang="cs-CZ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cs-CZ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428</a:t>
                      </a:r>
                      <a:endParaRPr lang="cs-CZ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3 928 748 175   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1117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2 678 940 044   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68744231"/>
                  </a:ext>
                </a:extLst>
              </a:tr>
              <a:tr h="5488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vůči alokaci v SCLLD*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cs-CZ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cs-CZ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cs-CZ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48,3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32,9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89498977"/>
                  </a:ext>
                </a:extLst>
              </a:tr>
            </a:tbl>
          </a:graphicData>
        </a:graphic>
      </p:graphicFrame>
      <p:sp>
        <p:nvSpPr>
          <p:cNvPr id="10" name="Obdélník 9"/>
          <p:cNvSpPr/>
          <p:nvPr/>
        </p:nvSpPr>
        <p:spPr>
          <a:xfrm>
            <a:off x="158497" y="3896543"/>
            <a:ext cx="36481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8 131 495 139 (příspěvek EU; kurz 27,5)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427421" y="3896543"/>
            <a:ext cx="25458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Zdroj: MS2014+ k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15.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2018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49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Obecná kritéria přijatelnosti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50848"/>
            <a:ext cx="7886700" cy="5067491"/>
          </a:xfrm>
        </p:spPr>
        <p:txBody>
          <a:bodyPr>
            <a:normAutofit/>
          </a:bodyPr>
          <a:lstStyle/>
          <a:p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Statutární zástupce žadatele je trestně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bezúhonný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ANO – žadatel - statutární zástupci nebo osoba pověřená uvedla čestné prohlášení (dotační podvod, poškozování zájmů EU).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 – žadatel neuvedl čestné prohlášení (dotační podvod, poškozování zájmů EU).</a:t>
            </a: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9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Specifická kritéria přijatelnosti</a:t>
            </a:r>
            <a:b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 2.4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50848"/>
            <a:ext cx="7886700" cy="5067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Společná pro všechny aktivity, případně společná pro více aktivit ze SC 2.4</a:t>
            </a:r>
          </a:p>
          <a:p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Žadatel má zajištěnou administrativní, finanční a provozní kapacitu k realizaci a udržitelnosti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projektu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ANO – žadatel popsal zajištění realizace a udržitelnosti ve studii proveditelnosti a v žádosti o podporu.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 – žadatel nepopsal zajištění realizace a udržitelnosti ve studii proveditelnosti a v žádosti o podporu.</a:t>
            </a:r>
          </a:p>
          <a:p>
            <a:pPr marL="0" indent="0">
              <a:buNone/>
            </a:pPr>
            <a:endParaRPr lang="cs-CZ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6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Specifická kritéria přijatelnosti</a:t>
            </a:r>
            <a:b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 2.4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50848"/>
            <a:ext cx="7886700" cy="5067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Společná pro všechny aktivity, případně společná pro více aktivit ze SC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2.4</a:t>
            </a:r>
            <a:endParaRPr lang="cs-CZ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je v souladu s Dlouhodobým záměrem vzdělávání a rozvoje vzdělávací soustavy ČR na období 2015-2020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ANO - projekt je v souladu s Dlouhodobým záměrem vzdělávání a rozvoje vzdělávací soustavy ČR na období 2015 - 2020.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 - projekt není v souladu s Dlouhodobým záměrem vzdělávání a rozvoje vzdělávací soustavy ČR na období 2015-2020.</a:t>
            </a:r>
          </a:p>
          <a:p>
            <a:pPr marL="0" indent="0">
              <a:buNone/>
            </a:pPr>
            <a:endParaRPr lang="cs-CZ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81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Specifická kritéria přijatelnosti</a:t>
            </a:r>
            <a:b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 2.4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77696"/>
            <a:ext cx="7886700" cy="506749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Společná pro všechny aktivity, případně společná pro více aktivit ze SC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2.4</a:t>
            </a:r>
            <a:endParaRPr lang="cs-CZ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nepodporuje opatření, která vedou k diskriminaci a segregaci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marginalizovaných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skupin, jako jsou romské děti a žáci a další děti a žáci s potřebou podpůrných opatření (děti a žáci se zdravotním postižením, zdravotním znevýhodněním a se sociálním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znevýhodněním)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ANO - projekt nepodporuje žádná opatření, která vedou k diskriminaci a segregaci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marginalizovaných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skupin, jako jsou romské děti a žáci a další děti a žáci s potřebou podpůrných opatření (děti a žáci se zdravotním postižením, zdravotním znevýhodněním a se sociálním znevýhodněním).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Nejsou finančně podporovány aktivity zařazující děti do následujících zařízení: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	do zařízení samostatně zřízených pro žáky se zdravotním postižením nebo do jejich přípravných tříd,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	do zařízení vzdělávajících podle ŠVP upraveného podle potřeb podpůrných opatření pro více než 40 % dětí,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	do tříd, oddělení nebo studijních skupin zřízených pro žáky se zdravotním postižením v běžném zařízení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 - projekt podporuje opatření, která vedou k diskriminaci a segregaci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marginalizovaných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skupin, jako jsou romské děti a žáci a další děti a žáci s potřebou podpůrných opatření (děti a žáci se zdravotním postižením, zdravotním znevýhodněním a se sociálním znevýhodněním).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Jsou finančně podporovány aktivity zařazující děti do následujících zařízení: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	do zařízení samostatně zřízených pro žáky se zdravotním postižením nebo do jejich přípravných tříd,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	do zařízení vzdělávajících podle ŠVP upraveného podle potřeb podpůrných opatření pro více než 40 % dětí,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	do tříd, oddělení nebo studijních skupin zřízených pro žáky se zdravotním postižením v běžném zařízení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531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Specifická kritéria přijatelnosti</a:t>
            </a:r>
            <a:b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 2.4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77696"/>
            <a:ext cx="7886700" cy="5067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Společná pro všechny aktivity, případně společná pro více aktivit ze SC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2.4</a:t>
            </a:r>
            <a:endParaRPr lang="cs-CZ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nezískal podporu z Národního fondu pro podporu MŠ a ZŠ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ANO - projekt nezískal podporu z Národního fondu pro podporu MŠ a ZŠ.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 - projekt byl podpořen z Národního fondu pro podporu MŠ a ZŠ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Projekt není zaměřen na výstavbu nové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školy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ANO - projekt není zaměřen na výstavbu nové školy.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 - projekt je zaměřen na výstavbu nové školy.</a:t>
            </a:r>
          </a:p>
          <a:p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6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Specifická kritéria přijatelnosti</a:t>
            </a:r>
            <a:b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 2.4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50848"/>
            <a:ext cx="7886700" cy="50674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Aktivita – Infrastruktura pro předškolní vzdělávání</a:t>
            </a:r>
          </a:p>
          <a:p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Projekt je v souladu s Akčním plánem inkluzivního vzdělávání na roky 2016-2018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ANO - projekt je v souladu s Akčním plánem inkluzivního vzdělávání na roky 2016-2018.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 - projekt není v souladu s Akčním plánem inkluzivního vzdělávání na roky 2016-2018.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NERELEVANTNÍ – projekt je zaměřen na zařízení péče o děti do 3 let nebo není zaměřen na aktivitu Infrastruktura pro předškolní vzdělávání.</a:t>
            </a:r>
          </a:p>
          <a:p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Projekt prokazatelně řeší nedostatek kapacit v území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ANO - projekt prokazatelně řeší nedostatek kapacit v území.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 - projekt neřeší nedostatek kapacit v území.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NERELEVANTNÍ – projekt není zaměřen na aktivitu Infrastruktura pro předškolní vzdělávání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09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Specifická kritéria přijatelnosti</a:t>
            </a:r>
            <a:b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 2.4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50848"/>
            <a:ext cx="7886700" cy="50674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Aktivita – Infrastruktura pro předškolní vzdělávání</a:t>
            </a:r>
          </a:p>
          <a:p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zaměřený na mateřskou školu zřízenou podle zákona č. 561/2004 Sb., školský zákon, je v souladu s Místním akčním plánem vzdělávání (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MAP)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ANO – projekt mateřské školy je v souladu s místním akčním plánem vzdělávání.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 – projekt mateřské školy není v souladu s místním akčním plánem vzdělávání.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NERELEVANTNÍ – projekt není zaměřen na mateřskou školu podle zákona č. 561/2004 Sb., ale je zaměřen na jiný typ předškolního vzdělávání nebo projekt není zaměřen na aktivitu Infrastruktura pro předškolní vzdělávání.</a:t>
            </a:r>
          </a:p>
        </p:txBody>
      </p:sp>
    </p:spTree>
    <p:extLst>
      <p:ext uri="{BB962C8B-B14F-4D97-AF65-F5344CB8AC3E}">
        <p14:creationId xmlns:p14="http://schemas.microsoft.com/office/powerpoint/2010/main" val="423783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Specifická kritéria přijatelnosti</a:t>
            </a:r>
            <a:b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 2.4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50848"/>
            <a:ext cx="7886700" cy="5067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Aktivita – Infrastruktura základních škol</a:t>
            </a:r>
          </a:p>
          <a:p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Projekt je v souladu s akčním plánem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vzdělávání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ANO - projekt je v souladu s příslušným Místním akčním plánem.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 - projekt není v souladu s příslušným Místním akčním plánem.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NERELEVANTNÍ – projekt není zaměřen na aktivitu Infrastruktura základních škol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70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Specifická kritéria přijatelnosti</a:t>
            </a:r>
            <a:b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 2.4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50848"/>
            <a:ext cx="7886700" cy="5067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Aktivita – Infrastruktura středních a vyšších odborných škol</a:t>
            </a:r>
          </a:p>
          <a:p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Projekt je v souladu s akčním plánem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vzdělávání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ANO - projekt je v souladu s příslušným Krajským akčním plánem.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 - projekt není v souladu s příslušným Krajským akčním plánem.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NERELEVANTNÍ – projekt není zaměřen na aktivitu Infrastruktura středních a vyšších odborných škol.</a:t>
            </a:r>
          </a:p>
        </p:txBody>
      </p:sp>
    </p:spTree>
    <p:extLst>
      <p:ext uri="{BB962C8B-B14F-4D97-AF65-F5344CB8AC3E}">
        <p14:creationId xmlns:p14="http://schemas.microsoft.com/office/powerpoint/2010/main" val="45299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Specifická kritéria přijatelnosti</a:t>
            </a:r>
            <a:b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 2.4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50848"/>
            <a:ext cx="7886700" cy="50674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Aktivita – Infrastruktura pro zájmové, neformální a celoživotní vzdělávání</a:t>
            </a:r>
          </a:p>
          <a:p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Projekt je v souladu s akčním plánem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vzdělávání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ANO - projekt je v souladu s příslušným Místním akčním plánem anebo příslušným Krajským akčním plánem vzdělávání nebo seznamem projektových záměrů pro investiční intervence.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 - projekt není v souladu s příslušným Místním akčním plánem anebo příslušným Krajským akčním plánem vzdělávání nebo seznamem projektových záměrů pro investiční intervence.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NERELEVANTNÍ – projekt není zaměřen na aktivitu Infrastruktura pro zájmové, neformální a celoživotní vzdělávání.</a:t>
            </a:r>
          </a:p>
        </p:txBody>
      </p:sp>
    </p:spTree>
    <p:extLst>
      <p:ext uri="{BB962C8B-B14F-4D97-AF65-F5344CB8AC3E}">
        <p14:creationId xmlns:p14="http://schemas.microsoft.com/office/powerpoint/2010/main" val="185535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535696" y="725223"/>
            <a:ext cx="81325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Počet výzev a předložených projektů CLLD</a:t>
            </a:r>
          </a:p>
        </p:txBody>
      </p:sp>
      <p:sp>
        <p:nvSpPr>
          <p:cNvPr id="2" name="Obdélník 1"/>
          <p:cNvSpPr/>
          <p:nvPr/>
        </p:nvSpPr>
        <p:spPr>
          <a:xfrm>
            <a:off x="310412" y="1502083"/>
            <a:ext cx="858316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Tabulka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stavu administrace CLLD na webu IROP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– aktualizace jednou za 14 dní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www.irop.mmr.cz/cs/Statistiky-a-analyzy/Prehledy-projektu-a-vyzev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stav základních dokumentů, SC 4.2, vyhlášených a uzavřených výzev, administrativního ověření, pozastavení administrace výzev a projektů, počet schválených projektů a vydaných PA</a:t>
            </a:r>
          </a:p>
          <a:p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sloupec 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„Počet schválených projektů ŘO IROP“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znamená stav, kdy projekty prošly všemi fázemi hodnocení a byly tak ŘO IROP schváleny, v tuto chvíli čekají pouze na vydání PA. Těmto schváleným projektům s nastavením stavu </a:t>
            </a:r>
            <a:r>
              <a:rPr lang="cs-CZ" sz="1400" u="sng" dirty="0">
                <a:latin typeface="Arial" panose="020B0604020202020204" pitchFamily="34" charset="0"/>
                <a:cs typeface="Arial" panose="020B0604020202020204" pitchFamily="34" charset="0"/>
              </a:rPr>
              <a:t>PP27a – Žádost o podporu doporučena k financování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chodí automatická depeše, kterou je žadatel informován, že je možné začít projekt realizovat a Právní akt mu bude zpravidla vydán do 2 měsíců od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schválení</a:t>
            </a:r>
          </a:p>
          <a:p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zásadní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zjištění u Administrativního ověření znamená pozastavení administrace výzvy a projektů (červeně zvýrazněno) do splnění/akceptace nápravných opatření ze strany MAS.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86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Specifická kritéria přijatelnosti</a:t>
            </a:r>
            <a:b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 2.4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50848"/>
            <a:ext cx="7886700" cy="5067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Aktivita – Infrastruktura pro zájmové, neformální a celoživotní vzdělávání</a:t>
            </a:r>
          </a:p>
          <a:p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Projekt prokazatelně řeší nedostatek kapacit v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území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ANO - projekt prokazatelně řeší nedostatek kapacit pro zájmové, neformální nebo celoživotní vzdělávání v území.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 - projekt neřeší nedostatek kapacit pro zájmové, neformální nebo celoživotní vzdělávání v území.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NERELEVANTNÍ – projekt není zaměřen na aktivitu Infrastruktura pro zájmové, neformální a celoživotní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vzdělávání.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60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Specifická kritéria přijatelnosti</a:t>
            </a:r>
            <a:b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 1.2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50848"/>
            <a:ext cx="7886700" cy="50674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Společná pro všechny aktivity</a:t>
            </a:r>
          </a:p>
          <a:p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Žadatel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má zajištěnou administrativní, finanční a provozní kapacitu k realizaci a udržitelnosti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projektu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ANO – žadatel popsal zajištění realizace a udržitelnosti ve studii proveditelnosti a v žádosti o podporu.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 – žadatel nepopsal zajištění realizace a udržitelnosti ve studii proveditelnosti a v žádosti o podporu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  <a:t>Projekt je v souladu s Dopravní politikou ČR </a:t>
            </a:r>
            <a:r>
              <a:rPr lang="pl-PL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2014-2020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ANO – ze studie proveditelnosti vyplývá, že projekt je v souladu s Dopravní politikou ČR 2014-2020.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 – ze studie proveditelnosti nevyplývá, že je projekt v souladu s Dopravní politikou ČR 2014-2020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cs-CZ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60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Specifická kritéria přijatelnosti</a:t>
            </a:r>
            <a:b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 1.2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16736"/>
            <a:ext cx="7886700" cy="50674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Společná pro všechny aktivity</a:t>
            </a:r>
          </a:p>
          <a:p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Projekt přispívá k eliminaci negativních vlivů dopravy na životní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prostředí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ANO – ve studii proveditelnosti je popsán příspěvek projektu k eliminaci negativních vlivů na životní prostředí, zejména na ovzduší, ve srovnání s výchozím stavem a zmírňující a kompenzační opatření, která jsou součástí projektu; je doloženo, že projekt nepůsobí negativně na soustavu Natura 2000; v případě projektu cyklostezky je doloženo, že její technické řešení je navrženo s ohledem na ochranu přírody a krajiny v dotčeném území.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 – ve studii proveditelnosti není popsán příspěvek projektu k eliminaci negativních vlivů na životní prostředí. </a:t>
            </a:r>
            <a:endParaRPr lang="cs-CZ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52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Specifická kritéria přijatelnosti</a:t>
            </a:r>
            <a:b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 1.2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50848"/>
            <a:ext cx="7886700" cy="5067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Aktivita – Telematika pro veřejnou dopravu</a:t>
            </a:r>
          </a:p>
          <a:p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Projekt zohledňuje specifické potřeby osob se sníženou schopností pohybu a orientace v přístupu k aplikacím nebo službám inteligentního dopravního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systému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ANO – zohlednění potřeb osob se sníženou schopností pohybu a orientace je popsáno ve studii proveditelnosti.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 – zohlednění potřeb osob se sníženou schopností pohybu a orientace není popsáno ve studii proveditelnosti.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NERELEVANTNÍ – projekt není zaměřen na aktivitu Telematika pro veřejnou dopravu.</a:t>
            </a:r>
          </a:p>
        </p:txBody>
      </p:sp>
    </p:spTree>
    <p:extLst>
      <p:ext uri="{BB962C8B-B14F-4D97-AF65-F5344CB8AC3E}">
        <p14:creationId xmlns:p14="http://schemas.microsoft.com/office/powerpoint/2010/main" val="183438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Specifická kritéria přijatelnosti</a:t>
            </a:r>
            <a:b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 1.2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50848"/>
            <a:ext cx="7886700" cy="5067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Aktivita –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Nízkoemisní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bezemisní vozidla</a:t>
            </a:r>
          </a:p>
          <a:p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Vozidla, nakupovaná pro veřejnou dopravu, jsou upravená pro přepravu osob se sníženou schopností pohybu a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orientace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ANO – ve studii proveditelnosti jsou popsány technické parametry vozidel pro jejich přizpůsobení osobám se sníženou schopností pohybu a orientace. 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NE – ve studii proveditelnosti nejsou popsány technické parametry vozidel pro jejich přizpůsobení osobám se sníženou schopností pohybu a orientace.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NERELEVANTNÍ - projekt není zaměřen na aktivitu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Nízkoemisní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a bezemisní vozidla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Vozidla, nakupovaná pro veřejnou dopravu, splňují Euro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ANO – ve studii proveditelnosti je popsáno, že pořizovaná vozidla splňují minimálně emisní limity normy Euro 6. 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NE – ve studii proveditelnosti není popsáno, že pořizovaná vozidla splňují minimálně emisní limity normy Euro 6.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NERELEVANTNÍ – projekt není zaměřen na aktivitu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Nízkoemisní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a bezemisní vozidla.</a:t>
            </a:r>
          </a:p>
          <a:p>
            <a:pPr lvl="1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53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Specifická kritéria přijatelnosti</a:t>
            </a:r>
            <a:b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 1.2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50848"/>
            <a:ext cx="7886700" cy="5067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Aktivita – Bezpečnost dopravy</a:t>
            </a:r>
          </a:p>
          <a:p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Projekt přispívá ke zvýšení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bezpečnosti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ANO – ve studii proveditelnosti je popsaný příspěvek projektu ke zvýšení bezpečnosti dopravy ve srovnání se stávajícím stavem. (Za stávající stav se rozumí stav před realizací projektu.) 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 – ve studii proveditelnosti není popsaný příspěvek projektu ke zvýšení bezpečnosti dopravy ve srovnání se stávajícím stavem. (Za stávající stav se rozumí stav před realizací projektu.)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NERELEVANTNÍ – projekt není zaměřen na aktivitu Bezpečnost dopravy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06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Specifická kritéria přijatelnosti</a:t>
            </a:r>
            <a:b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 1.2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50848"/>
            <a:ext cx="7886700" cy="5067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Aktivita –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Cyklodoprava</a:t>
            </a: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Projekt je v souladu s Národní strategií rozvoje cyklistické dopravy ČR pro léta 2013 –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ANO – ze studie proveditelnosti vyplývá, že projekt je v souladu s Národní strategií rozvoje cyklistické dopravy ČR pro léta 2013-2020.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 – ze studie proveditelnosti nevyplývá, že je projekt v souladu s Národní strategií rozvoje cyklistické dopravy ČR pro léta 2013-2020.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NERELEVANTNÍ – projekt není zaměřen na aktivitu 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Cyklodoprava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854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Specifická kritéria přijatelnosti</a:t>
            </a:r>
            <a:b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 2.1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50848"/>
            <a:ext cx="7886700" cy="506749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Společná pro všechny aktivity,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případně společná pro více aktivit ze SC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2.1</a:t>
            </a: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Žadatel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má zajištěnou administrativní, finanční a provozní kapacitu k realizaci a udržitelnosti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projektu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ANO – žadatel popsal zajištění realizace a udržitelnosti ve studii proveditelnosti a v žádosti o podporu.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 – žadatel nepopsal zajištění realizace a udržitelnosti ve studii proveditelnosti a v žádosti o podporu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Projekt je v souladu s Národní strategií rozvoje sociálních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služeb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ANO – Ve studii proveditelnosti je uvedena vazba na ustanovení Národní strategie rozvoje sociálních služeb pro rok 2015, nebo na aktuální národní strategii v oblasti sociálních služeb.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 -  Ve studii proveditelnosti chybí nebo není zřejmá vazba projektu na Národní strategii rozvoje sociálních služeb pro rok 2015, nebo na aktuální národní strategii v oblasti sociálních služeb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cs-CZ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69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Specifická kritéria přijatelnosti</a:t>
            </a:r>
            <a:b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 2.1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50848"/>
            <a:ext cx="7886700" cy="50674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Společná pro všechny aktivity,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případně společná pro více aktivit ze SC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2.1</a:t>
            </a: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Projekt je v souladu se strategickým plánem sociálního začleňování nebo s komunitním plánem nebo s krajským střednědobým plánem rozvoje sociálních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služeb</a:t>
            </a:r>
          </a:p>
          <a:p>
            <a:pPr lvl="1"/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ANO – Projekt je v souladu se strategickým plánem sociálního začleňování nebo s komunitním plánem nebo s krajským střednědobým plánem rozvoje sociálních služeb.</a:t>
            </a:r>
          </a:p>
          <a:p>
            <a:pPr lvl="1"/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NE - Projekt není v souladu se strategickým plánem sociálního začleňování nebo s komunitním plánem nebo s krajským střednědobým plánem rozvoje sociálních služeb</a:t>
            </a: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Projekt je v souladu se Strategií sociálního začleňování 2014-2020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ANO - Ve studii proveditelnosti je uvedena vazba na ustanovení Strategie sociálního začleňování 2014-2020.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 - Ve studii proveditelnosti chybí, není zřejmá nebo je chybná vazba projektu na Strategii sociálního začleňování 2014-2020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85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Specifická kritéria přijatelnosti</a:t>
            </a:r>
            <a:b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 2.1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50848"/>
            <a:ext cx="7886700" cy="5067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Aktivita – </a:t>
            </a:r>
            <a:r>
              <a:rPr lang="cs-CZ" b="1" dirty="0" smtClean="0"/>
              <a:t>Sociální bydlení</a:t>
            </a:r>
          </a:p>
          <a:p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Cílovou skupinou projektu jsou osoby v ekonomicky aktivním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věku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ANO -   Cílovou skupinou projektu jsou osoby v ekonomicky aktivním věku.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NE – Cílovou skupinou projektu nejsou osoby v ekonomicky aktivním věku.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NERELEVANTNÍ – Projekt není zaměřen na aktivitu Sociální bydlení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Cílem projektu je zajištění přístupu cílové skupiny k dlouhodobému nájemnímu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bydlení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ANO -   Cílem projektu je zajištění přístupu cílové skupiny k dlouhodobému nájemnímu bydlení (nájemní smlouva je uzavřená alespoň na 1 rok).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NE -   Cílem projektu není zajištění přístupu cílové skupiny k dlouhodobému nájemnímu bydlení (nájemní smlouva je uzavřená na méně než 1 rok).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NERELEVANTNÍ – Projekt není zaměřen na aktivitu Sociální bydlení.</a:t>
            </a:r>
          </a:p>
          <a:p>
            <a:pPr lvl="1"/>
            <a:endParaRPr lang="cs-CZ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04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600561" y="720443"/>
            <a:ext cx="78509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 hodnocení projektů CLLD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374751"/>
              </p:ext>
            </p:extLst>
          </p:nvPr>
        </p:nvGraphicFramePr>
        <p:xfrm>
          <a:off x="316522" y="1514182"/>
          <a:ext cx="8419054" cy="3902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75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964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88450">
                  <a:extLst>
                    <a:ext uri="{9D8B030D-6E8A-4147-A177-3AD203B41FA5}">
                      <a16:colId xmlns:a16="http://schemas.microsoft.com/office/drawing/2014/main" val="1251187934"/>
                    </a:ext>
                  </a:extLst>
                </a:gridCol>
              </a:tblGrid>
              <a:tr h="123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Stav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Předáno k </a:t>
                      </a:r>
                      <a:r>
                        <a:rPr lang="cs-CZ" sz="1600" b="1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ZoZ</a:t>
                      </a:r>
                      <a:r>
                        <a:rPr lang="cs-CZ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na Centrum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Ukončeno hodnocení Centrem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Schváleno poradou vedení ŘO IROP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Vydán Právní akt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Celkem počet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753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499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228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1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Celkem příspěvek EU (v Kč)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1 755 749 532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1 258 065 565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1 074 166 893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458 026 635   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1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 vůči alokaci ve strategiích*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21,6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15,5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13,2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5,6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28694386"/>
                  </a:ext>
                </a:extLst>
              </a:tr>
            </a:tbl>
          </a:graphicData>
        </a:graphic>
      </p:graphicFrame>
      <p:sp>
        <p:nvSpPr>
          <p:cNvPr id="8" name="Obdélník 7"/>
          <p:cNvSpPr/>
          <p:nvPr/>
        </p:nvSpPr>
        <p:spPr>
          <a:xfrm>
            <a:off x="217465" y="5513792"/>
            <a:ext cx="35269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* 8 131 495 139 (příspěvek EU; kurz 27,5)</a:t>
            </a:r>
          </a:p>
        </p:txBody>
      </p:sp>
      <p:sp>
        <p:nvSpPr>
          <p:cNvPr id="9" name="Obdélník 8"/>
          <p:cNvSpPr/>
          <p:nvPr/>
        </p:nvSpPr>
        <p:spPr>
          <a:xfrm>
            <a:off x="6189686" y="5513791"/>
            <a:ext cx="25458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Zdroj: MS2014+ k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15.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2018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16522" y="5821568"/>
            <a:ext cx="50113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118 projektů v negativních stavech  (MAS a CRR souhrn) </a:t>
            </a:r>
          </a:p>
        </p:txBody>
      </p:sp>
    </p:spTree>
    <p:extLst>
      <p:ext uri="{BB962C8B-B14F-4D97-AF65-F5344CB8AC3E}">
        <p14:creationId xmlns:p14="http://schemas.microsoft.com/office/powerpoint/2010/main" val="124564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8509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Diskuse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94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A43E6383-5D61-495C-A034-7F3FD91FB32D}"/>
              </a:ext>
            </a:extLst>
          </p:cNvPr>
          <p:cNvSpPr txBox="1"/>
          <p:nvPr/>
        </p:nvSpPr>
        <p:spPr>
          <a:xfrm>
            <a:off x="0" y="276728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Děkujeme Vám za pozornost</a:t>
            </a:r>
            <a:endParaRPr lang="cs-CZ" sz="5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99" y="4135831"/>
            <a:ext cx="7085403" cy="80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63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659573" y="738714"/>
            <a:ext cx="78509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Průměrná doba hodnocení projektů</a:t>
            </a: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406" y="1719149"/>
            <a:ext cx="8601364" cy="380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91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535696" y="725223"/>
            <a:ext cx="8132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Minimální požadavky ŘO IROP </a:t>
            </a:r>
            <a:b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implementaci CLLD, verze 1.2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10412" y="1806883"/>
            <a:ext cx="858316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revize vyhlášena 1. 6.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 webu zveřejněno ve složce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„Dokumenty pro MAS“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„Minimální požadavky ŘO IROP k implementaci CLLD“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záložce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„Příručky a postupy“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byly nově přidány následující dokumenty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Chyby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 nedostatky v procesu hodnocení a výběru projektů při realizaci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CLLD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Kontrolní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list – administrativní ověření – proces hodnocení a výběru projektů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Kontrolní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list před odesláním souhlasu s vypořádáním připomínek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interním postupům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říručka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pro hodnocení integrovaných projektů CLLD v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IROP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záložce „Vzory“  byly nově přidány následující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dokumenty: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Vzor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informace o stavu nápravných opatření z kontrol a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auditů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Vzor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Záznamu k realizaci projektu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274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656</TotalTime>
  <Words>4538</Words>
  <Application>Microsoft Office PowerPoint</Application>
  <PresentationFormat>Předvádění na obrazovce (4:3)</PresentationFormat>
  <Paragraphs>511</Paragraphs>
  <Slides>71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71</vt:i4>
      </vt:variant>
    </vt:vector>
  </HeadingPairs>
  <TitlesOfParts>
    <vt:vector size="77" baseType="lpstr">
      <vt:lpstr>Arial</vt:lpstr>
      <vt:lpstr>Calibri</vt:lpstr>
      <vt:lpstr>Calibri Light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Metodický dopis ŘO IROP č. 15</vt:lpstr>
      <vt:lpstr>Metodický dopis ŘO IROP č. 15</vt:lpstr>
      <vt:lpstr>Navyšování CZV v žádosti o podporu</vt:lpstr>
      <vt:lpstr>Audit systému 2018</vt:lpstr>
      <vt:lpstr>Prezentace aplikace PowerPoint</vt:lpstr>
      <vt:lpstr>Pokyny ke změnám SCLLD v IROP</vt:lpstr>
      <vt:lpstr>Nejčastější chyby a nedostatky ve změnách SCLLD</vt:lpstr>
      <vt:lpstr>Prezentace aplikace PowerPoint</vt:lpstr>
      <vt:lpstr>Kontrolní systém – SC 4.1 IROP</vt:lpstr>
      <vt:lpstr>Administrativní ověření hodnocení a výběru provedeného MAS</vt:lpstr>
      <vt:lpstr>Administrativní ověření hodnocení a výběru provedeného MAS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Označení aktuálního rozpočtu po doplnění </vt:lpstr>
      <vt:lpstr>Označení aktuálního rozpočtu po doplnění </vt:lpstr>
      <vt:lpstr>Označení aktuálního rozpočtu po doplnění </vt:lpstr>
      <vt:lpstr>Označení aktuálního rozpočtu po doplnění </vt:lpstr>
      <vt:lpstr>Žádost o přezkum opravné věcné hodnocení</vt:lpstr>
      <vt:lpstr>Aplikační kompetence schvalovatel hodnocení</vt:lpstr>
      <vt:lpstr>Datum výchozí hodnoty indikátoru</vt:lpstr>
      <vt:lpstr>Prezentace aplikace PowerPoint</vt:lpstr>
      <vt:lpstr>Revize výzev ŘO IROP pro CLLD</vt:lpstr>
      <vt:lpstr>Kritéria formálních náležitostí</vt:lpstr>
      <vt:lpstr>Kritéria formálních náležitostí</vt:lpstr>
      <vt:lpstr>Obecná kritéria přijatelnosti</vt:lpstr>
      <vt:lpstr>Obecná kritéria přijatelnosti</vt:lpstr>
      <vt:lpstr>Specifická kritéria přijatelnosti SC 2.4</vt:lpstr>
      <vt:lpstr>Specifická kritéria přijatelnosti SC 2.4</vt:lpstr>
      <vt:lpstr>Specifická kritéria přijatelnosti SC 2.4</vt:lpstr>
      <vt:lpstr>Specifická kritéria přijatelnosti SC 2.4</vt:lpstr>
      <vt:lpstr>Specifická kritéria přijatelnosti SC 2.4</vt:lpstr>
      <vt:lpstr>Specifická kritéria přijatelnosti SC 2.4</vt:lpstr>
      <vt:lpstr>Specifická kritéria přijatelnosti SC 2.4</vt:lpstr>
      <vt:lpstr>Specifická kritéria přijatelnosti SC 2.4</vt:lpstr>
      <vt:lpstr>Specifická kritéria přijatelnosti SC 2.4</vt:lpstr>
      <vt:lpstr>Specifická kritéria přijatelnosti SC 2.4</vt:lpstr>
      <vt:lpstr>Specifická kritéria přijatelnosti SC 1.2</vt:lpstr>
      <vt:lpstr>Specifická kritéria přijatelnosti SC 1.2</vt:lpstr>
      <vt:lpstr>Specifická kritéria přijatelnosti SC 1.2</vt:lpstr>
      <vt:lpstr>Specifická kritéria přijatelnosti SC 1.2</vt:lpstr>
      <vt:lpstr>Specifická kritéria přijatelnosti SC 1.2</vt:lpstr>
      <vt:lpstr>Specifická kritéria přijatelnosti SC 1.2</vt:lpstr>
      <vt:lpstr>Specifická kritéria přijatelnosti SC 2.1</vt:lpstr>
      <vt:lpstr>Specifická kritéria přijatelnosti SC 2.1</vt:lpstr>
      <vt:lpstr>Specifická kritéria přijatelnosti SC 2.1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 S</dc:creator>
  <cp:lastModifiedBy>Jedličková Renata</cp:lastModifiedBy>
  <cp:revision>88</cp:revision>
  <cp:lastPrinted>2018-06-21T06:56:59Z</cp:lastPrinted>
  <dcterms:created xsi:type="dcterms:W3CDTF">2018-01-10T11:40:26Z</dcterms:created>
  <dcterms:modified xsi:type="dcterms:W3CDTF">2018-06-21T07:12:32Z</dcterms:modified>
</cp:coreProperties>
</file>