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84" r:id="rId1"/>
  </p:sldMasterIdLst>
  <p:notesMasterIdLst>
    <p:notesMasterId r:id="rId33"/>
  </p:notesMasterIdLst>
  <p:sldIdLst>
    <p:sldId id="256" r:id="rId2"/>
    <p:sldId id="437" r:id="rId3"/>
    <p:sldId id="429" r:id="rId4"/>
    <p:sldId id="430" r:id="rId5"/>
    <p:sldId id="310" r:id="rId6"/>
    <p:sldId id="433" r:id="rId7"/>
    <p:sldId id="434" r:id="rId8"/>
    <p:sldId id="438" r:id="rId9"/>
    <p:sldId id="406" r:id="rId10"/>
    <p:sldId id="408" r:id="rId11"/>
    <p:sldId id="432" r:id="rId12"/>
    <p:sldId id="386" r:id="rId13"/>
    <p:sldId id="435" r:id="rId14"/>
    <p:sldId id="426" r:id="rId15"/>
    <p:sldId id="416" r:id="rId16"/>
    <p:sldId id="412" r:id="rId17"/>
    <p:sldId id="417" r:id="rId18"/>
    <p:sldId id="418" r:id="rId19"/>
    <p:sldId id="413" r:id="rId20"/>
    <p:sldId id="419" r:id="rId21"/>
    <p:sldId id="414" r:id="rId22"/>
    <p:sldId id="420" r:id="rId23"/>
    <p:sldId id="415" r:id="rId24"/>
    <p:sldId id="427" r:id="rId25"/>
    <p:sldId id="407" r:id="rId26"/>
    <p:sldId id="422" r:id="rId27"/>
    <p:sldId id="421" r:id="rId28"/>
    <p:sldId id="428" r:id="rId29"/>
    <p:sldId id="423" r:id="rId30"/>
    <p:sldId id="431" r:id="rId31"/>
    <p:sldId id="271" r:id="rId32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úvod" id="{90D4F513-B833-4144-B134-61B39763F65C}">
          <p14:sldIdLst>
            <p14:sldId id="256"/>
            <p14:sldId id="437"/>
            <p14:sldId id="429"/>
            <p14:sldId id="430"/>
            <p14:sldId id="310"/>
            <p14:sldId id="433"/>
            <p14:sldId id="434"/>
            <p14:sldId id="438"/>
            <p14:sldId id="406"/>
            <p14:sldId id="408"/>
            <p14:sldId id="432"/>
            <p14:sldId id="386"/>
            <p14:sldId id="435"/>
          </p14:sldIdLst>
        </p14:section>
        <p14:section name="CLLD v IROP podrobněji" id="{E3E11115-7FE6-4509-9E03-29264F52C27F}">
          <p14:sldIdLst>
            <p14:sldId id="426"/>
            <p14:sldId id="416"/>
            <p14:sldId id="412"/>
            <p14:sldId id="417"/>
            <p14:sldId id="418"/>
            <p14:sldId id="413"/>
            <p14:sldId id="419"/>
            <p14:sldId id="414"/>
            <p14:sldId id="420"/>
            <p14:sldId id="415"/>
          </p14:sldIdLst>
        </p14:section>
        <p14:section name="Zapojte se do své MASky!" id="{85222C86-740D-4C50-B73D-45258DB84D31}">
          <p14:sldIdLst>
            <p14:sldId id="427"/>
            <p14:sldId id="407"/>
            <p14:sldId id="422"/>
            <p14:sldId id="421"/>
          </p14:sldIdLst>
        </p14:section>
        <p14:section name="MAS a CLLD v našem kraji" id="{ABF221C5-5EAD-41CB-BD9A-B0CE8FDD0BCD}">
          <p14:sldIdLst>
            <p14:sldId id="428"/>
            <p14:sldId id="423"/>
            <p14:sldId id="431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nza" initials="H" lastIdx="0" clrIdx="0">
    <p:extLst>
      <p:ext uri="{19B8F6BF-5375-455C-9EA6-DF929625EA0E}">
        <p15:presenceInfo xmlns:p15="http://schemas.microsoft.com/office/powerpoint/2012/main" userId="Honz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Styl Středně sytá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304" autoAdjust="0"/>
  </p:normalViewPr>
  <p:slideViewPr>
    <p:cSldViewPr snapToGrid="0">
      <p:cViewPr varScale="1">
        <p:scale>
          <a:sx n="101" d="100"/>
          <a:sy n="101" d="100"/>
        </p:scale>
        <p:origin x="189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2B932-B285-4F6B-8A3D-F1CE9D3F09F4}" type="datetimeFigureOut">
              <a:rPr lang="cs-CZ" smtClean="0"/>
              <a:t>01.09.2021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889C8-E5FE-4028-B0CD-A577F582E6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6945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Povinné orgány MAS  nejvyšší orgán - Valná hromada/shromáždění/Plénum; rozhodovací orgán - Výbor partnerství/Programový výbor/Správní rada; výběrový orgán- Výběrová komise; kontrolní orgán- Kontrolní/revizní/dozorčí komise/výbor; kancelář MAS - Manažer MAS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839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Podtržené zelené aktivity =</a:t>
            </a:r>
            <a:r>
              <a:rPr lang="cs-CZ" baseline="0" dirty="0"/>
              <a:t> nové pro CLLD.</a:t>
            </a:r>
            <a:br>
              <a:rPr lang="cs-CZ" baseline="0" dirty="0"/>
            </a:br>
            <a:r>
              <a:rPr lang="cs-CZ" baseline="0" dirty="0"/>
              <a:t>Škrtnuté červené aktivity – jsou ve stávajícím CLLD, ale nově již v CLLD nebudou.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/>
              <a:t>Chceme ještě změnit, aby bylo možné kompletní zázemí MŠ.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459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Podtržené zelené aktivity =</a:t>
            </a:r>
            <a:r>
              <a:rPr lang="cs-CZ" baseline="0" dirty="0"/>
              <a:t> nové pro CLLD.</a:t>
            </a:r>
            <a:br>
              <a:rPr lang="cs-CZ" baseline="0" dirty="0"/>
            </a:br>
            <a:r>
              <a:rPr lang="cs-CZ" baseline="0" dirty="0"/>
              <a:t>Škrtnuté červené aktivity – jsou ve stávajícím CLLD, ale nově již v CLLD nebudou.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/>
              <a:t>Chceme ještě změnit – doprovodná infrastruktura (sociální zařízení, šatny, chodby) nikoliv pouze jako doprovodná aktivita a to promítnout i do názvu celé aktivity.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1026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Podtržené zelené aktivity =</a:t>
            </a:r>
            <a:r>
              <a:rPr lang="cs-CZ" baseline="0" dirty="0"/>
              <a:t> nové pro CLLD.</a:t>
            </a:r>
            <a:br>
              <a:rPr lang="cs-CZ" baseline="0" dirty="0"/>
            </a:br>
            <a:r>
              <a:rPr lang="cs-CZ" baseline="0" dirty="0"/>
              <a:t>Škrtnuté červené aktivity – jsou ve stávajícím CLLD, ale nově již v CLLD nebudou.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/>
              <a:t>Chceme ještě změnit – doprovodná infrastruktura (sociální zařízení, šatny, chodby) nikoliv pouze jako doprovodná aktivita a to promítnout i do názvu celé aktivity.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354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Podtržené zelené aktivity =</a:t>
            </a:r>
            <a:r>
              <a:rPr lang="cs-CZ" baseline="0" dirty="0"/>
              <a:t> nové pro CLLD.</a:t>
            </a:r>
            <a:br>
              <a:rPr lang="cs-CZ" baseline="0" dirty="0"/>
            </a:br>
            <a:r>
              <a:rPr lang="cs-CZ" baseline="0" dirty="0"/>
              <a:t>Škrtnuté červené aktivity – jsou ve stávajícím CLLD, ale nově již v CLLD nebudou.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3072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Podtržené zelené aktivity =</a:t>
            </a:r>
            <a:r>
              <a:rPr lang="cs-CZ" baseline="0" dirty="0"/>
              <a:t> nové pro CLLD.</a:t>
            </a:r>
            <a:br>
              <a:rPr lang="cs-CZ" baseline="0" dirty="0"/>
            </a:br>
            <a:r>
              <a:rPr lang="cs-CZ" baseline="0" dirty="0"/>
              <a:t>Škrtnuté červené aktivity – jsou ve stávajícím CLLD, ale nově již v CLLD nebudou.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203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Podtržené zelené aktivity =</a:t>
            </a:r>
            <a:r>
              <a:rPr lang="cs-CZ" baseline="0" dirty="0"/>
              <a:t> nové pro CLLD.</a:t>
            </a:r>
            <a:br>
              <a:rPr lang="cs-CZ" baseline="0" dirty="0"/>
            </a:br>
            <a:r>
              <a:rPr lang="cs-CZ" baseline="0" dirty="0"/>
              <a:t>Škrtnuté červené aktivity – jsou ve stávajícím CLLD, ale nově již v CLLD nebudou.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/>
              <a:t>Chceme ještě vyjasnit rozhraní se SZP (PRV) – např. naučné stezky.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6127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3010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Prosím, doplňte</a:t>
            </a:r>
            <a:r>
              <a:rPr lang="cs-CZ" baseline="0" dirty="0"/>
              <a:t> výčet MAS v kraji nebo mapku. Ideálně také odkaz na web s rozcestníkem na jednotlivé MAS – pokud nemáte na krajské úrovni, pak www.nsmascr.cz.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705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 Souhlas</a:t>
            </a:r>
            <a:r>
              <a:rPr lang="cs-CZ" baseline="0" dirty="0"/>
              <a:t> obce vydává starosta, doporučuje se projednání na úrovni Zastupitelstva nebo Rady obce, ale není povinné. Souhlas obce se vydává potvrzení formuláře dle připravovaného Metodického stanoviska č. 12 MPIN, příloha č 22 – text: „</a:t>
            </a:r>
            <a:r>
              <a:rPr lang="cs-CZ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Souhlas obcí se zařazením území obcí do území působnosti MAS [název MAS],</a:t>
            </a:r>
            <a:r>
              <a:rPr lang="cs-CZ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Níže uvedené obce v území působnosti MAS [název MAS] schválily zařazení území obcí do území působnosti MAS [název MAS] na programové období 2021–2027.“ Souhlas je</a:t>
            </a:r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možné udělit pouze 1 MAS a platí na celé období.</a:t>
            </a:r>
          </a:p>
          <a:p>
            <a:r>
              <a:rPr lang="cs-CZ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 přesunu obcí mezi MAS mezi obdobími nesmí případnou nově vzniklou mezeru tvořit více než jedna obec.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3438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Tento oddíl si upraví každý prezentující</a:t>
            </a:r>
            <a:r>
              <a:rPr lang="cs-CZ" baseline="0" dirty="0"/>
              <a:t> dle svého. Dále uvedená osnova je spíš návrh. Hlavním požadavkem (povinnou součástí) je základní přehled MAS v kraji – výčtem nebo mapkou, plus odkaz kde dohledat více info. Ideální je také prezentace přínosu MAS/CLLD na konkrétním </a:t>
            </a:r>
            <a:r>
              <a:rPr lang="cs-CZ" baseline="0" dirty="0" err="1"/>
              <a:t>příkladě</a:t>
            </a:r>
            <a:r>
              <a:rPr lang="cs-CZ" baseline="0" dirty="0"/>
              <a:t> – buď Vaší MAS, nebo některé MAS v kraji – nejlépe příklady projektů realizovaných z IROP v tomto období.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6325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Metoda leader vznikla ve Francii, jako nástroj, který měl vyřešit vylidňování venkovských oblastí. Místní vláda dala do území určitý „</a:t>
            </a:r>
            <a:r>
              <a:rPr lang="cs-CZ" dirty="0" err="1"/>
              <a:t>badžet</a:t>
            </a:r>
            <a:r>
              <a:rPr lang="cs-CZ" dirty="0"/>
              <a:t>“ a území si samo rozhodlo na co ho použije. Nejprve byla tato metoda pouze iniciativou EU.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8282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Hlavním výstupem projektu na území Jihomoravského kraje bude realizace 54 seminářů a následně komunitní modelové výsadby 1000 ovocných stromů do školních a obecních sadů, 750 ovocných i neovocných stromů do zelených pásů podél cest a 750 stromů a keřů do mezí v zemědělské krajině. Jihomoravský kraj · Jihočeský kraj · Krajské sdružení Národní sítě Místních akčních skupin ČR Jihomoravského kraje · Krajské sdružení NS MAS ČR Jihočeského kraje · Dobrovolný svazek obcí Mikroregionu </a:t>
            </a:r>
            <a:r>
              <a:rPr lang="cs-CZ" dirty="0" err="1"/>
              <a:t>Horňácko</a:t>
            </a:r>
            <a:r>
              <a:rPr lang="cs-CZ" dirty="0"/>
              <a:t> · Přírodní zahrada z.s. Program spolupráce „Milión stromů“  iniciovaný jihomoravskou sítí  Místních akčních skupin ČR  má za cíl obnovu výsadeb v erozí a suchem postižené krajině s podporou dotačních titulů obcí, krajů, státu i unie (OPŽP).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5819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místní rozvojová strategie = Strategie CLLD, partnerství veřejného a soukromého, (neziskového a podnikatelského) sektoru = místní akční skupina (MAS), přístup zdola nahoru = rozhodování na nejnižší možné úrovni, </a:t>
            </a:r>
            <a:r>
              <a:rPr lang="cs-CZ" dirty="0" err="1"/>
              <a:t>víceodvětvové</a:t>
            </a:r>
            <a:r>
              <a:rPr lang="cs-CZ" dirty="0"/>
              <a:t> navrhování a provádění = </a:t>
            </a:r>
            <a:r>
              <a:rPr lang="cs-CZ" dirty="0" err="1"/>
              <a:t>průřezovost</a:t>
            </a:r>
            <a:r>
              <a:rPr lang="cs-CZ" dirty="0"/>
              <a:t> a </a:t>
            </a:r>
            <a:r>
              <a:rPr lang="cs-CZ" dirty="0" err="1"/>
              <a:t>integrovanost</a:t>
            </a:r>
            <a:r>
              <a:rPr lang="cs-CZ" dirty="0"/>
              <a:t>, inovační přístup, národní a mezinárodní spolupráce, síťování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0822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 Přístup k rozvoji ve venkovských oblastech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2935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1958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Tento oddíl</a:t>
            </a:r>
            <a:r>
              <a:rPr lang="cs-CZ" baseline="0" dirty="0"/>
              <a:t> slouží spíš jako podklad (zdroj informací) pro prezentujícího – doporučujeme celý oddíl tedy z finální prezentace vyjmout. Míra detailu je na „roadshow“ až příliš podrobná a hodí se spíš na prezentaci vůči MAS.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7838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Podtržené zelené aktivity =</a:t>
            </a:r>
            <a:r>
              <a:rPr lang="cs-CZ" baseline="0" dirty="0"/>
              <a:t> nové pro CLLD.</a:t>
            </a:r>
            <a:br>
              <a:rPr lang="cs-CZ" baseline="0" dirty="0"/>
            </a:br>
            <a:r>
              <a:rPr lang="cs-CZ" baseline="0" dirty="0"/>
              <a:t>Škrtnuté červené aktivity – jsou ve stávajícím CLLD, ale nově již v CLLD nebudou.</a:t>
            </a:r>
          </a:p>
          <a:p>
            <a:r>
              <a:rPr lang="cs-CZ" baseline="0" dirty="0"/>
              <a:t>Chceme ještě změnit: výklad pojmů „s vysokou intenzitou dopravy“ a „v nehodových lokalitách“.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1520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Podtržené zelené aktivity =</a:t>
            </a:r>
            <a:r>
              <a:rPr lang="cs-CZ" baseline="0" dirty="0"/>
              <a:t> nové pro CLLD.</a:t>
            </a:r>
            <a:br>
              <a:rPr lang="cs-CZ" baseline="0" dirty="0"/>
            </a:br>
            <a:r>
              <a:rPr lang="cs-CZ" baseline="0" dirty="0"/>
              <a:t>Škrtnuté červené aktivity – jsou ve stávajícím CLLD, ale nově již v CLLD nebudou.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0453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Podtržené zelené aktivity =</a:t>
            </a:r>
            <a:r>
              <a:rPr lang="cs-CZ" baseline="0" dirty="0"/>
              <a:t> nové pro CLLD.</a:t>
            </a:r>
            <a:br>
              <a:rPr lang="cs-CZ" baseline="0" dirty="0"/>
            </a:br>
            <a:r>
              <a:rPr lang="cs-CZ" baseline="0" dirty="0"/>
              <a:t>Škrtnuté červené aktivity – jsou ve stávajícím CLLD, ale nově již v CLLD nebudou.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/>
              <a:t>Chceme zajistit, aby nebyl výčet podporovaných regionů (tzv. mapička).</a:t>
            </a: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889C8-E5FE-4028-B0CD-A577F582E624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8829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FFAC-5C90-42B0-844F-B1DF1DA08380}" type="datetimeFigureOut">
              <a:rPr lang="cs-CZ" smtClean="0"/>
              <a:t>01.09.2021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445-FDE7-4D96-B033-6C4F26AB4561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56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FFAC-5C90-42B0-844F-B1DF1DA08380}" type="datetimeFigureOut">
              <a:rPr lang="cs-CZ" smtClean="0"/>
              <a:t>01.09.2021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445-FDE7-4D96-B033-6C4F26AB45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0132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FFAC-5C90-42B0-844F-B1DF1DA08380}" type="datetimeFigureOut">
              <a:rPr lang="cs-CZ" smtClean="0"/>
              <a:t>01.09.2021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445-FDE7-4D96-B033-6C4F26AB45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4407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FFAC-5C90-42B0-844F-B1DF1DA08380}" type="datetimeFigureOut">
              <a:rPr lang="cs-CZ" smtClean="0"/>
              <a:t>01.09.2021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445-FDE7-4D96-B033-6C4F26AB45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7601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FFAC-5C90-42B0-844F-B1DF1DA08380}" type="datetimeFigureOut">
              <a:rPr lang="cs-CZ" smtClean="0"/>
              <a:t>01.09.2021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445-FDE7-4D96-B033-6C4F26AB4561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198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FFAC-5C90-42B0-844F-B1DF1DA08380}" type="datetimeFigureOut">
              <a:rPr lang="cs-CZ" smtClean="0"/>
              <a:t>01.09.2021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445-FDE7-4D96-B033-6C4F26AB45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4879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FFAC-5C90-42B0-844F-B1DF1DA08380}" type="datetimeFigureOut">
              <a:rPr lang="cs-CZ" smtClean="0"/>
              <a:t>01.09.2021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445-FDE7-4D96-B033-6C4F26AB45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1146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FFAC-5C90-42B0-844F-B1DF1DA08380}" type="datetimeFigureOut">
              <a:rPr lang="cs-CZ" smtClean="0"/>
              <a:t>01.09.2021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445-FDE7-4D96-B033-6C4F26AB45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730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FFAC-5C90-42B0-844F-B1DF1DA08380}" type="datetimeFigureOut">
              <a:rPr lang="cs-CZ" smtClean="0"/>
              <a:t>01.09.2021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445-FDE7-4D96-B033-6C4F26AB45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0813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1C1FFAC-5C90-42B0-844F-B1DF1DA08380}" type="datetimeFigureOut">
              <a:rPr lang="cs-CZ" smtClean="0"/>
              <a:t>01.09.2021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D19445-FDE7-4D96-B033-6C4F26AB45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1547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1FFAC-5C90-42B0-844F-B1DF1DA08380}" type="datetimeFigureOut">
              <a:rPr lang="cs-CZ" smtClean="0"/>
              <a:t>01.09.2021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9445-FDE7-4D96-B033-6C4F26AB45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3821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1C1FFAC-5C90-42B0-844F-B1DF1DA08380}" type="datetimeFigureOut">
              <a:rPr lang="cs-CZ" smtClean="0"/>
              <a:t>01.09.2021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CD19445-FDE7-4D96-B033-6C4F26AB4561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43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stniakcniskupiny.cz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18" Type="http://schemas.openxmlformats.org/officeDocument/2006/relationships/image" Target="../media/image50.emf"/><Relationship Id="rId3" Type="http://schemas.openxmlformats.org/officeDocument/2006/relationships/notesSlide" Target="../notesSlides/notesSlide17.xml"/><Relationship Id="rId21" Type="http://schemas.openxmlformats.org/officeDocument/2006/relationships/image" Target="../media/image53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37.emf"/><Relationship Id="rId19" Type="http://schemas.openxmlformats.org/officeDocument/2006/relationships/image" Target="../media/image51.png"/><Relationship Id="rId4" Type="http://schemas.openxmlformats.org/officeDocument/2006/relationships/image" Target="../media/image38.jpe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46.png"/><Relationship Id="rId22" Type="http://schemas.openxmlformats.org/officeDocument/2006/relationships/image" Target="../media/image54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785012" cy="3566160"/>
          </a:xfrm>
        </p:spPr>
        <p:txBody>
          <a:bodyPr>
            <a:noAutofit/>
          </a:bodyPr>
          <a:lstStyle/>
          <a:p>
            <a:r>
              <a:rPr lang="cs-CZ" sz="6000" b="1" dirty="0"/>
              <a:t>Zaměření a změny CLLD </a:t>
            </a:r>
            <a:br>
              <a:rPr lang="cs-CZ" sz="6000" b="1" dirty="0"/>
            </a:br>
            <a:r>
              <a:rPr lang="cs-CZ" sz="6000" b="1" dirty="0"/>
              <a:t>pro nové období</a:t>
            </a:r>
            <a:br>
              <a:rPr lang="cs-CZ" sz="6000" b="1" dirty="0"/>
            </a:br>
            <a:endParaRPr lang="cs-CZ" sz="1800" b="1" dirty="0">
              <a:latin typeface="+mn-l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5037" y="4455621"/>
            <a:ext cx="8194271" cy="1682420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Hana Horňáková</a:t>
            </a:r>
          </a:p>
          <a:p>
            <a:r>
              <a:rPr lang="cs-CZ" dirty="0">
                <a:solidFill>
                  <a:srgbClr val="FF0000"/>
                </a:solidFill>
              </a:rPr>
              <a:t> </a:t>
            </a:r>
            <a:br>
              <a:rPr lang="cs-CZ" dirty="0"/>
            </a:br>
            <a:r>
              <a:rPr lang="cs-CZ" dirty="0"/>
              <a:t>národní </a:t>
            </a:r>
            <a:r>
              <a:rPr lang="cs-CZ" dirty="0" err="1"/>
              <a:t>síŤ</a:t>
            </a:r>
            <a:r>
              <a:rPr lang="cs-CZ" dirty="0"/>
              <a:t> Místních akčních skupin </a:t>
            </a:r>
            <a:r>
              <a:rPr lang="cs-CZ" dirty="0" err="1"/>
              <a:t>čr</a:t>
            </a:r>
            <a:endParaRPr lang="cs-CZ" dirty="0"/>
          </a:p>
          <a:p>
            <a:r>
              <a:rPr lang="cs-CZ" dirty="0"/>
              <a:t>Roadshow </a:t>
            </a:r>
            <a:r>
              <a:rPr lang="cs-CZ" dirty="0" err="1"/>
              <a:t>irop</a:t>
            </a:r>
            <a:r>
              <a:rPr lang="cs-CZ" dirty="0"/>
              <a:t> 2021-27</a:t>
            </a:r>
            <a:br>
              <a:rPr lang="cs-CZ" dirty="0"/>
            </a:br>
            <a:r>
              <a:rPr lang="cs-CZ" dirty="0"/>
              <a:t>2.9.2021, Brno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www.mas-sedlcansko.eu/wp-content/uploads/2014/04/nsmas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389" y="430484"/>
            <a:ext cx="2528419" cy="116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A683588-33AF-4457-A951-6177A8A55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29" y="484875"/>
            <a:ext cx="2410584" cy="111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9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113222" cy="1450757"/>
          </a:xfrm>
        </p:spPr>
        <p:txBody>
          <a:bodyPr/>
          <a:lstStyle/>
          <a:p>
            <a:r>
              <a:rPr lang="cs-CZ" b="1" dirty="0">
                <a:latin typeface="+mn-lt"/>
              </a:rPr>
              <a:t>Jak to funguje?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964724"/>
            <a:ext cx="8808720" cy="4267912"/>
          </a:xfrm>
        </p:spPr>
        <p:txBody>
          <a:bodyPr>
            <a:noAutofit/>
          </a:bodyPr>
          <a:lstStyle/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cs-CZ" sz="2800" b="1" dirty="0"/>
              <a:t>MAS na základě širokého veřejného projednávání zpracuje Strategii CLLD, kterou následně schválí </a:t>
            </a:r>
            <a:br>
              <a:rPr lang="cs-CZ" sz="2800" b="1" dirty="0"/>
            </a:br>
            <a:r>
              <a:rPr lang="cs-CZ" sz="2800" b="1" dirty="0"/>
              <a:t>její orgány.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cs-CZ" sz="2800" b="1" dirty="0"/>
              <a:t>ŘO posoudí kvalitu zpracování Strategie CLLD </a:t>
            </a:r>
            <a:br>
              <a:rPr lang="cs-CZ" sz="2800" b="1" dirty="0"/>
            </a:br>
            <a:r>
              <a:rPr lang="cs-CZ" sz="2800" b="1" dirty="0"/>
              <a:t>a rozhodnou o přidělení finanční alokace.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cs-CZ" sz="2800" b="1" dirty="0"/>
              <a:t>MAS vyhlašuje Výzvy MAS k předkládání </a:t>
            </a:r>
            <a:br>
              <a:rPr lang="cs-CZ" sz="2800" b="1" dirty="0"/>
            </a:br>
            <a:r>
              <a:rPr lang="cs-CZ" sz="2800" b="1" dirty="0"/>
              <a:t>Žádostí o podporu, které následně vyhodnocuje.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cs-CZ" sz="2800" b="1" dirty="0"/>
              <a:t>MAS vybírá projekty k podpoře a předává je na </a:t>
            </a:r>
            <a:br>
              <a:rPr lang="cs-CZ" sz="2800" b="1" dirty="0"/>
            </a:br>
            <a:r>
              <a:rPr lang="cs-CZ" sz="2800" b="1" dirty="0"/>
              <a:t>ŘO k další administraci.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5BF7FD4-F5C5-4B2B-A84D-8A1247A17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376" y="446263"/>
            <a:ext cx="1322750" cy="113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10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454299-950B-4C47-AAAC-64E334A08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32596"/>
          </a:xfrm>
        </p:spPr>
        <p:txBody>
          <a:bodyPr>
            <a:normAutofit/>
          </a:bodyPr>
          <a:lstStyle/>
          <a:p>
            <a:r>
              <a:rPr lang="cs-CZ" sz="4000" b="1" cap="all" dirty="0">
                <a:latin typeface="+mn-lt"/>
              </a:rPr>
              <a:t>Když se vaří Strategie CLLD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1EC409B-71CC-4884-94B6-B8A619B6F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3206" y="1846263"/>
            <a:ext cx="5682037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06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113222" cy="1450757"/>
          </a:xfrm>
        </p:spPr>
        <p:txBody>
          <a:bodyPr>
            <a:normAutofit/>
          </a:bodyPr>
          <a:lstStyle/>
          <a:p>
            <a:r>
              <a:rPr lang="cs-CZ" sz="4000" b="1" cap="all" dirty="0">
                <a:latin typeface="+mn-lt"/>
              </a:rPr>
              <a:t>konzultační podpora MAS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964724"/>
            <a:ext cx="8808720" cy="4267912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cs-CZ" sz="2800" b="1" dirty="0"/>
              <a:t> bezplatné konzultace s pracovníky MAS </a:t>
            </a:r>
          </a:p>
          <a:p>
            <a:pPr lvl="1">
              <a:buFontTx/>
              <a:buChar char="-"/>
            </a:pPr>
            <a:r>
              <a:rPr lang="cs-CZ" sz="2400" dirty="0"/>
              <a:t>projektový záměr / nápad</a:t>
            </a:r>
          </a:p>
          <a:p>
            <a:pPr lvl="1">
              <a:buFontTx/>
              <a:buChar char="-"/>
            </a:pPr>
            <a:r>
              <a:rPr lang="cs-CZ" sz="2400" dirty="0"/>
              <a:t>příprava žádosti o podporu a příloh</a:t>
            </a:r>
          </a:p>
          <a:p>
            <a:pPr lvl="1">
              <a:buFontTx/>
              <a:buChar char="-"/>
            </a:pPr>
            <a:r>
              <a:rPr lang="cs-CZ" sz="2400" dirty="0"/>
              <a:t>výběrové řízení</a:t>
            </a:r>
          </a:p>
          <a:p>
            <a:pPr lvl="1">
              <a:buFontTx/>
              <a:buChar char="-"/>
            </a:pPr>
            <a:r>
              <a:rPr lang="cs-CZ" sz="2400" dirty="0"/>
              <a:t>změny v projektu</a:t>
            </a:r>
          </a:p>
          <a:p>
            <a:pPr lvl="1">
              <a:buFontTx/>
              <a:buChar char="-"/>
            </a:pPr>
            <a:r>
              <a:rPr lang="cs-CZ" sz="2400" dirty="0"/>
              <a:t>příprava Zpráv o realizaci (</a:t>
            </a:r>
            <a:r>
              <a:rPr lang="cs-CZ" sz="2400" dirty="0" err="1"/>
              <a:t>ZoR</a:t>
            </a:r>
            <a:r>
              <a:rPr lang="cs-CZ" sz="2400" dirty="0"/>
              <a:t>) a Žádostí o platbu (</a:t>
            </a:r>
            <a:r>
              <a:rPr lang="cs-CZ" sz="2400" dirty="0" err="1"/>
              <a:t>ŽoP</a:t>
            </a:r>
            <a:r>
              <a:rPr lang="cs-CZ" sz="2400" dirty="0"/>
              <a:t>)</a:t>
            </a:r>
          </a:p>
          <a:p>
            <a:pPr lvl="1">
              <a:buFontTx/>
              <a:buChar char="-"/>
            </a:pPr>
            <a:r>
              <a:rPr lang="cs-CZ" sz="2400" dirty="0"/>
              <a:t>kontroly projektu (CRR, MMR, FÚ, …)</a:t>
            </a:r>
          </a:p>
          <a:p>
            <a:pPr>
              <a:buFontTx/>
              <a:buChar char="-"/>
            </a:pPr>
            <a:r>
              <a:rPr lang="cs-CZ" sz="2800" b="1" dirty="0"/>
              <a:t> informační semináře</a:t>
            </a:r>
          </a:p>
          <a:p>
            <a:pPr lvl="1">
              <a:buFontTx/>
              <a:buChar char="-"/>
            </a:pPr>
            <a:r>
              <a:rPr lang="cs-CZ" sz="2600" dirty="0"/>
              <a:t>pro žadatele </a:t>
            </a:r>
          </a:p>
          <a:p>
            <a:pPr lvl="1">
              <a:buFontTx/>
              <a:buChar char="-"/>
            </a:pPr>
            <a:r>
              <a:rPr lang="cs-CZ" sz="2600" dirty="0"/>
              <a:t>pro příjemce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0D3C463-537E-40B7-9B2C-F193C46FE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268" y="625364"/>
            <a:ext cx="1183589" cy="10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1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3E2DCC-1C10-4E1C-83E3-E1AA7045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4" y="-28280"/>
            <a:ext cx="7543800" cy="1450757"/>
          </a:xfrm>
        </p:spPr>
        <p:txBody>
          <a:bodyPr>
            <a:normAutofit/>
          </a:bodyPr>
          <a:lstStyle/>
          <a:p>
            <a:r>
              <a:rPr lang="cs-CZ" sz="4000" b="1" cap="all" dirty="0"/>
              <a:t>konzultační podpora MAS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DABCA42-1F1A-4F97-8F16-824A9EDF2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5405" y="2279728"/>
            <a:ext cx="6757639" cy="31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0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CLLD v IROP podrobněji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2697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113222" cy="1450757"/>
          </a:xfrm>
        </p:spPr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CLLD v IROP 2021-27</a:t>
            </a:r>
            <a:br>
              <a:rPr lang="cs-CZ" b="1" dirty="0">
                <a:latin typeface="+mn-lt"/>
              </a:rPr>
            </a:br>
            <a:r>
              <a:rPr lang="cs-CZ" b="1" dirty="0">
                <a:latin typeface="+mn-lt"/>
              </a:rPr>
              <a:t>a DOPRAVA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838112"/>
            <a:ext cx="8808720" cy="42679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b="1" dirty="0"/>
              <a:t> Bezpečnost v dopravě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dirty="0"/>
              <a:t>výstavba, modernizace a rekonstrukce komunikací pro pěší </a:t>
            </a:r>
            <a:br>
              <a:rPr lang="cs-CZ" sz="2200" dirty="0"/>
            </a:br>
            <a:r>
              <a:rPr lang="cs-CZ" sz="2200" dirty="0"/>
              <a:t>v trase nebo v křížení pozemní komunikace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dirty="0"/>
              <a:t>zvyšování bezpečnosti pěší a automobilové dopravy </a:t>
            </a:r>
            <a:br>
              <a:rPr lang="cs-CZ" sz="2200" dirty="0"/>
            </a:br>
            <a:r>
              <a:rPr lang="cs-CZ" sz="2200" dirty="0"/>
              <a:t>stavebními úpravami </a:t>
            </a:r>
            <a:r>
              <a:rPr lang="cs-CZ" sz="2200" u="sng" dirty="0">
                <a:solidFill>
                  <a:schemeClr val="accent2"/>
                </a:solidFill>
              </a:rPr>
              <a:t>a instalací prvků zklidňujících dopravu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u="sng" dirty="0">
                <a:solidFill>
                  <a:schemeClr val="accent2"/>
                </a:solidFill>
              </a:rPr>
              <a:t>rekonstrukce místních komunikací jako doplňková aktivita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b="1" dirty="0"/>
              <a:t> Infrastruktura pro cyklistickou dopravu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dirty="0"/>
              <a:t>výstavba, modernizace a rekonstrukce vyhrazených komunikací pro cyklisty sloužících k dopravě do zaměstnání, škol a za službami, </a:t>
            </a:r>
            <a:r>
              <a:rPr lang="cs-CZ" sz="2200" u="sng" dirty="0">
                <a:solidFill>
                  <a:schemeClr val="accent2"/>
                </a:solidFill>
              </a:rPr>
              <a:t>nebo napojující se na stávající cyklostezky</a:t>
            </a:r>
            <a:r>
              <a:rPr lang="cs-CZ" sz="2200" dirty="0"/>
              <a:t>, včetně doprovodné infrastruktury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dirty="0"/>
              <a:t>realizace doprovodné cyklistické infrastruktury při vyhrazených komunikacích pro cyklisty s vysokou intenzitou dopravy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cs-CZ" sz="2200" dirty="0"/>
              <a:t>- </a:t>
            </a:r>
            <a:r>
              <a:rPr lang="cs-CZ" sz="2200" strike="sngStrike" dirty="0">
                <a:solidFill>
                  <a:srgbClr val="FF0000"/>
                </a:solidFill>
              </a:rPr>
              <a:t>terminály</a:t>
            </a:r>
            <a:r>
              <a:rPr lang="cs-CZ" sz="2200" dirty="0"/>
              <a:t> &gt; IP a ITI, příp. CLLD - veřejná prostranství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cs-CZ" sz="2200" dirty="0"/>
              <a:t>- </a:t>
            </a:r>
            <a:r>
              <a:rPr lang="cs-CZ" sz="2200" strike="sngStrike" dirty="0" err="1">
                <a:solidFill>
                  <a:srgbClr val="FF0000"/>
                </a:solidFill>
              </a:rPr>
              <a:t>nízkoemisní</a:t>
            </a:r>
            <a:r>
              <a:rPr lang="cs-CZ" sz="2200" strike="sngStrike" dirty="0">
                <a:solidFill>
                  <a:srgbClr val="FF0000"/>
                </a:solidFill>
              </a:rPr>
              <a:t> vozidla, telematika</a:t>
            </a:r>
            <a:r>
              <a:rPr lang="cs-CZ" sz="2200" dirty="0"/>
              <a:t> &gt; IP a ITI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cs-CZ" sz="2200" i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40378FA-D036-4D7B-9027-A8C007CE5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487" y="558519"/>
            <a:ext cx="1209643" cy="11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47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113222" cy="1450757"/>
          </a:xfrm>
        </p:spPr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CLLD v IROP 2021-27</a:t>
            </a:r>
            <a:br>
              <a:rPr lang="cs-CZ" b="1" dirty="0">
                <a:latin typeface="+mn-lt"/>
              </a:rPr>
            </a:br>
            <a:r>
              <a:rPr lang="cs-CZ" b="1" dirty="0">
                <a:latin typeface="+mn-lt"/>
              </a:rPr>
              <a:t>a VEŘEJNÁ PROSTRANSTVÍ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838112"/>
            <a:ext cx="8808720" cy="42679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b="1" dirty="0">
                <a:solidFill>
                  <a:schemeClr val="accent2"/>
                </a:solidFill>
              </a:rPr>
              <a:t> </a:t>
            </a:r>
            <a:r>
              <a:rPr lang="cs-CZ" sz="2200" b="1" u="sng" dirty="0">
                <a:solidFill>
                  <a:schemeClr val="accent2"/>
                </a:solidFill>
              </a:rPr>
              <a:t>Revitalizace veřejných prostranství</a:t>
            </a:r>
            <a:endParaRPr lang="cs-CZ" sz="2200" u="sng" dirty="0">
              <a:solidFill>
                <a:schemeClr val="accent2"/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u="sng" dirty="0">
                <a:solidFill>
                  <a:schemeClr val="accent2"/>
                </a:solidFill>
              </a:rPr>
              <a:t>realizace zelené infrastruktury a souvisejících opatření nezbytných </a:t>
            </a:r>
            <a:br>
              <a:rPr lang="cs-CZ" sz="2200" u="sng" dirty="0">
                <a:solidFill>
                  <a:schemeClr val="accent2"/>
                </a:solidFill>
              </a:rPr>
            </a:br>
            <a:r>
              <a:rPr lang="cs-CZ" sz="2200" u="sng" dirty="0">
                <a:solidFill>
                  <a:schemeClr val="accent2"/>
                </a:solidFill>
              </a:rPr>
              <a:t>pro její rozvoj a pro zlepšení kvality veřejných prostranství 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i="1" u="sng" dirty="0">
                <a:solidFill>
                  <a:schemeClr val="accent2"/>
                </a:solidFill>
              </a:rPr>
              <a:t>(např. povrchy a podloží veřejných prostranství umožňující </a:t>
            </a:r>
            <a:br>
              <a:rPr lang="cs-CZ" sz="2200" i="1" u="sng" dirty="0">
                <a:solidFill>
                  <a:schemeClr val="accent2"/>
                </a:solidFill>
              </a:rPr>
            </a:br>
            <a:r>
              <a:rPr lang="cs-CZ" sz="2200" i="1" u="sng" dirty="0">
                <a:solidFill>
                  <a:schemeClr val="accent2"/>
                </a:solidFill>
              </a:rPr>
              <a:t>lepší zasakování srážkové vody, retenční a akumulační nádrže, </a:t>
            </a:r>
            <a:br>
              <a:rPr lang="cs-CZ" sz="2200" i="1" u="sng" dirty="0">
                <a:solidFill>
                  <a:schemeClr val="accent2"/>
                </a:solidFill>
              </a:rPr>
            </a:br>
            <a:r>
              <a:rPr lang="cs-CZ" sz="2200" i="1" u="sng" dirty="0" err="1">
                <a:solidFill>
                  <a:schemeClr val="accent2"/>
                </a:solidFill>
              </a:rPr>
              <a:t>prokořeňovací</a:t>
            </a:r>
            <a:r>
              <a:rPr lang="cs-CZ" sz="2200" i="1" u="sng" dirty="0">
                <a:solidFill>
                  <a:schemeClr val="accent2"/>
                </a:solidFill>
              </a:rPr>
              <a:t> buňky stromů, výsadba vegetace, </a:t>
            </a:r>
            <a:r>
              <a:rPr lang="cs-CZ" sz="2200" i="1" u="sng" dirty="0" err="1">
                <a:solidFill>
                  <a:schemeClr val="accent2"/>
                </a:solidFill>
              </a:rPr>
              <a:t>průlehy</a:t>
            </a:r>
            <a:r>
              <a:rPr lang="cs-CZ" sz="2200" i="1" u="sng" dirty="0">
                <a:solidFill>
                  <a:schemeClr val="accent2"/>
                </a:solidFill>
              </a:rPr>
              <a:t>, </a:t>
            </a:r>
            <a:br>
              <a:rPr lang="cs-CZ" sz="2200" i="1" u="sng" dirty="0">
                <a:solidFill>
                  <a:schemeClr val="accent2"/>
                </a:solidFill>
              </a:rPr>
            </a:br>
            <a:r>
              <a:rPr lang="cs-CZ" sz="2200" i="1" u="sng" dirty="0">
                <a:solidFill>
                  <a:schemeClr val="accent2"/>
                </a:solidFill>
              </a:rPr>
              <a:t>vodní prvky, vodní plochy, městský mobiliář, herní prvky, </a:t>
            </a:r>
            <a:br>
              <a:rPr lang="cs-CZ" sz="2200" i="1" u="sng" dirty="0">
                <a:solidFill>
                  <a:schemeClr val="accent2"/>
                </a:solidFill>
              </a:rPr>
            </a:br>
            <a:r>
              <a:rPr lang="cs-CZ" sz="2200" i="1" u="sng" dirty="0">
                <a:solidFill>
                  <a:schemeClr val="accent2"/>
                </a:solidFill>
              </a:rPr>
              <a:t>dětská a </a:t>
            </a:r>
            <a:r>
              <a:rPr lang="cs-CZ" sz="2200" i="1" u="sng" dirty="0" err="1">
                <a:solidFill>
                  <a:schemeClr val="accent2"/>
                </a:solidFill>
              </a:rPr>
              <a:t>workoutová</a:t>
            </a:r>
            <a:r>
              <a:rPr lang="cs-CZ" sz="2200" i="1" u="sng" dirty="0">
                <a:solidFill>
                  <a:schemeClr val="accent2"/>
                </a:solidFill>
              </a:rPr>
              <a:t> hřiště, veřejné osvětlení, veřejné toalety)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u="sng" dirty="0">
                <a:solidFill>
                  <a:schemeClr val="accent2"/>
                </a:solidFill>
              </a:rPr>
              <a:t>revitalizace nevyužívaných ploch, kde budou budována </a:t>
            </a:r>
            <a:br>
              <a:rPr lang="cs-CZ" sz="2200" u="sng" dirty="0">
                <a:solidFill>
                  <a:schemeClr val="accent2"/>
                </a:solidFill>
              </a:rPr>
            </a:br>
            <a:r>
              <a:rPr lang="cs-CZ" sz="2200" u="sng" dirty="0">
                <a:solidFill>
                  <a:schemeClr val="accent2"/>
                </a:solidFill>
              </a:rPr>
              <a:t>veřejná prostranství a zelená infrastruktura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i="1" dirty="0">
                <a:solidFill>
                  <a:schemeClr val="tx1"/>
                </a:solidFill>
              </a:rPr>
              <a:t>žadatel obec, zeleň do cca 30%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i="1" dirty="0"/>
              <a:t>sídelní zeleň &gt; CLLD v OPŽP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cs-CZ" sz="2200" i="1" u="sng" dirty="0">
              <a:solidFill>
                <a:schemeClr val="accent2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9F60BA2-D59E-447A-809D-C4027E04E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738" y="286604"/>
            <a:ext cx="1256603" cy="125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55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113222" cy="1450757"/>
          </a:xfrm>
        </p:spPr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CLLD v IROP 2021-27</a:t>
            </a:r>
            <a:br>
              <a:rPr lang="cs-CZ" b="1" dirty="0">
                <a:latin typeface="+mn-lt"/>
              </a:rPr>
            </a:br>
            <a:r>
              <a:rPr lang="cs-CZ" b="1" dirty="0">
                <a:latin typeface="+mn-lt"/>
              </a:rPr>
              <a:t>a IZS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838112"/>
            <a:ext cx="8808720" cy="42679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b="1" dirty="0"/>
              <a:t> Podpora jednotek sboru dobrovolných hasičů kategorie II, III </a:t>
            </a:r>
            <a:r>
              <a:rPr lang="cs-CZ" sz="2200" b="1" u="sng" dirty="0">
                <a:solidFill>
                  <a:schemeClr val="accent2"/>
                </a:solidFill>
              </a:rPr>
              <a:t>a V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dirty="0"/>
              <a:t>výstavba a rekonstrukce požárních zbrojnic, pořízení požární techniky, </a:t>
            </a:r>
            <a:r>
              <a:rPr lang="cs-CZ" sz="2200" u="sng" dirty="0">
                <a:solidFill>
                  <a:schemeClr val="accent2"/>
                </a:solidFill>
              </a:rPr>
              <a:t>vybudování a revitalizace umělých zdrojů požární vody v obcích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i="1" dirty="0"/>
              <a:t>konečný výčet způsobilého vybavení daný GŘ HZS ČR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i="1" dirty="0"/>
              <a:t>zatím bez výčtu podporovaných regionů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i="1" dirty="0"/>
              <a:t>spolková činnost SDH &gt; CLLD v SZP (PRV)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BB5A9B-F7F1-4B0A-AA6F-1EC88B72A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568" y="365660"/>
            <a:ext cx="1184944" cy="121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18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113222" cy="1450757"/>
          </a:xfrm>
        </p:spPr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CLLD v IROP 2021-27</a:t>
            </a:r>
            <a:br>
              <a:rPr lang="cs-CZ" b="1" dirty="0">
                <a:latin typeface="+mn-lt"/>
              </a:rPr>
            </a:br>
            <a:r>
              <a:rPr lang="cs-CZ" b="1" dirty="0">
                <a:latin typeface="+mn-lt"/>
              </a:rPr>
              <a:t>a VZDĚLÁVÁNÍ – 1 ze 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838112"/>
            <a:ext cx="8808720" cy="42679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b="1" dirty="0"/>
              <a:t> Rekonstrukce infrastruktury MŠ </a:t>
            </a:r>
            <a:br>
              <a:rPr lang="cs-CZ" sz="2200" b="1" dirty="0"/>
            </a:br>
            <a:r>
              <a:rPr lang="cs-CZ" sz="2200" b="1" dirty="0"/>
              <a:t> a zařízení péče o děti typu dětské skupiny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dirty="0"/>
              <a:t>navýšení kapacit </a:t>
            </a:r>
            <a:r>
              <a:rPr lang="cs-CZ" sz="2200" u="sng" dirty="0">
                <a:solidFill>
                  <a:schemeClr val="accent2"/>
                </a:solidFill>
              </a:rPr>
              <a:t>a úpravy související se snižováním </a:t>
            </a:r>
            <a:br>
              <a:rPr lang="cs-CZ" sz="2200" u="sng" dirty="0">
                <a:solidFill>
                  <a:schemeClr val="accent2"/>
                </a:solidFill>
              </a:rPr>
            </a:br>
            <a:r>
              <a:rPr lang="cs-CZ" sz="2200" u="sng" dirty="0">
                <a:solidFill>
                  <a:schemeClr val="accent2"/>
                </a:solidFill>
              </a:rPr>
              <a:t>počtu dětí ve třídě</a:t>
            </a:r>
            <a:r>
              <a:rPr lang="cs-CZ" sz="2200" dirty="0"/>
              <a:t>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u="sng" dirty="0">
                <a:solidFill>
                  <a:schemeClr val="accent2"/>
                </a:solidFill>
              </a:rPr>
              <a:t>zvyšování kvality podmínek v MŠ pro poskytování vzdělávání, </a:t>
            </a:r>
            <a:br>
              <a:rPr lang="cs-CZ" sz="2200" u="sng" dirty="0">
                <a:solidFill>
                  <a:schemeClr val="accent2"/>
                </a:solidFill>
              </a:rPr>
            </a:br>
            <a:r>
              <a:rPr lang="cs-CZ" sz="2200" u="sng" dirty="0">
                <a:solidFill>
                  <a:schemeClr val="accent2"/>
                </a:solidFill>
              </a:rPr>
              <a:t>včetně vzdělávání dětí se speciálními vzdělávacími potřebami, </a:t>
            </a:r>
            <a:br>
              <a:rPr lang="cs-CZ" sz="2200" u="sng" dirty="0">
                <a:solidFill>
                  <a:schemeClr val="accent2"/>
                </a:solidFill>
              </a:rPr>
            </a:br>
            <a:r>
              <a:rPr lang="cs-CZ" sz="2200" u="sng" dirty="0">
                <a:solidFill>
                  <a:schemeClr val="accent2"/>
                </a:solidFill>
              </a:rPr>
              <a:t>s ohledem na zajištění hygienických požadavků v MŠ, </a:t>
            </a:r>
            <a:br>
              <a:rPr lang="cs-CZ" sz="2200" u="sng" dirty="0">
                <a:solidFill>
                  <a:schemeClr val="accent2"/>
                </a:solidFill>
              </a:rPr>
            </a:br>
            <a:r>
              <a:rPr lang="cs-CZ" sz="2200" u="sng" dirty="0">
                <a:solidFill>
                  <a:schemeClr val="accent2"/>
                </a:solidFill>
              </a:rPr>
              <a:t>kde jsou nedostatky identifikovány krajskou hygienickou stanicí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dirty="0"/>
              <a:t>vznik nových zařízení péče o děti typu dětské skupiny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i="1" dirty="0"/>
              <a:t>zůstává podmínka souladu s MAP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B75D35-7BF5-458B-88C6-340DAB246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793" y="427557"/>
            <a:ext cx="1156493" cy="116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55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113222" cy="1450757"/>
          </a:xfrm>
        </p:spPr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CLLD v IROP 2021-27</a:t>
            </a:r>
            <a:br>
              <a:rPr lang="cs-CZ" b="1" dirty="0">
                <a:latin typeface="+mn-lt"/>
              </a:rPr>
            </a:br>
            <a:r>
              <a:rPr lang="cs-CZ" b="1" dirty="0">
                <a:latin typeface="+mn-lt"/>
              </a:rPr>
              <a:t>a VZDĚLÁVÁNÍ – 2 ze 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838112"/>
            <a:ext cx="8808720" cy="42679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b="1" dirty="0"/>
              <a:t> Infrastruktura ZŠ  ve vazbě na odborné učebny </a:t>
            </a:r>
            <a:br>
              <a:rPr lang="cs-CZ" sz="2200" b="1" dirty="0"/>
            </a:br>
            <a:r>
              <a:rPr lang="cs-CZ" sz="2200" b="1" dirty="0"/>
              <a:t> </a:t>
            </a:r>
            <a:r>
              <a:rPr lang="cs-CZ" sz="2200" b="1" u="sng" dirty="0">
                <a:solidFill>
                  <a:schemeClr val="accent2"/>
                </a:solidFill>
              </a:rPr>
              <a:t>a rekonstrukce učeben neúplných škol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dirty="0"/>
              <a:t>podpora vybudování a vybavení odborných učeben ZŠ </a:t>
            </a:r>
            <a:br>
              <a:rPr lang="cs-CZ" sz="2200" dirty="0"/>
            </a:br>
            <a:r>
              <a:rPr lang="cs-CZ" sz="2200" dirty="0"/>
              <a:t>ve vazbě na přírodní vědy, polytechnické vzdělávání, </a:t>
            </a:r>
            <a:br>
              <a:rPr lang="cs-CZ" sz="2200" dirty="0"/>
            </a:br>
            <a:r>
              <a:rPr lang="cs-CZ" sz="2200" dirty="0"/>
              <a:t>cizí jazyky, práci s digitálními technologiemi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dirty="0"/>
              <a:t>budování vnitřní konektivity škol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dirty="0"/>
              <a:t>vybudování zázemí pro školní poradenské pracoviště a pro práci </a:t>
            </a:r>
            <a:br>
              <a:rPr lang="cs-CZ" sz="2200" dirty="0"/>
            </a:br>
            <a:r>
              <a:rPr lang="cs-CZ" sz="2200" dirty="0"/>
              <a:t>s žáky se speciálními vzdělávacími potřebami </a:t>
            </a:r>
            <a:r>
              <a:rPr lang="cs-CZ" sz="2200" u="sng" dirty="0">
                <a:solidFill>
                  <a:schemeClr val="accent2"/>
                </a:solidFill>
              </a:rPr>
              <a:t>(např. klidové zóny, reedukační učebny)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u="sng" dirty="0">
                <a:solidFill>
                  <a:schemeClr val="accent2"/>
                </a:solidFill>
              </a:rPr>
              <a:t>budování zázemí pro pedagogické i nepedagogické pracovníky škol vedoucí k vyšší kvalitě vzdělávání ve školách (např. kabinety)</a:t>
            </a:r>
            <a:endParaRPr lang="cs-CZ" sz="2200" i="1" u="sng" dirty="0">
              <a:solidFill>
                <a:schemeClr val="accent2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900CC6-844B-44DA-9CA1-35B9DE664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905" y="426715"/>
            <a:ext cx="1158340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76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0054" y="485708"/>
            <a:ext cx="7993207" cy="937261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400" b="1" dirty="0">
                <a:latin typeface="+mn-lt"/>
              </a:rPr>
              <a:t>LAG = MAS = MÍSTNÍ AKČNÍ SKUPINA</a:t>
            </a:r>
            <a:br>
              <a:rPr lang="cs-CZ" sz="4400" b="1" dirty="0">
                <a:latin typeface="+mn-lt"/>
              </a:rPr>
            </a:br>
            <a:r>
              <a:rPr lang="cs-CZ" sz="1800" b="1" dirty="0">
                <a:latin typeface="+mn-lt"/>
              </a:rPr>
              <a:t>(nebo skupina pro místní akce?)</a:t>
            </a:r>
            <a:endParaRPr lang="cs-CZ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964724"/>
            <a:ext cx="8808720" cy="4267912"/>
          </a:xfrm>
        </p:spPr>
        <p:txBody>
          <a:bodyPr>
            <a:noAutofit/>
          </a:bodyPr>
          <a:lstStyle/>
          <a:p>
            <a:endParaRPr lang="cs-CZ" sz="3200" b="1" dirty="0"/>
          </a:p>
          <a:p>
            <a:endParaRPr lang="cs-CZ" sz="32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F41BFA3-37C5-4BA2-A413-FC69EC77A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115" y="1751881"/>
            <a:ext cx="6665835" cy="46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71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113222" cy="1450757"/>
          </a:xfrm>
        </p:spPr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CLLD v IROP 2021-27</a:t>
            </a:r>
            <a:br>
              <a:rPr lang="cs-CZ" b="1" dirty="0">
                <a:latin typeface="+mn-lt"/>
              </a:rPr>
            </a:br>
            <a:r>
              <a:rPr lang="cs-CZ" b="1" dirty="0">
                <a:latin typeface="+mn-lt"/>
              </a:rPr>
              <a:t>a VZDĚLÁVÁNÍ – 3 ze 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838112"/>
            <a:ext cx="8808720" cy="4267912"/>
          </a:xfrm>
        </p:spPr>
        <p:txBody>
          <a:bodyPr>
            <a:noAutofit/>
          </a:bodyPr>
          <a:lstStyle/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u="sng" dirty="0">
                <a:solidFill>
                  <a:schemeClr val="accent2"/>
                </a:solidFill>
              </a:rPr>
              <a:t>vytvoření vnitřního i venkovního zázemí pro komunitní aktivity </a:t>
            </a:r>
            <a:br>
              <a:rPr lang="cs-CZ" sz="2200" u="sng" dirty="0">
                <a:solidFill>
                  <a:schemeClr val="accent2"/>
                </a:solidFill>
              </a:rPr>
            </a:br>
            <a:r>
              <a:rPr lang="cs-CZ" sz="2200" u="sng" dirty="0">
                <a:solidFill>
                  <a:schemeClr val="accent2"/>
                </a:solidFill>
              </a:rPr>
              <a:t>při ZŠ vedoucí k sociální inkluzi (např. veřejně přístupné prostory </a:t>
            </a:r>
            <a:br>
              <a:rPr lang="cs-CZ" sz="2200" u="sng" dirty="0">
                <a:solidFill>
                  <a:schemeClr val="accent2"/>
                </a:solidFill>
              </a:rPr>
            </a:br>
            <a:r>
              <a:rPr lang="cs-CZ" sz="2200" u="sng" dirty="0">
                <a:solidFill>
                  <a:schemeClr val="accent2"/>
                </a:solidFill>
              </a:rPr>
              <a:t>pro sportovní aktivity, knihovny, společenské místnosti), které by </a:t>
            </a:r>
            <a:br>
              <a:rPr lang="cs-CZ" sz="2200" u="sng" dirty="0">
                <a:solidFill>
                  <a:schemeClr val="accent2"/>
                </a:solidFill>
              </a:rPr>
            </a:br>
            <a:r>
              <a:rPr lang="cs-CZ" sz="2200" u="sng" dirty="0">
                <a:solidFill>
                  <a:schemeClr val="accent2"/>
                </a:solidFill>
              </a:rPr>
              <a:t>po vyučování sloužilo jako centrum vzdělanosti a komunitních aktivit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i="1" dirty="0">
                <a:solidFill>
                  <a:schemeClr val="tx1"/>
                </a:solidFill>
              </a:rPr>
              <a:t>veřejně přístupná školní hřiště, tělocvičny, auly, … = možnost </a:t>
            </a:r>
            <a:br>
              <a:rPr lang="cs-CZ" sz="2200" i="1" dirty="0">
                <a:solidFill>
                  <a:schemeClr val="tx1"/>
                </a:solidFill>
              </a:rPr>
            </a:br>
            <a:r>
              <a:rPr lang="cs-CZ" sz="2200" i="1" dirty="0">
                <a:solidFill>
                  <a:schemeClr val="tx1"/>
                </a:solidFill>
              </a:rPr>
              <a:t>podpory tzv. komunitní školy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u="sng" dirty="0">
                <a:solidFill>
                  <a:schemeClr val="accent2"/>
                </a:solidFill>
              </a:rPr>
              <a:t>rekonstrukce učeben neúplných škol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i="1" dirty="0">
                <a:solidFill>
                  <a:schemeClr val="tx1"/>
                </a:solidFill>
              </a:rPr>
              <a:t>kmenové učebny venkovských malotřídek</a:t>
            </a:r>
            <a:endParaRPr lang="cs-CZ" sz="22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u="sng" dirty="0">
                <a:solidFill>
                  <a:schemeClr val="accent2"/>
                </a:solidFill>
              </a:rPr>
              <a:t>doprovodná infrastruktura zázemí školy jako doplňková aktivita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i="1" dirty="0"/>
              <a:t>zůstává podmínka souladu s MAP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i="1" dirty="0"/>
              <a:t>školní kuchyně a jídelny &gt; CLLD v SZP (PRV)</a:t>
            </a:r>
          </a:p>
          <a:p>
            <a:pPr lvl="0">
              <a:spcBef>
                <a:spcPts val="1000"/>
              </a:spcBef>
              <a:spcAft>
                <a:spcPts val="0"/>
              </a:spcAft>
            </a:pPr>
            <a:r>
              <a:rPr lang="cs-CZ" sz="2200" dirty="0"/>
              <a:t>- </a:t>
            </a:r>
            <a:r>
              <a:rPr lang="cs-CZ" sz="2200" strike="sngStrike" dirty="0">
                <a:solidFill>
                  <a:srgbClr val="FF0000"/>
                </a:solidFill>
              </a:rPr>
              <a:t>SŠ</a:t>
            </a:r>
            <a:r>
              <a:rPr lang="cs-CZ" sz="2200" dirty="0"/>
              <a:t> &gt; IP / </a:t>
            </a:r>
            <a:r>
              <a:rPr lang="cs-CZ" sz="2200" dirty="0" err="1"/>
              <a:t>RAPy</a:t>
            </a:r>
            <a:endParaRPr lang="cs-CZ" sz="2200" dirty="0"/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lang="cs-CZ" sz="2200" dirty="0"/>
              <a:t>- </a:t>
            </a:r>
            <a:r>
              <a:rPr lang="cs-CZ" sz="2200" strike="sngStrike" dirty="0">
                <a:solidFill>
                  <a:srgbClr val="FF0000"/>
                </a:solidFill>
              </a:rPr>
              <a:t>zájmové, neformální a celoživotní vzdělávání</a:t>
            </a:r>
            <a:r>
              <a:rPr lang="cs-CZ" sz="2200" dirty="0"/>
              <a:t> &gt; CLLD v SZP (PRV)</a:t>
            </a:r>
            <a:endParaRPr lang="cs-CZ" sz="2200" b="1" dirty="0"/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cs-CZ" sz="2200" i="1" u="sng" dirty="0">
              <a:solidFill>
                <a:schemeClr val="accent2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D8159F3-DFE3-4C23-A563-9A85BD2F8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230" y="426715"/>
            <a:ext cx="1158340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46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113222" cy="1450757"/>
          </a:xfrm>
        </p:spPr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CLLD v IROP 2021-27</a:t>
            </a:r>
            <a:br>
              <a:rPr lang="cs-CZ" b="1" dirty="0">
                <a:latin typeface="+mn-lt"/>
              </a:rPr>
            </a:br>
            <a:r>
              <a:rPr lang="cs-CZ" b="1" dirty="0">
                <a:latin typeface="+mn-lt"/>
              </a:rPr>
              <a:t>a SOCIÁLNÍ OBLAST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838112"/>
            <a:ext cx="8808720" cy="42679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b="1" dirty="0"/>
              <a:t> Infrastruktura pro sociální služby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dirty="0"/>
              <a:t>infrastruktura sociálních služeb poskytovaných podle zákona </a:t>
            </a:r>
            <a:br>
              <a:rPr lang="cs-CZ" sz="2200" dirty="0"/>
            </a:br>
            <a:r>
              <a:rPr lang="cs-CZ" sz="2200" dirty="0"/>
              <a:t>o sociálních službách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cs-CZ" sz="2200" dirty="0"/>
              <a:t>- </a:t>
            </a:r>
            <a:r>
              <a:rPr lang="cs-CZ" sz="2200" strike="sngStrike" dirty="0">
                <a:solidFill>
                  <a:srgbClr val="FF0000"/>
                </a:solidFill>
              </a:rPr>
              <a:t>komunitní centra</a:t>
            </a:r>
            <a:r>
              <a:rPr lang="cs-CZ" sz="2200" dirty="0"/>
              <a:t> &gt; CLLD v SZP (PRV), v IROP nebudou vůbec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cs-CZ" sz="2200" dirty="0"/>
              <a:t>- </a:t>
            </a:r>
            <a:r>
              <a:rPr lang="cs-CZ" sz="2200" strike="sngStrike" dirty="0">
                <a:solidFill>
                  <a:srgbClr val="FF0000"/>
                </a:solidFill>
              </a:rPr>
              <a:t>sociální bydlení</a:t>
            </a:r>
            <a:r>
              <a:rPr lang="cs-CZ" sz="2200" dirty="0"/>
              <a:t> &gt; IP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cs-CZ" sz="2200" dirty="0"/>
              <a:t>- </a:t>
            </a:r>
            <a:r>
              <a:rPr lang="cs-CZ" sz="2200" strike="sngStrike" dirty="0">
                <a:solidFill>
                  <a:srgbClr val="FF0000"/>
                </a:solidFill>
              </a:rPr>
              <a:t>psychiatrie</a:t>
            </a:r>
            <a:r>
              <a:rPr lang="cs-CZ" sz="2200" dirty="0"/>
              <a:t> &gt; nebude v IROP podporováno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cs-CZ" sz="2200" dirty="0"/>
              <a:t>- </a:t>
            </a:r>
            <a:r>
              <a:rPr lang="cs-CZ" sz="2200" strike="sngStrike" dirty="0">
                <a:solidFill>
                  <a:srgbClr val="FF0000"/>
                </a:solidFill>
              </a:rPr>
              <a:t>sociální podnikání</a:t>
            </a:r>
            <a:r>
              <a:rPr lang="cs-CZ" sz="2200" dirty="0"/>
              <a:t> &gt; nebude v IROP podporováno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88C1786-23C6-46B7-A58F-66F75E49E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755" y="379847"/>
            <a:ext cx="1269990" cy="126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57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113222" cy="1450757"/>
          </a:xfrm>
        </p:spPr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CLLD v IROP 2021-27</a:t>
            </a:r>
            <a:br>
              <a:rPr lang="cs-CZ" b="1" dirty="0">
                <a:latin typeface="+mn-lt"/>
              </a:rPr>
            </a:br>
            <a:r>
              <a:rPr lang="cs-CZ" b="1" dirty="0">
                <a:latin typeface="+mn-lt"/>
              </a:rPr>
              <a:t>a KULTURA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838112"/>
            <a:ext cx="8808720" cy="42679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b="1" dirty="0"/>
              <a:t>Revitalizace </a:t>
            </a:r>
            <a:r>
              <a:rPr lang="cs-CZ" sz="2200" b="1" strike="sngStrike" dirty="0">
                <a:solidFill>
                  <a:srgbClr val="FF0000"/>
                </a:solidFill>
              </a:rPr>
              <a:t>národních</a:t>
            </a:r>
            <a:r>
              <a:rPr lang="cs-CZ" sz="2200" b="1" dirty="0"/>
              <a:t> </a:t>
            </a:r>
            <a:r>
              <a:rPr lang="cs-CZ" sz="2200" b="1" u="sng" dirty="0">
                <a:solidFill>
                  <a:schemeClr val="accent2"/>
                </a:solidFill>
              </a:rPr>
              <a:t>kulturních</a:t>
            </a:r>
            <a:r>
              <a:rPr lang="cs-CZ" sz="2200" b="1" dirty="0"/>
              <a:t> památek </a:t>
            </a:r>
            <a:r>
              <a:rPr lang="cs-CZ" sz="2200" b="1" strike="sngStrike" dirty="0">
                <a:solidFill>
                  <a:srgbClr val="FF0000"/>
                </a:solidFill>
              </a:rPr>
              <a:t>a UNESCO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dirty="0"/>
              <a:t>revitalizace památek, expozice, depozitáře, technické zázemí, </a:t>
            </a:r>
            <a:br>
              <a:rPr lang="cs-CZ" sz="2200" dirty="0"/>
            </a:br>
            <a:r>
              <a:rPr lang="cs-CZ" sz="2200" dirty="0"/>
              <a:t>návštěvnická centra, edukační centra, restaurování, vybavení pro konzervaci a restaurování, evidence a dokumentace sbírkových fondů, parky u památek, </a:t>
            </a:r>
            <a:r>
              <a:rPr lang="cs-CZ" sz="2200" u="sng" dirty="0">
                <a:solidFill>
                  <a:schemeClr val="accent2"/>
                </a:solidFill>
              </a:rPr>
              <a:t>parkoviště u památek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b="1" dirty="0"/>
              <a:t>Revitalizace a vybavení </a:t>
            </a:r>
            <a:r>
              <a:rPr lang="cs-CZ" sz="2200" b="1" strike="sngStrike" dirty="0">
                <a:solidFill>
                  <a:srgbClr val="FF0000"/>
                </a:solidFill>
              </a:rPr>
              <a:t>krajských</a:t>
            </a:r>
            <a:r>
              <a:rPr lang="cs-CZ" sz="2200" b="1" dirty="0"/>
              <a:t> </a:t>
            </a:r>
            <a:r>
              <a:rPr lang="cs-CZ" sz="2200" b="1" u="sng" dirty="0">
                <a:solidFill>
                  <a:schemeClr val="accent2"/>
                </a:solidFill>
              </a:rPr>
              <a:t>městských a obecních</a:t>
            </a:r>
            <a:r>
              <a:rPr lang="cs-CZ" sz="2200" b="1" dirty="0"/>
              <a:t> muzeí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dirty="0"/>
              <a:t>revitalizace muzeí, expozice, depozitáře, technické zázemí, </a:t>
            </a:r>
            <a:br>
              <a:rPr lang="cs-CZ" sz="2200" dirty="0"/>
            </a:br>
            <a:r>
              <a:rPr lang="cs-CZ" sz="2200" dirty="0"/>
              <a:t>návštěvnická centra, edukační centra, restaurování, vybavení pro konzervaci a restaurování, evidence a dokumentace sbírkových fondů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b="1" dirty="0"/>
              <a:t>Rekonstrukce a vybavení </a:t>
            </a:r>
            <a:r>
              <a:rPr lang="cs-CZ" sz="2200" b="1" strike="sngStrike" dirty="0">
                <a:solidFill>
                  <a:srgbClr val="FF0000"/>
                </a:solidFill>
              </a:rPr>
              <a:t>krajských</a:t>
            </a:r>
            <a:r>
              <a:rPr lang="cs-CZ" sz="2200" b="1" dirty="0"/>
              <a:t> </a:t>
            </a:r>
            <a:r>
              <a:rPr lang="cs-CZ" sz="2200" b="1" u="sng" dirty="0">
                <a:solidFill>
                  <a:schemeClr val="accent2"/>
                </a:solidFill>
              </a:rPr>
              <a:t>obecních profesionálních</a:t>
            </a:r>
            <a:r>
              <a:rPr lang="cs-CZ" sz="2200" b="1" dirty="0"/>
              <a:t> knihoven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dirty="0"/>
              <a:t>rekonstrukce knihoven, návštěvnické a technické zázemí, zařízení </a:t>
            </a:r>
            <a:br>
              <a:rPr lang="cs-CZ" sz="2200" dirty="0"/>
            </a:br>
            <a:r>
              <a:rPr lang="cs-CZ" sz="2200" dirty="0"/>
              <a:t>pro digitalizaci a aplikační software, technické vybavení knihoven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i="1" dirty="0"/>
              <a:t>neprofesionální obecní knihovny &gt; CLLD v SZP (PRV)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41787C1-C3AB-44D0-99A8-E1FA048D44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44" y="371475"/>
            <a:ext cx="2047538" cy="101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86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113222" cy="1450757"/>
          </a:xfrm>
        </p:spPr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CLLD v IROP 2021-27</a:t>
            </a:r>
            <a:br>
              <a:rPr lang="cs-CZ" b="1" dirty="0">
                <a:latin typeface="+mn-lt"/>
              </a:rPr>
            </a:br>
            <a:r>
              <a:rPr lang="cs-CZ" b="1" dirty="0">
                <a:latin typeface="+mn-lt"/>
              </a:rPr>
              <a:t>a CESTOVNÍ RUCH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838112"/>
            <a:ext cx="8808720" cy="42679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b="1" dirty="0">
                <a:solidFill>
                  <a:schemeClr val="accent2"/>
                </a:solidFill>
              </a:rPr>
              <a:t> </a:t>
            </a:r>
            <a:r>
              <a:rPr lang="cs-CZ" sz="2200" b="1" u="sng" dirty="0">
                <a:solidFill>
                  <a:schemeClr val="accent2"/>
                </a:solidFill>
              </a:rPr>
              <a:t>Veřejná infrastruktura udržitelného cestovního ruchu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u="sng" dirty="0">
                <a:solidFill>
                  <a:schemeClr val="accent2"/>
                </a:solidFill>
              </a:rPr>
              <a:t>budování a revitalizace doprovodné infrastruktury cestovního ruchu </a:t>
            </a:r>
            <a:br>
              <a:rPr lang="cs-CZ" sz="2200" u="sng" dirty="0">
                <a:solidFill>
                  <a:schemeClr val="accent2"/>
                </a:solidFill>
              </a:rPr>
            </a:br>
            <a:r>
              <a:rPr lang="cs-CZ" sz="2200" u="sng" dirty="0">
                <a:solidFill>
                  <a:schemeClr val="accent2"/>
                </a:solidFill>
              </a:rPr>
              <a:t>(např. odpočívadla, parkoviště, sociální zařízení)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u="sng" dirty="0">
                <a:solidFill>
                  <a:schemeClr val="accent2"/>
                </a:solidFill>
              </a:rPr>
              <a:t>budování a revitalizace sítě značení páteřních, regionálních </a:t>
            </a:r>
            <a:br>
              <a:rPr lang="cs-CZ" sz="2200" u="sng" dirty="0">
                <a:solidFill>
                  <a:schemeClr val="accent2"/>
                </a:solidFill>
              </a:rPr>
            </a:br>
            <a:r>
              <a:rPr lang="cs-CZ" sz="2200" u="sng" dirty="0">
                <a:solidFill>
                  <a:schemeClr val="accent2"/>
                </a:solidFill>
              </a:rPr>
              <a:t>a lokálních turistických tras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u="sng" dirty="0">
                <a:solidFill>
                  <a:schemeClr val="accent2"/>
                </a:solidFill>
              </a:rPr>
              <a:t>propojená a otevřená řešení návštěvnického provozu </a:t>
            </a:r>
            <a:br>
              <a:rPr lang="cs-CZ" sz="2200" u="sng" dirty="0">
                <a:solidFill>
                  <a:schemeClr val="accent2"/>
                </a:solidFill>
              </a:rPr>
            </a:br>
            <a:r>
              <a:rPr lang="cs-CZ" sz="2200" u="sng" dirty="0">
                <a:solidFill>
                  <a:schemeClr val="accent2"/>
                </a:solidFill>
              </a:rPr>
              <a:t>a navigačních systémů měst a obcí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u="sng" dirty="0">
                <a:solidFill>
                  <a:schemeClr val="accent2"/>
                </a:solidFill>
              </a:rPr>
              <a:t>rekonstrukce stávajících a budování nových </a:t>
            </a:r>
            <a:br>
              <a:rPr lang="cs-CZ" sz="2200" u="sng" dirty="0">
                <a:solidFill>
                  <a:schemeClr val="accent2"/>
                </a:solidFill>
              </a:rPr>
            </a:br>
            <a:r>
              <a:rPr lang="cs-CZ" sz="2200" u="sng" dirty="0">
                <a:solidFill>
                  <a:schemeClr val="accent2"/>
                </a:solidFill>
              </a:rPr>
              <a:t>turistických informačních center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cs-CZ" sz="2200" dirty="0"/>
              <a:t> </a:t>
            </a:r>
            <a:r>
              <a:rPr lang="cs-CZ" sz="2200" strike="sngStrike" dirty="0">
                <a:solidFill>
                  <a:srgbClr val="FF0000"/>
                </a:solidFill>
              </a:rPr>
              <a:t>ÚPD</a:t>
            </a:r>
            <a:r>
              <a:rPr lang="cs-CZ" sz="2200" dirty="0"/>
              <a:t> &gt; nebude v IROP podporováno</a:t>
            </a:r>
            <a:endParaRPr lang="cs-CZ" sz="2200" b="1" dirty="0"/>
          </a:p>
          <a:p>
            <a:pPr lvl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cs-CZ" sz="2200" i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BCE8E91-D13C-4047-B7E0-5684C80C7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527" y="436884"/>
            <a:ext cx="1164513" cy="115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02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Zapojte se </a:t>
            </a:r>
            <a:br>
              <a:rPr lang="cs-CZ" b="1" dirty="0"/>
            </a:br>
            <a:r>
              <a:rPr lang="cs-CZ" b="1" dirty="0"/>
              <a:t>do své </a:t>
            </a:r>
            <a:r>
              <a:rPr lang="cs-CZ" b="1" dirty="0" err="1"/>
              <a:t>MASky</a:t>
            </a:r>
            <a:r>
              <a:rPr lang="cs-CZ" b="1" dirty="0"/>
              <a:t>!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7228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113222" cy="1450757"/>
          </a:xfrm>
        </p:spPr>
        <p:txBody>
          <a:bodyPr/>
          <a:lstStyle/>
          <a:p>
            <a:r>
              <a:rPr lang="cs-CZ" b="1" dirty="0">
                <a:latin typeface="+mn-lt"/>
              </a:rPr>
              <a:t>Zapojte se do své </a:t>
            </a:r>
            <a:r>
              <a:rPr lang="cs-CZ" b="1" dirty="0" err="1">
                <a:latin typeface="+mn-lt"/>
              </a:rPr>
              <a:t>MASky</a:t>
            </a:r>
            <a:r>
              <a:rPr lang="cs-CZ" b="1" dirty="0">
                <a:latin typeface="+mn-lt"/>
              </a:rPr>
              <a:t>!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964724"/>
            <a:ext cx="8808720" cy="4267912"/>
          </a:xfrm>
        </p:spPr>
        <p:txBody>
          <a:bodyPr>
            <a:noAutofit/>
          </a:bodyPr>
          <a:lstStyle/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cs-CZ" sz="2800" b="1" dirty="0"/>
              <a:t>Na </a:t>
            </a:r>
            <a:r>
              <a:rPr lang="cs-CZ" sz="2800" b="1" dirty="0">
                <a:hlinkClick r:id="rId3"/>
              </a:rPr>
              <a:t>www.mistniakcniskupiny.cz</a:t>
            </a:r>
            <a:r>
              <a:rPr lang="cs-CZ" sz="2800" b="1" dirty="0"/>
              <a:t> v sekci O NÁS / </a:t>
            </a:r>
            <a:br>
              <a:rPr lang="cs-CZ" sz="2800" b="1" dirty="0"/>
            </a:br>
            <a:r>
              <a:rPr lang="cs-CZ" sz="2800" b="1" dirty="0"/>
              <a:t>KDE NÁS NAJDETE si dle mapy najděte </a:t>
            </a:r>
            <a:br>
              <a:rPr lang="cs-CZ" sz="2800" b="1" dirty="0"/>
            </a:br>
            <a:r>
              <a:rPr lang="cs-CZ" sz="2800" b="1" dirty="0"/>
              <a:t>příslušnou MAS a zobrazte si její kontakty!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cs-CZ" sz="2800" b="1" dirty="0"/>
              <a:t>Na stránkách Vaší </a:t>
            </a:r>
            <a:r>
              <a:rPr lang="cs-CZ" sz="2800" b="1" dirty="0" err="1"/>
              <a:t>MASky</a:t>
            </a:r>
            <a:r>
              <a:rPr lang="cs-CZ" sz="2800" b="1" dirty="0"/>
              <a:t> se informujte </a:t>
            </a:r>
            <a:br>
              <a:rPr lang="cs-CZ" sz="2800" b="1" dirty="0"/>
            </a:br>
            <a:r>
              <a:rPr lang="cs-CZ" sz="2800" b="1" dirty="0"/>
              <a:t>o její činnosti, případně si domluvte osobní </a:t>
            </a:r>
            <a:br>
              <a:rPr lang="cs-CZ" sz="2800" b="1" dirty="0"/>
            </a:br>
            <a:r>
              <a:rPr lang="cs-CZ" sz="2800" b="1" dirty="0"/>
              <a:t>schůzku s jejím manažerem/manažerkou.</a:t>
            </a:r>
          </a:p>
          <a:p>
            <a:pPr marL="292608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cs-CZ" sz="2600" i="1" dirty="0"/>
              <a:t>	- Konzultace jsou bezplatné!</a:t>
            </a:r>
          </a:p>
          <a:p>
            <a:pPr marL="292608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cs-CZ" sz="2600" i="1" dirty="0"/>
              <a:t>	- Informujte MAS včas o svých projektových záměrech!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cs-CZ" sz="2800" b="1" dirty="0"/>
              <a:t>V případě zájmu se můžete stát </a:t>
            </a:r>
            <a:br>
              <a:rPr lang="cs-CZ" sz="2800" b="1" dirty="0"/>
            </a:br>
            <a:r>
              <a:rPr lang="cs-CZ" sz="2800" b="1" dirty="0"/>
              <a:t>členem/partnerem vaší MAS.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cs-CZ" sz="2400" i="1" dirty="0"/>
              <a:t>	- Pro podávání Žádostí o podporu není členství podmínkou!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endParaRPr lang="cs-CZ" sz="2800" b="1" dirty="0"/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1497661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2010" y="112372"/>
            <a:ext cx="8113222" cy="1450757"/>
          </a:xfrm>
        </p:spPr>
        <p:txBody>
          <a:bodyPr/>
          <a:lstStyle/>
          <a:p>
            <a:r>
              <a:rPr lang="cs-CZ" b="1" cap="all" dirty="0">
                <a:latin typeface="+mn-lt"/>
              </a:rPr>
              <a:t>19 pestrých MAS v JMK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C51421-BEC8-4156-A8D8-AEA65F7D88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57" y="3688955"/>
            <a:ext cx="983787" cy="531495"/>
          </a:xfrm>
          <a:prstGeom prst="rect">
            <a:avLst/>
          </a:prstGeom>
        </p:spPr>
      </p:pic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id="{DF205F1B-E247-4889-BD55-A84CA9B87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760616" y="1909713"/>
            <a:ext cx="1182498" cy="57827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176498F-DD78-4EB6-929E-70DC12A31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8383" y="2441253"/>
            <a:ext cx="971549" cy="97154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F9C1654-5FDA-47EF-9B4C-C7854FF7B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281" y="3440220"/>
            <a:ext cx="1432224" cy="35280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4682913-2F94-46AA-87D3-421B6619FE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3639" y="2792520"/>
            <a:ext cx="736221" cy="647700"/>
          </a:xfrm>
          <a:prstGeom prst="rect">
            <a:avLst/>
          </a:prstGeom>
        </p:spPr>
      </p:pic>
      <p:graphicFrame>
        <p:nvGraphicFramePr>
          <p:cNvPr id="18" name="Objekt 17">
            <a:extLst>
              <a:ext uri="{FF2B5EF4-FFF2-40B4-BE49-F238E27FC236}">
                <a16:creationId xmlns:a16="http://schemas.microsoft.com/office/drawing/2014/main" id="{61C124D0-1922-47D8-902C-7E7DC90E00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6134318"/>
              </p:ext>
            </p:extLst>
          </p:nvPr>
        </p:nvGraphicFramePr>
        <p:xfrm>
          <a:off x="2997133" y="4335120"/>
          <a:ext cx="812799" cy="541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9" imgW="4047826" imgH="2695439" progId="AcroExch.Document.DC">
                  <p:embed/>
                </p:oleObj>
              </mc:Choice>
              <mc:Fallback>
                <p:oleObj name="Acrobat Document" r:id="rId9" imgW="4047826" imgH="269543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97133" y="4335120"/>
                        <a:ext cx="812799" cy="5412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Obrázek 18">
            <a:extLst>
              <a:ext uri="{FF2B5EF4-FFF2-40B4-BE49-F238E27FC236}">
                <a16:creationId xmlns:a16="http://schemas.microsoft.com/office/drawing/2014/main" id="{1ECEDD76-3FA3-4828-ABE1-9C5331696A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7323" y="4422518"/>
            <a:ext cx="736222" cy="736222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10FA91E9-6D25-4379-B68B-30D7D1A307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9830" y="4862023"/>
            <a:ext cx="983787" cy="928827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A9B0C7DE-0734-440D-AB16-8F567522B2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2030" y="1800970"/>
            <a:ext cx="690647" cy="773525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9BA64AA6-7C4B-42A6-85B9-B29229F41A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24395" y="5196921"/>
            <a:ext cx="1182498" cy="423440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FECF971E-E4B1-4175-893A-2640D46D34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49860" y="4311607"/>
            <a:ext cx="962025" cy="270035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1EF6FC1A-1526-43E2-8ADF-FB14AD83D0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85843" y="5345445"/>
            <a:ext cx="886875" cy="29204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461ECF5-3246-4156-8896-31330BC9A65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04" y="2403153"/>
            <a:ext cx="1052217" cy="5008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89F5651-A5A8-48B7-9A4E-2606473789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08374" y="3428974"/>
            <a:ext cx="1043097" cy="54122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1B02CD2-48E7-4ACA-8A0D-D354D86E68A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50232" y="3041429"/>
            <a:ext cx="847505" cy="52224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D16337E-1395-4712-8CAB-2669726C9E1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59222" y="4156770"/>
            <a:ext cx="553043" cy="53149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940F370-CC91-4490-B40B-A8E4A6EF7B1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21203" y="4917900"/>
            <a:ext cx="810467" cy="49377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4E1055A-D21F-45B2-AA41-D3B64AE8074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96606" y="2792520"/>
            <a:ext cx="724597" cy="51952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3953F5E-9104-4069-A576-C41209EFDFC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20983" y="1830539"/>
            <a:ext cx="773525" cy="77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10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113222" cy="1450757"/>
          </a:xfrm>
        </p:spPr>
        <p:txBody>
          <a:bodyPr/>
          <a:lstStyle/>
          <a:p>
            <a:r>
              <a:rPr lang="cs-CZ" b="1" dirty="0">
                <a:latin typeface="+mn-lt"/>
              </a:rPr>
              <a:t>AKTUÁLNÍ STAV PŘÍPRAV </a:t>
            </a:r>
            <a:br>
              <a:rPr lang="cs-CZ" b="1" dirty="0">
                <a:latin typeface="+mn-lt"/>
              </a:rPr>
            </a:br>
            <a:r>
              <a:rPr lang="cs-CZ" b="1" dirty="0">
                <a:latin typeface="+mn-lt"/>
              </a:rPr>
              <a:t>CLLD NA ÚROVNI MAS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964724"/>
            <a:ext cx="8808720" cy="42679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cs-CZ" sz="2800" b="1" dirty="0"/>
              <a:t> Standardizace MAS – cca 1. pol. 2020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cs-CZ" sz="2600" dirty="0"/>
              <a:t>potvrzení územní působnosti MAS – souhlasy obcí</a:t>
            </a:r>
          </a:p>
          <a:p>
            <a:pPr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cs-CZ" sz="2800" b="1" dirty="0"/>
              <a:t> tvorba / aktualizace Strategie CLLD MAS</a:t>
            </a:r>
            <a:br>
              <a:rPr lang="cs-CZ" sz="2800" b="1" dirty="0"/>
            </a:br>
            <a:r>
              <a:rPr lang="cs-CZ" sz="2800" b="1" dirty="0"/>
              <a:t> pro období 2021-27 – cca 2. pol. 2020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cs-CZ" sz="2600" dirty="0"/>
              <a:t>koncepční část – doporučený rozsah 22 stran A4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cs-CZ" sz="2600" dirty="0"/>
              <a:t>možnost zapojení veřejnosti, finální schválení orgány MAS</a:t>
            </a:r>
          </a:p>
          <a:p>
            <a:pPr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cs-CZ" sz="2800" b="1" dirty="0"/>
              <a:t> zpracování Akčního plánu / Programových rámců pro jednotlivé operační programy – 2020/2021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cs-CZ" sz="2600" dirty="0"/>
              <a:t>rozdílné harmonogramy pro jednotlivé OP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cs-CZ" sz="2600" dirty="0"/>
              <a:t>v případě PRV/SZP předpokládáme zdržení o 1 rok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FontTx/>
              <a:buChar char="-"/>
            </a:pPr>
            <a:endParaRPr lang="cs-CZ" sz="2600" b="1" dirty="0"/>
          </a:p>
          <a:p>
            <a:pPr lvl="1">
              <a:spcBef>
                <a:spcPts val="0"/>
              </a:spcBef>
              <a:spcAft>
                <a:spcPts val="300"/>
              </a:spcAft>
              <a:buFontTx/>
              <a:buChar char="-"/>
            </a:pPr>
            <a:endParaRPr lang="cs-CZ" sz="2600" b="1" dirty="0"/>
          </a:p>
        </p:txBody>
      </p:sp>
    </p:spTree>
    <p:extLst>
      <p:ext uri="{BB962C8B-B14F-4D97-AF65-F5344CB8AC3E}">
        <p14:creationId xmlns:p14="http://schemas.microsoft.com/office/powerpoint/2010/main" val="2761991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 a CLLD </a:t>
            </a:r>
            <a:br>
              <a:rPr lang="cs-CZ" dirty="0"/>
            </a:br>
            <a:r>
              <a:rPr lang="cs-CZ" dirty="0"/>
              <a:t>v našem kraji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57C0019-EA8B-4BC2-83DC-BB63A3653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760" y="4409099"/>
            <a:ext cx="2667000" cy="1231057"/>
          </a:xfrm>
          <a:prstGeom prst="rect">
            <a:avLst/>
          </a:prstGeom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6600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6760" y="-100015"/>
            <a:ext cx="8113222" cy="1450757"/>
          </a:xfrm>
        </p:spPr>
        <p:txBody>
          <a:bodyPr>
            <a:normAutofit/>
          </a:bodyPr>
          <a:lstStyle/>
          <a:p>
            <a:r>
              <a:rPr lang="cs-CZ" b="1" cap="all" dirty="0">
                <a:latin typeface="+mn-lt"/>
              </a:rPr>
              <a:t>činnosti MAS JMK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964724"/>
            <a:ext cx="8808720" cy="42679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cs-CZ" sz="2400" dirty="0">
                <a:solidFill>
                  <a:schemeClr val="tx1"/>
                </a:solidFill>
              </a:rPr>
              <a:t>Program spolupráce Milion stromů pro Jižní Moravu</a:t>
            </a:r>
          </a:p>
          <a:p>
            <a:pPr>
              <a:spcBef>
                <a:spcPts val="0"/>
              </a:spcBef>
              <a:spcAft>
                <a:spcPts val="300"/>
              </a:spcAft>
              <a:buFontTx/>
              <a:buChar char="-"/>
            </a:pPr>
            <a:endParaRPr lang="cs-CZ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cs-CZ" sz="2400" dirty="0">
                <a:solidFill>
                  <a:schemeClr val="tx1"/>
                </a:solidFill>
              </a:rPr>
              <a:t>Projekt přeshraniční spolupráce – </a:t>
            </a:r>
            <a:r>
              <a:rPr lang="cs-CZ" sz="2400" dirty="0" err="1">
                <a:solidFill>
                  <a:schemeClr val="tx1"/>
                </a:solidFill>
              </a:rPr>
              <a:t>Klimagreen</a:t>
            </a:r>
            <a:endParaRPr lang="cs-CZ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  <a:buFontTx/>
              <a:buChar char="-"/>
            </a:pPr>
            <a:endParaRPr lang="cs-CZ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cs-CZ" sz="2400" dirty="0">
                <a:solidFill>
                  <a:schemeClr val="tx1"/>
                </a:solidFill>
              </a:rPr>
              <a:t>Spolupráce s RRA – katalog inovací pro MAS</a:t>
            </a:r>
          </a:p>
          <a:p>
            <a:pPr>
              <a:spcBef>
                <a:spcPts val="0"/>
              </a:spcBef>
              <a:spcAft>
                <a:spcPts val="300"/>
              </a:spcAft>
              <a:buFontTx/>
              <a:buChar char="-"/>
            </a:pPr>
            <a:endParaRPr lang="cs-CZ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cs-CZ" sz="2400" dirty="0">
                <a:solidFill>
                  <a:schemeClr val="tx1"/>
                </a:solidFill>
              </a:rPr>
              <a:t>GAREP – katalog animačních aktivit MAP</a:t>
            </a:r>
          </a:p>
          <a:p>
            <a:pPr>
              <a:spcBef>
                <a:spcPts val="0"/>
              </a:spcBef>
              <a:spcAft>
                <a:spcPts val="300"/>
              </a:spcAft>
              <a:buFontTx/>
              <a:buChar char="-"/>
            </a:pPr>
            <a:endParaRPr lang="cs-CZ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cs-CZ" sz="2400" dirty="0">
                <a:solidFill>
                  <a:schemeClr val="tx1"/>
                </a:solidFill>
              </a:rPr>
              <a:t>Mendlova univerzita – agrolesnictví, setkávání MAS</a:t>
            </a:r>
          </a:p>
          <a:p>
            <a:pPr>
              <a:spcBef>
                <a:spcPts val="0"/>
              </a:spcBef>
              <a:spcAft>
                <a:spcPts val="300"/>
              </a:spcAft>
              <a:buFontTx/>
              <a:buChar char="-"/>
            </a:pPr>
            <a:endParaRPr lang="cs-CZ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cs-CZ" sz="2400" dirty="0">
                <a:solidFill>
                  <a:schemeClr val="tx1"/>
                </a:solidFill>
              </a:rPr>
              <a:t>CSP pozemkové úpravy , propagace projektů PRV, </a:t>
            </a:r>
          </a:p>
          <a:p>
            <a:pPr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cs-CZ" sz="2400" dirty="0">
                <a:solidFill>
                  <a:schemeClr val="tx1"/>
                </a:solidFill>
              </a:rPr>
              <a:t>        krajové a mezikrajové setkávání MAS</a:t>
            </a:r>
          </a:p>
          <a:p>
            <a:pPr>
              <a:spcBef>
                <a:spcPts val="0"/>
              </a:spcBef>
              <a:spcAft>
                <a:spcPts val="300"/>
              </a:spcAft>
              <a:buFontTx/>
              <a:buChar char="-"/>
            </a:pPr>
            <a:endParaRPr lang="cs-CZ" sz="2600" b="1" dirty="0">
              <a:solidFill>
                <a:srgbClr val="FF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8ECE30E-60FA-48B9-9B78-952932C79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472" y="2808329"/>
            <a:ext cx="1519604" cy="160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3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734929-F923-4DFA-8602-49AFA5A4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78316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+mn-lt"/>
              </a:rPr>
              <a:t>LEADER v ČR</a:t>
            </a:r>
            <a:br>
              <a:rPr lang="cs-CZ" sz="4000" b="1" dirty="0">
                <a:latin typeface="+mn-lt"/>
              </a:rPr>
            </a:br>
            <a:r>
              <a:rPr lang="cs-CZ" sz="2000" b="1" dirty="0">
                <a:latin typeface="+mn-lt"/>
              </a:rPr>
              <a:t>„Propojení aktivit rozvíjejících venkovskou ekonomiku"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A676E78-0420-4D74-B8FE-7C038A1EC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417320"/>
            <a:ext cx="7543801" cy="4831080"/>
          </a:xfrm>
        </p:spPr>
        <p:txBody>
          <a:bodyPr>
            <a:normAutofit fontScale="55000" lnSpcReduction="20000"/>
          </a:bodyPr>
          <a:lstStyle/>
          <a:p>
            <a:endParaRPr lang="cs-CZ" sz="2400" b="1" dirty="0"/>
          </a:p>
          <a:p>
            <a:endParaRPr lang="cs-CZ" sz="2400" b="1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sz="4100" b="1" dirty="0"/>
              <a:t>  </a:t>
            </a:r>
            <a:r>
              <a:rPr lang="cs-CZ" sz="4600" b="1" dirty="0"/>
              <a:t>metoda LEADER je založena na principu zdola-nahoru</a:t>
            </a:r>
          </a:p>
          <a:p>
            <a:pPr marL="0" indent="0">
              <a:buClrTx/>
              <a:buNone/>
            </a:pPr>
            <a:endParaRPr lang="cs-CZ" sz="4600" b="1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pl-PL" sz="4600" b="1" dirty="0"/>
              <a:t> je v EU používána již od roku 1991, v ČR  pak od  roku 2004</a:t>
            </a:r>
          </a:p>
          <a:p>
            <a:pPr marL="0" indent="0">
              <a:buClrTx/>
              <a:buNone/>
            </a:pPr>
            <a:endParaRPr lang="pl-PL" sz="4600" b="1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sz="4600" b="1" dirty="0"/>
              <a:t> veškeré náměty a projekty by měly vycházet z    myšlenek a podnětů místních venkovských  subjektů a občanů, tedy zdola, nikoliv direktivně řízeny krajskou, státní nebo evropskou politickou mocí shora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5593901-80A6-4823-A4C7-720815961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220" y="286605"/>
            <a:ext cx="1202055" cy="110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19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306826-E123-4060-B617-263F15E73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1400" b="1" dirty="0">
                <a:latin typeface="+mn-lt"/>
              </a:rPr>
              <a:t>„Bruslíme tam,  kde si myslíme, že bude puk.“</a:t>
            </a:r>
            <a:br>
              <a:rPr lang="cs-CZ" sz="1400" b="1" dirty="0">
                <a:latin typeface="+mn-lt"/>
              </a:rPr>
            </a:br>
            <a:r>
              <a:rPr lang="cs-CZ" sz="1400" b="1" dirty="0">
                <a:latin typeface="+mn-lt"/>
              </a:rPr>
              <a:t>					</a:t>
            </a:r>
            <a:r>
              <a:rPr lang="cs-CZ" sz="1400" b="1" dirty="0" err="1">
                <a:latin typeface="+mn-lt"/>
              </a:rPr>
              <a:t>Wayne</a:t>
            </a:r>
            <a:r>
              <a:rPr lang="cs-CZ" sz="1400" b="1" dirty="0">
                <a:latin typeface="+mn-lt"/>
              </a:rPr>
              <a:t> </a:t>
            </a:r>
            <a:r>
              <a:rPr lang="cs-CZ" sz="1400" b="1" dirty="0" err="1">
                <a:latin typeface="+mn-lt"/>
              </a:rPr>
              <a:t>Gretzky</a:t>
            </a:r>
            <a:br>
              <a:rPr lang="cs-CZ" sz="1400" b="1" dirty="0">
                <a:latin typeface="+mn-lt"/>
              </a:rPr>
            </a:br>
            <a:endParaRPr lang="cs-CZ" sz="1400" b="1" dirty="0">
              <a:latin typeface="+mn-lt"/>
            </a:endParaRPr>
          </a:p>
        </p:txBody>
      </p:sp>
      <p:pic>
        <p:nvPicPr>
          <p:cNvPr id="4" name="Picture 2" descr="C:\Users\Uzivatel\Desktop\Prezentace k překladu\bruslíme-final.jpg">
            <a:extLst>
              <a:ext uri="{FF2B5EF4-FFF2-40B4-BE49-F238E27FC236}">
                <a16:creationId xmlns:a16="http://schemas.microsoft.com/office/drawing/2014/main" id="{21635024-5571-4665-871E-A47163A5A0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1202" y="1846263"/>
            <a:ext cx="4086045" cy="4022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3712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n-lt"/>
              </a:rPr>
              <a:t>DĚKUJI ZA POZORNOST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cs-CZ" sz="3200" dirty="0"/>
          </a:p>
          <a:p>
            <a:endParaRPr lang="cs-CZ" sz="3200" dirty="0"/>
          </a:p>
          <a:p>
            <a:endParaRPr lang="cs-CZ" sz="3200" dirty="0"/>
          </a:p>
          <a:p>
            <a:r>
              <a:rPr lang="cs-CZ" sz="3200" b="1" dirty="0"/>
              <a:t>Hana Horňáková</a:t>
            </a:r>
          </a:p>
          <a:p>
            <a:r>
              <a:rPr lang="cs-CZ" sz="3200" b="1" dirty="0"/>
              <a:t>místopředsedkyně KS MAS ČR</a:t>
            </a:r>
          </a:p>
          <a:p>
            <a:r>
              <a:rPr lang="cs-CZ" sz="3200" b="1" dirty="0"/>
              <a:t>e</a:t>
            </a:r>
            <a:r>
              <a:rPr lang="cs-CZ" sz="3200" dirty="0"/>
              <a:t> hanahornakova@kyjovske-slovacko.com</a:t>
            </a:r>
          </a:p>
          <a:p>
            <a:r>
              <a:rPr lang="cs-CZ" sz="3200" b="1" dirty="0"/>
              <a:t>t</a:t>
            </a:r>
            <a:r>
              <a:rPr lang="cs-CZ" sz="3200" dirty="0"/>
              <a:t> +420 774 664 668</a:t>
            </a:r>
          </a:p>
          <a:p>
            <a:endParaRPr lang="cs-CZ" sz="3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5A2C5E2-26FA-4360-A42B-55E70F236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717" y="1961939"/>
            <a:ext cx="2149246" cy="18954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AC63056-4655-4DD4-985A-A4AC5ABC5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59" y="2135187"/>
            <a:ext cx="2133600" cy="98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54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9B0301-BFD8-451A-B80D-A40163F1A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93556"/>
          </a:xfrm>
        </p:spPr>
        <p:txBody>
          <a:bodyPr>
            <a:normAutofit/>
          </a:bodyPr>
          <a:lstStyle/>
          <a:p>
            <a:r>
              <a:rPr lang="cs-CZ" sz="4000" b="1" cap="all" dirty="0">
                <a:latin typeface="+mn-lt"/>
              </a:rPr>
              <a:t>7 principů metody LEADER</a:t>
            </a:r>
          </a:p>
        </p:txBody>
      </p:sp>
      <p:pic>
        <p:nvPicPr>
          <p:cNvPr id="4" name="Picture 5" descr="C:\Users\Uzivatel\Downloads\New-Mind-Map (1).png">
            <a:extLst>
              <a:ext uri="{FF2B5EF4-FFF2-40B4-BE49-F238E27FC236}">
                <a16:creationId xmlns:a16="http://schemas.microsoft.com/office/drawing/2014/main" id="{A15F206B-DCA9-4411-B494-24911B9EDE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99" y="1846263"/>
            <a:ext cx="6275451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104CF50-0562-4508-8CCE-588A4E9BC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417" y="434228"/>
            <a:ext cx="1201016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4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8113222" cy="1450757"/>
          </a:xfrm>
        </p:spPr>
        <p:txBody>
          <a:bodyPr/>
          <a:lstStyle/>
          <a:p>
            <a:r>
              <a:rPr lang="cs-CZ" b="1" dirty="0">
                <a:latin typeface="+mn-lt"/>
              </a:rPr>
              <a:t>CLLD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1964724"/>
            <a:ext cx="8808720" cy="4267912"/>
          </a:xfrm>
        </p:spPr>
        <p:txBody>
          <a:bodyPr>
            <a:noAutofit/>
          </a:bodyPr>
          <a:lstStyle/>
          <a:p>
            <a:r>
              <a:rPr lang="cs-CZ" sz="3200" b="1" dirty="0"/>
              <a:t>- </a:t>
            </a:r>
            <a:r>
              <a:rPr lang="cs-CZ" sz="3200" dirty="0"/>
              <a:t>CLLD = </a:t>
            </a:r>
            <a:r>
              <a:rPr lang="cs-CZ" sz="3200" dirty="0" err="1"/>
              <a:t>community</a:t>
            </a:r>
            <a:r>
              <a:rPr lang="cs-CZ" sz="3200" dirty="0"/>
              <a:t>-led </a:t>
            </a:r>
            <a:r>
              <a:rPr lang="cs-CZ" sz="3200" dirty="0" err="1"/>
              <a:t>local</a:t>
            </a:r>
            <a:r>
              <a:rPr lang="cs-CZ" sz="3200" dirty="0"/>
              <a:t> </a:t>
            </a:r>
            <a:r>
              <a:rPr lang="cs-CZ" sz="3200" dirty="0" err="1"/>
              <a:t>development</a:t>
            </a:r>
            <a:r>
              <a:rPr lang="cs-CZ" sz="3200" dirty="0"/>
              <a:t>,</a:t>
            </a:r>
            <a:br>
              <a:rPr lang="cs-CZ" sz="3200" dirty="0"/>
            </a:br>
            <a:r>
              <a:rPr lang="cs-CZ" sz="3200" dirty="0"/>
              <a:t>   tj. komunitně vedený místní rozvoj</a:t>
            </a:r>
          </a:p>
          <a:p>
            <a:r>
              <a:rPr lang="cs-CZ" sz="3200" dirty="0"/>
              <a:t>- funguje na principech metody LEADER, </a:t>
            </a:r>
          </a:p>
          <a:p>
            <a:r>
              <a:rPr lang="cs-CZ" sz="3200" dirty="0"/>
              <a:t>- původně pouze v Programu rozvoje venkova,</a:t>
            </a:r>
            <a:br>
              <a:rPr lang="cs-CZ" sz="3200" dirty="0"/>
            </a:br>
            <a:r>
              <a:rPr lang="cs-CZ" sz="3200" dirty="0"/>
              <a:t>  od roku 2014 rozšířen do dalších 3 OP </a:t>
            </a:r>
            <a:br>
              <a:rPr lang="cs-CZ" sz="3200" dirty="0"/>
            </a:br>
            <a:r>
              <a:rPr lang="cs-CZ" sz="3200" dirty="0"/>
              <a:t>  jako jeden ze 3 integrovaných nástrojů (IN)</a:t>
            </a:r>
            <a:br>
              <a:rPr lang="cs-CZ" sz="3200" dirty="0"/>
            </a:br>
            <a:r>
              <a:rPr lang="cs-CZ" sz="3200" dirty="0"/>
              <a:t>  pod názvem CLLD (další jsou ITI a IPRÚ)</a:t>
            </a:r>
          </a:p>
          <a:p>
            <a:endParaRPr lang="cs-CZ" sz="3200" b="1" dirty="0"/>
          </a:p>
          <a:p>
            <a:endParaRPr lang="cs-CZ" sz="32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52CACF-59E8-460F-9B14-A01340A71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217" y="457198"/>
            <a:ext cx="1201016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54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A3C3CF-0004-483B-BE10-4D586E2C1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132621"/>
          </a:xfrm>
        </p:spPr>
        <p:txBody>
          <a:bodyPr>
            <a:normAutofit/>
          </a:bodyPr>
          <a:lstStyle/>
          <a:p>
            <a:r>
              <a:rPr lang="cs-CZ" sz="4000" b="1" cap="all" dirty="0">
                <a:latin typeface="+mn-lt"/>
              </a:rPr>
              <a:t>Rozvoj             nebo           růst?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5CE2584-ADE2-452D-8BE5-AF835F977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885" y="1989136"/>
            <a:ext cx="4022725" cy="402272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E32CF9A-B530-43A7-829C-4BE1DEB740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" y="2306636"/>
            <a:ext cx="35909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50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59B396-A878-48AE-AE0A-3473081C5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210" y="494039"/>
            <a:ext cx="7543800" cy="1351695"/>
          </a:xfrm>
        </p:spPr>
        <p:txBody>
          <a:bodyPr>
            <a:noAutofit/>
          </a:bodyPr>
          <a:lstStyle/>
          <a:p>
            <a:pPr algn="ctr"/>
            <a:r>
              <a:rPr lang="cs-CZ" sz="2800" b="1" cap="all" dirty="0">
                <a:latin typeface="+mn-lt"/>
              </a:rPr>
              <a:t>Kvantitativní růst  </a:t>
            </a:r>
            <a:br>
              <a:rPr lang="cs-CZ" sz="2800" b="1" cap="all" dirty="0">
                <a:latin typeface="+mn-lt"/>
              </a:rPr>
            </a:br>
            <a:r>
              <a:rPr lang="cs-CZ" sz="2800" b="1" cap="all" dirty="0">
                <a:latin typeface="+mn-lt"/>
              </a:rPr>
              <a:t>x </a:t>
            </a:r>
            <a:br>
              <a:rPr lang="cs-CZ" sz="2800" b="1" cap="all" dirty="0">
                <a:latin typeface="+mn-lt"/>
              </a:rPr>
            </a:br>
            <a:r>
              <a:rPr lang="cs-CZ" sz="2800" b="1" cap="all" dirty="0">
                <a:latin typeface="+mn-lt"/>
              </a:rPr>
              <a:t> kvalitativní rozvoj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36904D-691F-474E-B711-4BCDD2F0B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endParaRPr lang="cs-CZ" sz="4000" b="1" dirty="0"/>
          </a:p>
          <a:p>
            <a:endParaRPr lang="cs-CZ" sz="4000" b="1" dirty="0"/>
          </a:p>
          <a:p>
            <a:r>
              <a:rPr lang="cs-CZ" sz="4000" b="1" dirty="0"/>
              <a:t>- RŮST   </a:t>
            </a:r>
            <a:r>
              <a:rPr lang="cs-CZ" sz="4000" dirty="0"/>
              <a:t>- zvyšování počtu, snižování negativních dopadů, tvrdé investiční  	projekty, projekty, které vedou k odstraňování starých zátěží, 	starých problémů, zděděných nedostatků</a:t>
            </a:r>
          </a:p>
          <a:p>
            <a:endParaRPr lang="cs-CZ" sz="4000" b="1" dirty="0"/>
          </a:p>
          <a:p>
            <a:endParaRPr lang="cs-CZ" sz="4000" b="1" dirty="0"/>
          </a:p>
          <a:p>
            <a:r>
              <a:rPr lang="cs-CZ" sz="4000" b="1" dirty="0"/>
              <a:t>- ROZVOJ - </a:t>
            </a:r>
            <a:r>
              <a:rPr lang="cs-CZ" sz="4000" dirty="0"/>
              <a:t>zvyšování kvality využití veřejného prostoru, využití lidského 	potenciálu, zvyšování kvality pospolitosti, posilování osobních vztahů, vzájemné důvěry – měkké projekty</a:t>
            </a:r>
          </a:p>
          <a:p>
            <a:endParaRPr lang="cs-CZ" dirty="0"/>
          </a:p>
          <a:p>
            <a:endParaRPr lang="cs-CZ" dirty="0"/>
          </a:p>
          <a:p>
            <a:pPr algn="r"/>
            <a:r>
              <a:rPr lang="cs-CZ" sz="1600" i="1" dirty="0"/>
              <a:t>Radim Perlín </a:t>
            </a:r>
          </a:p>
          <a:p>
            <a:pPr algn="r"/>
            <a:r>
              <a:rPr lang="cs-CZ" sz="1600" i="1" dirty="0"/>
              <a:t>Výzkumné centrum RURAL</a:t>
            </a:r>
          </a:p>
          <a:p>
            <a:pPr algn="r"/>
            <a:r>
              <a:rPr lang="cs-CZ" sz="1600" i="1" dirty="0"/>
              <a:t>Přírodovědecká fakulta UK</a:t>
            </a:r>
          </a:p>
          <a:p>
            <a:pPr algn="r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6781159-FE3D-4A78-8AD6-9E4EC8C33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9497" y="4525077"/>
            <a:ext cx="1190724" cy="168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9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DDC441-650F-4560-96BD-46A04F58F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259" y="29907"/>
            <a:ext cx="7543800" cy="1450757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+mn-lt"/>
              </a:rPr>
              <a:t>Co dělají </a:t>
            </a:r>
            <a:r>
              <a:rPr lang="cs-CZ" sz="4000" b="1" dirty="0" err="1">
                <a:latin typeface="+mn-lt"/>
              </a:rPr>
              <a:t>MASky</a:t>
            </a:r>
            <a:r>
              <a:rPr lang="cs-CZ" sz="4000" b="1" dirty="0">
                <a:latin typeface="+mn-lt"/>
              </a:rPr>
              <a:t> pro rozvoj?</a:t>
            </a:r>
            <a:br>
              <a:rPr lang="cs-CZ" dirty="0"/>
            </a:br>
            <a:r>
              <a:rPr lang="cs-CZ" sz="1600" dirty="0">
                <a:latin typeface="+mn-lt"/>
              </a:rPr>
              <a:t>aneb  animační aktivity MAS</a:t>
            </a:r>
          </a:p>
        </p:txBody>
      </p:sp>
      <p:pic>
        <p:nvPicPr>
          <p:cNvPr id="16" name="Zástupný symbol pro obsah 15">
            <a:extLst>
              <a:ext uri="{FF2B5EF4-FFF2-40B4-BE49-F238E27FC236}">
                <a16:creationId xmlns:a16="http://schemas.microsoft.com/office/drawing/2014/main" id="{20430ED9-ED6E-4A13-ACFA-86FB14467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193" y="1846263"/>
            <a:ext cx="6282063" cy="402272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9985A6D9-60BE-417F-BDE8-FA56F6BCF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50" y="4768565"/>
            <a:ext cx="1237595" cy="85351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6DFAFFC6-86B0-4C21-B0E9-DA9B46C58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743" y="5509293"/>
            <a:ext cx="1225402" cy="71939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1C516B20-7590-4B47-8A9A-E38E4ED2E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49" y="3569899"/>
            <a:ext cx="1237595" cy="948341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88E2343C-CFDB-4E34-BCEE-8C9ACB7AE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62" y="2437996"/>
            <a:ext cx="1237595" cy="85010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98A149AE-3C76-4662-ACB9-9332298B30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3193" y="1732411"/>
            <a:ext cx="1015615" cy="705585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1BC5007-2459-4B5F-AD5D-5D7E0F3CDD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5337" y="5153973"/>
            <a:ext cx="1202173" cy="828867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275DBB6B-44EC-45F4-B0E3-514C257D6A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7526" y="1480664"/>
            <a:ext cx="1026458" cy="705585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7CE33F7F-7908-4B3A-90AD-AB37AD1B72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7041" y="1846263"/>
            <a:ext cx="1105072" cy="751402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32B80017-73E8-4912-9BCC-07043B3067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1301" y="5442231"/>
            <a:ext cx="1019053" cy="853514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FFADFAA8-9EEA-4FC3-9DD6-258921428C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0802" y="3345476"/>
            <a:ext cx="1208148" cy="828867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8882BFF3-EF14-4DFF-A793-5BCA3F7405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1213" y="4297912"/>
            <a:ext cx="1168436" cy="828867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9D112B74-EC49-4E16-A1A8-86863AB231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40599" y="2186249"/>
            <a:ext cx="1248351" cy="868076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61883640-4FCF-4319-9CD1-22E886550E7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71005" y="1461687"/>
            <a:ext cx="916878" cy="6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49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nsmascr.cz/content/uploads/2019/01/clenove-NS-MAS_2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0802" cy="64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87816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3572</TotalTime>
  <Words>2440</Words>
  <Application>Microsoft Office PowerPoint</Application>
  <PresentationFormat>Předvádění na obrazovce (4:3)</PresentationFormat>
  <Paragraphs>207</Paragraphs>
  <Slides>31</Slides>
  <Notes>20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Wingdings</vt:lpstr>
      <vt:lpstr>Retrospektiva</vt:lpstr>
      <vt:lpstr>Acrobat Document</vt:lpstr>
      <vt:lpstr>Zaměření a změny CLLD  pro nové období </vt:lpstr>
      <vt:lpstr>LAG = MAS = MÍSTNÍ AKČNÍ SKUPINA (nebo skupina pro místní akce?)</vt:lpstr>
      <vt:lpstr>LEADER v ČR „Propojení aktivit rozvíjejících venkovskou ekonomiku"</vt:lpstr>
      <vt:lpstr>7 principů metody LEADER</vt:lpstr>
      <vt:lpstr>CLLD</vt:lpstr>
      <vt:lpstr>Rozvoj             nebo           růst?</vt:lpstr>
      <vt:lpstr>Kvantitativní růst   x   kvalitativní rozvoj</vt:lpstr>
      <vt:lpstr>Co dělají MASky pro rozvoj? aneb  animační aktivity MAS</vt:lpstr>
      <vt:lpstr>Prezentace aplikace PowerPoint</vt:lpstr>
      <vt:lpstr>Jak to funguje?</vt:lpstr>
      <vt:lpstr>Když se vaří Strategie CLLD</vt:lpstr>
      <vt:lpstr>konzultační podpora MAS</vt:lpstr>
      <vt:lpstr>konzultační podpora MAS</vt:lpstr>
      <vt:lpstr>CLLD v IROP podrobněji</vt:lpstr>
      <vt:lpstr>CLLD v IROP 2021-27 a DOPRAVA</vt:lpstr>
      <vt:lpstr>CLLD v IROP 2021-27 a VEŘEJNÁ PROSTRANSTVÍ</vt:lpstr>
      <vt:lpstr>CLLD v IROP 2021-27 a IZS</vt:lpstr>
      <vt:lpstr>CLLD v IROP 2021-27 a VZDĚLÁVÁNÍ – 1 ze 3</vt:lpstr>
      <vt:lpstr>CLLD v IROP 2021-27 a VZDĚLÁVÁNÍ – 2 ze 3</vt:lpstr>
      <vt:lpstr>CLLD v IROP 2021-27 a VZDĚLÁVÁNÍ – 3 ze 3</vt:lpstr>
      <vt:lpstr>CLLD v IROP 2021-27 a SOCIÁLNÍ OBLAST</vt:lpstr>
      <vt:lpstr>CLLD v IROP 2021-27 a KULTURA</vt:lpstr>
      <vt:lpstr>CLLD v IROP 2021-27 a CESTOVNÍ RUCH</vt:lpstr>
      <vt:lpstr>Zapojte se  do své MASky!</vt:lpstr>
      <vt:lpstr>Zapojte se do své MASky!</vt:lpstr>
      <vt:lpstr>19 pestrých MAS v JMK</vt:lpstr>
      <vt:lpstr>AKTUÁLNÍ STAV PŘÍPRAV  CLLD NA ÚROVNI MAS</vt:lpstr>
      <vt:lpstr>MAS a CLLD  v našem kraji</vt:lpstr>
      <vt:lpstr>činnosti MAS JMK</vt:lpstr>
      <vt:lpstr>„Bruslíme tam,  kde si myslíme, že bude puk.“      Wayne Gretzky 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AKTUÁLNÍ INFORMACE PRO MAS – LEADER/CLLD</dc:title>
  <dc:creator>Honza</dc:creator>
  <cp:lastModifiedBy>Hanka</cp:lastModifiedBy>
  <cp:revision>260</cp:revision>
  <cp:lastPrinted>2021-09-01T12:42:46Z</cp:lastPrinted>
  <dcterms:created xsi:type="dcterms:W3CDTF">2016-03-16T14:32:37Z</dcterms:created>
  <dcterms:modified xsi:type="dcterms:W3CDTF">2021-09-01T12:48:07Z</dcterms:modified>
</cp:coreProperties>
</file>