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389" r:id="rId2"/>
    <p:sldId id="391" r:id="rId3"/>
    <p:sldId id="401" r:id="rId4"/>
    <p:sldId id="392" r:id="rId5"/>
    <p:sldId id="402" r:id="rId6"/>
    <p:sldId id="403" r:id="rId7"/>
    <p:sldId id="404" r:id="rId8"/>
    <p:sldId id="405" r:id="rId9"/>
    <p:sldId id="406" r:id="rId10"/>
    <p:sldId id="407" r:id="rId11"/>
    <p:sldId id="408" r:id="rId12"/>
    <p:sldId id="409" r:id="rId13"/>
    <p:sldId id="410" r:id="rId14"/>
    <p:sldId id="411" r:id="rId15"/>
    <p:sldId id="412" r:id="rId16"/>
    <p:sldId id="413" r:id="rId17"/>
    <p:sldId id="414" r:id="rId18"/>
    <p:sldId id="415" r:id="rId19"/>
    <p:sldId id="416" r:id="rId20"/>
    <p:sldId id="417" r:id="rId21"/>
    <p:sldId id="418" r:id="rId22"/>
    <p:sldId id="419" r:id="rId23"/>
    <p:sldId id="420" r:id="rId24"/>
    <p:sldId id="421" r:id="rId25"/>
    <p:sldId id="422" r:id="rId26"/>
    <p:sldId id="423" r:id="rId27"/>
    <p:sldId id="340" r:id="rId28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82">
          <p15:clr>
            <a:srgbClr val="A4A3A4"/>
          </p15:clr>
        </p15:guide>
        <p15:guide id="2" pos="48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29C"/>
    <a:srgbClr val="5FA4E5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113A9D2-9D6B-4929-AA2D-F23B5EE8CBE7}" styleName="Styl s motivem 2 – zvýraznění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1644" y="108"/>
      </p:cViewPr>
      <p:guideLst>
        <p:guide orient="horz" pos="3382"/>
        <p:guide pos="4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406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fld id="{A8AD1661-3A61-224B-91E0-4B126FC883AF}" type="datetime1">
              <a:rPr lang="en-US" smtClean="0"/>
              <a:pPr lvl="0"/>
              <a:t>9/30/2016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0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Výzva č. 34 a 35  Sociální bydlení (SVL)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Výzva č. 34 a 35  Sociální bydlení (SVL)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Výzva č. 34 a 35  Sociální bydlení (SVL)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Výzva č. 34 a 35  Sociální bydlení (SVL)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Výzva č. 34 a 35  Sociální bydlení (SVL)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Výzva č. 34 a 35  Sociální bydlení (SVL)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Výzva č. 34 a 35  Sociální bydlení (SVL)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Subtitle 2"/>
          <p:cNvSpPr txBox="1">
            <a:spLocks/>
          </p:cNvSpPr>
          <p:nvPr userDrawn="1"/>
        </p:nvSpPr>
        <p:spPr>
          <a:xfrm>
            <a:off x="169747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14" name="Subtitle 2"/>
          <p:cNvSpPr txBox="1">
            <a:spLocks/>
          </p:cNvSpPr>
          <p:nvPr userDrawn="1"/>
        </p:nvSpPr>
        <p:spPr>
          <a:xfrm>
            <a:off x="3268138" y="5840002"/>
            <a:ext cx="319193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b="1" dirty="0" smtClean="0"/>
              <a:t>U </a:t>
            </a:r>
            <a:r>
              <a:rPr lang="en-US" sz="1200" b="1" dirty="0" err="1" smtClean="0"/>
              <a:t>Nákladového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nádraží</a:t>
            </a:r>
            <a:r>
              <a:rPr lang="en-US" sz="1200" b="1" dirty="0" smtClean="0"/>
              <a:t> 3144/4, 130 00 </a:t>
            </a:r>
            <a:r>
              <a:rPr lang="en-US" sz="1200" b="1" dirty="0" err="1" smtClean="0"/>
              <a:t>Praha</a:t>
            </a:r>
            <a:r>
              <a:rPr lang="en-US" sz="1200" b="1" dirty="0" smtClean="0"/>
              <a:t> 3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5" name="Subtitle 2"/>
          <p:cNvSpPr txBox="1">
            <a:spLocks/>
          </p:cNvSpPr>
          <p:nvPr userDrawn="1"/>
        </p:nvSpPr>
        <p:spPr>
          <a:xfrm>
            <a:off x="647913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dirty="0" smtClean="0">
                <a:solidFill>
                  <a:schemeClr val="bg1"/>
                </a:solidFill>
              </a:rPr>
              <a:t>tel.: +420 </a:t>
            </a:r>
            <a:r>
              <a:rPr lang="is-IS" sz="1200" b="1" dirty="0" smtClean="0"/>
              <a:t>225 855 321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6" name="Subtitle 2"/>
          <p:cNvSpPr txBox="1">
            <a:spLocks/>
          </p:cNvSpPr>
          <p:nvPr userDrawn="1"/>
        </p:nvSpPr>
        <p:spPr>
          <a:xfrm>
            <a:off x="8116035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  <a:endParaRPr lang="cs-CZ" sz="1200" b="0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1074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Výzva č. 34 a 35  Sociální bydlení (SVL)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235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r>
              <a:rPr lang="en-US" dirty="0" err="1" smtClean="0"/>
              <a:t>Výzva</a:t>
            </a:r>
            <a:r>
              <a:rPr lang="en-US" dirty="0" smtClean="0"/>
              <a:t> č. 34 a 35  </a:t>
            </a:r>
            <a:r>
              <a:rPr lang="en-US" dirty="0" err="1" smtClean="0"/>
              <a:t>Sociální</a:t>
            </a:r>
            <a:r>
              <a:rPr lang="en-US" dirty="0" smtClean="0"/>
              <a:t> </a:t>
            </a:r>
            <a:r>
              <a:rPr lang="en-US" dirty="0" err="1" smtClean="0"/>
              <a:t>bydlení</a:t>
            </a:r>
            <a:r>
              <a:rPr lang="en-US" dirty="0" smtClean="0"/>
              <a:t> (SVL)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  <p:sldLayoutId id="2147483661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crr.cz/cs/kontakty/kontaktni-osoby-k-vyzvam/86-vyzva/" TargetMode="External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851" y="462223"/>
            <a:ext cx="8695748" cy="4029389"/>
          </a:xfrm>
        </p:spPr>
        <p:txBody>
          <a:bodyPr>
            <a:noAutofit/>
          </a:bodyPr>
          <a:lstStyle/>
          <a:p>
            <a:pPr algn="ctr"/>
            <a:r>
              <a:rPr lang="cs-CZ" sz="3600" dirty="0" smtClean="0">
                <a:solidFill>
                  <a:prstClr val="white"/>
                </a:solidFill>
              </a:rPr>
              <a:t/>
            </a:r>
            <a:br>
              <a:rPr lang="cs-CZ" sz="3600" dirty="0" smtClean="0">
                <a:solidFill>
                  <a:prstClr val="white"/>
                </a:solidFill>
              </a:rPr>
            </a:br>
            <a:r>
              <a:rPr lang="cs-CZ" sz="3600" dirty="0" smtClean="0">
                <a:solidFill>
                  <a:prstClr val="white"/>
                </a:solidFill>
              </a:rPr>
              <a:t/>
            </a:r>
            <a:br>
              <a:rPr lang="cs-CZ" sz="3600" dirty="0" smtClean="0">
                <a:solidFill>
                  <a:prstClr val="white"/>
                </a:solidFill>
              </a:rPr>
            </a:br>
            <a:r>
              <a:rPr lang="cs-CZ" sz="3600" dirty="0">
                <a:solidFill>
                  <a:prstClr val="white"/>
                </a:solidFill>
              </a:rPr>
              <a:t/>
            </a:r>
            <a:br>
              <a:rPr lang="cs-CZ" sz="3600" dirty="0">
                <a:solidFill>
                  <a:prstClr val="white"/>
                </a:solidFill>
              </a:rPr>
            </a:br>
            <a:r>
              <a:rPr lang="cs-CZ" sz="3600" dirty="0" smtClean="0">
                <a:solidFill>
                  <a:prstClr val="white"/>
                </a:solidFill>
              </a:rPr>
              <a:t>Infrastruktura vedoucí k přechodu do škol hlavního vzdělávacího proudu a k samostatnému způsobu života (86)</a:t>
            </a:r>
            <a:br>
              <a:rPr lang="cs-CZ" sz="3600" dirty="0" smtClean="0">
                <a:solidFill>
                  <a:prstClr val="white"/>
                </a:solidFill>
              </a:rPr>
            </a:br>
            <a:r>
              <a:rPr lang="cs-CZ" sz="3600" dirty="0" smtClean="0">
                <a:solidFill>
                  <a:prstClr val="white"/>
                </a:solidFill>
              </a:rPr>
              <a:t/>
            </a:r>
            <a:br>
              <a:rPr lang="cs-CZ" sz="3600" dirty="0" smtClean="0">
                <a:solidFill>
                  <a:prstClr val="white"/>
                </a:solidFill>
              </a:rPr>
            </a:br>
            <a:r>
              <a:rPr lang="cs-CZ" sz="2000" i="1" dirty="0" smtClean="0">
                <a:solidFill>
                  <a:prstClr val="white"/>
                </a:solidFill>
              </a:rPr>
              <a:t>průběžná výzva</a:t>
            </a:r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sz="3600" dirty="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0550" y="5577840"/>
            <a:ext cx="6496050" cy="6400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20995" y="3737987"/>
            <a:ext cx="8123275" cy="1525129"/>
          </a:xfrm>
        </p:spPr>
        <p:txBody>
          <a:bodyPr>
            <a:noAutofit/>
          </a:bodyPr>
          <a:lstStyle/>
          <a:p>
            <a:pPr lvl="0"/>
            <a:endParaRPr lang="cs-CZ" sz="2400" dirty="0" smtClean="0">
              <a:solidFill>
                <a:prstClr val="white"/>
              </a:solidFill>
            </a:endParaRPr>
          </a:p>
          <a:p>
            <a:pPr lvl="0"/>
            <a:endParaRPr lang="cs-CZ" sz="3200" dirty="0" smtClean="0">
              <a:solidFill>
                <a:prstClr val="white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156850" y="6356350"/>
            <a:ext cx="4671182" cy="369888"/>
          </a:xfrm>
        </p:spPr>
        <p:txBody>
          <a:bodyPr>
            <a:noAutofit/>
          </a:bodyPr>
          <a:lstStyle/>
          <a:p>
            <a:r>
              <a:rPr lang="cs-CZ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11. 9. 2018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005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8" y="1228497"/>
            <a:ext cx="8003232" cy="1928581"/>
          </a:xfrm>
        </p:spPr>
        <p:txBody>
          <a:bodyPr>
            <a:noAutofit/>
          </a:bodyPr>
          <a:lstStyle/>
          <a:p>
            <a:pPr marL="706438" lvl="2" indent="-342900">
              <a:buFont typeface="+mj-lt"/>
              <a:buAutoNum type="alphaLcParenR"/>
            </a:pPr>
            <a:endParaRPr lang="cs-CZ" sz="1500" dirty="0" smtClean="0"/>
          </a:p>
          <a:p>
            <a:pPr marL="706438" lvl="2" indent="-342900">
              <a:buFont typeface="+mj-lt"/>
              <a:buAutoNum type="alphaLcParenR"/>
            </a:pPr>
            <a:endParaRPr lang="cs-CZ" sz="1500" dirty="0" smtClean="0"/>
          </a:p>
          <a:p>
            <a:pPr marL="363538" lvl="2" indent="0">
              <a:buNone/>
            </a:pPr>
            <a:endParaRPr lang="cs-CZ" sz="15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 sz="1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>
                <a:latin typeface="+mn-lt"/>
                <a:ea typeface="+mn-ea"/>
                <a:cs typeface="+mn-cs"/>
              </a:rPr>
              <a:t>Obecná kritéria přijatelnosti</a:t>
            </a:r>
            <a:endParaRPr lang="cs-CZ" dirty="0"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9" name="TextovéPole 8"/>
          <p:cNvSpPr txBox="1"/>
          <p:nvPr/>
        </p:nvSpPr>
        <p:spPr>
          <a:xfrm>
            <a:off x="457200" y="4729655"/>
            <a:ext cx="8229600" cy="730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endParaRPr lang="cs-CZ" sz="1850" dirty="0" smtClean="0"/>
          </a:p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57200" y="1306874"/>
            <a:ext cx="82773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just">
              <a:spcBef>
                <a:spcPts val="600"/>
              </a:spcBef>
              <a:defRPr/>
            </a:pPr>
            <a:endParaRPr lang="cs-CZ" dirty="0" smtClean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4858558"/>
              </p:ext>
            </p:extLst>
          </p:nvPr>
        </p:nvGraphicFramePr>
        <p:xfrm>
          <a:off x="1524000" y="1397000"/>
          <a:ext cx="6096000" cy="4577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 je svým zaměřením v souladu s cíli a podporovanými aktivitami výzvy.</a:t>
                      </a:r>
                      <a:endParaRPr lang="cs-CZ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 je v souladu s podmínkami výzvy</a:t>
                      </a:r>
                      <a:r>
                        <a:rPr lang="cs-CZ" sz="14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400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 bude mj. ověřováno, zda se nepodporuje pobytová služba</a:t>
                      </a:r>
                      <a:r>
                        <a:rPr lang="cs-CZ" sz="1400" kern="1200" baseline="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podle z č. 108/2006 Sb., o soc. službách, příp. pobytová služba podle z. č. 359/1999 Sb., o sociálně-právní ochraně dětí = např. zda se nepodporuje chráněná dílna, dům na půl cesty atp.</a:t>
                      </a:r>
                      <a:endParaRPr lang="cs-CZ" sz="1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Žadatel splňuje definici oprávněného příjemce pro příslušný specifický cíl a výzvu.</a:t>
                      </a:r>
                      <a:endParaRPr lang="cs-CZ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 respektuje minimální a maximální hranici celkových způsobilých výdajů, pokud jsou stanoveny.</a:t>
                      </a:r>
                      <a:endParaRPr lang="cs-CZ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 respektuje limity způsobilých výdajů, pokud jsou stanoveny.</a:t>
                      </a:r>
                      <a:endParaRPr lang="cs-CZ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Výsledky projektu jsou udržitelné.</a:t>
                      </a:r>
                      <a:endParaRPr lang="cs-CZ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 nemá negativní vliv na žádnou z horizontálních priorit IROP (udržitelný rozvoj, rovné příležitosti a zákaz diskriminace, rovnost mužů a žen).</a:t>
                      </a:r>
                      <a:endParaRPr lang="cs-CZ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Potřebnost realizace projektu je odůvodněná.</a:t>
                      </a:r>
                      <a:endParaRPr lang="cs-CZ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 je v souladu s pravidly veřejné podpory.</a:t>
                      </a:r>
                      <a:endParaRPr lang="cs-CZ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Statutární zástupce žadatele je trestně bezúhonný.</a:t>
                      </a:r>
                      <a:endParaRPr lang="cs-CZ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875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1306874"/>
            <a:ext cx="8003232" cy="4819290"/>
          </a:xfrm>
        </p:spPr>
        <p:txBody>
          <a:bodyPr>
            <a:noAutofit/>
          </a:bodyPr>
          <a:lstStyle/>
          <a:p>
            <a:pPr marL="363538" lvl="2" indent="0">
              <a:buNone/>
            </a:pPr>
            <a:endParaRPr lang="cs-CZ" sz="1200" dirty="0" smtClean="0"/>
          </a:p>
          <a:p>
            <a:pPr marL="706438" lvl="2" indent="-342900">
              <a:buFont typeface="+mj-lt"/>
              <a:buAutoNum type="alphaLcParenR"/>
            </a:pPr>
            <a:endParaRPr lang="cs-CZ" sz="1200" dirty="0" smtClean="0"/>
          </a:p>
          <a:p>
            <a:pPr marL="363538" lvl="2" indent="0">
              <a:buNone/>
            </a:pPr>
            <a:endParaRPr lang="cs-CZ" sz="12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 sz="1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92537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latin typeface="+mn-lt"/>
                <a:ea typeface="+mn-ea"/>
                <a:cs typeface="+mn-cs"/>
              </a:rPr>
              <a:t>Specifická kritéria přijatelnosti</a:t>
            </a:r>
            <a:endParaRPr lang="cs-CZ" dirty="0"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9" name="TextovéPole 8"/>
          <p:cNvSpPr txBox="1"/>
          <p:nvPr/>
        </p:nvSpPr>
        <p:spPr>
          <a:xfrm>
            <a:off x="457200" y="4729655"/>
            <a:ext cx="8229600" cy="730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endParaRPr lang="cs-CZ" sz="1850" dirty="0" smtClean="0"/>
          </a:p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57200" y="1306874"/>
            <a:ext cx="827732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just">
              <a:spcBef>
                <a:spcPts val="600"/>
              </a:spcBef>
              <a:defRPr/>
            </a:pPr>
            <a:endParaRPr lang="cs-CZ" sz="1600" dirty="0" smtClean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12" name="Tabulka 11"/>
          <p:cNvGraphicFramePr>
            <a:graphicFrameLocks noGrp="1"/>
          </p:cNvGraphicFramePr>
          <p:nvPr>
            <p:extLst/>
          </p:nvPr>
        </p:nvGraphicFramePr>
        <p:xfrm>
          <a:off x="1524000" y="1397000"/>
          <a:ext cx="6096000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cs-CZ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 je zaměřen na školu samostatně zřízenou pro žáky se zdravotním postižením podle § 16 odstavce 9, nebo podle § 48 zákona č. 561/2004 Sb. ve znění pozdějších předpisů.</a:t>
                      </a:r>
                    </a:p>
                    <a:p>
                      <a:endParaRPr lang="cs-CZ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ANO - Projekt je zaměřen na školu samostatně zřízenou pro žáky se zdravotním postižením podle § 16 odstavce 9, nebo podle § 48 zákona č. 561/2004 Sb.. ve znění pozdějších předpisů.</a:t>
                      </a:r>
                    </a:p>
                    <a:p>
                      <a:r>
                        <a:rPr lang="cs-CZ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 - Projekt není zaměřen na školu samostatně zřízenou pro žáky se zdravotním postižením podle § 16 odstavce 9, nebo podle § 48 zákona č. 561/2004 Sb. ve znění pozdějších předpisů.</a:t>
                      </a:r>
                    </a:p>
                    <a:p>
                      <a:r>
                        <a:rPr lang="cs-CZ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NERELEVANTNÍ - Projekt je zaměřen na školské poradenské zařízení (ŠPZ), tedy pedagogicko-psychologickou poradnu (PPP) anebo speciálně pedagogické centrum (SPC) podle § 116 zákona č. 561/2004 Sb. ve znění pozdějších předpisů.</a:t>
                      </a:r>
                      <a:endParaRPr lang="cs-CZ" sz="12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203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1306874"/>
            <a:ext cx="8003232" cy="4819290"/>
          </a:xfrm>
        </p:spPr>
        <p:txBody>
          <a:bodyPr>
            <a:noAutofit/>
          </a:bodyPr>
          <a:lstStyle/>
          <a:p>
            <a:pPr marL="363538" lvl="2" indent="0">
              <a:buNone/>
            </a:pPr>
            <a:endParaRPr lang="cs-CZ" sz="1200" dirty="0" smtClean="0"/>
          </a:p>
          <a:p>
            <a:pPr marL="706438" lvl="2" indent="-342900">
              <a:buFont typeface="+mj-lt"/>
              <a:buAutoNum type="alphaLcParenR"/>
            </a:pPr>
            <a:endParaRPr lang="cs-CZ" sz="1200" dirty="0" smtClean="0"/>
          </a:p>
          <a:p>
            <a:pPr marL="363538" lvl="2" indent="0">
              <a:buNone/>
            </a:pPr>
            <a:endParaRPr lang="cs-CZ" sz="12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 sz="1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92537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latin typeface="+mn-lt"/>
                <a:ea typeface="+mn-ea"/>
                <a:cs typeface="+mn-cs"/>
              </a:rPr>
              <a:t>Specifická kritéria přijatelnosti</a:t>
            </a:r>
            <a:endParaRPr lang="cs-CZ" dirty="0"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9" name="TextovéPole 8"/>
          <p:cNvSpPr txBox="1"/>
          <p:nvPr/>
        </p:nvSpPr>
        <p:spPr>
          <a:xfrm>
            <a:off x="457200" y="4729655"/>
            <a:ext cx="8229600" cy="730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endParaRPr lang="cs-CZ" sz="1850" dirty="0" smtClean="0"/>
          </a:p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57200" y="1306874"/>
            <a:ext cx="827732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just">
              <a:spcBef>
                <a:spcPts val="600"/>
              </a:spcBef>
              <a:defRPr/>
            </a:pPr>
            <a:endParaRPr lang="cs-CZ" sz="1600" dirty="0" smtClean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12" name="Tabulka 11"/>
          <p:cNvGraphicFramePr>
            <a:graphicFrameLocks noGrp="1"/>
          </p:cNvGraphicFramePr>
          <p:nvPr>
            <p:extLst/>
          </p:nvPr>
        </p:nvGraphicFramePr>
        <p:xfrm>
          <a:off x="1524000" y="1397000"/>
          <a:ext cx="6096000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cs-CZ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 je zaměřen na školské poradenské zařízení (ŠPZ), tedy pedagogicko-psychologickou poradnu (PPP) anebo speciálně pedagogické centrum (SPC) podle § 116 zákona č. 561/2004 Sb. ve znění pozdějších předpisů.</a:t>
                      </a:r>
                      <a:endParaRPr lang="cs-CZ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ANO - Projekt je zaměřen na školské poradenské zařízení, tedy pedagogicko-psychologickou poradnu (PPP) anebo speciálně pedagogické centrum podle § 116 zákona č. 561/2004 Sb. ve znění pozdějších předpisů.</a:t>
                      </a:r>
                    </a:p>
                    <a:p>
                      <a:r>
                        <a:rPr lang="cs-CZ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 - Projekt není zaměřen na školské poradenské zařízení, tedy pedagogicko-psychologickou poradnu anebo speciálně pedagogické centrum podle § 116 zákona č. 561/2004 Sb. ve znění pozdějších předpisů.</a:t>
                      </a:r>
                    </a:p>
                    <a:p>
                      <a:r>
                        <a:rPr lang="cs-CZ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NERELEVANTNÍ - Projekt je zaměřen na školu samostatně zřízenou pro žáky se zdravotním postižením podle § 16 odstavce 9, nebo podle § 48 zákona č. 561/2004 Sb. ve znění pozdějších předpisů.</a:t>
                      </a:r>
                      <a:endParaRPr lang="cs-CZ" sz="12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182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1306874"/>
            <a:ext cx="8003232" cy="4819290"/>
          </a:xfrm>
        </p:spPr>
        <p:txBody>
          <a:bodyPr>
            <a:noAutofit/>
          </a:bodyPr>
          <a:lstStyle/>
          <a:p>
            <a:pPr marL="363538" lvl="2" indent="0">
              <a:buNone/>
            </a:pPr>
            <a:endParaRPr lang="cs-CZ" sz="1200" dirty="0" smtClean="0"/>
          </a:p>
          <a:p>
            <a:pPr marL="706438" lvl="2" indent="-342900">
              <a:buFont typeface="+mj-lt"/>
              <a:buAutoNum type="alphaLcParenR"/>
            </a:pPr>
            <a:endParaRPr lang="cs-CZ" sz="1200" dirty="0" smtClean="0"/>
          </a:p>
          <a:p>
            <a:pPr marL="363538" lvl="2" indent="0">
              <a:buNone/>
            </a:pPr>
            <a:endParaRPr lang="cs-CZ" sz="12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 sz="1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92537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latin typeface="+mn-lt"/>
                <a:ea typeface="+mn-ea"/>
                <a:cs typeface="+mn-cs"/>
              </a:rPr>
              <a:t>Specifická kritéria přijatelnosti</a:t>
            </a:r>
            <a:endParaRPr lang="cs-CZ" dirty="0"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9" name="TextovéPole 8"/>
          <p:cNvSpPr txBox="1"/>
          <p:nvPr/>
        </p:nvSpPr>
        <p:spPr>
          <a:xfrm>
            <a:off x="457200" y="4729655"/>
            <a:ext cx="8229600" cy="730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endParaRPr lang="cs-CZ" sz="1850" dirty="0" smtClean="0"/>
          </a:p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57200" y="1306874"/>
            <a:ext cx="827732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just">
              <a:spcBef>
                <a:spcPts val="600"/>
              </a:spcBef>
              <a:defRPr/>
            </a:pPr>
            <a:endParaRPr lang="cs-CZ" sz="1600" dirty="0" smtClean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12" name="Tabulka 11"/>
          <p:cNvGraphicFramePr>
            <a:graphicFrameLocks noGrp="1"/>
          </p:cNvGraphicFramePr>
          <p:nvPr>
            <p:extLst/>
          </p:nvPr>
        </p:nvGraphicFramePr>
        <p:xfrm>
          <a:off x="1524000" y="1397000"/>
          <a:ext cx="6096000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cs-CZ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 není realizován ve škole či školském zařízení zřízeném při zařízeních pro výkon ústavní a ochranné výchovy ani v budově diagnostického ústavu, výchovného ústavu ani dětském domově či dětském domově se školou.</a:t>
                      </a:r>
                      <a:endParaRPr lang="cs-CZ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ANO - Projekt není realizován ve škole či školském zařízení zřízeném při zařízeních pro výkon ústavní a ochranné výchovy. Projekt není realizován v budově diagnostického ústavu, výchovného ústavu ani domově dětí.</a:t>
                      </a:r>
                    </a:p>
                    <a:p>
                      <a:r>
                        <a:rPr lang="cs-CZ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 - Projekt je realizován ve škole či školském zařízení zřízeném při zařízeních pro výkon ústavní a ochranné výchovy, nebo projekt je realizován v budově diagnostického ústavu, výchovného ústavu nebo domově dětí.</a:t>
                      </a:r>
                      <a:endParaRPr lang="cs-CZ" sz="12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751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1306874"/>
            <a:ext cx="8003232" cy="4819290"/>
          </a:xfrm>
        </p:spPr>
        <p:txBody>
          <a:bodyPr>
            <a:noAutofit/>
          </a:bodyPr>
          <a:lstStyle/>
          <a:p>
            <a:pPr marL="363538" lvl="2" indent="0">
              <a:buNone/>
            </a:pPr>
            <a:endParaRPr lang="cs-CZ" sz="1200" dirty="0" smtClean="0"/>
          </a:p>
          <a:p>
            <a:pPr marL="706438" lvl="2" indent="-342900">
              <a:buFont typeface="+mj-lt"/>
              <a:buAutoNum type="alphaLcParenR"/>
            </a:pPr>
            <a:endParaRPr lang="cs-CZ" sz="1200" dirty="0" smtClean="0"/>
          </a:p>
          <a:p>
            <a:pPr marL="363538" lvl="2" indent="0">
              <a:buNone/>
            </a:pPr>
            <a:endParaRPr lang="cs-CZ" sz="12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 sz="1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92537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latin typeface="+mn-lt"/>
                <a:ea typeface="+mn-ea"/>
                <a:cs typeface="+mn-cs"/>
              </a:rPr>
              <a:t>Specifická kritéria přijatelnosti</a:t>
            </a:r>
            <a:endParaRPr lang="cs-CZ" dirty="0"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9" name="TextovéPole 8"/>
          <p:cNvSpPr txBox="1"/>
          <p:nvPr/>
        </p:nvSpPr>
        <p:spPr>
          <a:xfrm>
            <a:off x="457200" y="4729655"/>
            <a:ext cx="8229600" cy="730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endParaRPr lang="cs-CZ" sz="1850" dirty="0" smtClean="0"/>
          </a:p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57200" y="1306874"/>
            <a:ext cx="827732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just">
              <a:spcBef>
                <a:spcPts val="600"/>
              </a:spcBef>
              <a:defRPr/>
            </a:pPr>
            <a:endParaRPr lang="cs-CZ" sz="1600" dirty="0" smtClean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7935269"/>
              </p:ext>
            </p:extLst>
          </p:nvPr>
        </p:nvGraphicFramePr>
        <p:xfrm>
          <a:off x="1524000" y="1397000"/>
          <a:ext cx="6096000" cy="1554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cs-CZ" sz="1200" b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 je v souladu s Krajským akčním plánem vzdělávání (KAP) a je uveden v Rámci pro podporu infrastruktury, v seznamu investičních priorit KAP pro opatření vedoucí k sociální inkluzi. </a:t>
                      </a:r>
                      <a:endParaRPr lang="cs-CZ" sz="12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ANO - Projekt je v souladu s Krajským akčním plánem vzdělávání (KAP) a je uveden v seznamu investičních priorit KAP pro opatření vedoucí k sociální inkluzi.  </a:t>
                      </a:r>
                    </a:p>
                    <a:p>
                      <a:r>
                        <a:rPr lang="cs-CZ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 - Projekt není v souladu s Krajským akčním plánem vzdělávání (KAP) či není uveden v seznamu investičních priorit pro opatření vedoucí k sociální inkluzi. </a:t>
                      </a:r>
                      <a:endParaRPr lang="cs-CZ" sz="12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881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1306874"/>
            <a:ext cx="8003232" cy="4819290"/>
          </a:xfrm>
        </p:spPr>
        <p:txBody>
          <a:bodyPr>
            <a:noAutofit/>
          </a:bodyPr>
          <a:lstStyle/>
          <a:p>
            <a:pPr marL="363538" lvl="2" indent="0">
              <a:buNone/>
            </a:pPr>
            <a:endParaRPr lang="cs-CZ" sz="1200" dirty="0" smtClean="0"/>
          </a:p>
          <a:p>
            <a:pPr marL="706438" lvl="2" indent="-342900">
              <a:buFont typeface="+mj-lt"/>
              <a:buAutoNum type="alphaLcParenR"/>
            </a:pPr>
            <a:endParaRPr lang="cs-CZ" sz="1200" dirty="0" smtClean="0"/>
          </a:p>
          <a:p>
            <a:pPr marL="363538" lvl="2" indent="0">
              <a:buNone/>
            </a:pPr>
            <a:endParaRPr lang="cs-CZ" sz="12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 sz="1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92537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latin typeface="+mn-lt"/>
                <a:ea typeface="+mn-ea"/>
                <a:cs typeface="+mn-cs"/>
              </a:rPr>
              <a:t>Specifická kritéria přijatelnosti</a:t>
            </a:r>
            <a:endParaRPr lang="cs-CZ" dirty="0"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9" name="TextovéPole 8"/>
          <p:cNvSpPr txBox="1"/>
          <p:nvPr/>
        </p:nvSpPr>
        <p:spPr>
          <a:xfrm>
            <a:off x="1088570" y="4729655"/>
            <a:ext cx="7598229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 smtClean="0"/>
              <a:t>zda žadatel popsal aktivizační a či tranzitní opatření dle osnovy studie proveditelnosti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 smtClean="0"/>
              <a:t>zda popsal, jak budou aktivizační a tranzitní opatření probíhat po celou dobu udržitelnosti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 smtClean="0"/>
              <a:t>zda popsal, jak projekt přispěje k </a:t>
            </a:r>
            <a:r>
              <a:rPr lang="cs-CZ" sz="1400" dirty="0"/>
              <a:t>z</a:t>
            </a:r>
            <a:r>
              <a:rPr lang="cs-CZ" sz="1400" dirty="0" smtClean="0"/>
              <a:t>ačleňování žáků do škol hl. </a:t>
            </a:r>
            <a:r>
              <a:rPr lang="cs-CZ" sz="1400" dirty="0" err="1" smtClean="0"/>
              <a:t>vzd</a:t>
            </a:r>
            <a:r>
              <a:rPr lang="cs-CZ" sz="1400" dirty="0" smtClean="0"/>
              <a:t>. proudu a jejich přípravě na nezávislý způsob života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 smtClean="0"/>
              <a:t>+ podmínky pro realizaci „Tréninkového bytu“; „Tréninkového pracoviště (dílny pro ergoterapii) pro tranzitní program</a:t>
            </a:r>
          </a:p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57200" y="1306874"/>
            <a:ext cx="827732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just">
              <a:spcBef>
                <a:spcPts val="600"/>
              </a:spcBef>
              <a:defRPr/>
            </a:pPr>
            <a:endParaRPr lang="cs-CZ" sz="1600" dirty="0" smtClean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12" name="Tabulka 11"/>
          <p:cNvGraphicFramePr>
            <a:graphicFrameLocks noGrp="1"/>
          </p:cNvGraphicFramePr>
          <p:nvPr>
            <p:extLst/>
          </p:nvPr>
        </p:nvGraphicFramePr>
        <p:xfrm>
          <a:off x="1524000" y="1397000"/>
          <a:ext cx="6096000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200" b="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cs-CZ" sz="1200" b="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Podpořená infrastruktura bude sloužit ve výuce či poradenství k aktivizačním či tranzitním opatřením vedoucím ke zvýšení kvality vzdělávání dětí a žáků se speciálními vzdělávacími potřebami s cílem umožnit přestup do běžných škol hlavního vzdělávacího proudu, přípravu na nezávislý způsob života a zapojení do společnosti.</a:t>
                      </a:r>
                      <a:endParaRPr lang="cs-CZ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ANO - Podpořená infrastruktura bude sloužit ve výuce či poradenství k aktivizačním či tranzitním opatřením vedoucím ke zvýšení kvality vzdělávání dětí a žáků se speciálními vzdělávacími potřebami, čímž bude umožněn přestup do běžných škol hlavního vzdělávacího proudu, příprava na nezávislý způsob života a zapojení do společnosti.</a:t>
                      </a:r>
                    </a:p>
                    <a:p>
                      <a:r>
                        <a:rPr lang="cs-CZ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 - Podpořená infrastruktura nebude sloužit ve výuce či poradenství k aktivizačním či tranzitním opatřením vedoucím ke zvýšení kvality vzdělávání dětí a žáků se speciálními vzdělávacími potřebami, čímž nebude umožněn přestup do běžných škol hlavního vzdělávacího proudu, příprava na nezávislý způsob života a zapojení do společnosti.</a:t>
                      </a:r>
                      <a:endParaRPr lang="cs-CZ" sz="12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181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1306874"/>
            <a:ext cx="8003232" cy="4819290"/>
          </a:xfrm>
        </p:spPr>
        <p:txBody>
          <a:bodyPr>
            <a:noAutofit/>
          </a:bodyPr>
          <a:lstStyle/>
          <a:p>
            <a:pPr marL="363538" lvl="2" indent="0">
              <a:buNone/>
            </a:pPr>
            <a:endParaRPr lang="cs-CZ" sz="1200" dirty="0" smtClean="0"/>
          </a:p>
          <a:p>
            <a:pPr marL="706438" lvl="2" indent="-342900">
              <a:buFont typeface="+mj-lt"/>
              <a:buAutoNum type="alphaLcParenR"/>
            </a:pPr>
            <a:endParaRPr lang="cs-CZ" sz="1200" dirty="0" smtClean="0"/>
          </a:p>
          <a:p>
            <a:pPr marL="363538" lvl="2" indent="0">
              <a:buNone/>
            </a:pPr>
            <a:endParaRPr lang="cs-CZ" sz="12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 sz="1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92537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latin typeface="+mn-lt"/>
                <a:ea typeface="+mn-ea"/>
                <a:cs typeface="+mn-cs"/>
              </a:rPr>
              <a:t>Specifická kritéria přijatelnosti</a:t>
            </a:r>
            <a:endParaRPr lang="cs-CZ" dirty="0"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9" name="TextovéPole 8"/>
          <p:cNvSpPr txBox="1"/>
          <p:nvPr/>
        </p:nvSpPr>
        <p:spPr>
          <a:xfrm>
            <a:off x="1201782" y="4729655"/>
            <a:ext cx="7485017" cy="1284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endParaRPr lang="cs-CZ" sz="185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bude ověřováno, zda žadatel popsal kritéria pro příjem do školy/školského zařízení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bude ověřováno, zda žadatel popsal nediskriminační přístup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57200" y="1306874"/>
            <a:ext cx="827732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just">
              <a:spcBef>
                <a:spcPts val="600"/>
              </a:spcBef>
              <a:defRPr/>
            </a:pPr>
            <a:endParaRPr lang="cs-CZ" sz="1600" dirty="0" smtClean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12" name="Tabulka 11"/>
          <p:cNvGraphicFramePr>
            <a:graphicFrameLocks noGrp="1"/>
          </p:cNvGraphicFramePr>
          <p:nvPr>
            <p:extLst/>
          </p:nvPr>
        </p:nvGraphicFramePr>
        <p:xfrm>
          <a:off x="1524000" y="1397000"/>
          <a:ext cx="6096000" cy="100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cs-CZ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Kritéria pro využití výstupů projektu nejsou diskriminační pro žádnou skupinu uchazečů.</a:t>
                      </a:r>
                      <a:endParaRPr lang="cs-CZ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ANO - Kritéria pro využití výstupů projektu nejsou diskriminační pro žádnou skupinu uchazečů. </a:t>
                      </a:r>
                    </a:p>
                    <a:p>
                      <a:r>
                        <a:rPr lang="cs-CZ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 - Kritéria pro využití výstupů projektu jsou diskriminační pro určitou skupinu uchazečů. </a:t>
                      </a:r>
                      <a:endParaRPr lang="cs-CZ" sz="12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534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1306874"/>
            <a:ext cx="8003232" cy="4819290"/>
          </a:xfrm>
        </p:spPr>
        <p:txBody>
          <a:bodyPr>
            <a:noAutofit/>
          </a:bodyPr>
          <a:lstStyle/>
          <a:p>
            <a:pPr marL="363538" lvl="2" indent="0">
              <a:buNone/>
            </a:pPr>
            <a:endParaRPr lang="cs-CZ" sz="1200" dirty="0" smtClean="0"/>
          </a:p>
          <a:p>
            <a:pPr marL="706438" lvl="2" indent="-342900">
              <a:buFont typeface="+mj-lt"/>
              <a:buAutoNum type="alphaLcParenR"/>
            </a:pPr>
            <a:endParaRPr lang="cs-CZ" sz="1200" dirty="0" smtClean="0"/>
          </a:p>
          <a:p>
            <a:pPr marL="363538" lvl="2" indent="0">
              <a:buNone/>
            </a:pPr>
            <a:endParaRPr lang="cs-CZ" sz="12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 sz="1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92537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latin typeface="+mn-lt"/>
                <a:ea typeface="+mn-ea"/>
                <a:cs typeface="+mn-cs"/>
              </a:rPr>
              <a:t>Specifická kritéria přijatelnosti</a:t>
            </a:r>
            <a:endParaRPr lang="cs-CZ" dirty="0"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9" name="TextovéPole 8"/>
          <p:cNvSpPr txBox="1"/>
          <p:nvPr/>
        </p:nvSpPr>
        <p:spPr>
          <a:xfrm>
            <a:off x="457200" y="4729655"/>
            <a:ext cx="8229600" cy="730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endParaRPr lang="cs-CZ" sz="1850" dirty="0" smtClean="0"/>
          </a:p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57200" y="1306874"/>
            <a:ext cx="827732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just">
              <a:spcBef>
                <a:spcPts val="600"/>
              </a:spcBef>
              <a:defRPr/>
            </a:pPr>
            <a:endParaRPr lang="cs-CZ" sz="1600" dirty="0" smtClean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353779"/>
              </p:ext>
            </p:extLst>
          </p:nvPr>
        </p:nvGraphicFramePr>
        <p:xfrm>
          <a:off x="1524000" y="1397000"/>
          <a:ext cx="6096000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cs-CZ" sz="1200" b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 není zaměřen na výstavbu (vznik) nové školy či školského zařízení.</a:t>
                      </a:r>
                      <a:endParaRPr lang="cs-CZ" sz="12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ANO - Projekt není zaměřen na výstavbu (vznik) nové školy či školského zařízení.</a:t>
                      </a:r>
                    </a:p>
                    <a:p>
                      <a:r>
                        <a:rPr lang="cs-CZ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 - Projekt je zaměřen na výstavbu (vznik) nové školy či školského zařízení.</a:t>
                      </a:r>
                      <a:endParaRPr lang="cs-CZ" sz="12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555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1306874"/>
            <a:ext cx="8003232" cy="4819290"/>
          </a:xfrm>
        </p:spPr>
        <p:txBody>
          <a:bodyPr>
            <a:noAutofit/>
          </a:bodyPr>
          <a:lstStyle/>
          <a:p>
            <a:pPr marL="363538" lvl="2" indent="0">
              <a:buNone/>
            </a:pPr>
            <a:endParaRPr lang="cs-CZ" sz="1200" dirty="0" smtClean="0"/>
          </a:p>
          <a:p>
            <a:pPr marL="706438" lvl="2" indent="-342900">
              <a:buFont typeface="+mj-lt"/>
              <a:buAutoNum type="alphaLcParenR"/>
            </a:pPr>
            <a:endParaRPr lang="cs-CZ" sz="1200" dirty="0" smtClean="0"/>
          </a:p>
          <a:p>
            <a:pPr marL="363538" lvl="2" indent="0">
              <a:buNone/>
            </a:pPr>
            <a:endParaRPr lang="cs-CZ" sz="12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 sz="1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92537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latin typeface="+mn-lt"/>
                <a:ea typeface="+mn-ea"/>
                <a:cs typeface="+mn-cs"/>
              </a:rPr>
              <a:t>Specifická kritéria přijatelnosti</a:t>
            </a:r>
            <a:endParaRPr lang="cs-CZ" dirty="0"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9" name="TextovéPole 8"/>
          <p:cNvSpPr txBox="1"/>
          <p:nvPr/>
        </p:nvSpPr>
        <p:spPr>
          <a:xfrm>
            <a:off x="1018902" y="4729655"/>
            <a:ext cx="7667897" cy="1561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endParaRPr lang="cs-CZ" sz="1850" dirty="0" smtClean="0"/>
          </a:p>
          <a:p>
            <a:r>
              <a:rPr lang="cs-CZ" dirty="0" err="1" smtClean="0"/>
              <a:t>schodolez</a:t>
            </a:r>
            <a:r>
              <a:rPr lang="cs-CZ" dirty="0" smtClean="0"/>
              <a:t> vs. bezbariérovost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ano, lze ale z vlastník zdrojů / NZV projektu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Indikátor 5 00 01 nastavit v těchto případech jako max. </a:t>
            </a:r>
            <a:r>
              <a:rPr lang="cs-CZ" dirty="0" err="1" smtClean="0"/>
              <a:t>nom</a:t>
            </a:r>
            <a:r>
              <a:rPr lang="cs-CZ" dirty="0" smtClean="0"/>
              <a:t>. kapacitu podpořených učeben/pracovišť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57200" y="1306874"/>
            <a:ext cx="827732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just">
              <a:spcBef>
                <a:spcPts val="600"/>
              </a:spcBef>
              <a:defRPr/>
            </a:pPr>
            <a:endParaRPr lang="cs-CZ" sz="1600" dirty="0" smtClean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12" name="Tabulka 11"/>
          <p:cNvGraphicFramePr>
            <a:graphicFrameLocks noGrp="1"/>
          </p:cNvGraphicFramePr>
          <p:nvPr>
            <p:extLst/>
          </p:nvPr>
        </p:nvGraphicFramePr>
        <p:xfrm>
          <a:off x="1524000" y="1397000"/>
          <a:ext cx="6096000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cs-CZ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 zajistí fyzickou dostupnost anebo bezbariérovost podpořeného zařízení.</a:t>
                      </a:r>
                      <a:endParaRPr lang="cs-CZ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ANO - Projekt zajistí fyzickou dostupnost anebo bezbariérovost podpořeného zařízení.</a:t>
                      </a:r>
                    </a:p>
                    <a:p>
                      <a:r>
                        <a:rPr lang="cs-CZ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 - Projekt nezajistí fyzickou dostupnost anebo bezbariérovost podpořeného zařízení.</a:t>
                      </a:r>
                    </a:p>
                    <a:p>
                      <a:r>
                        <a:rPr lang="cs-CZ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NERELEVANTNÍ – Škola, školské zařízení je již bezbariérové nebo žadatel zajistí bezbariérovost z vlastních zdrojů. </a:t>
                      </a:r>
                      <a:endParaRPr lang="cs-CZ" sz="12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583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1306874"/>
            <a:ext cx="8003232" cy="4819290"/>
          </a:xfrm>
        </p:spPr>
        <p:txBody>
          <a:bodyPr>
            <a:noAutofit/>
          </a:bodyPr>
          <a:lstStyle/>
          <a:p>
            <a:pPr marL="363538" lvl="2" indent="0">
              <a:buNone/>
            </a:pPr>
            <a:endParaRPr lang="cs-CZ" sz="1200" dirty="0" smtClean="0"/>
          </a:p>
          <a:p>
            <a:pPr marL="706438" lvl="2" indent="-342900">
              <a:buFont typeface="+mj-lt"/>
              <a:buAutoNum type="alphaLcParenR"/>
            </a:pPr>
            <a:endParaRPr lang="cs-CZ" sz="1200" dirty="0" smtClean="0"/>
          </a:p>
          <a:p>
            <a:pPr marL="363538" lvl="2" indent="0">
              <a:buNone/>
            </a:pPr>
            <a:endParaRPr lang="cs-CZ" sz="12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 sz="1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92537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latin typeface="+mn-lt"/>
                <a:ea typeface="+mn-ea"/>
                <a:cs typeface="+mn-cs"/>
              </a:rPr>
              <a:t>Specifická kritéria přijatelnosti</a:t>
            </a:r>
            <a:endParaRPr lang="cs-CZ" dirty="0"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9" name="TextovéPole 8"/>
          <p:cNvSpPr txBox="1"/>
          <p:nvPr/>
        </p:nvSpPr>
        <p:spPr>
          <a:xfrm>
            <a:off x="457200" y="4729655"/>
            <a:ext cx="8229600" cy="730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endParaRPr lang="cs-CZ" sz="1850" dirty="0" smtClean="0"/>
          </a:p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57200" y="1306874"/>
            <a:ext cx="827732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just">
              <a:spcBef>
                <a:spcPts val="600"/>
              </a:spcBef>
              <a:defRPr/>
            </a:pPr>
            <a:endParaRPr lang="cs-CZ" sz="1600" dirty="0" smtClean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12" name="Tabulka 11"/>
          <p:cNvGraphicFramePr>
            <a:graphicFrameLocks noGrp="1"/>
          </p:cNvGraphicFramePr>
          <p:nvPr>
            <p:extLst/>
          </p:nvPr>
        </p:nvGraphicFramePr>
        <p:xfrm>
          <a:off x="1524000" y="1397000"/>
          <a:ext cx="6096000" cy="118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cs-CZ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Žadatel má zajištěnou administrativní, finanční a provozní kapacitu k realizaci a udržitelnosti projektu.</a:t>
                      </a:r>
                      <a:endParaRPr lang="cs-CZ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ANO - Žadatel má zajištěnou administrativní, finanční a provozní kapacitu k realizaci a udržitelnosti projektu.</a:t>
                      </a:r>
                    </a:p>
                    <a:p>
                      <a:r>
                        <a:rPr lang="cs-CZ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 - Žadatel nemá zajištěnou administrativní, finanční a provozní kapacitu k realizaci a udržitelnosti projektu.</a:t>
                      </a:r>
                      <a:endParaRPr lang="cs-CZ" sz="12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045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1306874"/>
            <a:ext cx="8003232" cy="4819290"/>
          </a:xfrm>
        </p:spPr>
        <p:txBody>
          <a:bodyPr>
            <a:noAutofit/>
          </a:bodyPr>
          <a:lstStyle/>
          <a:p>
            <a:pPr marL="706438" lvl="2" indent="-342900">
              <a:buFont typeface="+mj-lt"/>
              <a:buAutoNum type="alphaLcParenR"/>
            </a:pPr>
            <a:endParaRPr lang="cs-CZ" sz="1500" dirty="0" smtClean="0"/>
          </a:p>
          <a:p>
            <a:pPr marL="706438" lvl="2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Poskytuje konzultační servis k vyhlášené výzvě</a:t>
            </a:r>
          </a:p>
          <a:p>
            <a:pPr marL="1162051" lvl="3" indent="-342900">
              <a:buFont typeface="Wingdings" panose="05000000000000000000" pitchFamily="2" charset="2"/>
              <a:buChar char="§"/>
            </a:pPr>
            <a:r>
              <a:rPr lang="cs-CZ" sz="2000" dirty="0"/>
              <a:t>tým </a:t>
            </a:r>
            <a:r>
              <a:rPr lang="cs-CZ" sz="2000" dirty="0" smtClean="0"/>
              <a:t>specialistů pro oblast vzdělávání v každém kraji: </a:t>
            </a:r>
            <a:r>
              <a:rPr lang="cs-CZ" sz="2000" dirty="0">
                <a:hlinkClick r:id="rId2"/>
              </a:rPr>
              <a:t>http://</a:t>
            </a:r>
            <a:r>
              <a:rPr lang="cs-CZ" sz="2000" dirty="0" smtClean="0">
                <a:hlinkClick r:id="rId2"/>
              </a:rPr>
              <a:t>www.crr.cz/cs/kontakty/kontaktni-osoby-k-vyzvam/86-vyzva/</a:t>
            </a:r>
            <a:r>
              <a:rPr lang="cs-CZ" sz="2000" dirty="0" smtClean="0"/>
              <a:t> = konzultujte připravované projektové záměry</a:t>
            </a:r>
          </a:p>
          <a:p>
            <a:pPr marL="819151" lvl="3" indent="0">
              <a:buNone/>
            </a:pPr>
            <a:endParaRPr lang="cs-CZ" sz="2000" dirty="0" smtClean="0"/>
          </a:p>
          <a:p>
            <a:pPr marL="787400" lvl="2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Provádí hodnocení výzvy</a:t>
            </a:r>
          </a:p>
          <a:p>
            <a:pPr marL="444500" lvl="2" indent="0">
              <a:buNone/>
            </a:pPr>
            <a:endParaRPr lang="cs-CZ" sz="2000" dirty="0" smtClean="0"/>
          </a:p>
          <a:p>
            <a:pPr marL="787400" lvl="2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Administruje projekty v realizaci i ve fázi udržitelnosti</a:t>
            </a:r>
          </a:p>
          <a:p>
            <a:pPr marL="1243013" lvl="3" indent="-342900">
              <a:buFont typeface="Wingdings" panose="05000000000000000000" pitchFamily="2" charset="2"/>
              <a:buChar char="§"/>
            </a:pPr>
            <a:r>
              <a:rPr lang="cs-CZ" sz="2000" dirty="0" smtClean="0"/>
              <a:t>každému projektu je přidělen manažer projektu </a:t>
            </a:r>
            <a:endParaRPr lang="cs-CZ" sz="2000" dirty="0"/>
          </a:p>
          <a:p>
            <a:pPr marL="1243013" lvl="3" indent="-342900">
              <a:buFont typeface="Arial" panose="020B0604020202020204" pitchFamily="34" charset="0"/>
              <a:buChar char="•"/>
            </a:pPr>
            <a:endParaRPr lang="cs-CZ" sz="20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 sz="1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>
                <a:latin typeface="+mn-lt"/>
                <a:ea typeface="+mn-ea"/>
                <a:cs typeface="+mn-cs"/>
              </a:rPr>
              <a:t>Centrum pro regionální rozvoj ČR</a:t>
            </a:r>
            <a:endParaRPr lang="cs-CZ" dirty="0"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9" name="TextovéPole 8"/>
          <p:cNvSpPr txBox="1"/>
          <p:nvPr/>
        </p:nvSpPr>
        <p:spPr>
          <a:xfrm>
            <a:off x="457200" y="4681849"/>
            <a:ext cx="8229600" cy="730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endParaRPr lang="cs-CZ" sz="1850" dirty="0" smtClean="0"/>
          </a:p>
          <a:p>
            <a:endParaRPr lang="cs-CZ" dirty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64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1306874"/>
            <a:ext cx="8003232" cy="4819290"/>
          </a:xfrm>
        </p:spPr>
        <p:txBody>
          <a:bodyPr>
            <a:noAutofit/>
          </a:bodyPr>
          <a:lstStyle/>
          <a:p>
            <a:pPr marL="363538" lvl="2" indent="0">
              <a:buNone/>
            </a:pPr>
            <a:endParaRPr lang="cs-CZ" sz="1200" dirty="0" smtClean="0"/>
          </a:p>
          <a:p>
            <a:pPr marL="706438" lvl="2" indent="-342900">
              <a:buFont typeface="+mj-lt"/>
              <a:buAutoNum type="alphaLcParenR"/>
            </a:pPr>
            <a:endParaRPr lang="cs-CZ" sz="1200" dirty="0" smtClean="0"/>
          </a:p>
          <a:p>
            <a:pPr marL="363538" lvl="2" indent="0">
              <a:buNone/>
            </a:pPr>
            <a:endParaRPr lang="cs-CZ" sz="12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 sz="1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92537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latin typeface="+mn-lt"/>
                <a:ea typeface="+mn-ea"/>
                <a:cs typeface="+mn-cs"/>
              </a:rPr>
              <a:t>Specifická kritéria přijatelnosti</a:t>
            </a:r>
            <a:endParaRPr lang="cs-CZ" dirty="0"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9" name="TextovéPole 8"/>
          <p:cNvSpPr txBox="1"/>
          <p:nvPr/>
        </p:nvSpPr>
        <p:spPr>
          <a:xfrm>
            <a:off x="457200" y="4729655"/>
            <a:ext cx="8229600" cy="730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endParaRPr lang="cs-CZ" sz="1850" dirty="0" smtClean="0"/>
          </a:p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57200" y="1306874"/>
            <a:ext cx="827732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just">
              <a:spcBef>
                <a:spcPts val="600"/>
              </a:spcBef>
              <a:defRPr/>
            </a:pPr>
            <a:endParaRPr lang="cs-CZ" sz="1600" dirty="0" smtClean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12" name="Tabulka 11"/>
          <p:cNvGraphicFramePr>
            <a:graphicFrameLocks noGrp="1"/>
          </p:cNvGraphicFramePr>
          <p:nvPr>
            <p:extLst/>
          </p:nvPr>
        </p:nvGraphicFramePr>
        <p:xfrm>
          <a:off x="1524000" y="1397000"/>
          <a:ext cx="6096000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cs-CZ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Harmonogram realizace projektu je reálný a proveditelný.</a:t>
                      </a:r>
                      <a:endParaRPr lang="cs-CZ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ANO - Navrhovaný harmonogram projektu je reálný a proveditelný. </a:t>
                      </a:r>
                    </a:p>
                    <a:p>
                      <a:r>
                        <a:rPr lang="cs-CZ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 - Navrhovaný harmonogram projektu není reálný nebo proveditelný. </a:t>
                      </a:r>
                      <a:endParaRPr lang="cs-CZ" sz="12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918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1306874"/>
            <a:ext cx="8003232" cy="4819290"/>
          </a:xfrm>
        </p:spPr>
        <p:txBody>
          <a:bodyPr>
            <a:noAutofit/>
          </a:bodyPr>
          <a:lstStyle/>
          <a:p>
            <a:pPr marL="363538" lvl="2" indent="0">
              <a:buNone/>
            </a:pPr>
            <a:endParaRPr lang="cs-CZ" sz="1200" dirty="0" smtClean="0"/>
          </a:p>
          <a:p>
            <a:pPr marL="706438" lvl="2" indent="-342900">
              <a:buFont typeface="+mj-lt"/>
              <a:buAutoNum type="alphaLcParenR"/>
            </a:pPr>
            <a:endParaRPr lang="cs-CZ" sz="1200" dirty="0" smtClean="0"/>
          </a:p>
          <a:p>
            <a:pPr marL="363538" lvl="2" indent="0">
              <a:buNone/>
            </a:pPr>
            <a:endParaRPr lang="cs-CZ" sz="12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 sz="1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92537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latin typeface="+mn-lt"/>
                <a:ea typeface="+mn-ea"/>
                <a:cs typeface="+mn-cs"/>
              </a:rPr>
              <a:t>Specifická kritéria přijatelnosti</a:t>
            </a:r>
            <a:endParaRPr lang="cs-CZ" dirty="0"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9" name="TextovéPole 8"/>
          <p:cNvSpPr txBox="1"/>
          <p:nvPr/>
        </p:nvSpPr>
        <p:spPr>
          <a:xfrm>
            <a:off x="457200" y="4729655"/>
            <a:ext cx="8229600" cy="730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endParaRPr lang="cs-CZ" sz="1850" dirty="0" smtClean="0"/>
          </a:p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57200" y="1306874"/>
            <a:ext cx="827732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just">
              <a:spcBef>
                <a:spcPts val="600"/>
              </a:spcBef>
              <a:defRPr/>
            </a:pPr>
            <a:endParaRPr lang="cs-CZ" sz="1600" dirty="0" smtClean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12" name="Tabulka 11"/>
          <p:cNvGraphicFramePr>
            <a:graphicFrameLocks noGrp="1"/>
          </p:cNvGraphicFramePr>
          <p:nvPr>
            <p:extLst/>
          </p:nvPr>
        </p:nvGraphicFramePr>
        <p:xfrm>
          <a:off x="1524000" y="1397000"/>
          <a:ext cx="6096000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Výdaje na hlavní aktivity v rozpočtu projektu odpovídají tržním cenám.</a:t>
                      </a:r>
                      <a:endParaRPr lang="cs-CZ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ANO - Výdaje na hlavní aktivity v rozpočtu projektu odpovídají tržním cenám.</a:t>
                      </a:r>
                    </a:p>
                    <a:p>
                      <a:r>
                        <a:rPr lang="cs-CZ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 - Výdaje na hlavní aktivity v rozpočtu projektu neodpovídají tržním cenám.</a:t>
                      </a:r>
                      <a:endParaRPr lang="cs-CZ" sz="12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959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1306874"/>
            <a:ext cx="8003232" cy="4819290"/>
          </a:xfrm>
        </p:spPr>
        <p:txBody>
          <a:bodyPr>
            <a:noAutofit/>
          </a:bodyPr>
          <a:lstStyle/>
          <a:p>
            <a:pPr marL="363538" lvl="2" indent="0">
              <a:buNone/>
            </a:pPr>
            <a:endParaRPr lang="cs-CZ" sz="1200" dirty="0" smtClean="0"/>
          </a:p>
          <a:p>
            <a:pPr marL="706438" lvl="2" indent="-342900">
              <a:buFont typeface="+mj-lt"/>
              <a:buAutoNum type="alphaLcParenR"/>
            </a:pPr>
            <a:endParaRPr lang="cs-CZ" sz="1200" dirty="0" smtClean="0"/>
          </a:p>
          <a:p>
            <a:pPr marL="363538" lvl="2" indent="0">
              <a:buNone/>
            </a:pPr>
            <a:endParaRPr lang="cs-CZ" sz="12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 sz="1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92537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latin typeface="+mn-lt"/>
                <a:ea typeface="+mn-ea"/>
                <a:cs typeface="+mn-cs"/>
              </a:rPr>
              <a:t>Specifická kritéria přijatelnosti</a:t>
            </a:r>
            <a:endParaRPr lang="cs-CZ" dirty="0"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9" name="TextovéPole 8"/>
          <p:cNvSpPr txBox="1"/>
          <p:nvPr/>
        </p:nvSpPr>
        <p:spPr>
          <a:xfrm>
            <a:off x="773114" y="4729655"/>
            <a:ext cx="7913686" cy="1561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endParaRPr lang="cs-CZ" sz="185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Pokud bude bezbariérovost zajištěna </a:t>
            </a:r>
            <a:r>
              <a:rPr lang="cs-CZ" dirty="0" err="1" smtClean="0"/>
              <a:t>schodolezem</a:t>
            </a:r>
            <a:r>
              <a:rPr lang="cs-CZ" dirty="0" smtClean="0"/>
              <a:t>, bude indikátor 5 00 01 vždy pouze jako max. nominální kapacita projektem dotčených učeben/pracovišť, nikoliv bezbariérovost celé školy/školského zařízení, resp. budovy (</a:t>
            </a:r>
            <a:r>
              <a:rPr lang="cs-CZ" dirty="0" err="1" smtClean="0"/>
              <a:t>schodolez</a:t>
            </a:r>
            <a:r>
              <a:rPr lang="cs-CZ" dirty="0" smtClean="0"/>
              <a:t> = NZV)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57200" y="1306874"/>
            <a:ext cx="827732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just">
              <a:spcBef>
                <a:spcPts val="600"/>
              </a:spcBef>
              <a:defRPr/>
            </a:pPr>
            <a:endParaRPr lang="cs-CZ" sz="1600" dirty="0" smtClean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12" name="Tabulka 11"/>
          <p:cNvGraphicFramePr>
            <a:graphicFrameLocks noGrp="1"/>
          </p:cNvGraphicFramePr>
          <p:nvPr>
            <p:extLst/>
          </p:nvPr>
        </p:nvGraphicFramePr>
        <p:xfrm>
          <a:off x="1524000" y="1397000"/>
          <a:ext cx="6096000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Cílové hodnoty indikátorů odpovídají cílům projektu.</a:t>
                      </a:r>
                      <a:endParaRPr lang="cs-CZ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ANO - Cílové hodnoty indikátorů odpovídají cílům projektu.</a:t>
                      </a:r>
                    </a:p>
                    <a:p>
                      <a:r>
                        <a:rPr lang="cs-CZ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 - Cílové hodnoty indikátorů neodpovídají cílům projektu.</a:t>
                      </a:r>
                      <a:endParaRPr lang="cs-CZ" sz="12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105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1306874"/>
            <a:ext cx="8003232" cy="4819290"/>
          </a:xfrm>
        </p:spPr>
        <p:txBody>
          <a:bodyPr>
            <a:noAutofit/>
          </a:bodyPr>
          <a:lstStyle/>
          <a:p>
            <a:pPr marL="363538" lvl="2" indent="0">
              <a:buNone/>
            </a:pPr>
            <a:endParaRPr lang="cs-CZ" sz="1200" dirty="0" smtClean="0"/>
          </a:p>
          <a:p>
            <a:pPr marL="706438" lvl="2" indent="-342900">
              <a:buFont typeface="+mj-lt"/>
              <a:buAutoNum type="alphaLcParenR"/>
            </a:pPr>
            <a:endParaRPr lang="cs-CZ" sz="1200" dirty="0" smtClean="0"/>
          </a:p>
          <a:p>
            <a:pPr marL="363538" lvl="2" indent="0">
              <a:buNone/>
            </a:pPr>
            <a:endParaRPr lang="cs-CZ" sz="12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 sz="1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92537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latin typeface="+mn-lt"/>
                <a:ea typeface="+mn-ea"/>
                <a:cs typeface="+mn-cs"/>
              </a:rPr>
              <a:t>Specifická kritéria přijatelnosti</a:t>
            </a:r>
            <a:endParaRPr lang="cs-CZ" dirty="0"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9" name="TextovéPole 8"/>
          <p:cNvSpPr txBox="1"/>
          <p:nvPr/>
        </p:nvSpPr>
        <p:spPr>
          <a:xfrm>
            <a:off x="1158240" y="4729655"/>
            <a:ext cx="752856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viz příloha č. 8 Specifických pravidel „Přehled výdajů dle vyhlášky č. 27/2016 Sb</a:t>
            </a:r>
            <a:r>
              <a:rPr lang="cs-CZ" dirty="0" smtClean="0"/>
              <a:t>. </a:t>
            </a:r>
            <a:r>
              <a:rPr lang="cs-CZ" sz="1200" dirty="0" smtClean="0"/>
              <a:t>(</a:t>
            </a:r>
            <a:r>
              <a:rPr lang="cs-CZ" sz="1200" i="1" dirty="0" smtClean="0"/>
              <a:t>o </a:t>
            </a:r>
            <a:r>
              <a:rPr lang="cs-CZ" sz="1200" i="1" dirty="0" err="1" smtClean="0"/>
              <a:t>vzděl</a:t>
            </a:r>
            <a:r>
              <a:rPr lang="cs-CZ" sz="1200" i="1" dirty="0" smtClean="0"/>
              <a:t>. žáků se speciálními </a:t>
            </a:r>
            <a:r>
              <a:rPr lang="cs-CZ" sz="1200" i="1" dirty="0" err="1" smtClean="0"/>
              <a:t>vzděl</a:t>
            </a:r>
            <a:r>
              <a:rPr lang="cs-CZ" sz="1200" i="1" dirty="0" smtClean="0"/>
              <a:t>. potřebami a žáků nadaných)</a:t>
            </a:r>
            <a:endParaRPr lang="cs-CZ" sz="1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žadatel musí ve studii proveditelnosti (v souladu s osnovou) explicitně uvést, že žádné takové vybavení nepořizuje – pokud bude plynout z dokladů prokazujících stanovení cen do rozpočtu projektu – bude vyzván k odstranění v rámci </a:t>
            </a:r>
            <a:r>
              <a:rPr lang="cs-CZ" sz="1600" dirty="0" err="1" smtClean="0"/>
              <a:t>FNaP</a:t>
            </a:r>
            <a:endParaRPr lang="cs-CZ" sz="1600" dirty="0"/>
          </a:p>
        </p:txBody>
      </p:sp>
      <p:sp>
        <p:nvSpPr>
          <p:cNvPr id="6" name="Obdélník 5"/>
          <p:cNvSpPr/>
          <p:nvPr/>
        </p:nvSpPr>
        <p:spPr>
          <a:xfrm>
            <a:off x="457200" y="1306874"/>
            <a:ext cx="827732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just">
              <a:spcBef>
                <a:spcPts val="600"/>
              </a:spcBef>
              <a:defRPr/>
            </a:pPr>
            <a:endParaRPr lang="cs-CZ" sz="1600" dirty="0" smtClean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12" name="Tabulka 11"/>
          <p:cNvGraphicFramePr>
            <a:graphicFrameLocks noGrp="1"/>
          </p:cNvGraphicFramePr>
          <p:nvPr>
            <p:extLst/>
          </p:nvPr>
        </p:nvGraphicFramePr>
        <p:xfrm>
          <a:off x="1524000" y="1397000"/>
          <a:ext cx="6096000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 nebude financovat aktivity, na které je finanční nárok ze zákona. </a:t>
                      </a:r>
                      <a:endParaRPr lang="cs-CZ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ANO – Projekt nefinancuje aktivity, na které je finanční nárok ze zákona.</a:t>
                      </a:r>
                    </a:p>
                    <a:p>
                      <a:r>
                        <a:rPr lang="cs-CZ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 – Projekt financuje aktivity, na které je finanční nárok ze zákona.</a:t>
                      </a:r>
                      <a:endParaRPr lang="cs-CZ" sz="12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156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1306874"/>
            <a:ext cx="8003232" cy="4819290"/>
          </a:xfrm>
        </p:spPr>
        <p:txBody>
          <a:bodyPr>
            <a:noAutofit/>
          </a:bodyPr>
          <a:lstStyle/>
          <a:p>
            <a:pPr marL="363538" lvl="2" indent="0">
              <a:buNone/>
            </a:pPr>
            <a:endParaRPr lang="cs-CZ" sz="1200" dirty="0" smtClean="0"/>
          </a:p>
          <a:p>
            <a:pPr marL="706438" lvl="2" indent="-342900">
              <a:buFont typeface="+mj-lt"/>
              <a:buAutoNum type="alphaLcParenR"/>
            </a:pPr>
            <a:endParaRPr lang="cs-CZ" sz="1200" dirty="0" smtClean="0"/>
          </a:p>
          <a:p>
            <a:pPr marL="363538" lvl="2" indent="0">
              <a:buNone/>
            </a:pPr>
            <a:endParaRPr lang="cs-CZ" sz="12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 sz="1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92537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latin typeface="+mn-lt"/>
                <a:ea typeface="+mn-ea"/>
                <a:cs typeface="+mn-cs"/>
              </a:rPr>
              <a:t>Specifická kritéria přijatelnosti</a:t>
            </a:r>
            <a:endParaRPr lang="cs-CZ" dirty="0"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9" name="TextovéPole 8"/>
          <p:cNvSpPr txBox="1"/>
          <p:nvPr/>
        </p:nvSpPr>
        <p:spPr>
          <a:xfrm>
            <a:off x="457200" y="4729655"/>
            <a:ext cx="8229600" cy="730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endParaRPr lang="cs-CZ" sz="1850" dirty="0" smtClean="0"/>
          </a:p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57200" y="1306874"/>
            <a:ext cx="827732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just">
              <a:spcBef>
                <a:spcPts val="600"/>
              </a:spcBef>
              <a:defRPr/>
            </a:pPr>
            <a:endParaRPr lang="cs-CZ" sz="1600" dirty="0" smtClean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12" name="Tabulka 11"/>
          <p:cNvGraphicFramePr>
            <a:graphicFrameLocks noGrp="1"/>
          </p:cNvGraphicFramePr>
          <p:nvPr>
            <p:extLst/>
          </p:nvPr>
        </p:nvGraphicFramePr>
        <p:xfrm>
          <a:off x="1524000" y="1397000"/>
          <a:ext cx="6096000" cy="118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Minimálně 85 % způsobilých výdajů projektu je zaměřeno na hlavní aktivity projektu.</a:t>
                      </a:r>
                      <a:endParaRPr lang="cs-CZ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ANO – Z rozpočtu projektu je zřejmé, že minimálně 85 % způsobilých výdajů je zaměřeno na hlavní aktivity projektu.</a:t>
                      </a:r>
                    </a:p>
                    <a:p>
                      <a:r>
                        <a:rPr lang="cs-CZ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 – Z rozpočtu není zřejmé, že minimálně 85 % způsobilých výdajů je zaměřeno na hlavní aktivity projektu. </a:t>
                      </a:r>
                      <a:endParaRPr lang="cs-CZ" sz="12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771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1306874"/>
            <a:ext cx="8003232" cy="4819290"/>
          </a:xfrm>
        </p:spPr>
        <p:txBody>
          <a:bodyPr>
            <a:noAutofit/>
          </a:bodyPr>
          <a:lstStyle/>
          <a:p>
            <a:pPr marL="363538" lvl="2" indent="0">
              <a:buNone/>
            </a:pPr>
            <a:endParaRPr lang="cs-CZ" sz="1200" dirty="0" smtClean="0"/>
          </a:p>
          <a:p>
            <a:pPr marL="706438" lvl="2" indent="-342900">
              <a:buFont typeface="+mj-lt"/>
              <a:buAutoNum type="alphaLcParenR"/>
            </a:pPr>
            <a:endParaRPr lang="cs-CZ" sz="1200" dirty="0" smtClean="0"/>
          </a:p>
          <a:p>
            <a:pPr marL="363538" lvl="2" indent="0">
              <a:buNone/>
            </a:pPr>
            <a:endParaRPr lang="cs-CZ" sz="12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 sz="1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92537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latin typeface="+mn-lt"/>
                <a:ea typeface="+mn-ea"/>
                <a:cs typeface="+mn-cs"/>
              </a:rPr>
              <a:t>Specifická kritéria přijatelnosti</a:t>
            </a:r>
            <a:endParaRPr lang="cs-CZ" dirty="0"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9" name="TextovéPole 8"/>
          <p:cNvSpPr txBox="1"/>
          <p:nvPr/>
        </p:nvSpPr>
        <p:spPr>
          <a:xfrm>
            <a:off x="457200" y="4729655"/>
            <a:ext cx="8229600" cy="730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endParaRPr lang="cs-CZ" sz="1850" dirty="0" smtClean="0"/>
          </a:p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57200" y="1306874"/>
            <a:ext cx="827732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just">
              <a:spcBef>
                <a:spcPts val="600"/>
              </a:spcBef>
              <a:defRPr/>
            </a:pPr>
            <a:endParaRPr lang="cs-CZ" sz="1600" dirty="0" smtClean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12" name="Tabulka 11"/>
          <p:cNvGraphicFramePr>
            <a:graphicFrameLocks noGrp="1"/>
          </p:cNvGraphicFramePr>
          <p:nvPr>
            <p:extLst/>
          </p:nvPr>
        </p:nvGraphicFramePr>
        <p:xfrm>
          <a:off x="1524000" y="1397000"/>
          <a:ext cx="6096000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V hodnocení </a:t>
                      </a:r>
                      <a:r>
                        <a:rPr lang="cs-CZ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eCBA</a:t>
                      </a:r>
                      <a:r>
                        <a:rPr lang="cs-CZ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/finanční analýze projekt dosáhne minimálně stanovené hodnoty ukazatelů.</a:t>
                      </a:r>
                      <a:endParaRPr lang="cs-CZ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ANO - Projekt dosáhl min. hodnoty ukazatelů. </a:t>
                      </a:r>
                    </a:p>
                    <a:p>
                      <a:r>
                        <a:rPr lang="cs-CZ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 - Projekt nedosáhl min. hodnoty ukazatelů. </a:t>
                      </a:r>
                    </a:p>
                    <a:p>
                      <a:r>
                        <a:rPr lang="cs-CZ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NERELEVANTNÍ – Nemusí se provádět.</a:t>
                      </a:r>
                      <a:endParaRPr lang="cs-CZ" sz="12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575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1306874"/>
            <a:ext cx="8003232" cy="4819290"/>
          </a:xfrm>
        </p:spPr>
        <p:txBody>
          <a:bodyPr>
            <a:noAutofit/>
          </a:bodyPr>
          <a:lstStyle/>
          <a:p>
            <a:pPr marL="363538" lvl="2" indent="0">
              <a:buNone/>
            </a:pPr>
            <a:endParaRPr lang="cs-CZ" sz="1500" dirty="0"/>
          </a:p>
          <a:p>
            <a:pPr marL="363538" lvl="2" indent="0">
              <a:buNone/>
            </a:pPr>
            <a:endParaRPr lang="cs-CZ" sz="1500" dirty="0" smtClean="0"/>
          </a:p>
          <a:p>
            <a:pPr marL="363538" lvl="2" indent="0">
              <a:buNone/>
            </a:pPr>
            <a:endParaRPr lang="cs-CZ" sz="15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 sz="1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>
                <a:latin typeface="+mn-lt"/>
                <a:ea typeface="+mn-ea"/>
                <a:cs typeface="+mn-cs"/>
              </a:rPr>
              <a:t>Ex-ante analýza rizik</a:t>
            </a:r>
            <a:endParaRPr lang="cs-CZ" dirty="0"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9" name="TextovéPole 8"/>
          <p:cNvSpPr txBox="1"/>
          <p:nvPr/>
        </p:nvSpPr>
        <p:spPr>
          <a:xfrm>
            <a:off x="457200" y="4729655"/>
            <a:ext cx="8229600" cy="730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endParaRPr lang="cs-CZ" sz="1850" dirty="0" smtClean="0"/>
          </a:p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1236617" y="1306874"/>
            <a:ext cx="7497912" cy="1985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ověřuje rizika v realizovatelnosti projektu včetně rizika nezpůsobilých výdajů, dvojího financování</a:t>
            </a:r>
          </a:p>
          <a:p>
            <a:pPr marL="742950" lvl="1" indent="-285750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NZV u stavebních prací pouze max. na úrovni stavebních objektů, nikoliv jednotlivých položek stavebního rozpočtu</a:t>
            </a:r>
          </a:p>
          <a:p>
            <a:pPr marL="742950" lvl="1" indent="-285750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projekty s vysokým rizikem – zahájena ex-ante kontrola</a:t>
            </a:r>
          </a:p>
          <a:p>
            <a:pPr lvl="2" algn="just">
              <a:spcBef>
                <a:spcPts val="600"/>
              </a:spcBef>
              <a:defRPr/>
            </a:pPr>
            <a:endParaRPr lang="cs-CZ" dirty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587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786384"/>
            <a:ext cx="7838640" cy="1572768"/>
          </a:xfrm>
        </p:spPr>
        <p:txBody>
          <a:bodyPr>
            <a:normAutofit/>
          </a:bodyPr>
          <a:lstStyle/>
          <a:p>
            <a:pPr algn="ctr"/>
            <a:r>
              <a:rPr lang="cs-CZ" sz="4000" dirty="0"/>
              <a:t>D</a:t>
            </a:r>
            <a:r>
              <a:rPr lang="cs-CZ" sz="4000" dirty="0" smtClean="0"/>
              <a:t>ěkuji vám za pozornost</a:t>
            </a:r>
            <a:br>
              <a:rPr lang="cs-CZ" sz="4000" dirty="0" smtClean="0"/>
            </a:br>
            <a:endParaRPr lang="cs-CZ" sz="40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596822" y="6356348"/>
            <a:ext cx="5292349" cy="365125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6" name="Obdélník 5"/>
          <p:cNvSpPr/>
          <p:nvPr/>
        </p:nvSpPr>
        <p:spPr>
          <a:xfrm>
            <a:off x="1136339" y="2359151"/>
            <a:ext cx="5703371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solidFill>
                  <a:schemeClr val="bg1"/>
                </a:solidFill>
              </a:rPr>
              <a:t>Darina Škodová</a:t>
            </a:r>
          </a:p>
          <a:p>
            <a:endParaRPr lang="cs-CZ" sz="2400" b="1" dirty="0">
              <a:solidFill>
                <a:schemeClr val="bg1"/>
              </a:solidFill>
            </a:endParaRPr>
          </a:p>
          <a:p>
            <a:r>
              <a:rPr lang="cs-CZ" sz="1600" dirty="0">
                <a:solidFill>
                  <a:schemeClr val="bg1"/>
                </a:solidFill>
              </a:rPr>
              <a:t>specialista pro </a:t>
            </a:r>
            <a:r>
              <a:rPr lang="cs-CZ" sz="1600" dirty="0" smtClean="0">
                <a:solidFill>
                  <a:schemeClr val="bg1"/>
                </a:solidFill>
              </a:rPr>
              <a:t>SC 2.4</a:t>
            </a:r>
            <a:endParaRPr lang="cs-CZ" sz="1600" dirty="0">
              <a:solidFill>
                <a:schemeClr val="bg1"/>
              </a:solidFill>
            </a:endParaRPr>
          </a:p>
          <a:p>
            <a:r>
              <a:rPr lang="cs-CZ" sz="1600" dirty="0" smtClean="0">
                <a:solidFill>
                  <a:schemeClr val="bg1"/>
                </a:solidFill>
              </a:rPr>
              <a:t>Územní odbor IROP pro Jihomoravský kraj</a:t>
            </a:r>
          </a:p>
          <a:p>
            <a:r>
              <a:rPr lang="cs-CZ" sz="1600" dirty="0" smtClean="0">
                <a:solidFill>
                  <a:schemeClr val="bg1"/>
                </a:solidFill>
              </a:rPr>
              <a:t>Oddělení hodnocení</a:t>
            </a:r>
            <a:endParaRPr lang="cs-CZ" sz="1600" dirty="0">
              <a:solidFill>
                <a:schemeClr val="bg1"/>
              </a:solidFill>
            </a:endParaRPr>
          </a:p>
          <a:p>
            <a:r>
              <a:rPr lang="cs-CZ" sz="1600" dirty="0">
                <a:solidFill>
                  <a:schemeClr val="bg1"/>
                </a:solidFill>
              </a:rPr>
              <a:t>Centrum pro regionální rozvoj České republiky</a:t>
            </a:r>
          </a:p>
          <a:p>
            <a:r>
              <a:rPr lang="cs-CZ" sz="1600" dirty="0" smtClean="0">
                <a:solidFill>
                  <a:schemeClr val="bg1"/>
                </a:solidFill>
              </a:rPr>
              <a:t>Mariánské náměstí 617/1</a:t>
            </a:r>
            <a:endParaRPr lang="cs-CZ" sz="1600" dirty="0">
              <a:solidFill>
                <a:schemeClr val="bg1"/>
              </a:solidFill>
            </a:endParaRPr>
          </a:p>
          <a:p>
            <a:r>
              <a:rPr lang="cs-CZ" sz="1600" dirty="0" smtClean="0">
                <a:solidFill>
                  <a:schemeClr val="bg1"/>
                </a:solidFill>
              </a:rPr>
              <a:t>617 00 Brno</a:t>
            </a:r>
            <a:endParaRPr lang="cs-CZ" sz="1600" dirty="0">
              <a:solidFill>
                <a:schemeClr val="bg1"/>
              </a:solidFill>
            </a:endParaRPr>
          </a:p>
          <a:p>
            <a:r>
              <a:rPr lang="cs-CZ" sz="1600" dirty="0">
                <a:solidFill>
                  <a:schemeClr val="bg1"/>
                </a:solidFill>
              </a:rPr>
              <a:t>tel.: </a:t>
            </a:r>
            <a:r>
              <a:rPr lang="cs-CZ" sz="1600" dirty="0" smtClean="0">
                <a:solidFill>
                  <a:schemeClr val="bg1"/>
                </a:solidFill>
              </a:rPr>
              <a:t>+420 518 770 232</a:t>
            </a:r>
            <a:endParaRPr lang="cs-CZ" sz="1600" dirty="0">
              <a:solidFill>
                <a:schemeClr val="bg1"/>
              </a:solidFill>
            </a:endParaRPr>
          </a:p>
          <a:p>
            <a:r>
              <a:rPr lang="cs-CZ" sz="1600" dirty="0">
                <a:solidFill>
                  <a:schemeClr val="bg1"/>
                </a:solidFill>
              </a:rPr>
              <a:t>e-mail: </a:t>
            </a:r>
            <a:r>
              <a:rPr lang="cs-CZ" sz="1600" dirty="0" smtClean="0">
                <a:solidFill>
                  <a:schemeClr val="bg1"/>
                </a:solidFill>
              </a:rPr>
              <a:t> darina.skodova@crr.cz</a:t>
            </a:r>
            <a:endParaRPr lang="cs-CZ" sz="1600" dirty="0">
              <a:solidFill>
                <a:schemeClr val="bg1"/>
              </a:solidFill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782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1306874"/>
            <a:ext cx="8003232" cy="4819290"/>
          </a:xfrm>
        </p:spPr>
        <p:txBody>
          <a:bodyPr>
            <a:noAutofit/>
          </a:bodyPr>
          <a:lstStyle/>
          <a:p>
            <a:pPr marL="363538" lvl="2" indent="0">
              <a:buNone/>
            </a:pPr>
            <a:endParaRPr lang="cs-CZ" sz="1500" b="1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 sz="1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>
                <a:latin typeface="+mn-lt"/>
                <a:ea typeface="+mn-ea"/>
                <a:cs typeface="+mn-cs"/>
              </a:rPr>
              <a:t>1</a:t>
            </a:r>
            <a:br>
              <a:rPr lang="cs-CZ" dirty="0" smtClean="0">
                <a:latin typeface="+mn-lt"/>
                <a:ea typeface="+mn-ea"/>
                <a:cs typeface="+mn-cs"/>
              </a:rPr>
            </a:br>
            <a:r>
              <a:rPr lang="cs-CZ" dirty="0">
                <a:latin typeface="+mn-lt"/>
                <a:ea typeface="+mn-ea"/>
                <a:cs typeface="+mn-cs"/>
              </a:rPr>
              <a:t/>
            </a:r>
            <a:br>
              <a:rPr lang="cs-CZ" dirty="0">
                <a:latin typeface="+mn-lt"/>
                <a:ea typeface="+mn-ea"/>
                <a:cs typeface="+mn-cs"/>
              </a:rPr>
            </a:br>
            <a:r>
              <a:rPr lang="cs-CZ" dirty="0" smtClean="0">
                <a:latin typeface="+mn-lt"/>
                <a:ea typeface="+mn-ea"/>
                <a:cs typeface="+mn-cs"/>
              </a:rPr>
              <a:t/>
            </a:r>
            <a:br>
              <a:rPr lang="cs-CZ" dirty="0" smtClean="0">
                <a:latin typeface="+mn-lt"/>
                <a:ea typeface="+mn-ea"/>
                <a:cs typeface="+mn-cs"/>
              </a:rPr>
            </a:br>
            <a:r>
              <a:rPr lang="cs-CZ" dirty="0">
                <a:latin typeface="+mn-lt"/>
                <a:ea typeface="+mn-ea"/>
                <a:cs typeface="+mn-cs"/>
              </a:rPr>
              <a:t/>
            </a:r>
            <a:br>
              <a:rPr lang="cs-CZ" dirty="0">
                <a:latin typeface="+mn-lt"/>
                <a:ea typeface="+mn-ea"/>
                <a:cs typeface="+mn-cs"/>
              </a:rPr>
            </a:br>
            <a:r>
              <a:rPr lang="cs-CZ" dirty="0" smtClean="0">
                <a:latin typeface="+mn-lt"/>
                <a:ea typeface="+mn-ea"/>
                <a:cs typeface="+mn-cs"/>
              </a:rPr>
              <a:t/>
            </a:r>
            <a:br>
              <a:rPr lang="cs-CZ" dirty="0" smtClean="0">
                <a:latin typeface="+mn-lt"/>
                <a:ea typeface="+mn-ea"/>
                <a:cs typeface="+mn-cs"/>
              </a:rPr>
            </a:br>
            <a:r>
              <a:rPr lang="cs-CZ" dirty="0">
                <a:latin typeface="+mn-lt"/>
                <a:ea typeface="+mn-ea"/>
                <a:cs typeface="+mn-cs"/>
              </a:rPr>
              <a:t/>
            </a:r>
            <a:br>
              <a:rPr lang="cs-CZ" dirty="0">
                <a:latin typeface="+mn-lt"/>
                <a:ea typeface="+mn-ea"/>
                <a:cs typeface="+mn-cs"/>
              </a:rPr>
            </a:br>
            <a:r>
              <a:rPr lang="cs-CZ" dirty="0" smtClean="0">
                <a:latin typeface="+mn-lt"/>
                <a:ea typeface="+mn-ea"/>
                <a:cs typeface="+mn-cs"/>
              </a:rPr>
              <a:t/>
            </a:r>
            <a:br>
              <a:rPr lang="cs-CZ" dirty="0" smtClean="0">
                <a:latin typeface="+mn-lt"/>
                <a:ea typeface="+mn-ea"/>
                <a:cs typeface="+mn-cs"/>
              </a:rPr>
            </a:br>
            <a:r>
              <a:rPr lang="cs-CZ" dirty="0">
                <a:latin typeface="+mn-lt"/>
                <a:ea typeface="+mn-ea"/>
                <a:cs typeface="+mn-cs"/>
              </a:rPr>
              <a:t/>
            </a:r>
            <a:br>
              <a:rPr lang="cs-CZ" dirty="0">
                <a:latin typeface="+mn-lt"/>
                <a:ea typeface="+mn-ea"/>
                <a:cs typeface="+mn-cs"/>
              </a:rPr>
            </a:br>
            <a:r>
              <a:rPr lang="cs-CZ" dirty="0" smtClean="0">
                <a:latin typeface="+mn-lt"/>
                <a:ea typeface="+mn-ea"/>
                <a:cs typeface="+mn-cs"/>
              </a:rPr>
              <a:t/>
            </a:r>
            <a:br>
              <a:rPr lang="cs-CZ" dirty="0" smtClean="0">
                <a:latin typeface="+mn-lt"/>
                <a:ea typeface="+mn-ea"/>
                <a:cs typeface="+mn-cs"/>
              </a:rPr>
            </a:br>
            <a:r>
              <a:rPr lang="cs-CZ" dirty="0">
                <a:latin typeface="+mn-lt"/>
                <a:ea typeface="+mn-ea"/>
                <a:cs typeface="+mn-cs"/>
              </a:rPr>
              <a:t/>
            </a:r>
            <a:br>
              <a:rPr lang="cs-CZ" dirty="0">
                <a:latin typeface="+mn-lt"/>
                <a:ea typeface="+mn-ea"/>
                <a:cs typeface="+mn-cs"/>
              </a:rPr>
            </a:br>
            <a:r>
              <a:rPr lang="cs-CZ" dirty="0" smtClean="0">
                <a:latin typeface="+mn-lt"/>
                <a:ea typeface="+mn-ea"/>
                <a:cs typeface="+mn-cs"/>
              </a:rPr>
              <a:t/>
            </a:r>
            <a:br>
              <a:rPr lang="cs-CZ" dirty="0" smtClean="0">
                <a:latin typeface="+mn-lt"/>
                <a:ea typeface="+mn-ea"/>
                <a:cs typeface="+mn-cs"/>
              </a:rPr>
            </a:br>
            <a:r>
              <a:rPr lang="cs-CZ" dirty="0" smtClean="0">
                <a:latin typeface="+mn-lt"/>
                <a:ea typeface="+mn-ea"/>
                <a:cs typeface="+mn-cs"/>
              </a:rPr>
              <a:t/>
            </a:r>
            <a:br>
              <a:rPr lang="cs-CZ" dirty="0" smtClean="0">
                <a:latin typeface="+mn-lt"/>
                <a:ea typeface="+mn-ea"/>
                <a:cs typeface="+mn-cs"/>
              </a:rPr>
            </a:br>
            <a:r>
              <a:rPr lang="cs-CZ" sz="6700" dirty="0" smtClean="0">
                <a:latin typeface="+mn-lt"/>
                <a:ea typeface="+mn-ea"/>
                <a:cs typeface="+mn-cs"/>
              </a:rPr>
              <a:t>Hodnocení a výběr projektů</a:t>
            </a:r>
            <a:br>
              <a:rPr lang="cs-CZ" sz="6700" dirty="0" smtClean="0">
                <a:latin typeface="+mn-lt"/>
                <a:ea typeface="+mn-ea"/>
                <a:cs typeface="+mn-cs"/>
              </a:rPr>
            </a:br>
            <a:endParaRPr lang="cs-CZ" sz="6700" dirty="0"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9" name="TextovéPole 8"/>
          <p:cNvSpPr txBox="1"/>
          <p:nvPr/>
        </p:nvSpPr>
        <p:spPr>
          <a:xfrm>
            <a:off x="457200" y="4729655"/>
            <a:ext cx="8229600" cy="730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endParaRPr lang="cs-CZ" sz="1850" dirty="0" smtClean="0"/>
          </a:p>
          <a:p>
            <a:endParaRPr lang="cs-CZ" dirty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790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1306874"/>
            <a:ext cx="8003232" cy="4819290"/>
          </a:xfrm>
        </p:spPr>
        <p:txBody>
          <a:bodyPr>
            <a:noAutofit/>
          </a:bodyPr>
          <a:lstStyle/>
          <a:p>
            <a:pPr marL="363538" lvl="2" indent="0">
              <a:buNone/>
            </a:pPr>
            <a:endParaRPr lang="cs-CZ" sz="1500" dirty="0" smtClean="0"/>
          </a:p>
          <a:p>
            <a:pPr marL="363538" lvl="2" indent="0">
              <a:buNone/>
            </a:pPr>
            <a:endParaRPr lang="cs-CZ" sz="15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 sz="1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>
                <a:latin typeface="+mn-lt"/>
                <a:ea typeface="+mn-ea"/>
                <a:cs typeface="+mn-cs"/>
              </a:rPr>
              <a:t>Hodnocení a výběr projektů</a:t>
            </a:r>
            <a:endParaRPr lang="cs-CZ" dirty="0"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9" name="TextovéPole 8"/>
          <p:cNvSpPr txBox="1"/>
          <p:nvPr/>
        </p:nvSpPr>
        <p:spPr>
          <a:xfrm>
            <a:off x="457200" y="4729655"/>
            <a:ext cx="8229600" cy="730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endParaRPr lang="cs-CZ" sz="1850" dirty="0" smtClean="0"/>
          </a:p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57200" y="1306874"/>
            <a:ext cx="8277329" cy="386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spcBef>
                <a:spcPts val="600"/>
              </a:spcBef>
              <a:defRPr/>
            </a:pPr>
            <a:endParaRPr lang="cs-CZ" sz="2000" dirty="0" smtClean="0"/>
          </a:p>
          <a:p>
            <a:pPr marL="800100" lvl="1" indent="-342900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2000" dirty="0" smtClean="0"/>
              <a:t>probíhá průběžně dle data a času registrace žádosti o podporu</a:t>
            </a:r>
          </a:p>
          <a:p>
            <a:pPr marL="800100" lvl="1" indent="-342900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2000" dirty="0" smtClean="0"/>
              <a:t>skládá se ze dvou částí:</a:t>
            </a:r>
          </a:p>
          <a:p>
            <a:pPr marL="2628900" lvl="5" indent="-342900" algn="just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cs-CZ" sz="2000" dirty="0" smtClean="0"/>
              <a:t>kontrola přijatelnosti a formálních náležitostí</a:t>
            </a:r>
          </a:p>
          <a:p>
            <a:pPr marL="2628900" lvl="5" indent="-342900" algn="just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cs-CZ" sz="2000" dirty="0" smtClean="0"/>
              <a:t>ex-ante analýza rizik (popř. ex-ante kontrola)</a:t>
            </a:r>
          </a:p>
          <a:p>
            <a:pPr marL="800100" lvl="1" indent="-342900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2000" dirty="0" smtClean="0">
                <a:solidFill>
                  <a:schemeClr val="bg1">
                    <a:lumMod val="65000"/>
                  </a:schemeClr>
                </a:solidFill>
              </a:rPr>
              <a:t>86. výzva obsahuje:</a:t>
            </a:r>
          </a:p>
          <a:p>
            <a:pPr marL="2628900" lvl="5" indent="-342900" algn="just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cs-CZ" sz="2000" dirty="0" smtClean="0">
                <a:solidFill>
                  <a:schemeClr val="bg1">
                    <a:lumMod val="65000"/>
                  </a:schemeClr>
                </a:solidFill>
              </a:rPr>
              <a:t>3 formální kritéria</a:t>
            </a:r>
          </a:p>
          <a:p>
            <a:pPr marL="2628900" lvl="5" indent="-342900" algn="just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cs-CZ" sz="2000" dirty="0" smtClean="0">
                <a:solidFill>
                  <a:schemeClr val="bg1">
                    <a:lumMod val="65000"/>
                  </a:schemeClr>
                </a:solidFill>
              </a:rPr>
              <a:t>10 obecných kritérií přijatelnosti (průřezová IROP)</a:t>
            </a:r>
          </a:p>
          <a:p>
            <a:pPr marL="2628900" lvl="5" indent="-342900" algn="just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cs-CZ" sz="2000" dirty="0" smtClean="0">
                <a:solidFill>
                  <a:schemeClr val="bg1">
                    <a:lumMod val="65000"/>
                  </a:schemeClr>
                </a:solidFill>
              </a:rPr>
              <a:t>15 specifických </a:t>
            </a:r>
            <a:r>
              <a:rPr lang="cs-CZ" sz="2000" dirty="0" err="1" smtClean="0">
                <a:solidFill>
                  <a:schemeClr val="bg1">
                    <a:lumMod val="65000"/>
                  </a:schemeClr>
                </a:solidFill>
              </a:rPr>
              <a:t>kr.</a:t>
            </a:r>
            <a:r>
              <a:rPr lang="cs-CZ" sz="2000" dirty="0" smtClean="0">
                <a:solidFill>
                  <a:schemeClr val="bg1">
                    <a:lumMod val="65000"/>
                  </a:schemeClr>
                </a:solidFill>
              </a:rPr>
              <a:t> přijatelnosti (věcná podstata </a:t>
            </a:r>
            <a:r>
              <a:rPr lang="cs-CZ" sz="2000" dirty="0" err="1" smtClean="0">
                <a:solidFill>
                  <a:schemeClr val="bg1">
                    <a:lumMod val="65000"/>
                  </a:schemeClr>
                </a:solidFill>
              </a:rPr>
              <a:t>proj</a:t>
            </a:r>
            <a:r>
              <a:rPr lang="cs-CZ" sz="2000" dirty="0" smtClean="0">
                <a:solidFill>
                  <a:schemeClr val="bg1">
                    <a:lumMod val="65000"/>
                  </a:schemeClr>
                </a:solidFill>
              </a:rPr>
              <a:t>.)</a:t>
            </a:r>
          </a:p>
          <a:p>
            <a:pPr marL="800100" lvl="1" indent="-342900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2000" dirty="0" smtClean="0"/>
              <a:t>kritéria nenapravitelná + napravitelná, dvě výzvy k doplnění (5 PD+)</a:t>
            </a:r>
            <a:endParaRPr lang="cs-CZ" sz="2000" dirty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016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8" y="1228497"/>
            <a:ext cx="8003232" cy="1928581"/>
          </a:xfrm>
        </p:spPr>
        <p:txBody>
          <a:bodyPr>
            <a:noAutofit/>
          </a:bodyPr>
          <a:lstStyle/>
          <a:p>
            <a:pPr marL="706438" lvl="2" indent="-342900">
              <a:buFont typeface="+mj-lt"/>
              <a:buAutoNum type="alphaLcParenR"/>
            </a:pPr>
            <a:endParaRPr lang="cs-CZ" sz="1500" dirty="0" smtClean="0"/>
          </a:p>
          <a:p>
            <a:pPr marL="706438" lvl="2" indent="-342900">
              <a:buFont typeface="+mj-lt"/>
              <a:buAutoNum type="alphaLcParenR"/>
            </a:pPr>
            <a:endParaRPr lang="cs-CZ" sz="1500" dirty="0" smtClean="0"/>
          </a:p>
          <a:p>
            <a:pPr marL="363538" lvl="2" indent="0">
              <a:buNone/>
            </a:pPr>
            <a:endParaRPr lang="cs-CZ" sz="15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 sz="1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>
                <a:latin typeface="+mn-lt"/>
                <a:ea typeface="+mn-ea"/>
                <a:cs typeface="+mn-cs"/>
              </a:rPr>
              <a:t>Kritéria formálních náležitostí</a:t>
            </a:r>
            <a:endParaRPr lang="cs-CZ" dirty="0"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9" name="TextovéPole 8"/>
          <p:cNvSpPr txBox="1"/>
          <p:nvPr/>
        </p:nvSpPr>
        <p:spPr>
          <a:xfrm>
            <a:off x="457200" y="4729655"/>
            <a:ext cx="8229600" cy="730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endParaRPr lang="cs-CZ" sz="1850" dirty="0" smtClean="0"/>
          </a:p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57200" y="1306874"/>
            <a:ext cx="82773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just">
              <a:spcBef>
                <a:spcPts val="600"/>
              </a:spcBef>
              <a:defRPr/>
            </a:pPr>
            <a:endParaRPr lang="cs-CZ" dirty="0" smtClean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16" name="Tabulk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2375036"/>
              </p:ext>
            </p:extLst>
          </p:nvPr>
        </p:nvGraphicFramePr>
        <p:xfrm>
          <a:off x="1524000" y="1397000"/>
          <a:ext cx="6096000" cy="1554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Žádost o podporu je podána v předepsané formě</a:t>
                      </a:r>
                    </a:p>
                    <a:p>
                      <a:r>
                        <a:rPr lang="cs-CZ" sz="1400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 délka etap, harmonogram, klíčové aktivity, soulad příloh…</a:t>
                      </a:r>
                      <a:endParaRPr lang="cs-CZ" sz="1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Žádost o podporu je podepsána oprávněným zástupcem žadatele</a:t>
                      </a:r>
                    </a:p>
                    <a:p>
                      <a:r>
                        <a:rPr lang="cs-CZ" sz="1400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r>
                        <a:rPr lang="cs-CZ" sz="1400" kern="1200" baseline="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statutár, nebo na základě plné moci/usnesení z jednání zastupitelstva/rady</a:t>
                      </a:r>
                      <a:endParaRPr lang="cs-CZ" sz="1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Jsou doloženy všechny povinné přílohy a obsahově splňují náležitosti, požadované v dokumentaci k výzvě. </a:t>
                      </a:r>
                      <a:endParaRPr lang="cs-CZ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54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1306874"/>
            <a:ext cx="8003232" cy="4819290"/>
          </a:xfrm>
        </p:spPr>
        <p:txBody>
          <a:bodyPr>
            <a:noAutofit/>
          </a:bodyPr>
          <a:lstStyle/>
          <a:p>
            <a:pPr marL="363538" lvl="2" indent="0">
              <a:buNone/>
            </a:pPr>
            <a:endParaRPr lang="cs-CZ" sz="1500" dirty="0" smtClean="0"/>
          </a:p>
          <a:p>
            <a:pPr marL="363538" lvl="2" indent="0">
              <a:buNone/>
            </a:pPr>
            <a:endParaRPr lang="cs-CZ" sz="15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 sz="1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>
                <a:latin typeface="+mn-lt"/>
                <a:ea typeface="+mn-ea"/>
                <a:cs typeface="+mn-cs"/>
              </a:rPr>
              <a:t>Povinné přílohy žádosti o podporu</a:t>
            </a:r>
            <a:endParaRPr lang="cs-CZ" dirty="0"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9" name="TextovéPole 8"/>
          <p:cNvSpPr txBox="1"/>
          <p:nvPr/>
        </p:nvSpPr>
        <p:spPr>
          <a:xfrm>
            <a:off x="457200" y="4729655"/>
            <a:ext cx="8229600" cy="730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endParaRPr lang="cs-CZ" sz="1850" dirty="0" smtClean="0"/>
          </a:p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57200" y="1306874"/>
            <a:ext cx="8277329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 algn="just">
              <a:spcBef>
                <a:spcPts val="600"/>
              </a:spcBef>
              <a:buFont typeface="+mj-lt"/>
              <a:buAutoNum type="arabicPeriod"/>
              <a:defRPr/>
            </a:pPr>
            <a:r>
              <a:rPr lang="cs-CZ" sz="2000" b="1" dirty="0" smtClean="0"/>
              <a:t>Plná moc </a:t>
            </a:r>
            <a:r>
              <a:rPr lang="cs-CZ" sz="2000" dirty="0" smtClean="0"/>
              <a:t>– vzor: příloha č. 11 Obecných pravidel</a:t>
            </a:r>
          </a:p>
          <a:p>
            <a:pPr marL="914400" lvl="1" indent="-457200" algn="just">
              <a:spcBef>
                <a:spcPts val="600"/>
              </a:spcBef>
              <a:buFont typeface="+mj-lt"/>
              <a:buAutoNum type="arabicPeriod"/>
              <a:defRPr/>
            </a:pPr>
            <a:r>
              <a:rPr lang="cs-CZ" sz="2000" b="1" dirty="0" smtClean="0"/>
              <a:t>Zadávací a výběrová řízení </a:t>
            </a:r>
            <a:r>
              <a:rPr lang="cs-CZ" sz="2000" dirty="0" smtClean="0"/>
              <a:t>– pouze uzavřená smlouva na plnění zakázky, je-li relevantní. Postup pro práci s modulem </a:t>
            </a:r>
            <a:r>
              <a:rPr lang="cs-CZ" sz="2000" i="1" dirty="0" smtClean="0"/>
              <a:t>Veřejné zakázky</a:t>
            </a:r>
            <a:r>
              <a:rPr lang="cs-CZ" sz="2000" dirty="0" smtClean="0"/>
              <a:t> – příloha č. 35 Obecných pravidel</a:t>
            </a:r>
          </a:p>
          <a:p>
            <a:pPr marL="914400" lvl="1" indent="-457200" algn="just">
              <a:spcBef>
                <a:spcPts val="600"/>
              </a:spcBef>
              <a:buFont typeface="+mj-lt"/>
              <a:buAutoNum type="arabicPeriod"/>
              <a:defRPr/>
            </a:pPr>
            <a:r>
              <a:rPr lang="cs-CZ" sz="2000" b="1" dirty="0" smtClean="0"/>
              <a:t>Právní subjektivita </a:t>
            </a:r>
            <a:r>
              <a:rPr lang="cs-CZ" sz="2000" dirty="0" smtClean="0"/>
              <a:t>– </a:t>
            </a:r>
            <a:r>
              <a:rPr lang="cs-CZ" sz="2000" dirty="0"/>
              <a:t>d</a:t>
            </a:r>
            <a:r>
              <a:rPr lang="cs-CZ" sz="2000" dirty="0" smtClean="0"/>
              <a:t>le typu žadatele – nedokládají: kraje a jimi </a:t>
            </a:r>
            <a:r>
              <a:rPr lang="cs-CZ" sz="2000" dirty="0" err="1" smtClean="0"/>
              <a:t>zřiz</a:t>
            </a:r>
            <a:r>
              <a:rPr lang="cs-CZ" sz="2000" dirty="0" smtClean="0"/>
              <a:t>. organizace, obce a jimi </a:t>
            </a:r>
            <a:r>
              <a:rPr lang="cs-CZ" sz="2000" dirty="0" err="1" smtClean="0"/>
              <a:t>zřiz</a:t>
            </a:r>
            <a:r>
              <a:rPr lang="cs-CZ" sz="2000" dirty="0" smtClean="0"/>
              <a:t>. organizace, OSS, PO OSS; NNO doloží zakladatelskou smlouvu, </a:t>
            </a:r>
            <a:r>
              <a:rPr lang="cs-CZ" sz="2000" dirty="0" err="1" smtClean="0"/>
              <a:t>zakl</a:t>
            </a:r>
            <a:r>
              <a:rPr lang="cs-CZ" sz="2000" dirty="0" smtClean="0"/>
              <a:t>. či </a:t>
            </a:r>
            <a:r>
              <a:rPr lang="cs-CZ" sz="2000" dirty="0" err="1" smtClean="0"/>
              <a:t>zřiz</a:t>
            </a:r>
            <a:r>
              <a:rPr lang="cs-CZ" sz="2000" dirty="0" smtClean="0"/>
              <a:t>. listinu nebo jiný dokument o založení, stanovy organizace, jsou-li vytvořeny; soukromoprávní subjekty (s.r.o. atp.) doloží výpis z OR nebo z ŽR (živnost č. 72).</a:t>
            </a:r>
          </a:p>
          <a:p>
            <a:pPr marL="914400" lvl="1" indent="-457200" algn="just">
              <a:spcBef>
                <a:spcPts val="600"/>
              </a:spcBef>
              <a:buFont typeface="+mj-lt"/>
              <a:buAutoNum type="arabicPeriod"/>
              <a:defRPr/>
            </a:pPr>
            <a:r>
              <a:rPr lang="cs-CZ" sz="2000" b="1" dirty="0" smtClean="0"/>
              <a:t>Studie proveditelnosti </a:t>
            </a:r>
            <a:r>
              <a:rPr lang="cs-CZ" sz="2000" dirty="0" smtClean="0"/>
              <a:t>– dle přílohy č. 3 Specifických pravidel</a:t>
            </a:r>
          </a:p>
          <a:p>
            <a:pPr marL="914400" lvl="1" indent="-457200" algn="just">
              <a:spcBef>
                <a:spcPts val="600"/>
              </a:spcBef>
              <a:buFont typeface="+mj-lt"/>
              <a:buAutoNum type="arabicPeriod"/>
              <a:defRPr/>
            </a:pPr>
            <a:r>
              <a:rPr lang="cs-CZ" sz="2000" b="1" dirty="0" smtClean="0"/>
              <a:t>Právní vztah k majetku </a:t>
            </a:r>
            <a:r>
              <a:rPr lang="cs-CZ" sz="2000" dirty="0" smtClean="0"/>
              <a:t>(výpis z KN, nájemní SML, SML o výpůjčce, SML o právu stavby, SML o SML budoucí kupní či jiný právní úkon)</a:t>
            </a:r>
          </a:p>
          <a:p>
            <a:pPr marL="914400" lvl="1" indent="-457200" algn="just">
              <a:spcBef>
                <a:spcPts val="600"/>
              </a:spcBef>
              <a:buFont typeface="+mj-lt"/>
              <a:buAutoNum type="arabicPeriod"/>
              <a:defRPr/>
            </a:pPr>
            <a:r>
              <a:rPr lang="cs-CZ" sz="2000" dirty="0"/>
              <a:t> </a:t>
            </a:r>
            <a:r>
              <a:rPr lang="cs-CZ" sz="2000" b="1" dirty="0" smtClean="0"/>
              <a:t>Územní rozhodnutí, nebo územní souhlas nebo veřejnoprávní smlouva nahrazující územní řízení </a:t>
            </a:r>
            <a:r>
              <a:rPr lang="cs-CZ" sz="2000" dirty="0" smtClean="0"/>
              <a:t>– pokud projekt vyžaduje, tak vždy s nabytím právní moci nejpozději ke dnu podání žádosti o podporu</a:t>
            </a: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590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1306874"/>
            <a:ext cx="8003232" cy="4819290"/>
          </a:xfrm>
        </p:spPr>
        <p:txBody>
          <a:bodyPr>
            <a:noAutofit/>
          </a:bodyPr>
          <a:lstStyle/>
          <a:p>
            <a:pPr marL="363538" lvl="2" indent="0">
              <a:buNone/>
            </a:pPr>
            <a:endParaRPr lang="cs-CZ" sz="1500" dirty="0" smtClean="0"/>
          </a:p>
          <a:p>
            <a:pPr marL="363538" lvl="2" indent="0">
              <a:buNone/>
            </a:pPr>
            <a:endParaRPr lang="cs-CZ" sz="15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 sz="1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>
                <a:latin typeface="+mn-lt"/>
                <a:ea typeface="+mn-ea"/>
                <a:cs typeface="+mn-cs"/>
              </a:rPr>
              <a:t>Povinné přílohy žádosti o podporu</a:t>
            </a:r>
            <a:endParaRPr lang="cs-CZ" dirty="0"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9" name="TextovéPole 8"/>
          <p:cNvSpPr txBox="1"/>
          <p:nvPr/>
        </p:nvSpPr>
        <p:spPr>
          <a:xfrm>
            <a:off x="457200" y="4729655"/>
            <a:ext cx="8229600" cy="730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endParaRPr lang="cs-CZ" sz="1850" dirty="0" smtClean="0"/>
          </a:p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57200" y="1306874"/>
            <a:ext cx="8277329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 algn="just">
              <a:spcBef>
                <a:spcPts val="600"/>
              </a:spcBef>
              <a:buFont typeface="+mj-lt"/>
              <a:buAutoNum type="arabicPeriod" startAt="7"/>
              <a:defRPr/>
            </a:pPr>
            <a:r>
              <a:rPr lang="cs-CZ" sz="2000" b="1" dirty="0" smtClean="0"/>
              <a:t>Žádost o st. </a:t>
            </a:r>
            <a:r>
              <a:rPr lang="cs-CZ" sz="2000" b="1" dirty="0" err="1" smtClean="0"/>
              <a:t>pov</a:t>
            </a:r>
            <a:r>
              <a:rPr lang="cs-CZ" sz="2000" b="1" dirty="0" smtClean="0"/>
              <a:t>., nebo ohlášení, případně stav. </a:t>
            </a:r>
            <a:r>
              <a:rPr lang="cs-CZ" sz="2000" b="1" dirty="0" err="1" smtClean="0"/>
              <a:t>pov</a:t>
            </a:r>
            <a:r>
              <a:rPr lang="cs-CZ" sz="2000" b="1" dirty="0" smtClean="0"/>
              <a:t>. nebo souhlas s provedením ohlášeného st. záměru nebo veřejnoprávní </a:t>
            </a:r>
            <a:r>
              <a:rPr lang="cs-CZ" sz="2000" b="1" dirty="0" err="1" smtClean="0"/>
              <a:t>sml</a:t>
            </a:r>
            <a:r>
              <a:rPr lang="cs-CZ" sz="2000" b="1" dirty="0" smtClean="0"/>
              <a:t>. nahrazující st. povolení</a:t>
            </a:r>
          </a:p>
          <a:p>
            <a:pPr lvl="1" algn="just">
              <a:spcBef>
                <a:spcPts val="600"/>
              </a:spcBef>
              <a:defRPr/>
            </a:pPr>
            <a:r>
              <a:rPr lang="cs-CZ" sz="2000" dirty="0" smtClean="0"/>
              <a:t>= je možná pouze žádost o st. povolení, ohlášení, návrh veřejnoprávní smlouvy nahrazující stavební povolení nebo oznámení stavebního záměru</a:t>
            </a:r>
          </a:p>
          <a:p>
            <a:pPr lvl="1" algn="just">
              <a:spcBef>
                <a:spcPts val="600"/>
              </a:spcBef>
              <a:defRPr/>
            </a:pPr>
            <a:r>
              <a:rPr lang="cs-CZ" sz="2000" dirty="0" smtClean="0"/>
              <a:t>= pokud ž. postupuje ve sloučeném územním a stavebním řízení, nebo zamýšlí veřejnoprávní smlouvu, </a:t>
            </a:r>
            <a:r>
              <a:rPr lang="cs-CZ" sz="2000" dirty="0" err="1" smtClean="0"/>
              <a:t>kt</a:t>
            </a:r>
            <a:r>
              <a:rPr lang="cs-CZ" sz="2000" dirty="0" smtClean="0"/>
              <a:t>. současně nahrazuje územní rozhodnutí a st. povolení = &gt; musí doložit sloučené územní </a:t>
            </a:r>
            <a:r>
              <a:rPr lang="cs-CZ" sz="2000" dirty="0" err="1" smtClean="0"/>
              <a:t>rozh</a:t>
            </a:r>
            <a:r>
              <a:rPr lang="cs-CZ" sz="2000" dirty="0" smtClean="0"/>
              <a:t>. a st. </a:t>
            </a:r>
            <a:r>
              <a:rPr lang="cs-CZ" sz="2000" dirty="0" err="1" smtClean="0"/>
              <a:t>pov</a:t>
            </a:r>
            <a:r>
              <a:rPr lang="cs-CZ" sz="2000" dirty="0" smtClean="0"/>
              <a:t>. s nabytím právní moci (nemusí být k datu podání žádosti, ale při výzvě k doplnění), nebo musí doložit účinnou veřejnoprávní smlouvu nahrazující územní rozhodnutí a st. povolení (nemusí být k datu podání žádosti, ale při výzvě k doplnění)</a:t>
            </a: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963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1306874"/>
            <a:ext cx="8003232" cy="4819290"/>
          </a:xfrm>
        </p:spPr>
        <p:txBody>
          <a:bodyPr>
            <a:noAutofit/>
          </a:bodyPr>
          <a:lstStyle/>
          <a:p>
            <a:pPr marL="363538" lvl="2" indent="0">
              <a:buNone/>
            </a:pPr>
            <a:endParaRPr lang="cs-CZ" sz="1500" dirty="0" smtClean="0"/>
          </a:p>
          <a:p>
            <a:pPr marL="363538" lvl="2" indent="0">
              <a:buNone/>
            </a:pPr>
            <a:endParaRPr lang="cs-CZ" sz="15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 sz="1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>
                <a:latin typeface="+mn-lt"/>
                <a:ea typeface="+mn-ea"/>
                <a:cs typeface="+mn-cs"/>
              </a:rPr>
              <a:t>Povinné přílohy žádosti o podporu</a:t>
            </a:r>
            <a:endParaRPr lang="cs-CZ" dirty="0"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9" name="TextovéPole 8"/>
          <p:cNvSpPr txBox="1"/>
          <p:nvPr/>
        </p:nvSpPr>
        <p:spPr>
          <a:xfrm>
            <a:off x="457200" y="4729655"/>
            <a:ext cx="8229600" cy="730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endParaRPr lang="cs-CZ" sz="1850" dirty="0" smtClean="0"/>
          </a:p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57200" y="1306874"/>
            <a:ext cx="827732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 algn="just">
              <a:spcBef>
                <a:spcPts val="600"/>
              </a:spcBef>
              <a:buFont typeface="+mj-lt"/>
              <a:buAutoNum type="arabicPeriod" startAt="8"/>
              <a:defRPr/>
            </a:pPr>
            <a:r>
              <a:rPr lang="cs-CZ" sz="2000" b="1" dirty="0" smtClean="0"/>
              <a:t>Projektová dokumentace </a:t>
            </a:r>
            <a:r>
              <a:rPr lang="cs-CZ" sz="2000" dirty="0" smtClean="0"/>
              <a:t>– v podrobnosti pro vydání st. </a:t>
            </a:r>
            <a:r>
              <a:rPr lang="cs-CZ" sz="2000" dirty="0" err="1" smtClean="0"/>
              <a:t>pov</a:t>
            </a:r>
            <a:r>
              <a:rPr lang="cs-CZ" sz="2000" dirty="0" smtClean="0"/>
              <a:t>., v podrobnosti pro ohlášení, pokud je již vypracována PD pro provedení stavby – dokládá ji</a:t>
            </a:r>
          </a:p>
          <a:p>
            <a:pPr marL="914400" lvl="1" indent="-457200" algn="just">
              <a:spcBef>
                <a:spcPts val="600"/>
              </a:spcBef>
              <a:buFont typeface="+mj-lt"/>
              <a:buAutoNum type="arabicPeriod" startAt="8"/>
              <a:defRPr/>
            </a:pPr>
            <a:r>
              <a:rPr lang="cs-CZ" sz="2000" b="1" dirty="0" smtClean="0"/>
              <a:t>Položkový rozpočet stavby </a:t>
            </a:r>
            <a:r>
              <a:rPr lang="cs-CZ" sz="2000" dirty="0" smtClean="0"/>
              <a:t>– dle míry připravenosti projektu: buď zjednodušený rozpočet členění na stavební objekty nebo funkční celky (str. 15 Specifických pravidel), nebo stavební rozpočet, </a:t>
            </a:r>
            <a:r>
              <a:rPr lang="cs-CZ" sz="2000" dirty="0" err="1" smtClean="0"/>
              <a:t>kt</a:t>
            </a:r>
            <a:r>
              <a:rPr lang="cs-CZ" sz="2000" dirty="0" smtClean="0"/>
              <a:t>. detailem a strukturou odpovídá příslušnému stupni PD</a:t>
            </a:r>
          </a:p>
          <a:p>
            <a:pPr marL="914400" lvl="1" indent="-457200" algn="just">
              <a:spcBef>
                <a:spcPts val="600"/>
              </a:spcBef>
              <a:buFont typeface="+mj-lt"/>
              <a:buAutoNum type="arabicPeriod" startAt="8"/>
              <a:defRPr/>
            </a:pPr>
            <a:r>
              <a:rPr lang="cs-CZ" sz="2000" b="1" dirty="0" smtClean="0"/>
              <a:t>Výpis z Rejstříku škol a školských zařízení </a:t>
            </a:r>
            <a:r>
              <a:rPr lang="cs-CZ" sz="2000" dirty="0" smtClean="0"/>
              <a:t>– za všechny školy dotčené projektem</a:t>
            </a:r>
          </a:p>
          <a:p>
            <a:pPr marL="914400" lvl="1" indent="-457200" algn="just">
              <a:spcBef>
                <a:spcPts val="600"/>
              </a:spcBef>
              <a:buFont typeface="+mj-lt"/>
              <a:buAutoNum type="arabicPeriod" startAt="8"/>
              <a:defRPr/>
            </a:pPr>
            <a:r>
              <a:rPr lang="cs-CZ" sz="2000" b="1" dirty="0" smtClean="0"/>
              <a:t>Výpočet jiných peněžních příjmů </a:t>
            </a:r>
            <a:r>
              <a:rPr lang="cs-CZ" sz="2000" dirty="0" smtClean="0"/>
              <a:t>– předpokládá-li je v období realizace projektu</a:t>
            </a:r>
          </a:p>
          <a:p>
            <a:pPr marL="914400" lvl="1" indent="-457200" algn="just">
              <a:spcBef>
                <a:spcPts val="600"/>
              </a:spcBef>
              <a:buFont typeface="+mj-lt"/>
              <a:buAutoNum type="arabicPeriod" startAt="8"/>
              <a:defRPr/>
            </a:pPr>
            <a:r>
              <a:rPr lang="cs-CZ" sz="2000" b="1" dirty="0" smtClean="0"/>
              <a:t>Zřizovací či zakládací listina školy či ŠPZ </a:t>
            </a:r>
            <a:r>
              <a:rPr lang="cs-CZ" sz="2000" dirty="0" smtClean="0"/>
              <a:t>– s označením pasáže § 16 odst. 9, je-li relevantní</a:t>
            </a: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896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1306874"/>
            <a:ext cx="8003232" cy="4819290"/>
          </a:xfrm>
        </p:spPr>
        <p:txBody>
          <a:bodyPr>
            <a:noAutofit/>
          </a:bodyPr>
          <a:lstStyle/>
          <a:p>
            <a:pPr marL="363538" lvl="2" indent="0">
              <a:buNone/>
            </a:pPr>
            <a:endParaRPr lang="cs-CZ" sz="1500" dirty="0" smtClean="0"/>
          </a:p>
          <a:p>
            <a:pPr marL="363538" lvl="2" indent="0">
              <a:buNone/>
            </a:pPr>
            <a:endParaRPr lang="cs-CZ" sz="15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 sz="1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>
                <a:latin typeface="+mn-lt"/>
                <a:ea typeface="+mn-ea"/>
                <a:cs typeface="+mn-cs"/>
              </a:rPr>
              <a:t>Povinné přílohy žádosti o podporu</a:t>
            </a:r>
            <a:endParaRPr lang="cs-CZ" dirty="0"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9" name="TextovéPole 8"/>
          <p:cNvSpPr txBox="1"/>
          <p:nvPr/>
        </p:nvSpPr>
        <p:spPr>
          <a:xfrm>
            <a:off x="457200" y="4729655"/>
            <a:ext cx="8229600" cy="730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endParaRPr lang="cs-CZ" sz="1850" dirty="0" smtClean="0"/>
          </a:p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57200" y="1306874"/>
            <a:ext cx="827732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 algn="just">
              <a:spcBef>
                <a:spcPts val="600"/>
              </a:spcBef>
              <a:buFont typeface="+mj-lt"/>
              <a:buAutoNum type="arabicPeriod" startAt="13"/>
              <a:defRPr/>
            </a:pPr>
            <a:r>
              <a:rPr lang="cs-CZ" sz="2000" b="1" dirty="0" smtClean="0"/>
              <a:t>Čestné prohlášení o skutečném majiteli </a:t>
            </a:r>
            <a:r>
              <a:rPr lang="cs-CZ" sz="2000" dirty="0" smtClean="0"/>
              <a:t>– mimo veřejnoprávní právnické osoby, vzor = příloha č. 30 Obecných pravidel</a:t>
            </a: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800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blona_centrum_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sablona_centrum_2016</Template>
  <TotalTime>4099</TotalTime>
  <Words>1596</Words>
  <Application>Microsoft Office PowerPoint</Application>
  <PresentationFormat>Předvádění na obrazovce (4:3)</PresentationFormat>
  <Paragraphs>208</Paragraphs>
  <Slides>27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1" baseType="lpstr">
      <vt:lpstr>Arial</vt:lpstr>
      <vt:lpstr>Calibri</vt:lpstr>
      <vt:lpstr>Wingdings</vt:lpstr>
      <vt:lpstr>sablona_centrum_2016</vt:lpstr>
      <vt:lpstr>   Infrastruktura vedoucí k přechodu do škol hlavního vzdělávacího proudu a k samostatnému způsobu života (86)  průběžná výzva   </vt:lpstr>
      <vt:lpstr>Centrum pro regionální rozvoj ČR</vt:lpstr>
      <vt:lpstr>1            Hodnocení a výběr projektů </vt:lpstr>
      <vt:lpstr>Hodnocení a výběr projektů</vt:lpstr>
      <vt:lpstr>Kritéria formálních náležitostí</vt:lpstr>
      <vt:lpstr>Povinné přílohy žádosti o podporu</vt:lpstr>
      <vt:lpstr>Povinné přílohy žádosti o podporu</vt:lpstr>
      <vt:lpstr>Povinné přílohy žádosti o podporu</vt:lpstr>
      <vt:lpstr>Povinné přílohy žádosti o podporu</vt:lpstr>
      <vt:lpstr>Obecná kritéria přijatelnosti</vt:lpstr>
      <vt:lpstr>Specifická kritéria přijatelnosti</vt:lpstr>
      <vt:lpstr>Specifická kritéria přijatelnosti</vt:lpstr>
      <vt:lpstr>Specifická kritéria přijatelnosti</vt:lpstr>
      <vt:lpstr>Specifická kritéria přijatelnosti</vt:lpstr>
      <vt:lpstr>Specifická kritéria přijatelnosti</vt:lpstr>
      <vt:lpstr>Specifická kritéria přijatelnosti</vt:lpstr>
      <vt:lpstr>Specifická kritéria přijatelnosti</vt:lpstr>
      <vt:lpstr>Specifická kritéria přijatelnosti</vt:lpstr>
      <vt:lpstr>Specifická kritéria přijatelnosti</vt:lpstr>
      <vt:lpstr>Specifická kritéria přijatelnosti</vt:lpstr>
      <vt:lpstr>Specifická kritéria přijatelnosti</vt:lpstr>
      <vt:lpstr>Specifická kritéria přijatelnosti</vt:lpstr>
      <vt:lpstr>Specifická kritéria přijatelnosti</vt:lpstr>
      <vt:lpstr>Specifická kritéria přijatelnosti</vt:lpstr>
      <vt:lpstr>Specifická kritéria přijatelnosti</vt:lpstr>
      <vt:lpstr>Ex-ante analýza rizik</vt:lpstr>
      <vt:lpstr>Děkuji vám za pozornost 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Juránek Vilém</dc:creator>
  <cp:lastModifiedBy>Škodová Darina</cp:lastModifiedBy>
  <cp:revision>407</cp:revision>
  <dcterms:created xsi:type="dcterms:W3CDTF">2016-05-13T07:19:23Z</dcterms:created>
  <dcterms:modified xsi:type="dcterms:W3CDTF">2018-09-10T12:56:41Z</dcterms:modified>
</cp:coreProperties>
</file>