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5"/>
  </p:sldMasterIdLst>
  <p:notesMasterIdLst>
    <p:notesMasterId r:id="rId41"/>
  </p:notesMasterIdLst>
  <p:sldIdLst>
    <p:sldId id="386" r:id="rId6"/>
    <p:sldId id="446" r:id="rId7"/>
    <p:sldId id="435" r:id="rId8"/>
    <p:sldId id="436" r:id="rId9"/>
    <p:sldId id="437" r:id="rId10"/>
    <p:sldId id="438" r:id="rId11"/>
    <p:sldId id="440" r:id="rId12"/>
    <p:sldId id="484" r:id="rId13"/>
    <p:sldId id="439" r:id="rId14"/>
    <p:sldId id="443" r:id="rId15"/>
    <p:sldId id="449" r:id="rId16"/>
    <p:sldId id="445" r:id="rId17"/>
    <p:sldId id="433" r:id="rId18"/>
    <p:sldId id="450" r:id="rId19"/>
    <p:sldId id="452" r:id="rId20"/>
    <p:sldId id="453" r:id="rId21"/>
    <p:sldId id="454" r:id="rId22"/>
    <p:sldId id="455" r:id="rId23"/>
    <p:sldId id="456" r:id="rId24"/>
    <p:sldId id="457" r:id="rId25"/>
    <p:sldId id="458" r:id="rId26"/>
    <p:sldId id="459" r:id="rId27"/>
    <p:sldId id="462" r:id="rId28"/>
    <p:sldId id="464" r:id="rId29"/>
    <p:sldId id="472" r:id="rId30"/>
    <p:sldId id="473" r:id="rId31"/>
    <p:sldId id="474" r:id="rId32"/>
    <p:sldId id="475" r:id="rId33"/>
    <p:sldId id="431" r:id="rId34"/>
    <p:sldId id="485" r:id="rId35"/>
    <p:sldId id="478" r:id="rId36"/>
    <p:sldId id="480" r:id="rId37"/>
    <p:sldId id="482" r:id="rId38"/>
    <p:sldId id="476" r:id="rId39"/>
    <p:sldId id="477" r:id="rId4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59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2"/>
    <a:srgbClr val="E6E6E6"/>
    <a:srgbClr val="FFFFFF"/>
    <a:srgbClr val="0000DC"/>
    <a:srgbClr val="DA2128"/>
    <a:srgbClr val="2D5FAF"/>
    <a:srgbClr val="FAB413"/>
    <a:srgbClr val="E63211"/>
    <a:srgbClr val="FAD6CF"/>
    <a:srgbClr val="0D0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56" autoAdjust="0"/>
    <p:restoredTop sz="96374" autoAdjust="0"/>
  </p:normalViewPr>
  <p:slideViewPr>
    <p:cSldViewPr snapToGrid="0">
      <p:cViewPr varScale="1">
        <p:scale>
          <a:sx n="70" d="100"/>
          <a:sy n="70" d="100"/>
        </p:scale>
        <p:origin x="432" y="54"/>
      </p:cViewPr>
      <p:guideLst>
        <p:guide orient="horz" pos="459"/>
        <p:guide pos="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348000"/>
        <c:axId val="448587392"/>
      </c:barChart>
      <c:catAx>
        <c:axId val="43234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587392"/>
        <c:crosses val="autoZero"/>
        <c:auto val="1"/>
        <c:lblAlgn val="ctr"/>
        <c:lblOffset val="100"/>
        <c:noMultiLvlLbl val="0"/>
      </c:catAx>
      <c:valAx>
        <c:axId val="4485873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323480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List1!$D$1</c:f>
              <c:strCache>
                <c:ptCount val="1"/>
                <c:pt idx="0">
                  <c:v>přepočet na jednoho obyvatele</c:v>
                </c:pt>
              </c:strCache>
            </c:strRef>
          </c:tx>
          <c:spPr>
            <a:solidFill>
              <a:srgbClr val="002D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9CF-43AE-A653-8F316493EDCE}"/>
              </c:ext>
            </c:extLst>
          </c:dPt>
          <c:cat>
            <c:strRef>
              <c:f>List1!$A$2:$A$14</c:f>
              <c:strCache>
                <c:ptCount val="13"/>
                <c:pt idx="0">
                  <c:v>Kuřim</c:v>
                </c:pt>
                <c:pt idx="1">
                  <c:v>Brno</c:v>
                </c:pt>
                <c:pt idx="2">
                  <c:v>Pohořelice</c:v>
                </c:pt>
                <c:pt idx="3">
                  <c:v>Židlochovice</c:v>
                </c:pt>
                <c:pt idx="4">
                  <c:v>Hustopeče</c:v>
                </c:pt>
                <c:pt idx="5">
                  <c:v>Šlapanice</c:v>
                </c:pt>
                <c:pt idx="6">
                  <c:v>Tišnov</c:v>
                </c:pt>
                <c:pt idx="7">
                  <c:v>Slavkov u Brna</c:v>
                </c:pt>
                <c:pt idx="8">
                  <c:v>Ivančice</c:v>
                </c:pt>
                <c:pt idx="9">
                  <c:v>Blansko</c:v>
                </c:pt>
                <c:pt idx="10">
                  <c:v>Bučovice</c:v>
                </c:pt>
                <c:pt idx="11">
                  <c:v>Moravský Krumlov</c:v>
                </c:pt>
                <c:pt idx="12">
                  <c:v>Rosice</c:v>
                </c:pt>
              </c:strCache>
            </c:strRef>
          </c:cat>
          <c:val>
            <c:numRef>
              <c:f>List1!$D$2:$D$14</c:f>
              <c:numCache>
                <c:formatCode>#,##0.00</c:formatCode>
                <c:ptCount val="13"/>
                <c:pt idx="0">
                  <c:v>22521.56</c:v>
                </c:pt>
                <c:pt idx="1">
                  <c:v>10519.01</c:v>
                </c:pt>
                <c:pt idx="2">
                  <c:v>4528.93</c:v>
                </c:pt>
                <c:pt idx="3">
                  <c:v>4064.69</c:v>
                </c:pt>
                <c:pt idx="4">
                  <c:v>3790.84</c:v>
                </c:pt>
                <c:pt idx="5">
                  <c:v>2523.4899999999998</c:v>
                </c:pt>
                <c:pt idx="6">
                  <c:v>2086.5700000000002</c:v>
                </c:pt>
                <c:pt idx="7">
                  <c:v>1277.6300000000001</c:v>
                </c:pt>
                <c:pt idx="8">
                  <c:v>1273.1099999999999</c:v>
                </c:pt>
                <c:pt idx="9" formatCode="General">
                  <c:v>0</c:v>
                </c:pt>
                <c:pt idx="10" formatCode="General">
                  <c:v>0</c:v>
                </c:pt>
                <c:pt idx="11" formatCode="General">
                  <c:v>0</c:v>
                </c:pt>
                <c:pt idx="12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3A-427B-A3C2-88948D587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2348000"/>
        <c:axId val="448587392"/>
      </c:barChart>
      <c:catAx>
        <c:axId val="432348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48587392"/>
        <c:crosses val="autoZero"/>
        <c:auto val="1"/>
        <c:lblAlgn val="ctr"/>
        <c:lblOffset val="100"/>
        <c:noMultiLvlLbl val="0"/>
      </c:catAx>
      <c:valAx>
        <c:axId val="448587392"/>
        <c:scaling>
          <c:orientation val="minMax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432348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7E921-5520-4038-B97D-76BFD3E745B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AA84DED-C999-4291-AB21-6275DED1A904}">
      <dgm:prSet phldrT="[Text]"/>
      <dgm:spPr>
        <a:solidFill>
          <a:srgbClr val="C00000"/>
        </a:solidFill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45 řádných a korespondenčních jednání Pracovních skupin ŘV BMO</a:t>
          </a:r>
        </a:p>
      </dgm:t>
    </dgm:pt>
    <dgm:pt modelId="{9079D452-7EAA-4109-9DC3-F4CA235E2F10}" type="parTrans" cxnId="{9FD9B03C-8428-4C2E-9DF1-FAEFD6F9E48F}">
      <dgm:prSet/>
      <dgm:spPr/>
      <dgm:t>
        <a:bodyPr/>
        <a:lstStyle/>
        <a:p>
          <a:endParaRPr lang="cs-CZ"/>
        </a:p>
      </dgm:t>
    </dgm:pt>
    <dgm:pt modelId="{6B9ED075-D9F2-497B-A0EB-9DE42B18C3CB}" type="sibTrans" cxnId="{9FD9B03C-8428-4C2E-9DF1-FAEFD6F9E48F}">
      <dgm:prSet/>
      <dgm:spPr/>
      <dgm:t>
        <a:bodyPr/>
        <a:lstStyle/>
        <a:p>
          <a:endParaRPr lang="cs-CZ"/>
        </a:p>
      </dgm:t>
    </dgm:pt>
    <dgm:pt modelId="{A4DC30BC-0670-40AF-853A-C0994E7F36DC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51 řádných a korespondenčních jednání ŘV BMO</a:t>
          </a:r>
        </a:p>
      </dgm:t>
    </dgm:pt>
    <dgm:pt modelId="{D4F27D71-0849-4D4C-A7EF-88DE4ACD628E}" type="parTrans" cxnId="{903B269F-C099-4EEB-8B1D-5541EC922F88}">
      <dgm:prSet/>
      <dgm:spPr/>
      <dgm:t>
        <a:bodyPr/>
        <a:lstStyle/>
        <a:p>
          <a:endParaRPr lang="cs-CZ"/>
        </a:p>
      </dgm:t>
    </dgm:pt>
    <dgm:pt modelId="{DCC2DC86-79DC-44E9-8A6A-9B83D27C4D0D}" type="sibTrans" cxnId="{903B269F-C099-4EEB-8B1D-5541EC922F88}">
      <dgm:prSet/>
      <dgm:spPr/>
      <dgm:t>
        <a:bodyPr/>
        <a:lstStyle/>
        <a:p>
          <a:endParaRPr lang="cs-CZ"/>
        </a:p>
      </dgm:t>
    </dgm:pt>
    <dgm:pt modelId="{5A48387C-F667-4CF5-8039-710CDE19FA30}">
      <dgm:prSet phldrT="[Text]"/>
      <dgm:spPr>
        <a:solidFill>
          <a:srgbClr val="002D72"/>
        </a:solidFill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2 metropolitní konference</a:t>
          </a:r>
        </a:p>
      </dgm:t>
    </dgm:pt>
    <dgm:pt modelId="{3B5D9D49-9A3E-44AD-9063-7F071A5A6DBC}" type="parTrans" cxnId="{81FE4620-1567-4521-ADB9-B945CC19D4FB}">
      <dgm:prSet/>
      <dgm:spPr/>
      <dgm:t>
        <a:bodyPr/>
        <a:lstStyle/>
        <a:p>
          <a:endParaRPr lang="cs-CZ"/>
        </a:p>
      </dgm:t>
    </dgm:pt>
    <dgm:pt modelId="{C2C79821-3232-4D08-8AE4-4F7018EF36FE}" type="sibTrans" cxnId="{81FE4620-1567-4521-ADB9-B945CC19D4FB}">
      <dgm:prSet/>
      <dgm:spPr/>
      <dgm:t>
        <a:bodyPr/>
        <a:lstStyle/>
        <a:p>
          <a:endParaRPr lang="cs-CZ"/>
        </a:p>
      </dgm:t>
    </dgm:pt>
    <dgm:pt modelId="{2FFE16E6-136F-4E48-9FEA-C6FF769003A0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4,9 mld. Kč</a:t>
          </a:r>
        </a:p>
      </dgm:t>
    </dgm:pt>
    <dgm:pt modelId="{1EB2420B-C145-4B04-AC86-A72A35D47183}" type="parTrans" cxnId="{2B40AB70-6AFC-4FA5-B769-FA0E604BE52C}">
      <dgm:prSet/>
      <dgm:spPr/>
      <dgm:t>
        <a:bodyPr/>
        <a:lstStyle/>
        <a:p>
          <a:endParaRPr lang="cs-CZ"/>
        </a:p>
      </dgm:t>
    </dgm:pt>
    <dgm:pt modelId="{51097165-44F1-4F1E-A8FD-BA7F2049B1BB}" type="sibTrans" cxnId="{2B40AB70-6AFC-4FA5-B769-FA0E604BE52C}">
      <dgm:prSet/>
      <dgm:spPr/>
      <dgm:t>
        <a:bodyPr/>
        <a:lstStyle/>
        <a:p>
          <a:endParaRPr lang="cs-CZ"/>
        </a:p>
      </dgm:t>
    </dgm:pt>
    <dgm:pt modelId="{E46EF527-A233-4EFF-B345-A0720627B4A4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201 projednaných projektových záměrů</a:t>
          </a:r>
        </a:p>
      </dgm:t>
    </dgm:pt>
    <dgm:pt modelId="{47FE6D0F-774B-4F99-BCFB-4D4DF012DE83}" type="parTrans" cxnId="{4248CD9F-6FC9-43CB-A088-B69167863888}">
      <dgm:prSet/>
      <dgm:spPr/>
      <dgm:t>
        <a:bodyPr/>
        <a:lstStyle/>
        <a:p>
          <a:endParaRPr lang="cs-CZ"/>
        </a:p>
      </dgm:t>
    </dgm:pt>
    <dgm:pt modelId="{9D271C6F-53E1-42BB-B238-A2C0F6EFA68F}" type="sibTrans" cxnId="{4248CD9F-6FC9-43CB-A088-B69167863888}">
      <dgm:prSet/>
      <dgm:spPr/>
      <dgm:t>
        <a:bodyPr/>
        <a:lstStyle/>
        <a:p>
          <a:endParaRPr lang="cs-CZ"/>
        </a:p>
      </dgm:t>
    </dgm:pt>
    <dgm:pt modelId="{BAF8AEA9-80A6-4524-89C3-DBA73AF3CAE1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122 úspěšných projektů</a:t>
          </a:r>
        </a:p>
      </dgm:t>
    </dgm:pt>
    <dgm:pt modelId="{19FBCD33-523E-4953-A349-526388E87297}" type="parTrans" cxnId="{FFF6BCDE-9C7C-4503-B841-938D01F1CE5A}">
      <dgm:prSet/>
      <dgm:spPr/>
      <dgm:t>
        <a:bodyPr/>
        <a:lstStyle/>
        <a:p>
          <a:endParaRPr lang="cs-CZ"/>
        </a:p>
      </dgm:t>
    </dgm:pt>
    <dgm:pt modelId="{81DC387B-301D-4D52-85F1-948BE7AEE023}" type="sibTrans" cxnId="{FFF6BCDE-9C7C-4503-B841-938D01F1CE5A}">
      <dgm:prSet/>
      <dgm:spPr/>
      <dgm:t>
        <a:bodyPr/>
        <a:lstStyle/>
        <a:p>
          <a:endParaRPr lang="cs-CZ"/>
        </a:p>
      </dgm:t>
    </dgm:pt>
    <dgm:pt modelId="{B308F523-3D8D-4BC2-82C7-9EEB5A6A30C8}" type="pres">
      <dgm:prSet presAssocID="{B0C7E921-5520-4038-B97D-76BFD3E745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8166A78-60CD-408F-80FA-4EB8571DC005}" type="pres">
      <dgm:prSet presAssocID="{5AA84DED-C999-4291-AB21-6275DED1A904}" presName="node" presStyleLbl="node1" presStyleIdx="0" presStyleCnt="6" custLinFactNeighborX="-42103" custLinFactNeighborY="18769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726E2F-42FA-4382-A2EF-BA59C1348ACD}" type="pres">
      <dgm:prSet presAssocID="{6B9ED075-D9F2-497B-A0EB-9DE42B18C3CB}" presName="sibTrans" presStyleCnt="0"/>
      <dgm:spPr/>
    </dgm:pt>
    <dgm:pt modelId="{3FFED645-306C-433C-9CD5-574564C5FD83}" type="pres">
      <dgm:prSet presAssocID="{A4DC30BC-0670-40AF-853A-C0994E7F36DC}" presName="node" presStyleLbl="node1" presStyleIdx="1" presStyleCnt="6" custLinFactNeighborX="25973" custLinFactNeighborY="1657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AEA8DB-CF8C-4C7F-AE1D-CF12C3E38828}" type="pres">
      <dgm:prSet presAssocID="{DCC2DC86-79DC-44E9-8A6A-9B83D27C4D0D}" presName="sibTrans" presStyleCnt="0"/>
      <dgm:spPr/>
    </dgm:pt>
    <dgm:pt modelId="{E9C7365A-1BC4-47EF-B76C-919ACA9F1E24}" type="pres">
      <dgm:prSet presAssocID="{5A48387C-F667-4CF5-8039-710CDE19FA30}" presName="node" presStyleLbl="node1" presStyleIdx="2" presStyleCnt="6" custLinFactNeighborX="-40582" custLinFactNeighborY="8674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BF1A873-211C-4B67-BC33-56ED7BFE6E60}" type="pres">
      <dgm:prSet presAssocID="{C2C79821-3232-4D08-8AE4-4F7018EF36FE}" presName="sibTrans" presStyleCnt="0"/>
      <dgm:spPr/>
    </dgm:pt>
    <dgm:pt modelId="{573F6DEF-AAA2-4E57-94A6-F45E31A38316}" type="pres">
      <dgm:prSet presAssocID="{2FFE16E6-136F-4E48-9FEA-C6FF769003A0}" presName="node" presStyleLbl="node1" presStyleIdx="3" presStyleCnt="6" custLinFactNeighborX="60870" custLinFactNeighborY="1217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F2FEC6-B69A-44BB-9448-E3B87B865680}" type="pres">
      <dgm:prSet presAssocID="{51097165-44F1-4F1E-A8FD-BA7F2049B1BB}" presName="sibTrans" presStyleCnt="0"/>
      <dgm:spPr/>
    </dgm:pt>
    <dgm:pt modelId="{C115961A-2CA5-4C32-8EB9-DE09AA8904A8}" type="pres">
      <dgm:prSet presAssocID="{E46EF527-A233-4EFF-B345-A0720627B4A4}" presName="node" presStyleLbl="node1" presStyleIdx="4" presStyleCnt="6" custLinFactY="-24277" custLinFactNeighborX="44436" custLinFactNeighborY="-1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29D71DF-A4B2-496A-B31E-BA88BA0395C3}" type="pres">
      <dgm:prSet presAssocID="{9D271C6F-53E1-42BB-B238-A2C0F6EFA68F}" presName="sibTrans" presStyleCnt="0"/>
      <dgm:spPr/>
    </dgm:pt>
    <dgm:pt modelId="{2EC66AA9-4436-4C74-B9D1-452455EB115F}" type="pres">
      <dgm:prSet presAssocID="{BAF8AEA9-80A6-4524-89C3-DBA73AF3CAE1}" presName="node" presStyleLbl="node1" presStyleIdx="5" presStyleCnt="6" custLinFactNeighborX="-7505" custLinFactNeighborY="-1302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C886838-EA46-4419-BCD5-D5F6BD217C8C}" type="presOf" srcId="{5AA84DED-C999-4291-AB21-6275DED1A904}" destId="{F8166A78-60CD-408F-80FA-4EB8571DC005}" srcOrd="0" destOrd="0" presId="urn:microsoft.com/office/officeart/2005/8/layout/default"/>
    <dgm:cxn modelId="{D268D007-50DE-4FE2-B191-1C2D39F303EA}" type="presOf" srcId="{E46EF527-A233-4EFF-B345-A0720627B4A4}" destId="{C115961A-2CA5-4C32-8EB9-DE09AA8904A8}" srcOrd="0" destOrd="0" presId="urn:microsoft.com/office/officeart/2005/8/layout/default"/>
    <dgm:cxn modelId="{81FE4620-1567-4521-ADB9-B945CC19D4FB}" srcId="{B0C7E921-5520-4038-B97D-76BFD3E745BD}" destId="{5A48387C-F667-4CF5-8039-710CDE19FA30}" srcOrd="2" destOrd="0" parTransId="{3B5D9D49-9A3E-44AD-9063-7F071A5A6DBC}" sibTransId="{C2C79821-3232-4D08-8AE4-4F7018EF36FE}"/>
    <dgm:cxn modelId="{63211F83-14E1-49CB-9262-37E6B6609CEF}" type="presOf" srcId="{A4DC30BC-0670-40AF-853A-C0994E7F36DC}" destId="{3FFED645-306C-433C-9CD5-574564C5FD83}" srcOrd="0" destOrd="0" presId="urn:microsoft.com/office/officeart/2005/8/layout/default"/>
    <dgm:cxn modelId="{E1115166-D2B6-4C64-9E22-486185A80428}" type="presOf" srcId="{BAF8AEA9-80A6-4524-89C3-DBA73AF3CAE1}" destId="{2EC66AA9-4436-4C74-B9D1-452455EB115F}" srcOrd="0" destOrd="0" presId="urn:microsoft.com/office/officeart/2005/8/layout/default"/>
    <dgm:cxn modelId="{09EA9B6B-BC09-4746-8362-A75273BA9C96}" type="presOf" srcId="{B0C7E921-5520-4038-B97D-76BFD3E745BD}" destId="{B308F523-3D8D-4BC2-82C7-9EEB5A6A30C8}" srcOrd="0" destOrd="0" presId="urn:microsoft.com/office/officeart/2005/8/layout/default"/>
    <dgm:cxn modelId="{4248CD9F-6FC9-43CB-A088-B69167863888}" srcId="{B0C7E921-5520-4038-B97D-76BFD3E745BD}" destId="{E46EF527-A233-4EFF-B345-A0720627B4A4}" srcOrd="4" destOrd="0" parTransId="{47FE6D0F-774B-4F99-BCFB-4D4DF012DE83}" sibTransId="{9D271C6F-53E1-42BB-B238-A2C0F6EFA68F}"/>
    <dgm:cxn modelId="{38A85667-0F89-422C-861A-6E15336B1474}" type="presOf" srcId="{2FFE16E6-136F-4E48-9FEA-C6FF769003A0}" destId="{573F6DEF-AAA2-4E57-94A6-F45E31A38316}" srcOrd="0" destOrd="0" presId="urn:microsoft.com/office/officeart/2005/8/layout/default"/>
    <dgm:cxn modelId="{2B40AB70-6AFC-4FA5-B769-FA0E604BE52C}" srcId="{B0C7E921-5520-4038-B97D-76BFD3E745BD}" destId="{2FFE16E6-136F-4E48-9FEA-C6FF769003A0}" srcOrd="3" destOrd="0" parTransId="{1EB2420B-C145-4B04-AC86-A72A35D47183}" sibTransId="{51097165-44F1-4F1E-A8FD-BA7F2049B1BB}"/>
    <dgm:cxn modelId="{903B269F-C099-4EEB-8B1D-5541EC922F88}" srcId="{B0C7E921-5520-4038-B97D-76BFD3E745BD}" destId="{A4DC30BC-0670-40AF-853A-C0994E7F36DC}" srcOrd="1" destOrd="0" parTransId="{D4F27D71-0849-4D4C-A7EF-88DE4ACD628E}" sibTransId="{DCC2DC86-79DC-44E9-8A6A-9B83D27C4D0D}"/>
    <dgm:cxn modelId="{9FD9B03C-8428-4C2E-9DF1-FAEFD6F9E48F}" srcId="{B0C7E921-5520-4038-B97D-76BFD3E745BD}" destId="{5AA84DED-C999-4291-AB21-6275DED1A904}" srcOrd="0" destOrd="0" parTransId="{9079D452-7EAA-4109-9DC3-F4CA235E2F10}" sibTransId="{6B9ED075-D9F2-497B-A0EB-9DE42B18C3CB}"/>
    <dgm:cxn modelId="{08EF89EB-6072-4438-A391-308E59497120}" type="presOf" srcId="{5A48387C-F667-4CF5-8039-710CDE19FA30}" destId="{E9C7365A-1BC4-47EF-B76C-919ACA9F1E24}" srcOrd="0" destOrd="0" presId="urn:microsoft.com/office/officeart/2005/8/layout/default"/>
    <dgm:cxn modelId="{FFF6BCDE-9C7C-4503-B841-938D01F1CE5A}" srcId="{B0C7E921-5520-4038-B97D-76BFD3E745BD}" destId="{BAF8AEA9-80A6-4524-89C3-DBA73AF3CAE1}" srcOrd="5" destOrd="0" parTransId="{19FBCD33-523E-4953-A349-526388E87297}" sibTransId="{81DC387B-301D-4D52-85F1-948BE7AEE023}"/>
    <dgm:cxn modelId="{14EB6B7A-E773-48A2-81EB-3ACAC4638692}" type="presParOf" srcId="{B308F523-3D8D-4BC2-82C7-9EEB5A6A30C8}" destId="{F8166A78-60CD-408F-80FA-4EB8571DC005}" srcOrd="0" destOrd="0" presId="urn:microsoft.com/office/officeart/2005/8/layout/default"/>
    <dgm:cxn modelId="{88BB915A-C36B-4FAD-81A0-2462671A58F8}" type="presParOf" srcId="{B308F523-3D8D-4BC2-82C7-9EEB5A6A30C8}" destId="{4D726E2F-42FA-4382-A2EF-BA59C1348ACD}" srcOrd="1" destOrd="0" presId="urn:microsoft.com/office/officeart/2005/8/layout/default"/>
    <dgm:cxn modelId="{04DDE35B-6A6B-415D-B8DC-5D22A2AE6C48}" type="presParOf" srcId="{B308F523-3D8D-4BC2-82C7-9EEB5A6A30C8}" destId="{3FFED645-306C-433C-9CD5-574564C5FD83}" srcOrd="2" destOrd="0" presId="urn:microsoft.com/office/officeart/2005/8/layout/default"/>
    <dgm:cxn modelId="{3BA9A229-F55A-49EA-A05F-2303ECA94CF7}" type="presParOf" srcId="{B308F523-3D8D-4BC2-82C7-9EEB5A6A30C8}" destId="{0DAEA8DB-CF8C-4C7F-AE1D-CF12C3E38828}" srcOrd="3" destOrd="0" presId="urn:microsoft.com/office/officeart/2005/8/layout/default"/>
    <dgm:cxn modelId="{4AEBC5F4-051C-421D-A45B-B72C010ED4A8}" type="presParOf" srcId="{B308F523-3D8D-4BC2-82C7-9EEB5A6A30C8}" destId="{E9C7365A-1BC4-47EF-B76C-919ACA9F1E24}" srcOrd="4" destOrd="0" presId="urn:microsoft.com/office/officeart/2005/8/layout/default"/>
    <dgm:cxn modelId="{E842E4EF-D5BF-4672-B27C-BA0C55CFE436}" type="presParOf" srcId="{B308F523-3D8D-4BC2-82C7-9EEB5A6A30C8}" destId="{FBF1A873-211C-4B67-BC33-56ED7BFE6E60}" srcOrd="5" destOrd="0" presId="urn:microsoft.com/office/officeart/2005/8/layout/default"/>
    <dgm:cxn modelId="{666543F0-32D5-4B1C-B18D-2591884B74D8}" type="presParOf" srcId="{B308F523-3D8D-4BC2-82C7-9EEB5A6A30C8}" destId="{573F6DEF-AAA2-4E57-94A6-F45E31A38316}" srcOrd="6" destOrd="0" presId="urn:microsoft.com/office/officeart/2005/8/layout/default"/>
    <dgm:cxn modelId="{FFDA2C81-7299-4502-9075-88AD4BE11453}" type="presParOf" srcId="{B308F523-3D8D-4BC2-82C7-9EEB5A6A30C8}" destId="{54F2FEC6-B69A-44BB-9448-E3B87B865680}" srcOrd="7" destOrd="0" presId="urn:microsoft.com/office/officeart/2005/8/layout/default"/>
    <dgm:cxn modelId="{372FE891-3245-4197-A868-D310A2996586}" type="presParOf" srcId="{B308F523-3D8D-4BC2-82C7-9EEB5A6A30C8}" destId="{C115961A-2CA5-4C32-8EB9-DE09AA8904A8}" srcOrd="8" destOrd="0" presId="urn:microsoft.com/office/officeart/2005/8/layout/default"/>
    <dgm:cxn modelId="{56E69565-F3DB-437A-8588-D4FCE0F525C2}" type="presParOf" srcId="{B308F523-3D8D-4BC2-82C7-9EEB5A6A30C8}" destId="{D29D71DF-A4B2-496A-B31E-BA88BA0395C3}" srcOrd="9" destOrd="0" presId="urn:microsoft.com/office/officeart/2005/8/layout/default"/>
    <dgm:cxn modelId="{87FF41FA-04AA-4C27-B3A9-6F13EDD80636}" type="presParOf" srcId="{B308F523-3D8D-4BC2-82C7-9EEB5A6A30C8}" destId="{2EC66AA9-4436-4C74-B9D1-452455EB115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7E921-5520-4038-B97D-76BFD3E745BD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5AA84DED-C999-4291-AB21-6275DED1A904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885 parkovacích míst</a:t>
          </a:r>
        </a:p>
      </dgm:t>
    </dgm:pt>
    <dgm:pt modelId="{9079D452-7EAA-4109-9DC3-F4CA235E2F10}" type="parTrans" cxnId="{9FD9B03C-8428-4C2E-9DF1-FAEFD6F9E48F}">
      <dgm:prSet/>
      <dgm:spPr/>
      <dgm:t>
        <a:bodyPr/>
        <a:lstStyle/>
        <a:p>
          <a:endParaRPr lang="cs-CZ"/>
        </a:p>
      </dgm:t>
    </dgm:pt>
    <dgm:pt modelId="{6B9ED075-D9F2-497B-A0EB-9DE42B18C3CB}" type="sibTrans" cxnId="{9FD9B03C-8428-4C2E-9DF1-FAEFD6F9E48F}">
      <dgm:prSet/>
      <dgm:spPr/>
      <dgm:t>
        <a:bodyPr/>
        <a:lstStyle/>
        <a:p>
          <a:endParaRPr lang="cs-CZ"/>
        </a:p>
      </dgm:t>
    </dgm:pt>
    <dgm:pt modelId="{A4DC30BC-0670-40AF-853A-C0994E7F36DC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3 přestupní terminály</a:t>
          </a:r>
        </a:p>
      </dgm:t>
    </dgm:pt>
    <dgm:pt modelId="{D4F27D71-0849-4D4C-A7EF-88DE4ACD628E}" type="parTrans" cxnId="{903B269F-C099-4EEB-8B1D-5541EC922F88}">
      <dgm:prSet/>
      <dgm:spPr/>
      <dgm:t>
        <a:bodyPr/>
        <a:lstStyle/>
        <a:p>
          <a:endParaRPr lang="cs-CZ"/>
        </a:p>
      </dgm:t>
    </dgm:pt>
    <dgm:pt modelId="{DCC2DC86-79DC-44E9-8A6A-9B83D27C4D0D}" type="sibTrans" cxnId="{903B269F-C099-4EEB-8B1D-5541EC922F88}">
      <dgm:prSet/>
      <dgm:spPr/>
      <dgm:t>
        <a:bodyPr/>
        <a:lstStyle/>
        <a:p>
          <a:endParaRPr lang="cs-CZ"/>
        </a:p>
      </dgm:t>
    </dgm:pt>
    <dgm:pt modelId="{5A48387C-F667-4CF5-8039-710CDE19FA30}">
      <dgm:prSet phldrT="[Text]"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přes 31 km cyklostezek</a:t>
          </a:r>
        </a:p>
      </dgm:t>
    </dgm:pt>
    <dgm:pt modelId="{3B5D9D49-9A3E-44AD-9063-7F071A5A6DBC}" type="parTrans" cxnId="{81FE4620-1567-4521-ADB9-B945CC19D4FB}">
      <dgm:prSet/>
      <dgm:spPr/>
      <dgm:t>
        <a:bodyPr/>
        <a:lstStyle/>
        <a:p>
          <a:endParaRPr lang="cs-CZ"/>
        </a:p>
      </dgm:t>
    </dgm:pt>
    <dgm:pt modelId="{C2C79821-3232-4D08-8AE4-4F7018EF36FE}" type="sibTrans" cxnId="{81FE4620-1567-4521-ADB9-B945CC19D4FB}">
      <dgm:prSet/>
      <dgm:spPr/>
      <dgm:t>
        <a:bodyPr/>
        <a:lstStyle/>
        <a:p>
          <a:endParaRPr lang="cs-CZ"/>
        </a:p>
      </dgm:t>
    </dgm:pt>
    <dgm:pt modelId="{2FFE16E6-136F-4E48-9FEA-C6FF769003A0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odborné učebny ZŠ a SŠ a kapacity v MŠ pro 10 501 žáků</a:t>
          </a:r>
        </a:p>
      </dgm:t>
    </dgm:pt>
    <dgm:pt modelId="{1EB2420B-C145-4B04-AC86-A72A35D47183}" type="parTrans" cxnId="{2B40AB70-6AFC-4FA5-B769-FA0E604BE52C}">
      <dgm:prSet/>
      <dgm:spPr/>
      <dgm:t>
        <a:bodyPr/>
        <a:lstStyle/>
        <a:p>
          <a:endParaRPr lang="cs-CZ"/>
        </a:p>
      </dgm:t>
    </dgm:pt>
    <dgm:pt modelId="{51097165-44F1-4F1E-A8FD-BA7F2049B1BB}" type="sibTrans" cxnId="{2B40AB70-6AFC-4FA5-B769-FA0E604BE52C}">
      <dgm:prSet/>
      <dgm:spPr/>
      <dgm:t>
        <a:bodyPr/>
        <a:lstStyle/>
        <a:p>
          <a:endParaRPr lang="cs-CZ"/>
        </a:p>
      </dgm:t>
    </dgm:pt>
    <dgm:pt modelId="{E46EF527-A233-4EFF-B345-A0720627B4A4}">
      <dgm:prSet phldrT="[Text]"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133 sociálních bytů</a:t>
          </a:r>
        </a:p>
      </dgm:t>
    </dgm:pt>
    <dgm:pt modelId="{47FE6D0F-774B-4F99-BCFB-4D4DF012DE83}" type="parTrans" cxnId="{4248CD9F-6FC9-43CB-A088-B69167863888}">
      <dgm:prSet/>
      <dgm:spPr/>
      <dgm:t>
        <a:bodyPr/>
        <a:lstStyle/>
        <a:p>
          <a:endParaRPr lang="cs-CZ"/>
        </a:p>
      </dgm:t>
    </dgm:pt>
    <dgm:pt modelId="{9D271C6F-53E1-42BB-B238-A2C0F6EFA68F}" type="sibTrans" cxnId="{4248CD9F-6FC9-43CB-A088-B69167863888}">
      <dgm:prSet/>
      <dgm:spPr/>
      <dgm:t>
        <a:bodyPr/>
        <a:lstStyle/>
        <a:p>
          <a:endParaRPr lang="cs-CZ"/>
        </a:p>
      </dgm:t>
    </dgm:pt>
    <dgm:pt modelId="{BAF8AEA9-80A6-4524-89C3-DBA73AF3CAE1}">
      <dgm:prSet/>
      <dgm:spPr>
        <a:solidFill>
          <a:srgbClr val="002D72"/>
        </a:solidFill>
        <a:ln>
          <a:solidFill>
            <a:srgbClr val="002D72"/>
          </a:solidFill>
        </a:ln>
      </dgm:spPr>
      <dgm:t>
        <a:bodyPr/>
        <a:lstStyle/>
        <a:p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4,37 km nových tramvajových a trolejbusových tratí</a:t>
          </a:r>
        </a:p>
      </dgm:t>
    </dgm:pt>
    <dgm:pt modelId="{19FBCD33-523E-4953-A349-526388E87297}" type="parTrans" cxnId="{FFF6BCDE-9C7C-4503-B841-938D01F1CE5A}">
      <dgm:prSet/>
      <dgm:spPr/>
      <dgm:t>
        <a:bodyPr/>
        <a:lstStyle/>
        <a:p>
          <a:endParaRPr lang="cs-CZ"/>
        </a:p>
      </dgm:t>
    </dgm:pt>
    <dgm:pt modelId="{81DC387B-301D-4D52-85F1-948BE7AEE023}" type="sibTrans" cxnId="{FFF6BCDE-9C7C-4503-B841-938D01F1CE5A}">
      <dgm:prSet/>
      <dgm:spPr/>
      <dgm:t>
        <a:bodyPr/>
        <a:lstStyle/>
        <a:p>
          <a:endParaRPr lang="cs-CZ"/>
        </a:p>
      </dgm:t>
    </dgm:pt>
    <dgm:pt modelId="{B308F523-3D8D-4BC2-82C7-9EEB5A6A30C8}" type="pres">
      <dgm:prSet presAssocID="{B0C7E921-5520-4038-B97D-76BFD3E745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8166A78-60CD-408F-80FA-4EB8571DC005}" type="pres">
      <dgm:prSet presAssocID="{5AA84DED-C999-4291-AB21-6275DED1A904}" presName="node" presStyleLbl="node1" presStyleIdx="0" presStyleCnt="6" custLinFactNeighborX="-64016" custLinFactNeighborY="2012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D726E2F-42FA-4382-A2EF-BA59C1348ACD}" type="pres">
      <dgm:prSet presAssocID="{6B9ED075-D9F2-497B-A0EB-9DE42B18C3CB}" presName="sibTrans" presStyleCnt="0"/>
      <dgm:spPr/>
    </dgm:pt>
    <dgm:pt modelId="{3FFED645-306C-433C-9CD5-574564C5FD83}" type="pres">
      <dgm:prSet presAssocID="{A4DC30BC-0670-40AF-853A-C0994E7F36DC}" presName="node" presStyleLbl="node1" presStyleIdx="1" presStyleCnt="6" custLinFactNeighborX="62088" custLinFactNeighborY="24348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AEA8DB-CF8C-4C7F-AE1D-CF12C3E38828}" type="pres">
      <dgm:prSet presAssocID="{DCC2DC86-79DC-44E9-8A6A-9B83D27C4D0D}" presName="sibTrans" presStyleCnt="0"/>
      <dgm:spPr/>
    </dgm:pt>
    <dgm:pt modelId="{E9C7365A-1BC4-47EF-B76C-919ACA9F1E24}" type="pres">
      <dgm:prSet presAssocID="{5A48387C-F667-4CF5-8039-710CDE19FA30}" presName="node" presStyleLbl="node1" presStyleIdx="2" presStyleCnt="6" custLinFactNeighborX="-91305" custLinFactNeighborY="6340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BF1A873-211C-4B67-BC33-56ED7BFE6E60}" type="pres">
      <dgm:prSet presAssocID="{C2C79821-3232-4D08-8AE4-4F7018EF36FE}" presName="sibTrans" presStyleCnt="0"/>
      <dgm:spPr/>
    </dgm:pt>
    <dgm:pt modelId="{573F6DEF-AAA2-4E57-94A6-F45E31A38316}" type="pres">
      <dgm:prSet presAssocID="{2FFE16E6-136F-4E48-9FEA-C6FF769003A0}" presName="node" presStyleLbl="node1" presStyleIdx="3" presStyleCnt="6" custLinFactNeighborX="-49305" custLinFactNeighborY="-23334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4F2FEC6-B69A-44BB-9448-E3B87B865680}" type="pres">
      <dgm:prSet presAssocID="{51097165-44F1-4F1E-A8FD-BA7F2049B1BB}" presName="sibTrans" presStyleCnt="0"/>
      <dgm:spPr/>
    </dgm:pt>
    <dgm:pt modelId="{C115961A-2CA5-4C32-8EB9-DE09AA8904A8}" type="pres">
      <dgm:prSet presAssocID="{E46EF527-A233-4EFF-B345-A0720627B4A4}" presName="node" presStyleLbl="node1" presStyleIdx="4" presStyleCnt="6" custLinFactNeighborX="47479" custLinFactNeighborY="-186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29D71DF-A4B2-496A-B31E-BA88BA0395C3}" type="pres">
      <dgm:prSet presAssocID="{9D271C6F-53E1-42BB-B238-A2C0F6EFA68F}" presName="sibTrans" presStyleCnt="0"/>
      <dgm:spPr/>
    </dgm:pt>
    <dgm:pt modelId="{2EC66AA9-4436-4C74-B9D1-452455EB115F}" type="pres">
      <dgm:prSet presAssocID="{BAF8AEA9-80A6-4524-89C3-DBA73AF3CAE1}" presName="node" presStyleLbl="node1" presStyleIdx="5" presStyleCnt="6" custLinFactNeighborX="76392" custLinFactNeighborY="-4159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5C886838-EA46-4419-BCD5-D5F6BD217C8C}" type="presOf" srcId="{5AA84DED-C999-4291-AB21-6275DED1A904}" destId="{F8166A78-60CD-408F-80FA-4EB8571DC005}" srcOrd="0" destOrd="0" presId="urn:microsoft.com/office/officeart/2005/8/layout/default"/>
    <dgm:cxn modelId="{D268D007-50DE-4FE2-B191-1C2D39F303EA}" type="presOf" srcId="{E46EF527-A233-4EFF-B345-A0720627B4A4}" destId="{C115961A-2CA5-4C32-8EB9-DE09AA8904A8}" srcOrd="0" destOrd="0" presId="urn:microsoft.com/office/officeart/2005/8/layout/default"/>
    <dgm:cxn modelId="{81FE4620-1567-4521-ADB9-B945CC19D4FB}" srcId="{B0C7E921-5520-4038-B97D-76BFD3E745BD}" destId="{5A48387C-F667-4CF5-8039-710CDE19FA30}" srcOrd="2" destOrd="0" parTransId="{3B5D9D49-9A3E-44AD-9063-7F071A5A6DBC}" sibTransId="{C2C79821-3232-4D08-8AE4-4F7018EF36FE}"/>
    <dgm:cxn modelId="{63211F83-14E1-49CB-9262-37E6B6609CEF}" type="presOf" srcId="{A4DC30BC-0670-40AF-853A-C0994E7F36DC}" destId="{3FFED645-306C-433C-9CD5-574564C5FD83}" srcOrd="0" destOrd="0" presId="urn:microsoft.com/office/officeart/2005/8/layout/default"/>
    <dgm:cxn modelId="{E1115166-D2B6-4C64-9E22-486185A80428}" type="presOf" srcId="{BAF8AEA9-80A6-4524-89C3-DBA73AF3CAE1}" destId="{2EC66AA9-4436-4C74-B9D1-452455EB115F}" srcOrd="0" destOrd="0" presId="urn:microsoft.com/office/officeart/2005/8/layout/default"/>
    <dgm:cxn modelId="{09EA9B6B-BC09-4746-8362-A75273BA9C96}" type="presOf" srcId="{B0C7E921-5520-4038-B97D-76BFD3E745BD}" destId="{B308F523-3D8D-4BC2-82C7-9EEB5A6A30C8}" srcOrd="0" destOrd="0" presId="urn:microsoft.com/office/officeart/2005/8/layout/default"/>
    <dgm:cxn modelId="{4248CD9F-6FC9-43CB-A088-B69167863888}" srcId="{B0C7E921-5520-4038-B97D-76BFD3E745BD}" destId="{E46EF527-A233-4EFF-B345-A0720627B4A4}" srcOrd="4" destOrd="0" parTransId="{47FE6D0F-774B-4F99-BCFB-4D4DF012DE83}" sibTransId="{9D271C6F-53E1-42BB-B238-A2C0F6EFA68F}"/>
    <dgm:cxn modelId="{38A85667-0F89-422C-861A-6E15336B1474}" type="presOf" srcId="{2FFE16E6-136F-4E48-9FEA-C6FF769003A0}" destId="{573F6DEF-AAA2-4E57-94A6-F45E31A38316}" srcOrd="0" destOrd="0" presId="urn:microsoft.com/office/officeart/2005/8/layout/default"/>
    <dgm:cxn modelId="{2B40AB70-6AFC-4FA5-B769-FA0E604BE52C}" srcId="{B0C7E921-5520-4038-B97D-76BFD3E745BD}" destId="{2FFE16E6-136F-4E48-9FEA-C6FF769003A0}" srcOrd="3" destOrd="0" parTransId="{1EB2420B-C145-4B04-AC86-A72A35D47183}" sibTransId="{51097165-44F1-4F1E-A8FD-BA7F2049B1BB}"/>
    <dgm:cxn modelId="{903B269F-C099-4EEB-8B1D-5541EC922F88}" srcId="{B0C7E921-5520-4038-B97D-76BFD3E745BD}" destId="{A4DC30BC-0670-40AF-853A-C0994E7F36DC}" srcOrd="1" destOrd="0" parTransId="{D4F27D71-0849-4D4C-A7EF-88DE4ACD628E}" sibTransId="{DCC2DC86-79DC-44E9-8A6A-9B83D27C4D0D}"/>
    <dgm:cxn modelId="{9FD9B03C-8428-4C2E-9DF1-FAEFD6F9E48F}" srcId="{B0C7E921-5520-4038-B97D-76BFD3E745BD}" destId="{5AA84DED-C999-4291-AB21-6275DED1A904}" srcOrd="0" destOrd="0" parTransId="{9079D452-7EAA-4109-9DC3-F4CA235E2F10}" sibTransId="{6B9ED075-D9F2-497B-A0EB-9DE42B18C3CB}"/>
    <dgm:cxn modelId="{08EF89EB-6072-4438-A391-308E59497120}" type="presOf" srcId="{5A48387C-F667-4CF5-8039-710CDE19FA30}" destId="{E9C7365A-1BC4-47EF-B76C-919ACA9F1E24}" srcOrd="0" destOrd="0" presId="urn:microsoft.com/office/officeart/2005/8/layout/default"/>
    <dgm:cxn modelId="{FFF6BCDE-9C7C-4503-B841-938D01F1CE5A}" srcId="{B0C7E921-5520-4038-B97D-76BFD3E745BD}" destId="{BAF8AEA9-80A6-4524-89C3-DBA73AF3CAE1}" srcOrd="5" destOrd="0" parTransId="{19FBCD33-523E-4953-A349-526388E87297}" sibTransId="{81DC387B-301D-4D52-85F1-948BE7AEE023}"/>
    <dgm:cxn modelId="{14EB6B7A-E773-48A2-81EB-3ACAC4638692}" type="presParOf" srcId="{B308F523-3D8D-4BC2-82C7-9EEB5A6A30C8}" destId="{F8166A78-60CD-408F-80FA-4EB8571DC005}" srcOrd="0" destOrd="0" presId="urn:microsoft.com/office/officeart/2005/8/layout/default"/>
    <dgm:cxn modelId="{88BB915A-C36B-4FAD-81A0-2462671A58F8}" type="presParOf" srcId="{B308F523-3D8D-4BC2-82C7-9EEB5A6A30C8}" destId="{4D726E2F-42FA-4382-A2EF-BA59C1348ACD}" srcOrd="1" destOrd="0" presId="urn:microsoft.com/office/officeart/2005/8/layout/default"/>
    <dgm:cxn modelId="{04DDE35B-6A6B-415D-B8DC-5D22A2AE6C48}" type="presParOf" srcId="{B308F523-3D8D-4BC2-82C7-9EEB5A6A30C8}" destId="{3FFED645-306C-433C-9CD5-574564C5FD83}" srcOrd="2" destOrd="0" presId="urn:microsoft.com/office/officeart/2005/8/layout/default"/>
    <dgm:cxn modelId="{3BA9A229-F55A-49EA-A05F-2303ECA94CF7}" type="presParOf" srcId="{B308F523-3D8D-4BC2-82C7-9EEB5A6A30C8}" destId="{0DAEA8DB-CF8C-4C7F-AE1D-CF12C3E38828}" srcOrd="3" destOrd="0" presId="urn:microsoft.com/office/officeart/2005/8/layout/default"/>
    <dgm:cxn modelId="{4AEBC5F4-051C-421D-A45B-B72C010ED4A8}" type="presParOf" srcId="{B308F523-3D8D-4BC2-82C7-9EEB5A6A30C8}" destId="{E9C7365A-1BC4-47EF-B76C-919ACA9F1E24}" srcOrd="4" destOrd="0" presId="urn:microsoft.com/office/officeart/2005/8/layout/default"/>
    <dgm:cxn modelId="{E842E4EF-D5BF-4672-B27C-BA0C55CFE436}" type="presParOf" srcId="{B308F523-3D8D-4BC2-82C7-9EEB5A6A30C8}" destId="{FBF1A873-211C-4B67-BC33-56ED7BFE6E60}" srcOrd="5" destOrd="0" presId="urn:microsoft.com/office/officeart/2005/8/layout/default"/>
    <dgm:cxn modelId="{666543F0-32D5-4B1C-B18D-2591884B74D8}" type="presParOf" srcId="{B308F523-3D8D-4BC2-82C7-9EEB5A6A30C8}" destId="{573F6DEF-AAA2-4E57-94A6-F45E31A38316}" srcOrd="6" destOrd="0" presId="urn:microsoft.com/office/officeart/2005/8/layout/default"/>
    <dgm:cxn modelId="{FFDA2C81-7299-4502-9075-88AD4BE11453}" type="presParOf" srcId="{B308F523-3D8D-4BC2-82C7-9EEB5A6A30C8}" destId="{54F2FEC6-B69A-44BB-9448-E3B87B865680}" srcOrd="7" destOrd="0" presId="urn:microsoft.com/office/officeart/2005/8/layout/default"/>
    <dgm:cxn modelId="{372FE891-3245-4197-A868-D310A2996586}" type="presParOf" srcId="{B308F523-3D8D-4BC2-82C7-9EEB5A6A30C8}" destId="{C115961A-2CA5-4C32-8EB9-DE09AA8904A8}" srcOrd="8" destOrd="0" presId="urn:microsoft.com/office/officeart/2005/8/layout/default"/>
    <dgm:cxn modelId="{56E69565-F3DB-437A-8588-D4FCE0F525C2}" type="presParOf" srcId="{B308F523-3D8D-4BC2-82C7-9EEB5A6A30C8}" destId="{D29D71DF-A4B2-496A-B31E-BA88BA0395C3}" srcOrd="9" destOrd="0" presId="urn:microsoft.com/office/officeart/2005/8/layout/default"/>
    <dgm:cxn modelId="{87FF41FA-04AA-4C27-B3A9-6F13EDD80636}" type="presParOf" srcId="{B308F523-3D8D-4BC2-82C7-9EEB5A6A30C8}" destId="{2EC66AA9-4436-4C74-B9D1-452455EB115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0E2B8-8735-46E2-A2CF-520457E492B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8C2BD19-0607-42D5-9339-0CE799917B8C}">
      <dgm:prSet phldrT="[Text]" custT="1"/>
      <dgm:spPr>
        <a:solidFill>
          <a:srgbClr val="002D72"/>
        </a:solidFill>
      </dgm:spPr>
      <dgm:t>
        <a:bodyPr/>
        <a:lstStyle/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Červen 2019</a:t>
          </a:r>
        </a:p>
      </dgm:t>
    </dgm:pt>
    <dgm:pt modelId="{BED95804-40E5-4E18-B7DA-F8121F1B1C5C}" type="parTrans" cxnId="{6ECA527A-080F-49B4-955D-D74DB23CE284}">
      <dgm:prSet/>
      <dgm:spPr/>
      <dgm:t>
        <a:bodyPr/>
        <a:lstStyle/>
        <a:p>
          <a:endParaRPr lang="cs-CZ" b="1"/>
        </a:p>
      </dgm:t>
    </dgm:pt>
    <dgm:pt modelId="{D39DA29D-5F4A-49E8-BEB6-881D1E6FAC4B}" type="sibTrans" cxnId="{6ECA527A-080F-49B4-955D-D74DB23CE284}">
      <dgm:prSet/>
      <dgm:spPr/>
      <dgm:t>
        <a:bodyPr/>
        <a:lstStyle/>
        <a:p>
          <a:endParaRPr lang="cs-CZ" b="1"/>
        </a:p>
      </dgm:t>
    </dgm:pt>
    <dgm:pt modelId="{86876B1B-1F70-48A2-A61D-8A521F612A14}">
      <dgm:prSet phldrT="[Text]" custT="1"/>
      <dgm:spPr>
        <a:solidFill>
          <a:srgbClr val="002D72"/>
        </a:solidFill>
      </dgm:spPr>
      <dgm:t>
        <a:bodyPr/>
        <a:lstStyle/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Listopad 2019</a:t>
          </a:r>
        </a:p>
      </dgm:t>
    </dgm:pt>
    <dgm:pt modelId="{01D8714E-E339-455D-BB1F-4BEBD4F2AA5D}" type="parTrans" cxnId="{2E72F904-2CA8-4D8C-8B1E-4C435C400DC0}">
      <dgm:prSet/>
      <dgm:spPr/>
      <dgm:t>
        <a:bodyPr/>
        <a:lstStyle/>
        <a:p>
          <a:endParaRPr lang="cs-CZ" b="1"/>
        </a:p>
      </dgm:t>
    </dgm:pt>
    <dgm:pt modelId="{14CF8AED-C952-42F8-AB9D-8366D2740769}" type="sibTrans" cxnId="{2E72F904-2CA8-4D8C-8B1E-4C435C400DC0}">
      <dgm:prSet/>
      <dgm:spPr/>
      <dgm:t>
        <a:bodyPr/>
        <a:lstStyle/>
        <a:p>
          <a:endParaRPr lang="cs-CZ" b="1"/>
        </a:p>
      </dgm:t>
    </dgm:pt>
    <dgm:pt modelId="{14C2247E-A68E-4BFB-81B3-05DDF100FDC5}">
      <dgm:prSet phldrT="[Text]" custT="1"/>
      <dgm:spPr>
        <a:solidFill>
          <a:srgbClr val="002D72"/>
        </a:solidFill>
      </dgm:spPr>
      <dgm:t>
        <a:bodyPr/>
        <a:lstStyle/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Leden – květen 2020</a:t>
          </a:r>
        </a:p>
      </dgm:t>
    </dgm:pt>
    <dgm:pt modelId="{AA5BEE71-23C1-46D3-902D-DD5AC0E31FE9}" type="parTrans" cxnId="{55237B5E-1300-4058-A069-3ED243C4E862}">
      <dgm:prSet/>
      <dgm:spPr/>
      <dgm:t>
        <a:bodyPr/>
        <a:lstStyle/>
        <a:p>
          <a:endParaRPr lang="cs-CZ" b="1"/>
        </a:p>
      </dgm:t>
    </dgm:pt>
    <dgm:pt modelId="{389B42A6-4C9F-4237-A128-030B2876E03F}" type="sibTrans" cxnId="{55237B5E-1300-4058-A069-3ED243C4E862}">
      <dgm:prSet/>
      <dgm:spPr/>
      <dgm:t>
        <a:bodyPr/>
        <a:lstStyle/>
        <a:p>
          <a:endParaRPr lang="cs-CZ" b="1"/>
        </a:p>
      </dgm:t>
    </dgm:pt>
    <dgm:pt modelId="{FC7C79B5-C75F-471D-B4B5-7F3911613568}">
      <dgm:prSet phldrT="[Text]" custT="1"/>
      <dgm:spPr>
        <a:solidFill>
          <a:srgbClr val="002D72"/>
        </a:solidFill>
      </dgm:spPr>
      <dgm:t>
        <a:bodyPr/>
        <a:lstStyle/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Květen – říjen 2020</a:t>
          </a:r>
        </a:p>
      </dgm:t>
    </dgm:pt>
    <dgm:pt modelId="{0B120C64-6F59-4A5E-B6D7-8B1A23F4EE30}" type="parTrans" cxnId="{6AD958E4-C9BA-4B73-861E-B35B08ED0B29}">
      <dgm:prSet/>
      <dgm:spPr/>
      <dgm:t>
        <a:bodyPr/>
        <a:lstStyle/>
        <a:p>
          <a:endParaRPr lang="cs-CZ" b="1"/>
        </a:p>
      </dgm:t>
    </dgm:pt>
    <dgm:pt modelId="{BF9471D3-8645-4779-8F0B-B6FC94E6871E}" type="sibTrans" cxnId="{6AD958E4-C9BA-4B73-861E-B35B08ED0B29}">
      <dgm:prSet/>
      <dgm:spPr/>
      <dgm:t>
        <a:bodyPr/>
        <a:lstStyle/>
        <a:p>
          <a:endParaRPr lang="cs-CZ" b="1"/>
        </a:p>
      </dgm:t>
    </dgm:pt>
    <dgm:pt modelId="{F613EA52-7FA3-4D0C-969B-8F0ED7856055}">
      <dgm:prSet phldrT="[Text]" custT="1"/>
      <dgm:spPr>
        <a:solidFill>
          <a:srgbClr val="002D72"/>
        </a:solidFill>
      </dgm:spPr>
      <dgm:t>
        <a:bodyPr/>
        <a:lstStyle/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Podzim/</a:t>
          </a:r>
        </a:p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zima 2020</a:t>
          </a:r>
        </a:p>
      </dgm:t>
    </dgm:pt>
    <dgm:pt modelId="{BDEE48A0-2FFE-4342-854C-7D80761080B4}" type="parTrans" cxnId="{CF0CEAB7-D269-479A-8798-D8C52EC15A99}">
      <dgm:prSet/>
      <dgm:spPr/>
      <dgm:t>
        <a:bodyPr/>
        <a:lstStyle/>
        <a:p>
          <a:endParaRPr lang="cs-CZ" b="1"/>
        </a:p>
      </dgm:t>
    </dgm:pt>
    <dgm:pt modelId="{74158021-F505-4949-9482-035358FD44D3}" type="sibTrans" cxnId="{CF0CEAB7-D269-479A-8798-D8C52EC15A99}">
      <dgm:prSet/>
      <dgm:spPr/>
      <dgm:t>
        <a:bodyPr/>
        <a:lstStyle/>
        <a:p>
          <a:endParaRPr lang="cs-CZ" b="1"/>
        </a:p>
      </dgm:t>
    </dgm:pt>
    <dgm:pt modelId="{BF7E21C3-761E-49A0-A249-3F73B789E2C4}">
      <dgm:prSet phldrT="[Text]" custT="1"/>
      <dgm:spPr>
        <a:solidFill>
          <a:srgbClr val="002D72"/>
        </a:solidFill>
      </dgm:spPr>
      <dgm:t>
        <a:bodyPr/>
        <a:lstStyle/>
        <a:p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Jaro 2021</a:t>
          </a:r>
        </a:p>
      </dgm:t>
    </dgm:pt>
    <dgm:pt modelId="{A39528EC-8F5D-4307-BA51-5336A0325B1E}" type="parTrans" cxnId="{9712933A-3D05-4C2D-B5EB-F49A3D330211}">
      <dgm:prSet/>
      <dgm:spPr/>
      <dgm:t>
        <a:bodyPr/>
        <a:lstStyle/>
        <a:p>
          <a:endParaRPr lang="cs-CZ" b="1"/>
        </a:p>
      </dgm:t>
    </dgm:pt>
    <dgm:pt modelId="{F58EF198-01B4-474E-93EC-D39D4C642A6E}" type="sibTrans" cxnId="{9712933A-3D05-4C2D-B5EB-F49A3D330211}">
      <dgm:prSet/>
      <dgm:spPr/>
      <dgm:t>
        <a:bodyPr/>
        <a:lstStyle/>
        <a:p>
          <a:endParaRPr lang="cs-CZ" b="1"/>
        </a:p>
      </dgm:t>
    </dgm:pt>
    <dgm:pt modelId="{7804D295-568C-483D-8A76-77A0F8FA6C20}">
      <dgm:prSet custT="1"/>
      <dgm:spPr>
        <a:solidFill>
          <a:srgbClr val="002D72"/>
        </a:solidFill>
      </dgm:spPr>
      <dgm:t>
        <a:bodyPr/>
        <a:lstStyle/>
        <a:p>
          <a:pPr>
            <a:buFont typeface="Calibri" panose="020F0502020204030204" pitchFamily="34" charset="0"/>
            <a:buChar char="–"/>
          </a:pPr>
          <a:r>
            <a:rPr lang="cs-CZ" sz="1400" b="1" dirty="0">
              <a:latin typeface="Arial" panose="020B0604020202020204" pitchFamily="34" charset="0"/>
              <a:cs typeface="Arial" panose="020B0604020202020204" pitchFamily="34" charset="0"/>
            </a:rPr>
            <a:t>Léto 2021</a:t>
          </a:r>
        </a:p>
      </dgm:t>
    </dgm:pt>
    <dgm:pt modelId="{1807B49F-1D8B-42BA-AEC4-B22EDB605DDA}" type="parTrans" cxnId="{343158FB-7DEF-4C1A-A438-FF91A4A55481}">
      <dgm:prSet/>
      <dgm:spPr/>
      <dgm:t>
        <a:bodyPr/>
        <a:lstStyle/>
        <a:p>
          <a:endParaRPr lang="cs-CZ" b="1"/>
        </a:p>
      </dgm:t>
    </dgm:pt>
    <dgm:pt modelId="{1F6D794E-8279-4DF7-8B5C-80DC76FAF167}" type="sibTrans" cxnId="{343158FB-7DEF-4C1A-A438-FF91A4A55481}">
      <dgm:prSet/>
      <dgm:spPr/>
      <dgm:t>
        <a:bodyPr/>
        <a:lstStyle/>
        <a:p>
          <a:endParaRPr lang="cs-CZ" b="1"/>
        </a:p>
      </dgm:t>
    </dgm:pt>
    <dgm:pt modelId="{036E6D1A-EE47-4228-B6B6-CF3753A03911}" type="pres">
      <dgm:prSet presAssocID="{92C0E2B8-8735-46E2-A2CF-520457E492B7}" presName="Name0" presStyleCnt="0">
        <dgm:presLayoutVars>
          <dgm:dir/>
          <dgm:animLvl val="lvl"/>
          <dgm:resizeHandles val="exact"/>
        </dgm:presLayoutVars>
      </dgm:prSet>
      <dgm:spPr/>
    </dgm:pt>
    <dgm:pt modelId="{D638C407-6AB6-4E65-B86D-D67C52230146}" type="pres">
      <dgm:prSet presAssocID="{88C2BD19-0607-42D5-9339-0CE799917B8C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FADA35A-B4F4-4DF2-8700-B1789808B037}" type="pres">
      <dgm:prSet presAssocID="{D39DA29D-5F4A-49E8-BEB6-881D1E6FAC4B}" presName="parTxOnlySpace" presStyleCnt="0"/>
      <dgm:spPr/>
    </dgm:pt>
    <dgm:pt modelId="{52AD55BC-74AA-45E7-9953-1CFB63A48EC6}" type="pres">
      <dgm:prSet presAssocID="{86876B1B-1F70-48A2-A61D-8A521F612A14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3564B77-4937-4E4D-8E3B-783CC2A5C23D}" type="pres">
      <dgm:prSet presAssocID="{14CF8AED-C952-42F8-AB9D-8366D2740769}" presName="parTxOnlySpace" presStyleCnt="0"/>
      <dgm:spPr/>
    </dgm:pt>
    <dgm:pt modelId="{0CA20ADA-C2FF-425F-9C4E-E6DC8148E5B9}" type="pres">
      <dgm:prSet presAssocID="{14C2247E-A68E-4BFB-81B3-05DDF100FDC5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2802C9A-E74B-4CE8-8A2B-6F087DA92042}" type="pres">
      <dgm:prSet presAssocID="{389B42A6-4C9F-4237-A128-030B2876E03F}" presName="parTxOnlySpace" presStyleCnt="0"/>
      <dgm:spPr/>
    </dgm:pt>
    <dgm:pt modelId="{74AA3C95-E0D5-4C67-8A38-C73A08873711}" type="pres">
      <dgm:prSet presAssocID="{FC7C79B5-C75F-471D-B4B5-7F3911613568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0435D77-5BAF-4B18-AC41-A2CCAC7FDF14}" type="pres">
      <dgm:prSet presAssocID="{BF9471D3-8645-4779-8F0B-B6FC94E6871E}" presName="parTxOnlySpace" presStyleCnt="0"/>
      <dgm:spPr/>
    </dgm:pt>
    <dgm:pt modelId="{DA5B56BF-15F2-46E2-81AD-4C17691F09D0}" type="pres">
      <dgm:prSet presAssocID="{F613EA52-7FA3-4D0C-969B-8F0ED7856055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D893BD0-7089-4C90-AE54-A83CCB0CAC7A}" type="pres">
      <dgm:prSet presAssocID="{74158021-F505-4949-9482-035358FD44D3}" presName="parTxOnlySpace" presStyleCnt="0"/>
      <dgm:spPr/>
    </dgm:pt>
    <dgm:pt modelId="{8D2117E7-83A0-46ED-8640-8DE9858206E5}" type="pres">
      <dgm:prSet presAssocID="{BF7E21C3-761E-49A0-A249-3F73B789E2C4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6D1C0C4-5C66-4316-B31C-CDC0B6E72F6F}" type="pres">
      <dgm:prSet presAssocID="{F58EF198-01B4-474E-93EC-D39D4C642A6E}" presName="parTxOnlySpace" presStyleCnt="0"/>
      <dgm:spPr/>
    </dgm:pt>
    <dgm:pt modelId="{601F06D6-32E7-4E5D-85E3-A51B66C03B35}" type="pres">
      <dgm:prSet presAssocID="{7804D295-568C-483D-8A76-77A0F8FA6C20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5B05914-3BF6-45CB-B79E-574B559112DC}" type="presOf" srcId="{7804D295-568C-483D-8A76-77A0F8FA6C20}" destId="{601F06D6-32E7-4E5D-85E3-A51B66C03B35}" srcOrd="0" destOrd="0" presId="urn:microsoft.com/office/officeart/2005/8/layout/chevron1"/>
    <dgm:cxn modelId="{9712933A-3D05-4C2D-B5EB-F49A3D330211}" srcId="{92C0E2B8-8735-46E2-A2CF-520457E492B7}" destId="{BF7E21C3-761E-49A0-A249-3F73B789E2C4}" srcOrd="5" destOrd="0" parTransId="{A39528EC-8F5D-4307-BA51-5336A0325B1E}" sibTransId="{F58EF198-01B4-474E-93EC-D39D4C642A6E}"/>
    <dgm:cxn modelId="{57EFBE7C-C5CD-461E-9058-06BDBE01A01B}" type="presOf" srcId="{14C2247E-A68E-4BFB-81B3-05DDF100FDC5}" destId="{0CA20ADA-C2FF-425F-9C4E-E6DC8148E5B9}" srcOrd="0" destOrd="0" presId="urn:microsoft.com/office/officeart/2005/8/layout/chevron1"/>
    <dgm:cxn modelId="{F2DE22DE-00BB-4A8D-888E-08B3523AFCE1}" type="presOf" srcId="{F613EA52-7FA3-4D0C-969B-8F0ED7856055}" destId="{DA5B56BF-15F2-46E2-81AD-4C17691F09D0}" srcOrd="0" destOrd="0" presId="urn:microsoft.com/office/officeart/2005/8/layout/chevron1"/>
    <dgm:cxn modelId="{02F7620C-1BE8-4F3C-9164-1E7DE56D649B}" type="presOf" srcId="{BF7E21C3-761E-49A0-A249-3F73B789E2C4}" destId="{8D2117E7-83A0-46ED-8640-8DE9858206E5}" srcOrd="0" destOrd="0" presId="urn:microsoft.com/office/officeart/2005/8/layout/chevron1"/>
    <dgm:cxn modelId="{6ECA527A-080F-49B4-955D-D74DB23CE284}" srcId="{92C0E2B8-8735-46E2-A2CF-520457E492B7}" destId="{88C2BD19-0607-42D5-9339-0CE799917B8C}" srcOrd="0" destOrd="0" parTransId="{BED95804-40E5-4E18-B7DA-F8121F1B1C5C}" sibTransId="{D39DA29D-5F4A-49E8-BEB6-881D1E6FAC4B}"/>
    <dgm:cxn modelId="{AB956E6E-6F0C-4D8B-BA97-0BE1E5BB537A}" type="presOf" srcId="{86876B1B-1F70-48A2-A61D-8A521F612A14}" destId="{52AD55BC-74AA-45E7-9953-1CFB63A48EC6}" srcOrd="0" destOrd="0" presId="urn:microsoft.com/office/officeart/2005/8/layout/chevron1"/>
    <dgm:cxn modelId="{2E72F904-2CA8-4D8C-8B1E-4C435C400DC0}" srcId="{92C0E2B8-8735-46E2-A2CF-520457E492B7}" destId="{86876B1B-1F70-48A2-A61D-8A521F612A14}" srcOrd="1" destOrd="0" parTransId="{01D8714E-E339-455D-BB1F-4BEBD4F2AA5D}" sibTransId="{14CF8AED-C952-42F8-AB9D-8366D2740769}"/>
    <dgm:cxn modelId="{BAECC260-3265-4373-87FF-34CBF41C5C5B}" type="presOf" srcId="{88C2BD19-0607-42D5-9339-0CE799917B8C}" destId="{D638C407-6AB6-4E65-B86D-D67C52230146}" srcOrd="0" destOrd="0" presId="urn:microsoft.com/office/officeart/2005/8/layout/chevron1"/>
    <dgm:cxn modelId="{343158FB-7DEF-4C1A-A438-FF91A4A55481}" srcId="{92C0E2B8-8735-46E2-A2CF-520457E492B7}" destId="{7804D295-568C-483D-8A76-77A0F8FA6C20}" srcOrd="6" destOrd="0" parTransId="{1807B49F-1D8B-42BA-AEC4-B22EDB605DDA}" sibTransId="{1F6D794E-8279-4DF7-8B5C-80DC76FAF167}"/>
    <dgm:cxn modelId="{6AD958E4-C9BA-4B73-861E-B35B08ED0B29}" srcId="{92C0E2B8-8735-46E2-A2CF-520457E492B7}" destId="{FC7C79B5-C75F-471D-B4B5-7F3911613568}" srcOrd="3" destOrd="0" parTransId="{0B120C64-6F59-4A5E-B6D7-8B1A23F4EE30}" sibTransId="{BF9471D3-8645-4779-8F0B-B6FC94E6871E}"/>
    <dgm:cxn modelId="{3F71FFD4-2E5F-4CEF-8CE8-0EF7914484B4}" type="presOf" srcId="{92C0E2B8-8735-46E2-A2CF-520457E492B7}" destId="{036E6D1A-EE47-4228-B6B6-CF3753A03911}" srcOrd="0" destOrd="0" presId="urn:microsoft.com/office/officeart/2005/8/layout/chevron1"/>
    <dgm:cxn modelId="{55237B5E-1300-4058-A069-3ED243C4E862}" srcId="{92C0E2B8-8735-46E2-A2CF-520457E492B7}" destId="{14C2247E-A68E-4BFB-81B3-05DDF100FDC5}" srcOrd="2" destOrd="0" parTransId="{AA5BEE71-23C1-46D3-902D-DD5AC0E31FE9}" sibTransId="{389B42A6-4C9F-4237-A128-030B2876E03F}"/>
    <dgm:cxn modelId="{7A960D38-2585-4F91-A95A-3767BFBB8A3B}" type="presOf" srcId="{FC7C79B5-C75F-471D-B4B5-7F3911613568}" destId="{74AA3C95-E0D5-4C67-8A38-C73A08873711}" srcOrd="0" destOrd="0" presId="urn:microsoft.com/office/officeart/2005/8/layout/chevron1"/>
    <dgm:cxn modelId="{CF0CEAB7-D269-479A-8798-D8C52EC15A99}" srcId="{92C0E2B8-8735-46E2-A2CF-520457E492B7}" destId="{F613EA52-7FA3-4D0C-969B-8F0ED7856055}" srcOrd="4" destOrd="0" parTransId="{BDEE48A0-2FFE-4342-854C-7D80761080B4}" sibTransId="{74158021-F505-4949-9482-035358FD44D3}"/>
    <dgm:cxn modelId="{214FA586-0A3F-4CD0-9584-B38CC95F1878}" type="presParOf" srcId="{036E6D1A-EE47-4228-B6B6-CF3753A03911}" destId="{D638C407-6AB6-4E65-B86D-D67C52230146}" srcOrd="0" destOrd="0" presId="urn:microsoft.com/office/officeart/2005/8/layout/chevron1"/>
    <dgm:cxn modelId="{561B9D1C-9D54-470F-9F2D-EAECA53A40A8}" type="presParOf" srcId="{036E6D1A-EE47-4228-B6B6-CF3753A03911}" destId="{6FADA35A-B4F4-4DF2-8700-B1789808B037}" srcOrd="1" destOrd="0" presId="urn:microsoft.com/office/officeart/2005/8/layout/chevron1"/>
    <dgm:cxn modelId="{5DC6E64C-09B9-40A1-A9F1-7FB8B45F1F6C}" type="presParOf" srcId="{036E6D1A-EE47-4228-B6B6-CF3753A03911}" destId="{52AD55BC-74AA-45E7-9953-1CFB63A48EC6}" srcOrd="2" destOrd="0" presId="urn:microsoft.com/office/officeart/2005/8/layout/chevron1"/>
    <dgm:cxn modelId="{DA0D5097-79A7-4024-AE66-E6C797499CD1}" type="presParOf" srcId="{036E6D1A-EE47-4228-B6B6-CF3753A03911}" destId="{13564B77-4937-4E4D-8E3B-783CC2A5C23D}" srcOrd="3" destOrd="0" presId="urn:microsoft.com/office/officeart/2005/8/layout/chevron1"/>
    <dgm:cxn modelId="{4D589F39-84EE-4976-ADA2-CEB87EBC8ABF}" type="presParOf" srcId="{036E6D1A-EE47-4228-B6B6-CF3753A03911}" destId="{0CA20ADA-C2FF-425F-9C4E-E6DC8148E5B9}" srcOrd="4" destOrd="0" presId="urn:microsoft.com/office/officeart/2005/8/layout/chevron1"/>
    <dgm:cxn modelId="{E896E9FE-46DE-48B2-A552-E5A0D620A974}" type="presParOf" srcId="{036E6D1A-EE47-4228-B6B6-CF3753A03911}" destId="{A2802C9A-E74B-4CE8-8A2B-6F087DA92042}" srcOrd="5" destOrd="0" presId="urn:microsoft.com/office/officeart/2005/8/layout/chevron1"/>
    <dgm:cxn modelId="{5B831F4F-3073-4D36-9A7E-9BC8A993E49B}" type="presParOf" srcId="{036E6D1A-EE47-4228-B6B6-CF3753A03911}" destId="{74AA3C95-E0D5-4C67-8A38-C73A08873711}" srcOrd="6" destOrd="0" presId="urn:microsoft.com/office/officeart/2005/8/layout/chevron1"/>
    <dgm:cxn modelId="{3D983D94-3261-4AF0-A08A-522B39EF7E39}" type="presParOf" srcId="{036E6D1A-EE47-4228-B6B6-CF3753A03911}" destId="{F0435D77-5BAF-4B18-AC41-A2CCAC7FDF14}" srcOrd="7" destOrd="0" presId="urn:microsoft.com/office/officeart/2005/8/layout/chevron1"/>
    <dgm:cxn modelId="{76918C38-4955-448E-806C-186D4B61390C}" type="presParOf" srcId="{036E6D1A-EE47-4228-B6B6-CF3753A03911}" destId="{DA5B56BF-15F2-46E2-81AD-4C17691F09D0}" srcOrd="8" destOrd="0" presId="urn:microsoft.com/office/officeart/2005/8/layout/chevron1"/>
    <dgm:cxn modelId="{70775E82-8B97-4703-AB8F-470C006A6C5D}" type="presParOf" srcId="{036E6D1A-EE47-4228-B6B6-CF3753A03911}" destId="{0D893BD0-7089-4C90-AE54-A83CCB0CAC7A}" srcOrd="9" destOrd="0" presId="urn:microsoft.com/office/officeart/2005/8/layout/chevron1"/>
    <dgm:cxn modelId="{D12E97AF-1C04-40D1-B70C-A9AF322C8CC5}" type="presParOf" srcId="{036E6D1A-EE47-4228-B6B6-CF3753A03911}" destId="{8D2117E7-83A0-46ED-8640-8DE9858206E5}" srcOrd="10" destOrd="0" presId="urn:microsoft.com/office/officeart/2005/8/layout/chevron1"/>
    <dgm:cxn modelId="{366E02FD-C779-42D0-A451-245124E70810}" type="presParOf" srcId="{036E6D1A-EE47-4228-B6B6-CF3753A03911}" destId="{76D1C0C4-5C66-4316-B31C-CDC0B6E72F6F}" srcOrd="11" destOrd="0" presId="urn:microsoft.com/office/officeart/2005/8/layout/chevron1"/>
    <dgm:cxn modelId="{EDE7B9FF-B098-4F1E-B7AE-D8C17A26A24A}" type="presParOf" srcId="{036E6D1A-EE47-4228-B6B6-CF3753A03911}" destId="{601F06D6-32E7-4E5D-85E3-A51B66C03B35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447AF8-DB6C-4D5D-9539-D03251F23785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04B293DF-60E2-406C-863C-1D8266D645CA}">
      <dgm:prSet phldrT="[Text]"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První společné jednání všech členů pracovních skupin k tvorbě ISR BMO 21+</a:t>
          </a:r>
        </a:p>
      </dgm:t>
    </dgm:pt>
    <dgm:pt modelId="{A28528F3-AB03-4C78-B18B-FD1E015AB32A}" type="parTrans" cxnId="{19D3B71F-99A5-4FFF-BBC6-D0FBD2D2A5FA}">
      <dgm:prSet/>
      <dgm:spPr/>
      <dgm:t>
        <a:bodyPr/>
        <a:lstStyle/>
        <a:p>
          <a:endParaRPr lang="cs-CZ"/>
        </a:p>
      </dgm:t>
    </dgm:pt>
    <dgm:pt modelId="{026494D8-3E48-4846-B7BE-895737982C65}" type="sibTrans" cxnId="{19D3B71F-99A5-4FFF-BBC6-D0FBD2D2A5FA}">
      <dgm:prSet/>
      <dgm:spPr/>
      <dgm:t>
        <a:bodyPr/>
        <a:lstStyle/>
        <a:p>
          <a:endParaRPr lang="cs-CZ"/>
        </a:p>
      </dgm:t>
    </dgm:pt>
    <dgm:pt modelId="{80781789-FE71-48A9-8421-2B3FEF57C9E1}">
      <dgm:prSet phldrT="[Text]"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Druhé společné jednání všech členů pracovních skupin</a:t>
          </a:r>
        </a:p>
      </dgm:t>
    </dgm:pt>
    <dgm:pt modelId="{D47CFA79-E886-4D6B-9297-791D5C634664}" type="parTrans" cxnId="{542F72ED-5E41-41B7-8E93-0E47650EE0CD}">
      <dgm:prSet/>
      <dgm:spPr/>
      <dgm:t>
        <a:bodyPr/>
        <a:lstStyle/>
        <a:p>
          <a:endParaRPr lang="cs-CZ"/>
        </a:p>
      </dgm:t>
    </dgm:pt>
    <dgm:pt modelId="{03DDDF7B-3A3B-4D32-B4BD-FB39567D9336}" type="sibTrans" cxnId="{542F72ED-5E41-41B7-8E93-0E47650EE0CD}">
      <dgm:prSet/>
      <dgm:spPr/>
      <dgm:t>
        <a:bodyPr/>
        <a:lstStyle/>
        <a:p>
          <a:endParaRPr lang="cs-CZ"/>
        </a:p>
      </dgm:t>
    </dgm:pt>
    <dgm:pt modelId="{D4624360-40A6-4CE9-985C-DED3EE94806D}">
      <dgm:prSet phldrT="[Text]"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Proces tvorby analytických východisek </a:t>
          </a:r>
        </a:p>
      </dgm:t>
    </dgm:pt>
    <dgm:pt modelId="{644DE904-D193-4A2C-86F2-4C2B0F1A350A}" type="parTrans" cxnId="{326E109F-270C-43AB-A6FB-64C7BD836BD4}">
      <dgm:prSet/>
      <dgm:spPr/>
      <dgm:t>
        <a:bodyPr/>
        <a:lstStyle/>
        <a:p>
          <a:endParaRPr lang="cs-CZ"/>
        </a:p>
      </dgm:t>
    </dgm:pt>
    <dgm:pt modelId="{8FD022E6-46C4-4897-899B-D832DBF912FB}" type="sibTrans" cxnId="{326E109F-270C-43AB-A6FB-64C7BD836BD4}">
      <dgm:prSet/>
      <dgm:spPr/>
      <dgm:t>
        <a:bodyPr/>
        <a:lstStyle/>
        <a:p>
          <a:endParaRPr lang="cs-CZ"/>
        </a:p>
      </dgm:t>
    </dgm:pt>
    <dgm:pt modelId="{DBA705A4-068D-436D-BB09-B8D63C35B685}">
      <dgm:prSet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Dílčí jednání PS k metropolitním tématům vč. připomínkovacího procesu</a:t>
          </a:r>
        </a:p>
      </dgm:t>
    </dgm:pt>
    <dgm:pt modelId="{0785A2C1-D1E2-4576-BDC6-C5996BC8D020}" type="parTrans" cxnId="{4C179A36-17B6-409F-97D7-80756497F18B}">
      <dgm:prSet/>
      <dgm:spPr/>
      <dgm:t>
        <a:bodyPr/>
        <a:lstStyle/>
        <a:p>
          <a:endParaRPr lang="cs-CZ"/>
        </a:p>
      </dgm:t>
    </dgm:pt>
    <dgm:pt modelId="{4B45DEFE-6A1A-4AF1-ACCD-7206E0EF8E30}" type="sibTrans" cxnId="{4C179A36-17B6-409F-97D7-80756497F18B}">
      <dgm:prSet/>
      <dgm:spPr/>
      <dgm:t>
        <a:bodyPr/>
        <a:lstStyle/>
        <a:p>
          <a:endParaRPr lang="cs-CZ"/>
        </a:p>
      </dgm:t>
    </dgm:pt>
    <dgm:pt modelId="{7343E0B2-21BE-4CB4-97D2-ABA9077DBB98}">
      <dgm:prSet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Aktualizace sběru strategický projektů</a:t>
          </a:r>
        </a:p>
      </dgm:t>
    </dgm:pt>
    <dgm:pt modelId="{DB3E206E-CEEF-44F1-A59F-FBEE5194D1C3}" type="parTrans" cxnId="{2AA0F1A3-9A39-487D-8580-533DB4ABD920}">
      <dgm:prSet/>
      <dgm:spPr/>
      <dgm:t>
        <a:bodyPr/>
        <a:lstStyle/>
        <a:p>
          <a:endParaRPr lang="cs-CZ"/>
        </a:p>
      </dgm:t>
    </dgm:pt>
    <dgm:pt modelId="{BD4915C3-3114-4254-850A-64BB3638B44B}" type="sibTrans" cxnId="{2AA0F1A3-9A39-487D-8580-533DB4ABD920}">
      <dgm:prSet/>
      <dgm:spPr/>
      <dgm:t>
        <a:bodyPr/>
        <a:lstStyle/>
        <a:p>
          <a:endParaRPr lang="cs-CZ"/>
        </a:p>
      </dgm:t>
    </dgm:pt>
    <dgm:pt modelId="{BF41D738-25AB-49C3-8904-BFB5BEE13FDA}">
      <dgm:prSet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Dílčí jednání PS k opatřením, integrovaný řešením</a:t>
          </a:r>
        </a:p>
      </dgm:t>
    </dgm:pt>
    <dgm:pt modelId="{556278B2-EDE3-4563-9A4C-EBEB55996871}" type="parTrans" cxnId="{218BCBE5-AEB9-4DB6-9856-28CB2DE70CD1}">
      <dgm:prSet/>
      <dgm:spPr/>
      <dgm:t>
        <a:bodyPr/>
        <a:lstStyle/>
        <a:p>
          <a:endParaRPr lang="cs-CZ"/>
        </a:p>
      </dgm:t>
    </dgm:pt>
    <dgm:pt modelId="{3C0F85CF-4BC5-4EDD-AA16-94A30C91FA0F}" type="sibTrans" cxnId="{218BCBE5-AEB9-4DB6-9856-28CB2DE70CD1}">
      <dgm:prSet/>
      <dgm:spPr/>
      <dgm:t>
        <a:bodyPr/>
        <a:lstStyle/>
        <a:p>
          <a:endParaRPr lang="cs-CZ"/>
        </a:p>
      </dgm:t>
    </dgm:pt>
    <dgm:pt modelId="{1AE37FC0-A6A2-4933-A1A9-53E15946E16F}">
      <dgm:prSet/>
      <dgm:spPr>
        <a:solidFill>
          <a:srgbClr val="C00000"/>
        </a:solidFill>
      </dgm:spPr>
      <dgm:t>
        <a:bodyPr/>
        <a:lstStyle/>
        <a:p>
          <a:r>
            <a:rPr lang="cs-CZ" b="1" dirty="0">
              <a:latin typeface="Arial" panose="020B0604020202020204" pitchFamily="34" charset="0"/>
              <a:cs typeface="Arial" panose="020B0604020202020204" pitchFamily="34" charset="0"/>
            </a:rPr>
            <a:t>Diskuse k dosavadní verzi ISR BMO 21+</a:t>
          </a:r>
        </a:p>
      </dgm:t>
    </dgm:pt>
    <dgm:pt modelId="{BE70532F-D103-4AB7-A978-98C49DE1B40C}" type="parTrans" cxnId="{72FFB3B9-B415-4180-9432-4484B0DDB9EE}">
      <dgm:prSet/>
      <dgm:spPr/>
      <dgm:t>
        <a:bodyPr/>
        <a:lstStyle/>
        <a:p>
          <a:endParaRPr lang="cs-CZ"/>
        </a:p>
      </dgm:t>
    </dgm:pt>
    <dgm:pt modelId="{D4E4100F-AAB8-481F-8A81-900ED3580DE1}" type="sibTrans" cxnId="{72FFB3B9-B415-4180-9432-4484B0DDB9EE}">
      <dgm:prSet/>
      <dgm:spPr/>
      <dgm:t>
        <a:bodyPr/>
        <a:lstStyle/>
        <a:p>
          <a:endParaRPr lang="cs-CZ"/>
        </a:p>
      </dgm:t>
    </dgm:pt>
    <dgm:pt modelId="{B5081558-E536-46D6-8ECD-220E42BB18B7}" type="pres">
      <dgm:prSet presAssocID="{4D447AF8-DB6C-4D5D-9539-D03251F23785}" presName="Name0" presStyleCnt="0">
        <dgm:presLayoutVars>
          <dgm:dir/>
          <dgm:animLvl val="lvl"/>
          <dgm:resizeHandles val="exact"/>
        </dgm:presLayoutVars>
      </dgm:prSet>
      <dgm:spPr/>
    </dgm:pt>
    <dgm:pt modelId="{10CB30F5-1AC9-415A-AD3D-A07F0DD3A2C6}" type="pres">
      <dgm:prSet presAssocID="{04B293DF-60E2-406C-863C-1D8266D645CA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C41316D-4F3E-4DC1-9D29-80A095C0B6D6}" type="pres">
      <dgm:prSet presAssocID="{026494D8-3E48-4846-B7BE-895737982C65}" presName="parTxOnlySpace" presStyleCnt="0"/>
      <dgm:spPr/>
    </dgm:pt>
    <dgm:pt modelId="{2D0C6099-BD1E-4498-9189-EED3D0CC0C58}" type="pres">
      <dgm:prSet presAssocID="{80781789-FE71-48A9-8421-2B3FEF57C9E1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94CDC47-FAF5-4A3C-828B-94A7C62679BF}" type="pres">
      <dgm:prSet presAssocID="{03DDDF7B-3A3B-4D32-B4BD-FB39567D9336}" presName="parTxOnlySpace" presStyleCnt="0"/>
      <dgm:spPr/>
    </dgm:pt>
    <dgm:pt modelId="{4D5E58E9-F77B-4628-8DC1-989DCAA91B7C}" type="pres">
      <dgm:prSet presAssocID="{D4624360-40A6-4CE9-985C-DED3EE94806D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E0BDFB9-0760-417E-ABC1-1B241B31E60C}" type="pres">
      <dgm:prSet presAssocID="{8FD022E6-46C4-4897-899B-D832DBF912FB}" presName="parTxOnlySpace" presStyleCnt="0"/>
      <dgm:spPr/>
    </dgm:pt>
    <dgm:pt modelId="{EAA954FC-A40A-483D-A743-CEEF1A432F95}" type="pres">
      <dgm:prSet presAssocID="{DBA705A4-068D-436D-BB09-B8D63C35B685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3BAC400-0847-45B9-A8F0-3C9C6F926C04}" type="pres">
      <dgm:prSet presAssocID="{4B45DEFE-6A1A-4AF1-ACCD-7206E0EF8E30}" presName="parTxOnlySpace" presStyleCnt="0"/>
      <dgm:spPr/>
    </dgm:pt>
    <dgm:pt modelId="{7A0EAC1F-D4EF-492F-AB7E-049FB33B24F2}" type="pres">
      <dgm:prSet presAssocID="{7343E0B2-21BE-4CB4-97D2-ABA9077DBB98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091013C-AF38-41D3-95A2-929BEC6E0986}" type="pres">
      <dgm:prSet presAssocID="{BD4915C3-3114-4254-850A-64BB3638B44B}" presName="parTxOnlySpace" presStyleCnt="0"/>
      <dgm:spPr/>
    </dgm:pt>
    <dgm:pt modelId="{C928A8C9-5AC9-4313-8553-96FFACBEF9C7}" type="pres">
      <dgm:prSet presAssocID="{BF41D738-25AB-49C3-8904-BFB5BEE13FDA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AF54A91-A019-4D37-A8A5-5BC676DB5612}" type="pres">
      <dgm:prSet presAssocID="{3C0F85CF-4BC5-4EDD-AA16-94A30C91FA0F}" presName="parTxOnlySpace" presStyleCnt="0"/>
      <dgm:spPr/>
    </dgm:pt>
    <dgm:pt modelId="{F24120DB-DD6A-4BA7-BA6F-D9F075C1BD60}" type="pres">
      <dgm:prSet presAssocID="{1AE37FC0-A6A2-4933-A1A9-53E15946E16F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8B10D095-33FE-420B-AEB2-41230E3EABDA}" type="presOf" srcId="{D4624360-40A6-4CE9-985C-DED3EE94806D}" destId="{4D5E58E9-F77B-4628-8DC1-989DCAA91B7C}" srcOrd="0" destOrd="0" presId="urn:microsoft.com/office/officeart/2005/8/layout/chevron1"/>
    <dgm:cxn modelId="{EB04AA76-3F07-4C38-9B7A-572C81D844BE}" type="presOf" srcId="{1AE37FC0-A6A2-4933-A1A9-53E15946E16F}" destId="{F24120DB-DD6A-4BA7-BA6F-D9F075C1BD60}" srcOrd="0" destOrd="0" presId="urn:microsoft.com/office/officeart/2005/8/layout/chevron1"/>
    <dgm:cxn modelId="{19D3B71F-99A5-4FFF-BBC6-D0FBD2D2A5FA}" srcId="{4D447AF8-DB6C-4D5D-9539-D03251F23785}" destId="{04B293DF-60E2-406C-863C-1D8266D645CA}" srcOrd="0" destOrd="0" parTransId="{A28528F3-AB03-4C78-B18B-FD1E015AB32A}" sibTransId="{026494D8-3E48-4846-B7BE-895737982C65}"/>
    <dgm:cxn modelId="{AA3C76FF-42EE-44C2-96F7-A03ACCC24C5D}" type="presOf" srcId="{7343E0B2-21BE-4CB4-97D2-ABA9077DBB98}" destId="{7A0EAC1F-D4EF-492F-AB7E-049FB33B24F2}" srcOrd="0" destOrd="0" presId="urn:microsoft.com/office/officeart/2005/8/layout/chevron1"/>
    <dgm:cxn modelId="{C82AB594-E993-4F5E-B265-59C6CB1F1D30}" type="presOf" srcId="{DBA705A4-068D-436D-BB09-B8D63C35B685}" destId="{EAA954FC-A40A-483D-A743-CEEF1A432F95}" srcOrd="0" destOrd="0" presId="urn:microsoft.com/office/officeart/2005/8/layout/chevron1"/>
    <dgm:cxn modelId="{218BCBE5-AEB9-4DB6-9856-28CB2DE70CD1}" srcId="{4D447AF8-DB6C-4D5D-9539-D03251F23785}" destId="{BF41D738-25AB-49C3-8904-BFB5BEE13FDA}" srcOrd="5" destOrd="0" parTransId="{556278B2-EDE3-4563-9A4C-EBEB55996871}" sibTransId="{3C0F85CF-4BC5-4EDD-AA16-94A30C91FA0F}"/>
    <dgm:cxn modelId="{08F7E636-C265-4E67-B53F-4AE6E9C02A6C}" type="presOf" srcId="{80781789-FE71-48A9-8421-2B3FEF57C9E1}" destId="{2D0C6099-BD1E-4498-9189-EED3D0CC0C58}" srcOrd="0" destOrd="0" presId="urn:microsoft.com/office/officeart/2005/8/layout/chevron1"/>
    <dgm:cxn modelId="{542F72ED-5E41-41B7-8E93-0E47650EE0CD}" srcId="{4D447AF8-DB6C-4D5D-9539-D03251F23785}" destId="{80781789-FE71-48A9-8421-2B3FEF57C9E1}" srcOrd="1" destOrd="0" parTransId="{D47CFA79-E886-4D6B-9297-791D5C634664}" sibTransId="{03DDDF7B-3A3B-4D32-B4BD-FB39567D9336}"/>
    <dgm:cxn modelId="{326E109F-270C-43AB-A6FB-64C7BD836BD4}" srcId="{4D447AF8-DB6C-4D5D-9539-D03251F23785}" destId="{D4624360-40A6-4CE9-985C-DED3EE94806D}" srcOrd="2" destOrd="0" parTransId="{644DE904-D193-4A2C-86F2-4C2B0F1A350A}" sibTransId="{8FD022E6-46C4-4897-899B-D832DBF912FB}"/>
    <dgm:cxn modelId="{4C179A36-17B6-409F-97D7-80756497F18B}" srcId="{4D447AF8-DB6C-4D5D-9539-D03251F23785}" destId="{DBA705A4-068D-436D-BB09-B8D63C35B685}" srcOrd="3" destOrd="0" parTransId="{0785A2C1-D1E2-4576-BDC6-C5996BC8D020}" sibTransId="{4B45DEFE-6A1A-4AF1-ACCD-7206E0EF8E30}"/>
    <dgm:cxn modelId="{72FFB3B9-B415-4180-9432-4484B0DDB9EE}" srcId="{4D447AF8-DB6C-4D5D-9539-D03251F23785}" destId="{1AE37FC0-A6A2-4933-A1A9-53E15946E16F}" srcOrd="6" destOrd="0" parTransId="{BE70532F-D103-4AB7-A978-98C49DE1B40C}" sibTransId="{D4E4100F-AAB8-481F-8A81-900ED3580DE1}"/>
    <dgm:cxn modelId="{2CDF03C6-BCA3-4714-99AA-E1D373C93EA7}" type="presOf" srcId="{4D447AF8-DB6C-4D5D-9539-D03251F23785}" destId="{B5081558-E536-46D6-8ECD-220E42BB18B7}" srcOrd="0" destOrd="0" presId="urn:microsoft.com/office/officeart/2005/8/layout/chevron1"/>
    <dgm:cxn modelId="{30D34726-85E3-48D4-B40C-48B2E8CD4812}" type="presOf" srcId="{BF41D738-25AB-49C3-8904-BFB5BEE13FDA}" destId="{C928A8C9-5AC9-4313-8553-96FFACBEF9C7}" srcOrd="0" destOrd="0" presId="urn:microsoft.com/office/officeart/2005/8/layout/chevron1"/>
    <dgm:cxn modelId="{2737F883-1328-4C4A-9157-173B02D62352}" type="presOf" srcId="{04B293DF-60E2-406C-863C-1D8266D645CA}" destId="{10CB30F5-1AC9-415A-AD3D-A07F0DD3A2C6}" srcOrd="0" destOrd="0" presId="urn:microsoft.com/office/officeart/2005/8/layout/chevron1"/>
    <dgm:cxn modelId="{2AA0F1A3-9A39-487D-8580-533DB4ABD920}" srcId="{4D447AF8-DB6C-4D5D-9539-D03251F23785}" destId="{7343E0B2-21BE-4CB4-97D2-ABA9077DBB98}" srcOrd="4" destOrd="0" parTransId="{DB3E206E-CEEF-44F1-A59F-FBEE5194D1C3}" sibTransId="{BD4915C3-3114-4254-850A-64BB3638B44B}"/>
    <dgm:cxn modelId="{B0F9147F-20BA-48EE-8BCD-F8F42A795B73}" type="presParOf" srcId="{B5081558-E536-46D6-8ECD-220E42BB18B7}" destId="{10CB30F5-1AC9-415A-AD3D-A07F0DD3A2C6}" srcOrd="0" destOrd="0" presId="urn:microsoft.com/office/officeart/2005/8/layout/chevron1"/>
    <dgm:cxn modelId="{8AB9CC82-A259-4656-A7E3-6C50E263FFA1}" type="presParOf" srcId="{B5081558-E536-46D6-8ECD-220E42BB18B7}" destId="{7C41316D-4F3E-4DC1-9D29-80A095C0B6D6}" srcOrd="1" destOrd="0" presId="urn:microsoft.com/office/officeart/2005/8/layout/chevron1"/>
    <dgm:cxn modelId="{6A4D1228-47EF-4F10-B595-549C9CE36FD6}" type="presParOf" srcId="{B5081558-E536-46D6-8ECD-220E42BB18B7}" destId="{2D0C6099-BD1E-4498-9189-EED3D0CC0C58}" srcOrd="2" destOrd="0" presId="urn:microsoft.com/office/officeart/2005/8/layout/chevron1"/>
    <dgm:cxn modelId="{AC44D47F-5573-48AE-9DEF-CB6A45FC6127}" type="presParOf" srcId="{B5081558-E536-46D6-8ECD-220E42BB18B7}" destId="{794CDC47-FAF5-4A3C-828B-94A7C62679BF}" srcOrd="3" destOrd="0" presId="urn:microsoft.com/office/officeart/2005/8/layout/chevron1"/>
    <dgm:cxn modelId="{135F3FC1-FF15-47C9-9DA5-974DB7305F6D}" type="presParOf" srcId="{B5081558-E536-46D6-8ECD-220E42BB18B7}" destId="{4D5E58E9-F77B-4628-8DC1-989DCAA91B7C}" srcOrd="4" destOrd="0" presId="urn:microsoft.com/office/officeart/2005/8/layout/chevron1"/>
    <dgm:cxn modelId="{BA65D1F1-774C-4E4C-9967-6AF77A378C72}" type="presParOf" srcId="{B5081558-E536-46D6-8ECD-220E42BB18B7}" destId="{8E0BDFB9-0760-417E-ABC1-1B241B31E60C}" srcOrd="5" destOrd="0" presId="urn:microsoft.com/office/officeart/2005/8/layout/chevron1"/>
    <dgm:cxn modelId="{A983266A-614E-4AF3-B2CA-5B5BCA8B81FB}" type="presParOf" srcId="{B5081558-E536-46D6-8ECD-220E42BB18B7}" destId="{EAA954FC-A40A-483D-A743-CEEF1A432F95}" srcOrd="6" destOrd="0" presId="urn:microsoft.com/office/officeart/2005/8/layout/chevron1"/>
    <dgm:cxn modelId="{E5603F9A-4ECC-4A12-BFFC-131DF9BA2382}" type="presParOf" srcId="{B5081558-E536-46D6-8ECD-220E42BB18B7}" destId="{43BAC400-0847-45B9-A8F0-3C9C6F926C04}" srcOrd="7" destOrd="0" presId="urn:microsoft.com/office/officeart/2005/8/layout/chevron1"/>
    <dgm:cxn modelId="{ABBFBAD2-700C-4D09-8995-DD5934E565C5}" type="presParOf" srcId="{B5081558-E536-46D6-8ECD-220E42BB18B7}" destId="{7A0EAC1F-D4EF-492F-AB7E-049FB33B24F2}" srcOrd="8" destOrd="0" presId="urn:microsoft.com/office/officeart/2005/8/layout/chevron1"/>
    <dgm:cxn modelId="{25F7CFA6-2B4C-4656-9627-A6E404005399}" type="presParOf" srcId="{B5081558-E536-46D6-8ECD-220E42BB18B7}" destId="{2091013C-AF38-41D3-95A2-929BEC6E0986}" srcOrd="9" destOrd="0" presId="urn:microsoft.com/office/officeart/2005/8/layout/chevron1"/>
    <dgm:cxn modelId="{E0609ABC-F37D-4A29-9EA8-2CC4C7FBF674}" type="presParOf" srcId="{B5081558-E536-46D6-8ECD-220E42BB18B7}" destId="{C928A8C9-5AC9-4313-8553-96FFACBEF9C7}" srcOrd="10" destOrd="0" presId="urn:microsoft.com/office/officeart/2005/8/layout/chevron1"/>
    <dgm:cxn modelId="{61BACB94-934F-4687-B621-0A56D43EE4F2}" type="presParOf" srcId="{B5081558-E536-46D6-8ECD-220E42BB18B7}" destId="{1AF54A91-A019-4D37-A8A5-5BC676DB5612}" srcOrd="11" destOrd="0" presId="urn:microsoft.com/office/officeart/2005/8/layout/chevron1"/>
    <dgm:cxn modelId="{7075A3BE-35AA-4388-A6E3-2B0484D6F3FF}" type="presParOf" srcId="{B5081558-E536-46D6-8ECD-220E42BB18B7}" destId="{F24120DB-DD6A-4BA7-BA6F-D9F075C1BD60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B4EEEF-D8FD-4AA4-A642-F679EAE7665B}" type="doc">
      <dgm:prSet loTypeId="urn:microsoft.com/office/officeart/2005/8/layout/chevron1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B3F651A4-7D7E-460F-BAD2-652B981CBE4F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Vznik databáze </a:t>
          </a:r>
          <a:r>
            <a:rPr lang="cs-CZ" sz="1000" b="1" dirty="0" err="1">
              <a:latin typeface="Arial" panose="020B0604020202020204" pitchFamily="34" charset="0"/>
              <a:cs typeface="Arial" panose="020B0604020202020204" pitchFamily="34" charset="0"/>
            </a:rPr>
            <a:t>strategic</a:t>
          </a:r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. projektů </a:t>
          </a:r>
        </a:p>
      </dgm:t>
    </dgm:pt>
    <dgm:pt modelId="{A2B78DE5-DDF0-4E0F-9EA0-0E6790606C30}" type="parTrans" cxnId="{0389796B-D605-47D2-AC8C-47FA1A0FA075}">
      <dgm:prSet/>
      <dgm:spPr/>
      <dgm:t>
        <a:bodyPr/>
        <a:lstStyle/>
        <a:p>
          <a:endParaRPr lang="cs-CZ"/>
        </a:p>
      </dgm:t>
    </dgm:pt>
    <dgm:pt modelId="{5DEDC3E5-D595-4E4D-AB6F-CE155A1166EB}" type="sibTrans" cxnId="{0389796B-D605-47D2-AC8C-47FA1A0FA075}">
      <dgm:prSet/>
      <dgm:spPr/>
      <dgm:t>
        <a:bodyPr/>
        <a:lstStyle/>
        <a:p>
          <a:endParaRPr lang="cs-CZ"/>
        </a:p>
      </dgm:t>
    </dgm:pt>
    <dgm:pt modelId="{09C1B5BD-CC18-480B-8B1E-3267E5156281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Tvorba vize rozvoje BMO</a:t>
          </a:r>
        </a:p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Diskuse nad metropolitními tématy</a:t>
          </a:r>
        </a:p>
      </dgm:t>
    </dgm:pt>
    <dgm:pt modelId="{7ADA7377-8ECD-4F04-8DF3-F1D92D61EEA4}" type="parTrans" cxnId="{3F5CFCBB-F353-4924-87A7-9654D59AB89E}">
      <dgm:prSet/>
      <dgm:spPr/>
      <dgm:t>
        <a:bodyPr/>
        <a:lstStyle/>
        <a:p>
          <a:endParaRPr lang="cs-CZ"/>
        </a:p>
      </dgm:t>
    </dgm:pt>
    <dgm:pt modelId="{DA927DB3-656A-408E-9995-ECF365FA5079}" type="sibTrans" cxnId="{3F5CFCBB-F353-4924-87A7-9654D59AB89E}">
      <dgm:prSet/>
      <dgm:spPr/>
      <dgm:t>
        <a:bodyPr/>
        <a:lstStyle/>
        <a:p>
          <a:endParaRPr lang="cs-CZ"/>
        </a:p>
      </dgm:t>
    </dgm:pt>
    <dgm:pt modelId="{966FAB28-753C-465B-B465-E30F57B0B42F}">
      <dgm:prSet phldrT="[Text]"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Nové vymezení BMO</a:t>
          </a:r>
        </a:p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Dokončená analytická východiska</a:t>
          </a:r>
        </a:p>
      </dgm:t>
    </dgm:pt>
    <dgm:pt modelId="{386B5FC1-D96F-47F7-84D0-6B0D2A82C094}" type="parTrans" cxnId="{266158F3-51F2-41C2-9812-367E5991E496}">
      <dgm:prSet/>
      <dgm:spPr/>
      <dgm:t>
        <a:bodyPr/>
        <a:lstStyle/>
        <a:p>
          <a:endParaRPr lang="cs-CZ"/>
        </a:p>
      </dgm:t>
    </dgm:pt>
    <dgm:pt modelId="{D7112453-B332-4BD6-B0E5-F68F27EA5E0F}" type="sibTrans" cxnId="{266158F3-51F2-41C2-9812-367E5991E496}">
      <dgm:prSet/>
      <dgm:spPr/>
      <dgm:t>
        <a:bodyPr/>
        <a:lstStyle/>
        <a:p>
          <a:endParaRPr lang="cs-CZ"/>
        </a:p>
      </dgm:t>
    </dgm:pt>
    <dgm:pt modelId="{64E45FCA-84A1-462F-AB1E-12936603C63F}">
      <dgm:prSet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Metropolitní témata</a:t>
          </a:r>
        </a:p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Vznik strategického skeletu</a:t>
          </a:r>
        </a:p>
      </dgm:t>
    </dgm:pt>
    <dgm:pt modelId="{8FCB660D-D5E4-46A9-94B7-D2AB4862F535}" type="parTrans" cxnId="{64B8D81F-7306-4DE2-843B-B8ABF48B9CC6}">
      <dgm:prSet/>
      <dgm:spPr/>
      <dgm:t>
        <a:bodyPr/>
        <a:lstStyle/>
        <a:p>
          <a:endParaRPr lang="cs-CZ"/>
        </a:p>
      </dgm:t>
    </dgm:pt>
    <dgm:pt modelId="{8FBAF8CD-0359-4597-AB72-E13694B62118}" type="sibTrans" cxnId="{64B8D81F-7306-4DE2-843B-B8ABF48B9CC6}">
      <dgm:prSet/>
      <dgm:spPr/>
      <dgm:t>
        <a:bodyPr/>
        <a:lstStyle/>
        <a:p>
          <a:endParaRPr lang="cs-CZ"/>
        </a:p>
      </dgm:t>
    </dgm:pt>
    <dgm:pt modelId="{7EC19EBB-DD21-4242-8CCF-5010EB090642}">
      <dgm:prSet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Aktualizace </a:t>
          </a:r>
          <a:r>
            <a:rPr lang="cs-CZ" sz="1000" b="1" dirty="0" err="1">
              <a:latin typeface="Arial" panose="020B0604020202020204" pitchFamily="34" charset="0"/>
              <a:cs typeface="Arial" panose="020B0604020202020204" pitchFamily="34" charset="0"/>
            </a:rPr>
            <a:t>strategic</a:t>
          </a:r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. projektů, úprava opatření</a:t>
          </a:r>
        </a:p>
      </dgm:t>
    </dgm:pt>
    <dgm:pt modelId="{D682264F-3390-45E3-9C18-03EBCD8B219E}" type="parTrans" cxnId="{5957AF46-8B70-4C4F-A1EA-C37D3F2A9B53}">
      <dgm:prSet/>
      <dgm:spPr/>
      <dgm:t>
        <a:bodyPr/>
        <a:lstStyle/>
        <a:p>
          <a:endParaRPr lang="cs-CZ"/>
        </a:p>
      </dgm:t>
    </dgm:pt>
    <dgm:pt modelId="{10115DFA-D754-4D75-9C79-743D0DF21959}" type="sibTrans" cxnId="{5957AF46-8B70-4C4F-A1EA-C37D3F2A9B53}">
      <dgm:prSet/>
      <dgm:spPr/>
      <dgm:t>
        <a:bodyPr/>
        <a:lstStyle/>
        <a:p>
          <a:endParaRPr lang="cs-CZ"/>
        </a:p>
      </dgm:t>
    </dgm:pt>
    <dgm:pt modelId="{2B957691-34EC-4ADD-B562-0C31641D8037}">
      <dgm:prSet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Upravené opatření strategie</a:t>
          </a:r>
        </a:p>
        <a:p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Integrovaná řešení</a:t>
          </a:r>
        </a:p>
      </dgm:t>
    </dgm:pt>
    <dgm:pt modelId="{7C59E80B-E09A-4397-8CB2-6C359D308DF6}" type="parTrans" cxnId="{01B1C4D7-F230-4BE4-908E-B8226FC6C1C4}">
      <dgm:prSet/>
      <dgm:spPr/>
      <dgm:t>
        <a:bodyPr/>
        <a:lstStyle/>
        <a:p>
          <a:endParaRPr lang="cs-CZ"/>
        </a:p>
      </dgm:t>
    </dgm:pt>
    <dgm:pt modelId="{65060F71-D6C7-4C28-BDB6-7CA20F3523B6}" type="sibTrans" cxnId="{01B1C4D7-F230-4BE4-908E-B8226FC6C1C4}">
      <dgm:prSet/>
      <dgm:spPr/>
      <dgm:t>
        <a:bodyPr/>
        <a:lstStyle/>
        <a:p>
          <a:endParaRPr lang="cs-CZ"/>
        </a:p>
      </dgm:t>
    </dgm:pt>
    <dgm:pt modelId="{FD6087C6-2532-41D7-8ABB-1A5F099A96E3}">
      <dgm:prSet custT="1"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cs-CZ" sz="1000" b="1" dirty="0" err="1">
              <a:latin typeface="Arial" panose="020B0604020202020204" pitchFamily="34" charset="0"/>
              <a:cs typeface="Arial" panose="020B0604020202020204" pitchFamily="34" charset="0"/>
            </a:rPr>
            <a:t>Prefinální</a:t>
          </a:r>
          <a:r>
            <a:rPr lang="cs-CZ" sz="1000" b="1" dirty="0">
              <a:latin typeface="Arial" panose="020B0604020202020204" pitchFamily="34" charset="0"/>
              <a:cs typeface="Arial" panose="020B0604020202020204" pitchFamily="34" charset="0"/>
            </a:rPr>
            <a:t> verze strategie – analytická a koncepční část vč. IŘ</a:t>
          </a:r>
        </a:p>
      </dgm:t>
    </dgm:pt>
    <dgm:pt modelId="{11A73568-E5FB-47BA-ACDD-EE9DA0733696}" type="parTrans" cxnId="{0F04240E-B4D1-46DE-AD07-4856BE7E678C}">
      <dgm:prSet/>
      <dgm:spPr/>
      <dgm:t>
        <a:bodyPr/>
        <a:lstStyle/>
        <a:p>
          <a:endParaRPr lang="cs-CZ"/>
        </a:p>
      </dgm:t>
    </dgm:pt>
    <dgm:pt modelId="{8FDDE9D7-570C-474F-A8DB-1D2320540B0F}" type="sibTrans" cxnId="{0F04240E-B4D1-46DE-AD07-4856BE7E678C}">
      <dgm:prSet/>
      <dgm:spPr/>
      <dgm:t>
        <a:bodyPr/>
        <a:lstStyle/>
        <a:p>
          <a:endParaRPr lang="cs-CZ"/>
        </a:p>
      </dgm:t>
    </dgm:pt>
    <dgm:pt modelId="{C3CC559A-C6D6-4318-8785-A143A90F0BB1}" type="pres">
      <dgm:prSet presAssocID="{9DB4EEEF-D8FD-4AA4-A642-F679EAE7665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D2F3D4F7-54D3-49EF-933A-A91B93AB55AE}" type="pres">
      <dgm:prSet presAssocID="{B3F651A4-7D7E-460F-BAD2-652B981CBE4F}" presName="parTxOnly" presStyleLbl="node1" presStyleIdx="0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A4D0B74-7AF2-4611-8E63-DF5253A86802}" type="pres">
      <dgm:prSet presAssocID="{5DEDC3E5-D595-4E4D-AB6F-CE155A1166EB}" presName="parTxOnlySpace" presStyleCnt="0"/>
      <dgm:spPr/>
    </dgm:pt>
    <dgm:pt modelId="{7D23F545-797B-49B4-9E23-CD637278EB51}" type="pres">
      <dgm:prSet presAssocID="{09C1B5BD-CC18-480B-8B1E-3267E5156281}" presName="parTxOnly" presStyleLbl="node1" presStyleIdx="1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CEF8CF8-FDA1-49C2-B36D-69F64BEC3889}" type="pres">
      <dgm:prSet presAssocID="{DA927DB3-656A-408E-9995-ECF365FA5079}" presName="parTxOnlySpace" presStyleCnt="0"/>
      <dgm:spPr/>
    </dgm:pt>
    <dgm:pt modelId="{4C4A692E-6972-4214-B4F7-6C1684197588}" type="pres">
      <dgm:prSet presAssocID="{966FAB28-753C-465B-B465-E30F57B0B42F}" presName="parTxOnly" presStyleLbl="node1" presStyleIdx="2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E76DFF9-8334-428A-BF16-24BDCB1D1EAD}" type="pres">
      <dgm:prSet presAssocID="{D7112453-B332-4BD6-B0E5-F68F27EA5E0F}" presName="parTxOnlySpace" presStyleCnt="0"/>
      <dgm:spPr/>
    </dgm:pt>
    <dgm:pt modelId="{EDDB355D-E0C3-43C5-B3FC-53B7EC61B7D2}" type="pres">
      <dgm:prSet presAssocID="{64E45FCA-84A1-462F-AB1E-12936603C63F}" presName="parTxOnly" presStyleLbl="node1" presStyleIdx="3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415D15D-F38C-46E6-A7ED-4E70B6501BE3}" type="pres">
      <dgm:prSet presAssocID="{8FBAF8CD-0359-4597-AB72-E13694B62118}" presName="parTxOnlySpace" presStyleCnt="0"/>
      <dgm:spPr/>
    </dgm:pt>
    <dgm:pt modelId="{680B7846-25C6-403B-A4AC-9876B26C3752}" type="pres">
      <dgm:prSet presAssocID="{7EC19EBB-DD21-4242-8CCF-5010EB090642}" presName="parTxOnly" presStyleLbl="node1" presStyleIdx="4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B5CBE7D-7876-4DBD-9548-25701A0EFB1F}" type="pres">
      <dgm:prSet presAssocID="{10115DFA-D754-4D75-9C79-743D0DF21959}" presName="parTxOnlySpace" presStyleCnt="0"/>
      <dgm:spPr/>
    </dgm:pt>
    <dgm:pt modelId="{98E192B5-DC29-44B1-915A-CAA9A6E3228A}" type="pres">
      <dgm:prSet presAssocID="{2B957691-34EC-4ADD-B562-0C31641D8037}" presName="parTxOnly" presStyleLbl="node1" presStyleIdx="5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475922-3EE0-4CA3-ACE2-B6EEE07F96DE}" type="pres">
      <dgm:prSet presAssocID="{65060F71-D6C7-4C28-BDB6-7CA20F3523B6}" presName="parTxOnlySpace" presStyleCnt="0"/>
      <dgm:spPr/>
    </dgm:pt>
    <dgm:pt modelId="{FC626ADA-3477-4339-BF3B-416AEC5A906F}" type="pres">
      <dgm:prSet presAssocID="{FD6087C6-2532-41D7-8ABB-1A5F099A96E3}" presName="parTxOnly" presStyleLbl="node1" presStyleIdx="6" presStyleCnt="7" custScaleY="1272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68328E6-3253-4CE6-8DC9-3A0A6DDD9202}" type="presOf" srcId="{2B957691-34EC-4ADD-B562-0C31641D8037}" destId="{98E192B5-DC29-44B1-915A-CAA9A6E3228A}" srcOrd="0" destOrd="0" presId="urn:microsoft.com/office/officeart/2005/8/layout/chevron1"/>
    <dgm:cxn modelId="{266158F3-51F2-41C2-9812-367E5991E496}" srcId="{9DB4EEEF-D8FD-4AA4-A642-F679EAE7665B}" destId="{966FAB28-753C-465B-B465-E30F57B0B42F}" srcOrd="2" destOrd="0" parTransId="{386B5FC1-D96F-47F7-84D0-6B0D2A82C094}" sibTransId="{D7112453-B332-4BD6-B0E5-F68F27EA5E0F}"/>
    <dgm:cxn modelId="{63B1347B-79B9-4FEA-BC20-C1FF93358002}" type="presOf" srcId="{7EC19EBB-DD21-4242-8CCF-5010EB090642}" destId="{680B7846-25C6-403B-A4AC-9876B26C3752}" srcOrd="0" destOrd="0" presId="urn:microsoft.com/office/officeart/2005/8/layout/chevron1"/>
    <dgm:cxn modelId="{8DE6F8E5-304E-4794-AC35-17114C92774C}" type="presOf" srcId="{64E45FCA-84A1-462F-AB1E-12936603C63F}" destId="{EDDB355D-E0C3-43C5-B3FC-53B7EC61B7D2}" srcOrd="0" destOrd="0" presId="urn:microsoft.com/office/officeart/2005/8/layout/chevron1"/>
    <dgm:cxn modelId="{5957AF46-8B70-4C4F-A1EA-C37D3F2A9B53}" srcId="{9DB4EEEF-D8FD-4AA4-A642-F679EAE7665B}" destId="{7EC19EBB-DD21-4242-8CCF-5010EB090642}" srcOrd="4" destOrd="0" parTransId="{D682264F-3390-45E3-9C18-03EBCD8B219E}" sibTransId="{10115DFA-D754-4D75-9C79-743D0DF21959}"/>
    <dgm:cxn modelId="{FD4EA18A-4A13-403C-BC58-B0EB9303188C}" type="presOf" srcId="{FD6087C6-2532-41D7-8ABB-1A5F099A96E3}" destId="{FC626ADA-3477-4339-BF3B-416AEC5A906F}" srcOrd="0" destOrd="0" presId="urn:microsoft.com/office/officeart/2005/8/layout/chevron1"/>
    <dgm:cxn modelId="{01B1C4D7-F230-4BE4-908E-B8226FC6C1C4}" srcId="{9DB4EEEF-D8FD-4AA4-A642-F679EAE7665B}" destId="{2B957691-34EC-4ADD-B562-0C31641D8037}" srcOrd="5" destOrd="0" parTransId="{7C59E80B-E09A-4397-8CB2-6C359D308DF6}" sibTransId="{65060F71-D6C7-4C28-BDB6-7CA20F3523B6}"/>
    <dgm:cxn modelId="{0389796B-D605-47D2-AC8C-47FA1A0FA075}" srcId="{9DB4EEEF-D8FD-4AA4-A642-F679EAE7665B}" destId="{B3F651A4-7D7E-460F-BAD2-652B981CBE4F}" srcOrd="0" destOrd="0" parTransId="{A2B78DE5-DDF0-4E0F-9EA0-0E6790606C30}" sibTransId="{5DEDC3E5-D595-4E4D-AB6F-CE155A1166EB}"/>
    <dgm:cxn modelId="{64B8D81F-7306-4DE2-843B-B8ABF48B9CC6}" srcId="{9DB4EEEF-D8FD-4AA4-A642-F679EAE7665B}" destId="{64E45FCA-84A1-462F-AB1E-12936603C63F}" srcOrd="3" destOrd="0" parTransId="{8FCB660D-D5E4-46A9-94B7-D2AB4862F535}" sibTransId="{8FBAF8CD-0359-4597-AB72-E13694B62118}"/>
    <dgm:cxn modelId="{A8CB1B5E-220E-47B8-9374-550482A7E9BA}" type="presOf" srcId="{B3F651A4-7D7E-460F-BAD2-652B981CBE4F}" destId="{D2F3D4F7-54D3-49EF-933A-A91B93AB55AE}" srcOrd="0" destOrd="0" presId="urn:microsoft.com/office/officeart/2005/8/layout/chevron1"/>
    <dgm:cxn modelId="{33C220DA-3690-45D7-9E3A-33CA3A7AF4D6}" type="presOf" srcId="{9DB4EEEF-D8FD-4AA4-A642-F679EAE7665B}" destId="{C3CC559A-C6D6-4318-8785-A143A90F0BB1}" srcOrd="0" destOrd="0" presId="urn:microsoft.com/office/officeart/2005/8/layout/chevron1"/>
    <dgm:cxn modelId="{81331E78-90CF-4F88-B071-2A45E4B9B63C}" type="presOf" srcId="{966FAB28-753C-465B-B465-E30F57B0B42F}" destId="{4C4A692E-6972-4214-B4F7-6C1684197588}" srcOrd="0" destOrd="0" presId="urn:microsoft.com/office/officeart/2005/8/layout/chevron1"/>
    <dgm:cxn modelId="{3F5CFCBB-F353-4924-87A7-9654D59AB89E}" srcId="{9DB4EEEF-D8FD-4AA4-A642-F679EAE7665B}" destId="{09C1B5BD-CC18-480B-8B1E-3267E5156281}" srcOrd="1" destOrd="0" parTransId="{7ADA7377-8ECD-4F04-8DF3-F1D92D61EEA4}" sibTransId="{DA927DB3-656A-408E-9995-ECF365FA5079}"/>
    <dgm:cxn modelId="{A11A11B9-2A00-4BCF-8A50-5209F2EAA209}" type="presOf" srcId="{09C1B5BD-CC18-480B-8B1E-3267E5156281}" destId="{7D23F545-797B-49B4-9E23-CD637278EB51}" srcOrd="0" destOrd="0" presId="urn:microsoft.com/office/officeart/2005/8/layout/chevron1"/>
    <dgm:cxn modelId="{0F04240E-B4D1-46DE-AD07-4856BE7E678C}" srcId="{9DB4EEEF-D8FD-4AA4-A642-F679EAE7665B}" destId="{FD6087C6-2532-41D7-8ABB-1A5F099A96E3}" srcOrd="6" destOrd="0" parTransId="{11A73568-E5FB-47BA-ACDD-EE9DA0733696}" sibTransId="{8FDDE9D7-570C-474F-A8DB-1D2320540B0F}"/>
    <dgm:cxn modelId="{005D1325-B836-40CD-97A1-73D05739E840}" type="presParOf" srcId="{C3CC559A-C6D6-4318-8785-A143A90F0BB1}" destId="{D2F3D4F7-54D3-49EF-933A-A91B93AB55AE}" srcOrd="0" destOrd="0" presId="urn:microsoft.com/office/officeart/2005/8/layout/chevron1"/>
    <dgm:cxn modelId="{16850CD4-49B4-4391-A19D-E612D0619A76}" type="presParOf" srcId="{C3CC559A-C6D6-4318-8785-A143A90F0BB1}" destId="{DA4D0B74-7AF2-4611-8E63-DF5253A86802}" srcOrd="1" destOrd="0" presId="urn:microsoft.com/office/officeart/2005/8/layout/chevron1"/>
    <dgm:cxn modelId="{86D801E8-246D-4D52-913E-FF6D01817BC5}" type="presParOf" srcId="{C3CC559A-C6D6-4318-8785-A143A90F0BB1}" destId="{7D23F545-797B-49B4-9E23-CD637278EB51}" srcOrd="2" destOrd="0" presId="urn:microsoft.com/office/officeart/2005/8/layout/chevron1"/>
    <dgm:cxn modelId="{59719DAE-90E5-4C5C-AF9E-E10C3C1422E5}" type="presParOf" srcId="{C3CC559A-C6D6-4318-8785-A143A90F0BB1}" destId="{8CEF8CF8-FDA1-49C2-B36D-69F64BEC3889}" srcOrd="3" destOrd="0" presId="urn:microsoft.com/office/officeart/2005/8/layout/chevron1"/>
    <dgm:cxn modelId="{E4F19453-4C9C-4A0E-B84A-970D24D3B20B}" type="presParOf" srcId="{C3CC559A-C6D6-4318-8785-A143A90F0BB1}" destId="{4C4A692E-6972-4214-B4F7-6C1684197588}" srcOrd="4" destOrd="0" presId="urn:microsoft.com/office/officeart/2005/8/layout/chevron1"/>
    <dgm:cxn modelId="{1B93C6FF-C1FC-4EEA-B76B-CDCD117EA4A1}" type="presParOf" srcId="{C3CC559A-C6D6-4318-8785-A143A90F0BB1}" destId="{0E76DFF9-8334-428A-BF16-24BDCB1D1EAD}" srcOrd="5" destOrd="0" presId="urn:microsoft.com/office/officeart/2005/8/layout/chevron1"/>
    <dgm:cxn modelId="{D90B7F0F-9C8F-4F4E-AF67-4A7F16FC815C}" type="presParOf" srcId="{C3CC559A-C6D6-4318-8785-A143A90F0BB1}" destId="{EDDB355D-E0C3-43C5-B3FC-53B7EC61B7D2}" srcOrd="6" destOrd="0" presId="urn:microsoft.com/office/officeart/2005/8/layout/chevron1"/>
    <dgm:cxn modelId="{771E2251-4F5A-4653-B8AF-55976E48D65B}" type="presParOf" srcId="{C3CC559A-C6D6-4318-8785-A143A90F0BB1}" destId="{A415D15D-F38C-46E6-A7ED-4E70B6501BE3}" srcOrd="7" destOrd="0" presId="urn:microsoft.com/office/officeart/2005/8/layout/chevron1"/>
    <dgm:cxn modelId="{EED841B8-0B08-4E89-B42A-CF0E7207AC12}" type="presParOf" srcId="{C3CC559A-C6D6-4318-8785-A143A90F0BB1}" destId="{680B7846-25C6-403B-A4AC-9876B26C3752}" srcOrd="8" destOrd="0" presId="urn:microsoft.com/office/officeart/2005/8/layout/chevron1"/>
    <dgm:cxn modelId="{358EB0F0-D8F1-4311-9AD6-C15D8C49C581}" type="presParOf" srcId="{C3CC559A-C6D6-4318-8785-A143A90F0BB1}" destId="{6B5CBE7D-7876-4DBD-9548-25701A0EFB1F}" srcOrd="9" destOrd="0" presId="urn:microsoft.com/office/officeart/2005/8/layout/chevron1"/>
    <dgm:cxn modelId="{25E8093A-97EF-49CB-8C4C-F7734FD1E002}" type="presParOf" srcId="{C3CC559A-C6D6-4318-8785-A143A90F0BB1}" destId="{98E192B5-DC29-44B1-915A-CAA9A6E3228A}" srcOrd="10" destOrd="0" presId="urn:microsoft.com/office/officeart/2005/8/layout/chevron1"/>
    <dgm:cxn modelId="{17DF2A32-FE64-4D7F-A84E-8A7DF946B546}" type="presParOf" srcId="{C3CC559A-C6D6-4318-8785-A143A90F0BB1}" destId="{84475922-3EE0-4CA3-ACE2-B6EEE07F96DE}" srcOrd="11" destOrd="0" presId="urn:microsoft.com/office/officeart/2005/8/layout/chevron1"/>
    <dgm:cxn modelId="{A89BDACA-732F-4862-A2EC-976E1A25C41B}" type="presParOf" srcId="{C3CC559A-C6D6-4318-8785-A143A90F0BB1}" destId="{FC626ADA-3477-4339-BF3B-416AEC5A906F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66A78-60CD-408F-80FA-4EB8571DC005}">
      <dsp:nvSpPr>
        <dsp:cNvPr id="0" name=""/>
        <dsp:cNvSpPr/>
      </dsp:nvSpPr>
      <dsp:spPr>
        <a:xfrm>
          <a:off x="82381" y="307456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45 řádných a korespondenčních jednání Pracovních skupin ŘV BMO</a:t>
          </a:r>
        </a:p>
      </dsp:txBody>
      <dsp:txXfrm>
        <a:off x="82381" y="307456"/>
        <a:ext cx="2706687" cy="1624012"/>
      </dsp:txXfrm>
    </dsp:sp>
    <dsp:sp modelId="{3FFED645-306C-433C-9CD5-574564C5FD83}">
      <dsp:nvSpPr>
        <dsp:cNvPr id="0" name=""/>
        <dsp:cNvSpPr/>
      </dsp:nvSpPr>
      <dsp:spPr>
        <a:xfrm>
          <a:off x="4902342" y="271842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51 řádných a korespondenčních jednání ŘV BMO</a:t>
          </a:r>
        </a:p>
      </dsp:txBody>
      <dsp:txXfrm>
        <a:off x="4902342" y="271842"/>
        <a:ext cx="2706687" cy="1624012"/>
      </dsp:txXfrm>
    </dsp:sp>
    <dsp:sp modelId="{E9C7365A-1BC4-47EF-B76C-919ACA9F1E24}">
      <dsp:nvSpPr>
        <dsp:cNvPr id="0" name=""/>
        <dsp:cNvSpPr/>
      </dsp:nvSpPr>
      <dsp:spPr>
        <a:xfrm>
          <a:off x="123550" y="3305995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2 metropolitní konference</a:t>
          </a:r>
        </a:p>
      </dsp:txBody>
      <dsp:txXfrm>
        <a:off x="123550" y="3305995"/>
        <a:ext cx="2706687" cy="1624012"/>
      </dsp:txXfrm>
    </dsp:sp>
    <dsp:sp modelId="{573F6DEF-AAA2-4E57-94A6-F45E31A38316}">
      <dsp:nvSpPr>
        <dsp:cNvPr id="0" name=""/>
        <dsp:cNvSpPr/>
      </dsp:nvSpPr>
      <dsp:spPr>
        <a:xfrm>
          <a:off x="5421312" y="2095034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4,9 mld. Kč</a:t>
          </a:r>
        </a:p>
      </dsp:txBody>
      <dsp:txXfrm>
        <a:off x="5421312" y="2095034"/>
        <a:ext cx="2706687" cy="1624012"/>
      </dsp:txXfrm>
    </dsp:sp>
    <dsp:sp modelId="{C115961A-2CA5-4C32-8EB9-DE09AA8904A8}">
      <dsp:nvSpPr>
        <dsp:cNvPr id="0" name=""/>
        <dsp:cNvSpPr/>
      </dsp:nvSpPr>
      <dsp:spPr>
        <a:xfrm>
          <a:off x="2424721" y="1773734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201 projednaných projektových záměrů</a:t>
          </a:r>
        </a:p>
      </dsp:txBody>
      <dsp:txXfrm>
        <a:off x="2424721" y="1773734"/>
        <a:ext cx="2706687" cy="1624012"/>
      </dsp:txXfrm>
    </dsp:sp>
    <dsp:sp modelId="{2EC66AA9-4436-4C74-B9D1-452455EB115F}">
      <dsp:nvSpPr>
        <dsp:cNvPr id="0" name=""/>
        <dsp:cNvSpPr/>
      </dsp:nvSpPr>
      <dsp:spPr>
        <a:xfrm>
          <a:off x="3996197" y="3580464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>
              <a:latin typeface="Arial" panose="020B0604020202020204" pitchFamily="34" charset="0"/>
              <a:cs typeface="Arial" panose="020B0604020202020204" pitchFamily="34" charset="0"/>
            </a:rPr>
            <a:t>122 úspěšných projektů</a:t>
          </a:r>
        </a:p>
      </dsp:txBody>
      <dsp:txXfrm>
        <a:off x="3996197" y="3580464"/>
        <a:ext cx="2706687" cy="1624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66A78-60CD-408F-80FA-4EB8571DC005}">
      <dsp:nvSpPr>
        <dsp:cNvPr id="0" name=""/>
        <dsp:cNvSpPr/>
      </dsp:nvSpPr>
      <dsp:spPr>
        <a:xfrm>
          <a:off x="0" y="329510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885 parkovacích míst</a:t>
          </a:r>
        </a:p>
      </dsp:txBody>
      <dsp:txXfrm>
        <a:off x="0" y="329510"/>
        <a:ext cx="2706687" cy="1624012"/>
      </dsp:txXfrm>
    </dsp:sp>
    <dsp:sp modelId="{3FFED645-306C-433C-9CD5-574564C5FD83}">
      <dsp:nvSpPr>
        <dsp:cNvPr id="0" name=""/>
        <dsp:cNvSpPr/>
      </dsp:nvSpPr>
      <dsp:spPr>
        <a:xfrm>
          <a:off x="5421312" y="398060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3 přestupní terminály</a:t>
          </a:r>
        </a:p>
      </dsp:txBody>
      <dsp:txXfrm>
        <a:off x="5421312" y="398060"/>
        <a:ext cx="2706687" cy="1624012"/>
      </dsp:txXfrm>
    </dsp:sp>
    <dsp:sp modelId="{E9C7365A-1BC4-47EF-B76C-919ACA9F1E24}">
      <dsp:nvSpPr>
        <dsp:cNvPr id="0" name=""/>
        <dsp:cNvSpPr/>
      </dsp:nvSpPr>
      <dsp:spPr>
        <a:xfrm>
          <a:off x="0" y="2927064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přes 31 km cyklostezek</a:t>
          </a:r>
        </a:p>
      </dsp:txBody>
      <dsp:txXfrm>
        <a:off x="0" y="2927064"/>
        <a:ext cx="2706687" cy="1624012"/>
      </dsp:txXfrm>
    </dsp:sp>
    <dsp:sp modelId="{573F6DEF-AAA2-4E57-94A6-F45E31A38316}">
      <dsp:nvSpPr>
        <dsp:cNvPr id="0" name=""/>
        <dsp:cNvSpPr/>
      </dsp:nvSpPr>
      <dsp:spPr>
        <a:xfrm>
          <a:off x="2864802" y="1518380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odborné učebny ZŠ a SŠ a kapacity v MŠ pro 10 501 žáků</a:t>
          </a:r>
        </a:p>
      </dsp:txBody>
      <dsp:txXfrm>
        <a:off x="2864802" y="1518380"/>
        <a:ext cx="2706687" cy="1624012"/>
      </dsp:txXfrm>
    </dsp:sp>
    <dsp:sp modelId="{C115961A-2CA5-4C32-8EB9-DE09AA8904A8}">
      <dsp:nvSpPr>
        <dsp:cNvPr id="0" name=""/>
        <dsp:cNvSpPr/>
      </dsp:nvSpPr>
      <dsp:spPr>
        <a:xfrm>
          <a:off x="2507086" y="3761704"/>
          <a:ext cx="2706687" cy="1624012"/>
        </a:xfrm>
        <a:prstGeom prst="rect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133 sociálních bytů</a:t>
          </a:r>
        </a:p>
      </dsp:txBody>
      <dsp:txXfrm>
        <a:off x="2507086" y="3761704"/>
        <a:ext cx="2706687" cy="1624012"/>
      </dsp:txXfrm>
    </dsp:sp>
    <dsp:sp modelId="{2EC66AA9-4436-4C74-B9D1-452455EB115F}">
      <dsp:nvSpPr>
        <dsp:cNvPr id="0" name=""/>
        <dsp:cNvSpPr/>
      </dsp:nvSpPr>
      <dsp:spPr>
        <a:xfrm>
          <a:off x="5421312" y="3116500"/>
          <a:ext cx="2706687" cy="1624012"/>
        </a:xfrm>
        <a:prstGeom prst="rect">
          <a:avLst/>
        </a:prstGeom>
        <a:solidFill>
          <a:srgbClr val="002D72"/>
        </a:solidFill>
        <a:ln w="12700" cap="flat" cmpd="sng" algn="ctr">
          <a:solidFill>
            <a:srgbClr val="002D7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600" kern="1200" dirty="0">
              <a:latin typeface="Arial" panose="020B0604020202020204" pitchFamily="34" charset="0"/>
              <a:cs typeface="Arial" panose="020B0604020202020204" pitchFamily="34" charset="0"/>
            </a:rPr>
            <a:t>4,37 km nových tramvajových a trolejbusových tratí</a:t>
          </a:r>
        </a:p>
      </dsp:txBody>
      <dsp:txXfrm>
        <a:off x="5421312" y="3116500"/>
        <a:ext cx="2706687" cy="1624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38C407-6AB6-4E65-B86D-D67C52230146}">
      <dsp:nvSpPr>
        <dsp:cNvPr id="0" name=""/>
        <dsp:cNvSpPr/>
      </dsp:nvSpPr>
      <dsp:spPr>
        <a:xfrm>
          <a:off x="0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Červen 2019</a:t>
          </a:r>
        </a:p>
      </dsp:txBody>
      <dsp:txXfrm>
        <a:off x="348718" y="689889"/>
        <a:ext cx="1046153" cy="697435"/>
      </dsp:txXfrm>
    </dsp:sp>
    <dsp:sp modelId="{52AD55BC-74AA-45E7-9953-1CFB63A48EC6}">
      <dsp:nvSpPr>
        <dsp:cNvPr id="0" name=""/>
        <dsp:cNvSpPr/>
      </dsp:nvSpPr>
      <dsp:spPr>
        <a:xfrm>
          <a:off x="1569229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Listopad 2019</a:t>
          </a:r>
        </a:p>
      </dsp:txBody>
      <dsp:txXfrm>
        <a:off x="1917947" y="689889"/>
        <a:ext cx="1046153" cy="697435"/>
      </dsp:txXfrm>
    </dsp:sp>
    <dsp:sp modelId="{0CA20ADA-C2FF-425F-9C4E-E6DC8148E5B9}">
      <dsp:nvSpPr>
        <dsp:cNvPr id="0" name=""/>
        <dsp:cNvSpPr/>
      </dsp:nvSpPr>
      <dsp:spPr>
        <a:xfrm>
          <a:off x="3138459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Leden – květen 2020</a:t>
          </a:r>
        </a:p>
      </dsp:txBody>
      <dsp:txXfrm>
        <a:off x="3487177" y="689889"/>
        <a:ext cx="1046153" cy="697435"/>
      </dsp:txXfrm>
    </dsp:sp>
    <dsp:sp modelId="{74AA3C95-E0D5-4C67-8A38-C73A08873711}">
      <dsp:nvSpPr>
        <dsp:cNvPr id="0" name=""/>
        <dsp:cNvSpPr/>
      </dsp:nvSpPr>
      <dsp:spPr>
        <a:xfrm>
          <a:off x="4707689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Květen – říjen 2020</a:t>
          </a:r>
        </a:p>
      </dsp:txBody>
      <dsp:txXfrm>
        <a:off x="5056407" y="689889"/>
        <a:ext cx="1046153" cy="697435"/>
      </dsp:txXfrm>
    </dsp:sp>
    <dsp:sp modelId="{DA5B56BF-15F2-46E2-81AD-4C17691F09D0}">
      <dsp:nvSpPr>
        <dsp:cNvPr id="0" name=""/>
        <dsp:cNvSpPr/>
      </dsp:nvSpPr>
      <dsp:spPr>
        <a:xfrm>
          <a:off x="6276919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Podzim/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zima 2020</a:t>
          </a:r>
        </a:p>
      </dsp:txBody>
      <dsp:txXfrm>
        <a:off x="6625637" y="689889"/>
        <a:ext cx="1046153" cy="697435"/>
      </dsp:txXfrm>
    </dsp:sp>
    <dsp:sp modelId="{8D2117E7-83A0-46ED-8640-8DE9858206E5}">
      <dsp:nvSpPr>
        <dsp:cNvPr id="0" name=""/>
        <dsp:cNvSpPr/>
      </dsp:nvSpPr>
      <dsp:spPr>
        <a:xfrm>
          <a:off x="7846149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Jaro 2021</a:t>
          </a:r>
        </a:p>
      </dsp:txBody>
      <dsp:txXfrm>
        <a:off x="8194867" y="689889"/>
        <a:ext cx="1046153" cy="697435"/>
      </dsp:txXfrm>
    </dsp:sp>
    <dsp:sp modelId="{601F06D6-32E7-4E5D-85E3-A51B66C03B35}">
      <dsp:nvSpPr>
        <dsp:cNvPr id="0" name=""/>
        <dsp:cNvSpPr/>
      </dsp:nvSpPr>
      <dsp:spPr>
        <a:xfrm>
          <a:off x="9415379" y="689889"/>
          <a:ext cx="1743588" cy="697435"/>
        </a:xfrm>
        <a:prstGeom prst="chevron">
          <a:avLst/>
        </a:prstGeom>
        <a:solidFill>
          <a:srgbClr val="002D7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alibri" panose="020F0502020204030204" pitchFamily="34" charset="0"/>
            <a:buChar char="–"/>
          </a:pPr>
          <a:r>
            <a:rPr lang="cs-CZ" sz="1400" b="1" kern="1200" dirty="0">
              <a:latin typeface="Arial" panose="020B0604020202020204" pitchFamily="34" charset="0"/>
              <a:cs typeface="Arial" panose="020B0604020202020204" pitchFamily="34" charset="0"/>
            </a:rPr>
            <a:t>Léto 2021</a:t>
          </a:r>
        </a:p>
      </dsp:txBody>
      <dsp:txXfrm>
        <a:off x="9764097" y="689889"/>
        <a:ext cx="1046153" cy="6974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B30F5-1AC9-415A-AD3D-A07F0DD3A2C6}">
      <dsp:nvSpPr>
        <dsp:cNvPr id="0" name=""/>
        <dsp:cNvSpPr/>
      </dsp:nvSpPr>
      <dsp:spPr>
        <a:xfrm>
          <a:off x="0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První společné jednání všech členů pracovních skupin k tvorbě ISR BMO 21+</a:t>
          </a:r>
        </a:p>
      </dsp:txBody>
      <dsp:txXfrm>
        <a:off x="349654" y="375182"/>
        <a:ext cx="1048963" cy="699308"/>
      </dsp:txXfrm>
    </dsp:sp>
    <dsp:sp modelId="{2D0C6099-BD1E-4498-9189-EED3D0CC0C58}">
      <dsp:nvSpPr>
        <dsp:cNvPr id="0" name=""/>
        <dsp:cNvSpPr/>
      </dsp:nvSpPr>
      <dsp:spPr>
        <a:xfrm>
          <a:off x="1573444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Druhé společné jednání všech členů pracovních skupin</a:t>
          </a:r>
        </a:p>
      </dsp:txBody>
      <dsp:txXfrm>
        <a:off x="1923098" y="375182"/>
        <a:ext cx="1048963" cy="699308"/>
      </dsp:txXfrm>
    </dsp:sp>
    <dsp:sp modelId="{4D5E58E9-F77B-4628-8DC1-989DCAA91B7C}">
      <dsp:nvSpPr>
        <dsp:cNvPr id="0" name=""/>
        <dsp:cNvSpPr/>
      </dsp:nvSpPr>
      <dsp:spPr>
        <a:xfrm>
          <a:off x="3146888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Proces tvorby analytických východisek </a:t>
          </a:r>
        </a:p>
      </dsp:txBody>
      <dsp:txXfrm>
        <a:off x="3496542" y="375182"/>
        <a:ext cx="1048963" cy="699308"/>
      </dsp:txXfrm>
    </dsp:sp>
    <dsp:sp modelId="{EAA954FC-A40A-483D-A743-CEEF1A432F95}">
      <dsp:nvSpPr>
        <dsp:cNvPr id="0" name=""/>
        <dsp:cNvSpPr/>
      </dsp:nvSpPr>
      <dsp:spPr>
        <a:xfrm>
          <a:off x="4720332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Dílčí jednání PS k metropolitním tématům vč. připomínkovacího procesu</a:t>
          </a:r>
        </a:p>
      </dsp:txBody>
      <dsp:txXfrm>
        <a:off x="5069986" y="375182"/>
        <a:ext cx="1048963" cy="699308"/>
      </dsp:txXfrm>
    </dsp:sp>
    <dsp:sp modelId="{7A0EAC1F-D4EF-492F-AB7E-049FB33B24F2}">
      <dsp:nvSpPr>
        <dsp:cNvPr id="0" name=""/>
        <dsp:cNvSpPr/>
      </dsp:nvSpPr>
      <dsp:spPr>
        <a:xfrm>
          <a:off x="6293777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Aktualizace sběru strategický projektů</a:t>
          </a:r>
        </a:p>
      </dsp:txBody>
      <dsp:txXfrm>
        <a:off x="6643431" y="375182"/>
        <a:ext cx="1048963" cy="699308"/>
      </dsp:txXfrm>
    </dsp:sp>
    <dsp:sp modelId="{C928A8C9-5AC9-4313-8553-96FFACBEF9C7}">
      <dsp:nvSpPr>
        <dsp:cNvPr id="0" name=""/>
        <dsp:cNvSpPr/>
      </dsp:nvSpPr>
      <dsp:spPr>
        <a:xfrm>
          <a:off x="7867221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Dílčí jednání PS k opatřením, integrovaný řešením</a:t>
          </a:r>
        </a:p>
      </dsp:txBody>
      <dsp:txXfrm>
        <a:off x="8216875" y="375182"/>
        <a:ext cx="1048963" cy="699308"/>
      </dsp:txXfrm>
    </dsp:sp>
    <dsp:sp modelId="{F24120DB-DD6A-4BA7-BA6F-D9F075C1BD60}">
      <dsp:nvSpPr>
        <dsp:cNvPr id="0" name=""/>
        <dsp:cNvSpPr/>
      </dsp:nvSpPr>
      <dsp:spPr>
        <a:xfrm>
          <a:off x="9440665" y="375182"/>
          <a:ext cx="1748271" cy="699308"/>
        </a:xfrm>
        <a:prstGeom prst="chevron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900" b="1" kern="1200" dirty="0">
              <a:latin typeface="Arial" panose="020B0604020202020204" pitchFamily="34" charset="0"/>
              <a:cs typeface="Arial" panose="020B0604020202020204" pitchFamily="34" charset="0"/>
            </a:rPr>
            <a:t>Diskuse k dosavadní verzi ISR BMO 21+</a:t>
          </a:r>
        </a:p>
      </dsp:txBody>
      <dsp:txXfrm>
        <a:off x="9790319" y="375182"/>
        <a:ext cx="1048963" cy="6993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3D4F7-54D3-49EF-933A-A91B93AB55AE}">
      <dsp:nvSpPr>
        <dsp:cNvPr id="0" name=""/>
        <dsp:cNvSpPr/>
      </dsp:nvSpPr>
      <dsp:spPr>
        <a:xfrm>
          <a:off x="0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Vznik databáze </a:t>
          </a:r>
          <a:r>
            <a:rPr lang="cs-CZ" sz="1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strategic</a:t>
          </a: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. projektů </a:t>
          </a:r>
        </a:p>
      </dsp:txBody>
      <dsp:txXfrm>
        <a:off x="448928" y="811980"/>
        <a:ext cx="866327" cy="897856"/>
      </dsp:txXfrm>
    </dsp:sp>
    <dsp:sp modelId="{7D23F545-797B-49B4-9E23-CD637278EB51}">
      <dsp:nvSpPr>
        <dsp:cNvPr id="0" name=""/>
        <dsp:cNvSpPr/>
      </dsp:nvSpPr>
      <dsp:spPr>
        <a:xfrm>
          <a:off x="1587764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Tvorba vize rozvoje BMO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Diskuse nad metropolitními tématy</a:t>
          </a:r>
        </a:p>
      </dsp:txBody>
      <dsp:txXfrm>
        <a:off x="2036692" y="811980"/>
        <a:ext cx="866327" cy="897856"/>
      </dsp:txXfrm>
    </dsp:sp>
    <dsp:sp modelId="{4C4A692E-6972-4214-B4F7-6C1684197588}">
      <dsp:nvSpPr>
        <dsp:cNvPr id="0" name=""/>
        <dsp:cNvSpPr/>
      </dsp:nvSpPr>
      <dsp:spPr>
        <a:xfrm>
          <a:off x="3175529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Nové vymezení BMO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Dokončená analytická východiska</a:t>
          </a:r>
        </a:p>
      </dsp:txBody>
      <dsp:txXfrm>
        <a:off x="3624457" y="811980"/>
        <a:ext cx="866327" cy="897856"/>
      </dsp:txXfrm>
    </dsp:sp>
    <dsp:sp modelId="{EDDB355D-E0C3-43C5-B3FC-53B7EC61B7D2}">
      <dsp:nvSpPr>
        <dsp:cNvPr id="0" name=""/>
        <dsp:cNvSpPr/>
      </dsp:nvSpPr>
      <dsp:spPr>
        <a:xfrm>
          <a:off x="4763294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Metropolitní témata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Vznik strategického skeletu</a:t>
          </a:r>
        </a:p>
      </dsp:txBody>
      <dsp:txXfrm>
        <a:off x="5212222" y="811980"/>
        <a:ext cx="866327" cy="897856"/>
      </dsp:txXfrm>
    </dsp:sp>
    <dsp:sp modelId="{680B7846-25C6-403B-A4AC-9876B26C3752}">
      <dsp:nvSpPr>
        <dsp:cNvPr id="0" name=""/>
        <dsp:cNvSpPr/>
      </dsp:nvSpPr>
      <dsp:spPr>
        <a:xfrm>
          <a:off x="6351059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Aktualizace </a:t>
          </a:r>
          <a:r>
            <a:rPr lang="cs-CZ" sz="1000" b="1" kern="1200" dirty="0" err="1">
              <a:latin typeface="Arial" panose="020B0604020202020204" pitchFamily="34" charset="0"/>
              <a:cs typeface="Arial" panose="020B0604020202020204" pitchFamily="34" charset="0"/>
            </a:rPr>
            <a:t>strategic</a:t>
          </a: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. projektů, úprava opatření</a:t>
          </a:r>
        </a:p>
      </dsp:txBody>
      <dsp:txXfrm>
        <a:off x="6799987" y="811980"/>
        <a:ext cx="866327" cy="897856"/>
      </dsp:txXfrm>
    </dsp:sp>
    <dsp:sp modelId="{98E192B5-DC29-44B1-915A-CAA9A6E3228A}">
      <dsp:nvSpPr>
        <dsp:cNvPr id="0" name=""/>
        <dsp:cNvSpPr/>
      </dsp:nvSpPr>
      <dsp:spPr>
        <a:xfrm>
          <a:off x="7938824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Upravené opatření strategie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Integrovaná řešení</a:t>
          </a:r>
        </a:p>
      </dsp:txBody>
      <dsp:txXfrm>
        <a:off x="8387752" y="811980"/>
        <a:ext cx="866327" cy="897856"/>
      </dsp:txXfrm>
    </dsp:sp>
    <dsp:sp modelId="{FC626ADA-3477-4339-BF3B-416AEC5A906F}">
      <dsp:nvSpPr>
        <dsp:cNvPr id="0" name=""/>
        <dsp:cNvSpPr/>
      </dsp:nvSpPr>
      <dsp:spPr>
        <a:xfrm>
          <a:off x="9526589" y="811980"/>
          <a:ext cx="1764183" cy="897856"/>
        </a:xfrm>
        <a:prstGeom prst="chevron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000" b="1" kern="1200" dirty="0" err="1">
              <a:latin typeface="Arial" panose="020B0604020202020204" pitchFamily="34" charset="0"/>
              <a:cs typeface="Arial" panose="020B0604020202020204" pitchFamily="34" charset="0"/>
            </a:rPr>
            <a:t>Prefinální</a:t>
          </a:r>
          <a:r>
            <a:rPr lang="cs-CZ" sz="1000" b="1" kern="1200" dirty="0">
              <a:latin typeface="Arial" panose="020B0604020202020204" pitchFamily="34" charset="0"/>
              <a:cs typeface="Arial" panose="020B0604020202020204" pitchFamily="34" charset="0"/>
            </a:rPr>
            <a:t> verze strategie – analytická a koncepční část vč. IŘ</a:t>
          </a:r>
        </a:p>
      </dsp:txBody>
      <dsp:txXfrm>
        <a:off x="9975517" y="811980"/>
        <a:ext cx="866327" cy="8978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E8415-7FC3-4B25-8B42-34C7C5F772CD}" type="datetimeFigureOut">
              <a:rPr lang="en-GB" smtClean="0"/>
              <a:t>30/08/2021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981A-2BDF-4695-B155-0A5A25BD29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609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A9B5B5EE-9D03-4B92-A3B5-70722663B2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72ABB9F6-A905-4599-B5C3-1B85920264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A0309F55-954C-4DEF-A4AB-9C41682429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9218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2A43246-02E3-4A44-8C18-186A82F70317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43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E19C6-7887-4751-966C-51F999A62324}" type="datetime1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771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87F891-2E85-49F3-BC94-FA618144AEF8}" type="datetime1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5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AAEEC-DCA3-4A9A-B298-843595F1A7A8}" type="datetime1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53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A74C34-4EE6-449B-9412-F6909704E871}" type="datetime1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70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C9979C-875A-4A68-BC78-36DE481E1B4A}" type="datetime1">
              <a:rPr lang="en-GB" smtClean="0"/>
              <a:t>30/08/2021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842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D8BAC-09F6-4A59-8066-CE667EDAE41B}" type="datetime1">
              <a:rPr lang="en-GB" smtClean="0"/>
              <a:t>30/08/2021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38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786DC2-F80E-4CF4-86FF-C4B97E3D7472}" type="datetime1">
              <a:rPr lang="en-GB" smtClean="0"/>
              <a:t>30/08/2021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39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5DE137-EA74-45A2-8332-35A5084B4BCC}" type="datetime1">
              <a:rPr lang="en-GB" smtClean="0"/>
              <a:t>30/08/2021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98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534569-237D-4C3B-8CDF-9ADB93E9A6DD}" type="datetime1">
              <a:rPr lang="en-GB" smtClean="0"/>
              <a:t>30/08/2021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9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21F0B6-0025-41B2-9DEB-D33DADC44921}" type="datetime1">
              <a:rPr lang="en-GB" smtClean="0"/>
              <a:t>30/08/2021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794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7AE885-5ED9-4E87-8323-56B75807C296}" type="datetime1">
              <a:rPr lang="en-GB" smtClean="0"/>
              <a:t>30/08/2021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2DFA8-9EAA-46A4-A4C5-3EC1E4048D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30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000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hyperlink" Target="https://data.brno.cz/en/?tab=brnenska-metropolitni-oblast#viz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tropolitni.brno.cz/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A2E23E-A82D-46ED-AE49-E132E980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DFA8-9EAA-46A4-A4C5-3EC1E4048D0E}" type="slidenum">
              <a:rPr lang="en-GB" smtClean="0"/>
              <a:t>1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C114A5-0A48-40D3-8D8A-B4EAC6EE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8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F8137F-E051-4C24-9FFD-F6394BF2F832}"/>
              </a:ext>
            </a:extLst>
          </p:cNvPr>
          <p:cNvSpPr txBox="1"/>
          <p:nvPr/>
        </p:nvSpPr>
        <p:spPr>
          <a:xfrm>
            <a:off x="632149" y="1515090"/>
            <a:ext cx="1073646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cs-CZ" altLang="cs-CZ" sz="42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strategie rozvoje Brněnské metropolitní oblasti 21+ (a</a:t>
            </a:r>
            <a:r>
              <a:rPr lang="cs-CZ" sz="42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ktuální stav a budoucí harmonogram)</a:t>
            </a:r>
            <a:endParaRPr lang="cs-CZ" sz="2400" b="1" dirty="0">
              <a:solidFill>
                <a:srgbClr val="FFC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BFDD16E-4A4C-4B09-91C1-3D7981A8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13112"/>
            <a:ext cx="1780362" cy="6393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6FECA36-1B94-4FBF-AEAB-C8FF9E6A0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41" y="521911"/>
            <a:ext cx="1446555" cy="3397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2A7E95-73E0-4702-A037-57A8B150DE76}"/>
              </a:ext>
            </a:extLst>
          </p:cNvPr>
          <p:cNvSpPr txBox="1"/>
          <p:nvPr/>
        </p:nvSpPr>
        <p:spPr>
          <a:xfrm>
            <a:off x="9183237" y="6013358"/>
            <a:ext cx="258966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#jednejmetropolitne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06B29AD-BD55-468D-92A0-5C5DB2AA9A20}"/>
              </a:ext>
            </a:extLst>
          </p:cNvPr>
          <p:cNvSpPr/>
          <p:nvPr/>
        </p:nvSpPr>
        <p:spPr>
          <a:xfrm>
            <a:off x="632149" y="546453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i="1" dirty="0">
                <a:solidFill>
                  <a:srgbClr val="FFC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Roadshow IROP, 2. 9. 2021</a:t>
            </a:r>
          </a:p>
          <a:p>
            <a:r>
              <a:rPr lang="cs-CZ" sz="2400" b="1" dirty="0">
                <a:solidFill>
                  <a:srgbClr val="FFC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Petr ŠAŠINKA</a:t>
            </a:r>
          </a:p>
        </p:txBody>
      </p:sp>
    </p:spTree>
    <p:extLst>
      <p:ext uri="{BB962C8B-B14F-4D97-AF65-F5344CB8AC3E}">
        <p14:creationId xmlns:p14="http://schemas.microsoft.com/office/powerpoint/2010/main" val="372353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C437C1E0-984D-4DD1-8D93-015E34DFE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699" y="2097088"/>
            <a:ext cx="10793107" cy="4525962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Tramvajová trať Plotní (Dopravní podnik města Brna, a.s.) – OPD 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Tramvaj Plotní – soubor staveb – etapa 2-4 (Teplárny Brno, a.s.) – OPPIK</a:t>
            </a:r>
          </a:p>
          <a:p>
            <a:pPr marL="0" indent="0">
              <a:buNone/>
              <a:defRPr/>
            </a:pP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Modernizace ÚAN Zvonařka (ČSAD Brno holding, a.s.) – IROP</a:t>
            </a:r>
          </a:p>
          <a:p>
            <a:pPr marL="0" indent="0"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dotace ITI za 354 mil. Kč, celková investice více než 1,2 mld. Kč</a:t>
            </a:r>
          </a:p>
          <a:p>
            <a:pPr lvl="1">
              <a:defRPr/>
            </a:pPr>
            <a:endParaRPr lang="cs-CZ" altLang="cs-CZ" dirty="0"/>
          </a:p>
        </p:txBody>
      </p:sp>
      <p:pic>
        <p:nvPicPr>
          <p:cNvPr id="20484" name="Obrázek 2">
            <a:extLst>
              <a:ext uri="{FF2B5EF4-FFF2-40B4-BE49-F238E27FC236}">
                <a16:creationId xmlns:a16="http://schemas.microsoft.com/office/drawing/2014/main" id="{D10B4DA8-3B0D-466A-B7B8-0456D65E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6" y="4159250"/>
            <a:ext cx="45386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ázek 4">
            <a:extLst>
              <a:ext uri="{FF2B5EF4-FFF2-40B4-BE49-F238E27FC236}">
                <a16:creationId xmlns:a16="http://schemas.microsoft.com/office/drawing/2014/main" id="{1DC87365-C3DA-419A-9AB5-F000FFD6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1" y="4159250"/>
            <a:ext cx="449262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82788D4-2210-423B-81D1-7D73FCC49786}"/>
              </a:ext>
            </a:extLst>
          </p:cNvPr>
          <p:cNvSpPr txBox="1"/>
          <p:nvPr/>
        </p:nvSpPr>
        <p:spPr>
          <a:xfrm>
            <a:off x="520700" y="1106825"/>
            <a:ext cx="1079310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Integrované řešení: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doprava ve čtvrti Trnitá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471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3" y="785456"/>
            <a:ext cx="11096529" cy="33393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</a:p>
          <a:p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 tvorby ISR BMO 21+ </a:t>
            </a:r>
          </a:p>
          <a:p>
            <a: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(pojetí, témata, rozdíly oproti strategii 14-20 atd.)</a:t>
            </a:r>
          </a:p>
        </p:txBody>
      </p:sp>
    </p:spTree>
    <p:extLst>
      <p:ext uri="{BB962C8B-B14F-4D97-AF65-F5344CB8AC3E}">
        <p14:creationId xmlns:p14="http://schemas.microsoft.com/office/powerpoint/2010/main" val="3779175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6D5E05A7-5E7F-4AE7-943B-47FDAA37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35000"/>
            <a:ext cx="9471025" cy="1143000"/>
          </a:xfrm>
        </p:spPr>
        <p:txBody>
          <a:bodyPr/>
          <a:lstStyle/>
          <a:p>
            <a:pPr>
              <a:tabLst>
                <a:tab pos="447675" algn="l"/>
                <a:tab pos="628650" algn="l"/>
              </a:tabLst>
              <a:defRPr/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Srovnání strategie BMO </a:t>
            </a: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14-20 vs. 21+</a:t>
            </a:r>
          </a:p>
        </p:txBody>
      </p:sp>
      <p:graphicFrame>
        <p:nvGraphicFramePr>
          <p:cNvPr id="2" name="Zástupný symbol pro obsah 1">
            <a:extLst>
              <a:ext uri="{FF2B5EF4-FFF2-40B4-BE49-F238E27FC236}">
                <a16:creationId xmlns:a16="http://schemas.microsoft.com/office/drawing/2014/main" id="{EE829C3D-81A5-4D0D-94EA-A70BBB6FF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008365"/>
              </p:ext>
            </p:extLst>
          </p:nvPr>
        </p:nvGraphicFramePr>
        <p:xfrm>
          <a:off x="647700" y="1535113"/>
          <a:ext cx="9804399" cy="4786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133">
                  <a:extLst>
                    <a:ext uri="{9D8B030D-6E8A-4147-A177-3AD203B41FA5}">
                      <a16:colId xmlns:a16="http://schemas.microsoft.com/office/drawing/2014/main" val="3949593218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3168945178"/>
                    </a:ext>
                  </a:extLst>
                </a:gridCol>
                <a:gridCol w="3268133">
                  <a:extLst>
                    <a:ext uri="{9D8B030D-6E8A-4147-A177-3AD203B41FA5}">
                      <a16:colId xmlns:a16="http://schemas.microsoft.com/office/drawing/2014/main" val="3630001033"/>
                    </a:ext>
                  </a:extLst>
                </a:gridCol>
              </a:tblGrid>
              <a:tr h="773149">
                <a:tc>
                  <a:txBody>
                    <a:bodyPr/>
                    <a:lstStyle/>
                    <a:p>
                      <a:endParaRPr lang="cs-CZ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 BMO 2014-2020</a:t>
                      </a:r>
                    </a:p>
                    <a:p>
                      <a:endParaRPr lang="cs-CZ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Strategie BMO 21+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1610740447"/>
                  </a:ext>
                </a:extLst>
              </a:tr>
              <a:tr h="914431">
                <a:tc>
                  <a:txBody>
                    <a:bodyPr/>
                    <a:lstStyle/>
                    <a:p>
                      <a:r>
                        <a:rPr lang="cs-CZ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Témata ve strategii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Pouze ESIF (intervenční)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Pouze metropolitní (má dopady na více obcí v BMO)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3561837947"/>
                  </a:ext>
                </a:extLst>
              </a:tr>
              <a:tr h="773149">
                <a:tc>
                  <a:txBody>
                    <a:bodyPr/>
                    <a:lstStyle/>
                    <a:p>
                      <a:r>
                        <a:rPr lang="cs-CZ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Zaměření na podporu strategických projektů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částečně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výhradně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4021245127"/>
                  </a:ext>
                </a:extLst>
              </a:tr>
              <a:tr h="773149">
                <a:tc>
                  <a:txBody>
                    <a:bodyPr/>
                    <a:lstStyle/>
                    <a:p>
                      <a:r>
                        <a:rPr lang="cs-CZ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Strategické projekty uvedené ve strategii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278263258"/>
                  </a:ext>
                </a:extLst>
              </a:tr>
              <a:tr h="1104499">
                <a:tc>
                  <a:txBody>
                    <a:bodyPr/>
                    <a:lstStyle/>
                    <a:p>
                      <a:r>
                        <a:rPr lang="cs-CZ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Jednotný způsob implementace ITI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 (jednak ZS ITI na úrovni měst – EFDR, jednak na národní úrovni – CF, ESF)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 (ZS ITI na úrovni měst nebude)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2681770548"/>
                  </a:ext>
                </a:extLst>
              </a:tr>
              <a:tr h="447935">
                <a:tc>
                  <a:txBody>
                    <a:bodyPr/>
                    <a:lstStyle/>
                    <a:p>
                      <a:r>
                        <a:rPr lang="cs-CZ" sz="18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Další zdroje financování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</a:t>
                      </a:r>
                    </a:p>
                  </a:txBody>
                  <a:tcPr marL="91441" marR="91441" marT="45713" marB="45713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</a:txBody>
                  <a:tcPr marL="91441" marR="91441" marT="45713" marB="45713"/>
                </a:tc>
                <a:extLst>
                  <a:ext uri="{0D108BD9-81ED-4DB2-BD59-A6C34878D82A}">
                    <a16:rowId xmlns:a16="http://schemas.microsoft.com/office/drawing/2014/main" val="41938962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6823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7CE2333-B800-425D-9FB4-BFABE11BC4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524471"/>
              </p:ext>
            </p:extLst>
          </p:nvPr>
        </p:nvGraphicFramePr>
        <p:xfrm>
          <a:off x="409146" y="2064215"/>
          <a:ext cx="11158968" cy="2077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45A9685-2BE8-4B2F-85E4-06E37C423A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8979963"/>
              </p:ext>
            </p:extLst>
          </p:nvPr>
        </p:nvGraphicFramePr>
        <p:xfrm>
          <a:off x="379177" y="3630341"/>
          <a:ext cx="11188937" cy="1449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A23D078-C5F6-4A46-BBBC-71D6CE3795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486686"/>
              </p:ext>
            </p:extLst>
          </p:nvPr>
        </p:nvGraphicFramePr>
        <p:xfrm>
          <a:off x="277340" y="4419198"/>
          <a:ext cx="11290773" cy="2521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E95F4DBF-C903-41F8-A4B3-2ACAED5764B9}"/>
              </a:ext>
            </a:extLst>
          </p:cNvPr>
          <p:cNvSpPr txBox="1"/>
          <p:nvPr/>
        </p:nvSpPr>
        <p:spPr>
          <a:xfrm>
            <a:off x="599646" y="1481440"/>
            <a:ext cx="1149523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 tvorby </a:t>
            </a: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</a:t>
            </a:r>
          </a:p>
        </p:txBody>
      </p:sp>
    </p:spTree>
    <p:extLst>
      <p:ext uri="{BB962C8B-B14F-4D97-AF65-F5344CB8AC3E}">
        <p14:creationId xmlns:p14="http://schemas.microsoft.com/office/powerpoint/2010/main" val="2002728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3" y="1492449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Strategická část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 (vize)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0FBC408-72C5-4A0B-BCA1-2FE7BE5AB09C}"/>
              </a:ext>
            </a:extLst>
          </p:cNvPr>
          <p:cNvSpPr txBox="1"/>
          <p:nvPr/>
        </p:nvSpPr>
        <p:spPr>
          <a:xfrm>
            <a:off x="7676147" y="2827421"/>
            <a:ext cx="3718263" cy="328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SPOLEČNĚ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zasadíme o to, aby se Brněnská metropolitní oblast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UDRŽITELNĚ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VYVÁŽENĚ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rozvíjela v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PŘÍJEMNÉ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PROSPERUJÍCÍ</a:t>
            </a: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místo pro život.</a:t>
            </a: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0CE92E5C-D40A-4993-AD71-1625E79A0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94" y="2085124"/>
            <a:ext cx="4969011" cy="47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>
            <a:extLst>
              <a:ext uri="{FF2B5EF4-FFF2-40B4-BE49-F238E27FC236}">
                <a16:creationId xmlns:a16="http://schemas.microsoft.com/office/drawing/2014/main" id="{3CB25591-71F2-44BD-8EEE-D7137023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09101"/>
            <a:ext cx="2923674" cy="708025"/>
          </a:xfrm>
          <a:prstGeom prst="rect">
            <a:avLst/>
          </a:prstGeom>
          <a:solidFill>
            <a:srgbClr val="D36000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 obcí</a:t>
            </a:r>
          </a:p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702 000 obyvatel</a:t>
            </a:r>
          </a:p>
        </p:txBody>
      </p:sp>
    </p:spTree>
    <p:extLst>
      <p:ext uri="{BB962C8B-B14F-4D97-AF65-F5344CB8AC3E}">
        <p14:creationId xmlns:p14="http://schemas.microsoft.com/office/powerpoint/2010/main" val="404384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véPole 8">
            <a:extLst>
              <a:ext uri="{FF2B5EF4-FFF2-40B4-BE49-F238E27FC236}">
                <a16:creationId xmlns:a16="http://schemas.microsoft.com/office/drawing/2014/main" id="{7AA38DC1-47A9-4491-9453-1E44B743D5B0}"/>
              </a:ext>
            </a:extLst>
          </p:cNvPr>
          <p:cNvSpPr txBox="1"/>
          <p:nvPr/>
        </p:nvSpPr>
        <p:spPr>
          <a:xfrm>
            <a:off x="673449" y="536396"/>
            <a:ext cx="855801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Strategická část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 (prioritní oblasti a nové PS)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7FEE7FCB-7D30-48A4-9D09-9562682A21D2}"/>
              </a:ext>
            </a:extLst>
          </p:cNvPr>
          <p:cNvGraphicFramePr>
            <a:graphicFrameLocks noGrp="1"/>
          </p:cNvGraphicFramePr>
          <p:nvPr/>
        </p:nvGraphicFramePr>
        <p:xfrm>
          <a:off x="806116" y="1888958"/>
          <a:ext cx="10202779" cy="4657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34024">
                  <a:extLst>
                    <a:ext uri="{9D8B030D-6E8A-4147-A177-3AD203B41FA5}">
                      <a16:colId xmlns:a16="http://schemas.microsoft.com/office/drawing/2014/main" val="3706691957"/>
                    </a:ext>
                  </a:extLst>
                </a:gridCol>
                <a:gridCol w="2534024">
                  <a:extLst>
                    <a:ext uri="{9D8B030D-6E8A-4147-A177-3AD203B41FA5}">
                      <a16:colId xmlns:a16="http://schemas.microsoft.com/office/drawing/2014/main" val="3501745820"/>
                    </a:ext>
                  </a:extLst>
                </a:gridCol>
                <a:gridCol w="5134731">
                  <a:extLst>
                    <a:ext uri="{9D8B030D-6E8A-4147-A177-3AD203B41FA5}">
                      <a16:colId xmlns:a16="http://schemas.microsoft.com/office/drawing/2014/main" val="4119688088"/>
                    </a:ext>
                  </a:extLst>
                </a:gridCol>
              </a:tblGrid>
              <a:tr h="5536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Prioritní oblast</a:t>
                      </a:r>
                      <a:endParaRPr lang="cs-CZ" sz="1400" b="1" i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Nové pracovní skupiny</a:t>
                      </a:r>
                      <a:endParaRPr lang="cs-CZ" sz="1400" b="1" i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Témata řešená danou PS</a:t>
                      </a:r>
                      <a:endParaRPr lang="cs-CZ" sz="1400" b="1" i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36500"/>
                  </a:ext>
                </a:extLst>
              </a:tr>
              <a:tr h="8367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Mobilita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Udržitelná mobilita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Metropolitní/lokální udržitelná mobilita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Globální dostupnost BMO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38806"/>
                  </a:ext>
                </a:extLst>
              </a:tr>
              <a:tr h="10406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Životní prostředí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Životní prostředí 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 Voda a krajina v BMO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D. Odpadové hospodářství v BMO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E. Moderní a bezpečná energetika v BMO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79657"/>
                  </a:ext>
                </a:extLst>
              </a:tr>
              <a:tr h="11920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Veřejné služby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Sociální oblast a vzdělávání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 Školství a vzdělávání v BMO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 Infrastruktura a služby pro potřebné/ohrožené obyvatele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86381"/>
                  </a:ext>
                </a:extLst>
              </a:tr>
              <a:tr h="1034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Koordinace rozvoje</a:t>
                      </a: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Horizontální pracovní skupina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16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Rezidenční a komerční výstavba v BMO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 Rozvoj a institucionalizace spolupráce v BMO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altLang="cs-CZ" sz="16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 Trávení volného času v BMO</a:t>
                      </a:r>
                      <a:endParaRPr lang="cs-CZ" sz="16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67" marR="685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75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0702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99748" y="804451"/>
            <a:ext cx="109715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témata a opatření ISR BMO 21+</a:t>
            </a:r>
            <a:endParaRPr lang="cs-CZ" sz="4000" b="1" dirty="0">
              <a:solidFill>
                <a:srgbClr val="DA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F3BEB49-49A8-49BB-B79D-3A7CEB9294E6}"/>
              </a:ext>
            </a:extLst>
          </p:cNvPr>
          <p:cNvGraphicFramePr>
            <a:graphicFrameLocks noGrp="1"/>
          </p:cNvGraphicFramePr>
          <p:nvPr/>
        </p:nvGraphicFramePr>
        <p:xfrm>
          <a:off x="674307" y="1622854"/>
          <a:ext cx="10514399" cy="4784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9706">
                  <a:extLst>
                    <a:ext uri="{9D8B030D-6E8A-4147-A177-3AD203B41FA5}">
                      <a16:colId xmlns:a16="http://schemas.microsoft.com/office/drawing/2014/main" val="3501745820"/>
                    </a:ext>
                  </a:extLst>
                </a:gridCol>
                <a:gridCol w="3467747">
                  <a:extLst>
                    <a:ext uri="{9D8B030D-6E8A-4147-A177-3AD203B41FA5}">
                      <a16:colId xmlns:a16="http://schemas.microsoft.com/office/drawing/2014/main" val="3475581245"/>
                    </a:ext>
                  </a:extLst>
                </a:gridCol>
                <a:gridCol w="5676946">
                  <a:extLst>
                    <a:ext uri="{9D8B030D-6E8A-4147-A177-3AD203B41FA5}">
                      <a16:colId xmlns:a16="http://schemas.microsoft.com/office/drawing/2014/main" val="4119688088"/>
                    </a:ext>
                  </a:extLst>
                </a:gridCol>
              </a:tblGrid>
              <a:tr h="547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Metropolitní témata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Cíl strategie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Opatření ISR BMO 21+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36500"/>
                  </a:ext>
                </a:extLst>
              </a:tr>
              <a:tr h="154484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Téma A: Metropolitní/lokální udržitelná mobilita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A.I: Rozvíjet a propagovat funkční a udržitelný dopravní systém založený na kvalitní a atraktivní veřejné hromadné dopravě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A.1: Výstavba a zkvalitňování dopravních terminálů a parkovacích systémů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A.2: Zkapacitnění a prodloužení infrastruktury pro veřejnou drážní dopravu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A.3: Výstavba cyklostezek a budování doprovodné infrastruktury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A.4: Využívání nízkoemisních veřejných dopravních prostředků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38806"/>
                  </a:ext>
                </a:extLst>
              </a:tr>
              <a:tr h="1405186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A.II: Snižovat negativní dopady z dopravy (hluk, emise, intenzita, kongesce, ohrožení bezpečnosti)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A.5: Omezení/regulace individuální automobilové dopravy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A.6: Výstavba obchvatů obcí a měst, odklonění tranzitní automobilové dopravy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A.7: Rozvoj telematiky a odbavovacích systémů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79657"/>
                  </a:ext>
                </a:extLst>
              </a:tr>
              <a:tr h="12873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B: Globální dostupnost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B.I: Zlepšit globální napojení BMO na další tuzemské a evropské metropolitní oblasti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B.1: Rozšíření, modernizace a doplnění sítě dálnic a silnic I. třídy pro vyšší kapacitu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B.2: Podpora modernizace a vybudování nové železniční infrastruktury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B.3: Podpora letecké dopravy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86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5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99748" y="804451"/>
            <a:ext cx="109715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témata a opatření ISR BMO 21+</a:t>
            </a:r>
            <a:endParaRPr lang="cs-CZ" sz="4000" b="1" dirty="0">
              <a:solidFill>
                <a:srgbClr val="DA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F3BEB49-49A8-49BB-B79D-3A7CEB9294E6}"/>
              </a:ext>
            </a:extLst>
          </p:cNvPr>
          <p:cNvGraphicFramePr>
            <a:graphicFrameLocks noGrp="1"/>
          </p:cNvGraphicFramePr>
          <p:nvPr/>
        </p:nvGraphicFramePr>
        <p:xfrm>
          <a:off x="599748" y="1789315"/>
          <a:ext cx="10772065" cy="4319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73505">
                  <a:extLst>
                    <a:ext uri="{9D8B030D-6E8A-4147-A177-3AD203B41FA5}">
                      <a16:colId xmlns:a16="http://schemas.microsoft.com/office/drawing/2014/main" val="3501745820"/>
                    </a:ext>
                  </a:extLst>
                </a:gridCol>
                <a:gridCol w="3649116">
                  <a:extLst>
                    <a:ext uri="{9D8B030D-6E8A-4147-A177-3AD203B41FA5}">
                      <a16:colId xmlns:a16="http://schemas.microsoft.com/office/drawing/2014/main" val="3475581245"/>
                    </a:ext>
                  </a:extLst>
                </a:gridCol>
                <a:gridCol w="4549444">
                  <a:extLst>
                    <a:ext uri="{9D8B030D-6E8A-4147-A177-3AD203B41FA5}">
                      <a16:colId xmlns:a16="http://schemas.microsoft.com/office/drawing/2014/main" val="4119688088"/>
                    </a:ext>
                  </a:extLst>
                </a:gridCol>
              </a:tblGrid>
              <a:tr h="4888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Metropolitní témata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Cíl strategie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Opatření ISR BMO 21+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36500"/>
                  </a:ext>
                </a:extLst>
              </a:tr>
              <a:tr h="81415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Téma C: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Voda a krajina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C.I: Revitalizovat krajinu a omezovat dopady sucha, eroze, povodní a záplav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C.1: Rozvoj modrozelené infrastruktury v krajině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C.2: Rozvoj modrozelené infrastruktury v zastavěném území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C.3: Budování ochrany sídel před povodněmi a záplavami 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38806"/>
                  </a:ext>
                </a:extLst>
              </a:tr>
              <a:tr h="698269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C.II: Zlepšit hospodaření s vodou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C.4: Řešení zásobování pitnou vodou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C.5: Zadržení a využití srážkové vody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79657"/>
                  </a:ext>
                </a:extLst>
              </a:tr>
              <a:tr h="10307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D: Odpadové hospodářství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D.I: Vybudovat (optimalizovat) funkční systém odpadového hospodářství v BMO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D.1: Předcházení vzniku odpadu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D.2: Vytvoření jednotného systému využití/likvidace odpadu 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986381"/>
                  </a:ext>
                </a:extLst>
              </a:tr>
              <a:tr h="12873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E: Moderní a bezpečná energetika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E.I: Zvýšit energetickou soběstačnost a bezpečnost zdrojů v BMO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E.1: Využívání místních obnovitelných zdrojů energie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E.2: Posilování bezpečnosti zdrojů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E.3: Využívání energeticky úsporných a účinných technologií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464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254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99748" y="804451"/>
            <a:ext cx="109715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téma </a:t>
            </a: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opatření ISR BMO 21+</a:t>
            </a:r>
            <a:endParaRPr lang="cs-CZ" sz="4000" b="1" dirty="0">
              <a:solidFill>
                <a:srgbClr val="DA212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F3BEB49-49A8-49BB-B79D-3A7CEB9294E6}"/>
              </a:ext>
            </a:extLst>
          </p:cNvPr>
          <p:cNvGraphicFramePr>
            <a:graphicFrameLocks noGrp="1"/>
          </p:cNvGraphicFramePr>
          <p:nvPr/>
        </p:nvGraphicFramePr>
        <p:xfrm>
          <a:off x="599748" y="1954414"/>
          <a:ext cx="10296851" cy="3148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95852">
                  <a:extLst>
                    <a:ext uri="{9D8B030D-6E8A-4147-A177-3AD203B41FA5}">
                      <a16:colId xmlns:a16="http://schemas.microsoft.com/office/drawing/2014/main" val="350174582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3475581245"/>
                    </a:ext>
                  </a:extLst>
                </a:gridCol>
                <a:gridCol w="3860799">
                  <a:extLst>
                    <a:ext uri="{9D8B030D-6E8A-4147-A177-3AD203B41FA5}">
                      <a16:colId xmlns:a16="http://schemas.microsoft.com/office/drawing/2014/main" val="4119688088"/>
                    </a:ext>
                  </a:extLst>
                </a:gridCol>
              </a:tblGrid>
              <a:tr h="682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Metropolitní téma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Cíl strategie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Opatření ISR BMO 21+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36500"/>
                  </a:ext>
                </a:extLst>
              </a:tr>
              <a:tr h="127467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Téma F: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Školství a vzdělávání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F.I: Zlepšit dostupnost a podmínky vzdělávání v mateřských, základních a středních školách ve vazbě na populační a společenský vývoj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F.1: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Dobudování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kapacity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MŠ a ZŠ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F.2: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Spolupráce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MŠ, ZŠ a SŠ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F.3: Podpora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specializace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SŠ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38806"/>
                  </a:ext>
                </a:extLst>
              </a:tr>
              <a:tr h="1191348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F.II: Posílit spolupráci mateřských, základních, středních, vysokých škol, organizací v zájmovém a neformálním vzdělávání a zaměstnavatelů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F.4: Podpora zájmového a neformálního vzdělávání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679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683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99748" y="804451"/>
            <a:ext cx="109715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Metropolitní téma a opatření ISR BMO 21+</a:t>
            </a:r>
            <a:endParaRPr lang="cs-CZ" sz="4000" b="1" dirty="0">
              <a:solidFill>
                <a:srgbClr val="DA2128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F3BEB49-49A8-49BB-B79D-3A7CEB9294E6}"/>
              </a:ext>
            </a:extLst>
          </p:cNvPr>
          <p:cNvGraphicFramePr>
            <a:graphicFrameLocks noGrp="1"/>
          </p:cNvGraphicFramePr>
          <p:nvPr/>
        </p:nvGraphicFramePr>
        <p:xfrm>
          <a:off x="599748" y="1755735"/>
          <a:ext cx="11082916" cy="4308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1118">
                  <a:extLst>
                    <a:ext uri="{9D8B030D-6E8A-4147-A177-3AD203B41FA5}">
                      <a16:colId xmlns:a16="http://schemas.microsoft.com/office/drawing/2014/main" val="3501745820"/>
                    </a:ext>
                  </a:extLst>
                </a:gridCol>
                <a:gridCol w="3632370">
                  <a:extLst>
                    <a:ext uri="{9D8B030D-6E8A-4147-A177-3AD203B41FA5}">
                      <a16:colId xmlns:a16="http://schemas.microsoft.com/office/drawing/2014/main" val="3475581245"/>
                    </a:ext>
                  </a:extLst>
                </a:gridCol>
                <a:gridCol w="4979428">
                  <a:extLst>
                    <a:ext uri="{9D8B030D-6E8A-4147-A177-3AD203B41FA5}">
                      <a16:colId xmlns:a16="http://schemas.microsoft.com/office/drawing/2014/main" val="4119688088"/>
                    </a:ext>
                  </a:extLst>
                </a:gridCol>
              </a:tblGrid>
              <a:tr h="4849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Metropolitní téma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Cíl strategie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Opatření ISR BMO 21+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36500"/>
                  </a:ext>
                </a:extLst>
              </a:tr>
              <a:tr h="133268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G: Infrastruktura a služby pro potřebné/ohrožené obyvatele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G.I: Zaměřit se na zlepšení a rozvoj kvality života potřebných a ohrožených obyvatel v oblasti sociálních služeb včetně posílení </a:t>
                      </a:r>
                      <a:r>
                        <a:rPr lang="cs-CZ" sz="1400" b="1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polycentricity</a:t>
                      </a:r>
                      <a:endParaRPr lang="cs-CZ" sz="14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G.1: Zvyšování dostupnosti a zkvalitňování sociálních služeb (s důrazem na osoby se zdravotním postižením)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G.2: Řešení dostupnosti vybraných zdravotně-sociálních služeb (s důrazem na hospicovou a paliativní péči)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G.3: Podpora integrace na trhu práce se zaměřením na zvláště ohrožené skupiny trhu práce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38806"/>
                  </a:ext>
                </a:extLst>
              </a:tr>
              <a:tr h="12455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G.II: Zlepšit podmínky a dostupnost činností pro aktivní stárnutí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G.4: Podpora aktivit a infrastruktury pro seniory (sociální služby, prevence, vzdělávání, volný čas)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8862"/>
                  </a:ext>
                </a:extLst>
              </a:tr>
              <a:tr h="1245572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G.III: Vytvořit systém a rozšiřovat možnosti prostupného sociálního bydlení v rámci celé BMO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G.5: Koordinace sociálního bydlení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825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561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4" y="785456"/>
            <a:ext cx="10780442" cy="2246769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742950" indent="-742950">
              <a:lnSpc>
                <a:spcPts val="4200"/>
              </a:lnSpc>
              <a:buAutoNum type="arabicPeriod"/>
            </a:pPr>
            <a:endParaRPr lang="cs-CZ" sz="4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Osnova prezentace</a:t>
            </a:r>
          </a:p>
          <a:p>
            <a:pPr>
              <a:lnSpc>
                <a:spcPts val="4200"/>
              </a:lnSpc>
            </a:pPr>
            <a:endParaRPr lang="cs-CZ" sz="4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532853D-5CE0-4860-A01C-F2F2FAD12FA1}"/>
              </a:ext>
            </a:extLst>
          </p:cNvPr>
          <p:cNvSpPr txBox="1"/>
          <p:nvPr/>
        </p:nvSpPr>
        <p:spPr>
          <a:xfrm>
            <a:off x="616104" y="2881312"/>
            <a:ext cx="8193359" cy="25699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+mj-lt"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ISR BMO ITI 2014–2020</a:t>
            </a:r>
          </a:p>
          <a:p>
            <a:pPr marL="571500" indent="-571500">
              <a:buFont typeface="+mj-lt"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 tvorby ISR BMO 21+</a:t>
            </a:r>
          </a:p>
          <a:p>
            <a:pPr marL="571500" indent="-571500">
              <a:buFont typeface="+mj-lt"/>
              <a:buAutoNum type="arabicPeriod"/>
            </a:pPr>
            <a:r>
              <a:rPr lang="cs-C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spolupráce 21+</a:t>
            </a: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4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6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99748" y="804451"/>
            <a:ext cx="1097153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Metropolitní téma a opatření ISR BMO 21+</a:t>
            </a:r>
            <a:endParaRPr lang="cs-CZ" sz="4000" b="1" dirty="0">
              <a:solidFill>
                <a:srgbClr val="DA2128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CF3BEB49-49A8-49BB-B79D-3A7CEB9294E6}"/>
              </a:ext>
            </a:extLst>
          </p:cNvPr>
          <p:cNvGraphicFramePr>
            <a:graphicFrameLocks noGrp="1"/>
          </p:cNvGraphicFramePr>
          <p:nvPr/>
        </p:nvGraphicFramePr>
        <p:xfrm>
          <a:off x="599748" y="1631092"/>
          <a:ext cx="10971536" cy="4044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6285">
                  <a:extLst>
                    <a:ext uri="{9D8B030D-6E8A-4147-A177-3AD203B41FA5}">
                      <a16:colId xmlns:a16="http://schemas.microsoft.com/office/drawing/2014/main" val="3501745820"/>
                    </a:ext>
                  </a:extLst>
                </a:gridCol>
                <a:gridCol w="3595865">
                  <a:extLst>
                    <a:ext uri="{9D8B030D-6E8A-4147-A177-3AD203B41FA5}">
                      <a16:colId xmlns:a16="http://schemas.microsoft.com/office/drawing/2014/main" val="3475581245"/>
                    </a:ext>
                  </a:extLst>
                </a:gridCol>
                <a:gridCol w="4929386">
                  <a:extLst>
                    <a:ext uri="{9D8B030D-6E8A-4147-A177-3AD203B41FA5}">
                      <a16:colId xmlns:a16="http://schemas.microsoft.com/office/drawing/2014/main" val="4119688088"/>
                    </a:ext>
                  </a:extLst>
                </a:gridCol>
              </a:tblGrid>
              <a:tr h="3874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Metropolitní téma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Cíl strategie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i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Opatření ISR BMO 21+</a:t>
                      </a:r>
                      <a:endParaRPr lang="cs-CZ" sz="1400" b="1" i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736500"/>
                  </a:ext>
                </a:extLst>
              </a:tr>
              <a:tr h="127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H: Rozvoj a institucionalizace spolupráce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H.I: Posílit systém spolupráce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H.1: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Rozvoj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stávajících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forem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spolupráce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H.2: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Vytvoření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instituce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zodpovědné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koordinovaný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rozvoj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BMO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H.3: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Společné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financování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vybraných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potřeb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H.4: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Tvorba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společné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image a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marketingu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38806"/>
                  </a:ext>
                </a:extLst>
              </a:tr>
              <a:tr h="1191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I: Rezidenční a komerční výstavba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I.I: Usměrnit rozvoj rezidenční a komerční výstavby ve vztahu k podmínkám v území a podpořit polycentrický rozvoj BMO (podpora menších sekundárních center)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I.1: Propojení strategického a územního plánování v BMO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I.2: Koordinace ploch pro budoucí rezidenční a komerční výstavbu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I.3: Posílení služeb a zaměstnanosti v zázemí Brna v zájmu odlehčení jádrovému městu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98862"/>
                  </a:ext>
                </a:extLst>
              </a:tr>
              <a:tr h="1191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 J: Trávení volného času v BMO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s-CZ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J.I: Posílit rozvoj volnočasových lokalit s nadmístním významem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J.1: Rozvoj rekreačních a volnočasových aktivit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J.2: Propagace a propojování nabídky trávení volného času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J.3: Obnova a udržení kulturního dědictví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825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164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673433"/>
            <a:ext cx="98742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Koncepční část </a:t>
            </a:r>
          </a:p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 </a:t>
            </a:r>
          </a:p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(karty opatření)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6D4CF9-F4FB-4A67-BE58-FDFF0D7E8313}"/>
              </a:ext>
            </a:extLst>
          </p:cNvPr>
          <p:cNvSpPr txBox="1"/>
          <p:nvPr/>
        </p:nvSpPr>
        <p:spPr>
          <a:xfrm>
            <a:off x="649593" y="3843562"/>
            <a:ext cx="5094502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Celkem 39 karet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Základní informace o opatření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SzPct val="90000"/>
              <a:buFont typeface="Arial" panose="020B0604020202020204" pitchFamily="34" charset="0"/>
              <a:buChar char="•"/>
            </a:pPr>
            <a:r>
              <a:rPr lang="cs-CZ" sz="32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Integrované rysy strategie</a:t>
            </a:r>
          </a:p>
          <a:p>
            <a:pPr>
              <a:lnSpc>
                <a:spcPct val="150000"/>
              </a:lnSpc>
            </a:pPr>
            <a:endParaRPr lang="cs-CZ" sz="24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FAE7001-72D6-4F48-93CC-07C5A45A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561" y="390293"/>
            <a:ext cx="7062439" cy="62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22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542120"/>
            <a:ext cx="1141211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řešení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(1+1=3)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2456820"/>
            <a:ext cx="10744816" cy="22832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Integrovaná řešení jsou tvořena jednotlivými strategickými projekty</a:t>
            </a:r>
          </a:p>
          <a:p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Integrovaná řešení i strategické projekty jsou ve strategii přímo uvedeny</a:t>
            </a:r>
          </a:p>
          <a:p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Integrovaná řešení jsou tvořena bez ohledu na zdroje financování</a:t>
            </a:r>
          </a:p>
          <a:p>
            <a:endParaRPr lang="cs-CZ" sz="11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just"/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Typ 1: integrované řešení tvořené jedním unikátním samostatným projektem </a:t>
            </a:r>
            <a:r>
              <a:rPr lang="cs-CZ" sz="2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– například výstavba jedinečného/specifického nezastupitelného projektu v území</a:t>
            </a:r>
          </a:p>
          <a:p>
            <a:pPr algn="just"/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Typ 2: integrované řešení tvořené více vzájemně provázanými či podmíněnými konkrétními strategickými projekty (věcně nebo územně) </a:t>
            </a:r>
            <a:r>
              <a:rPr lang="cs-CZ" sz="2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– více různých projektů v jednom místě realizovaných z různých finančních zdrojů, více totožných projektů realizovaných v různých lokalitách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Typ 3: síťové integrované řešení – řešení, které reaguje na vydefinovaný problém aglomerace </a:t>
            </a:r>
            <a:r>
              <a:rPr lang="cs-CZ" sz="26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(má pro ni strategický význam), blíží se spíše typové aktivitě – například výstavba 10 nových mateřských škol v území aglomerace, zelené střechy na veřejných budovách atd. (v době finalizace strategie není třeba znát konkrétní projekty)</a:t>
            </a:r>
          </a:p>
          <a:p>
            <a:pPr algn="just"/>
            <a:endParaRPr lang="cs-CZ" sz="24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42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3" y="1173563"/>
            <a:ext cx="9874255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Koncepční část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 (integrovaná řešení)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90A1164-2F24-482A-97C0-81FFACB00B24}"/>
              </a:ext>
            </a:extLst>
          </p:cNvPr>
          <p:cNvSpPr txBox="1"/>
          <p:nvPr/>
        </p:nvSpPr>
        <p:spPr>
          <a:xfrm>
            <a:off x="524673" y="2487508"/>
            <a:ext cx="7550882" cy="3953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SzPct val="90000"/>
            </a:pPr>
            <a:endParaRPr lang="cs-CZ" sz="28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82BB5E-B872-437A-ABA0-E6BDCC6A3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478" y="1822711"/>
            <a:ext cx="6013522" cy="193004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16269E7-D183-41DC-917F-2651816492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466" y="3857626"/>
            <a:ext cx="6013836" cy="215288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30D772F-BE35-4753-B844-5D8C4FE95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87" y="2600018"/>
            <a:ext cx="5758713" cy="291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28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542120"/>
            <a:ext cx="11412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řešení</a:t>
            </a:r>
          </a:p>
          <a:p>
            <a:pPr>
              <a:lnSpc>
                <a:spcPts val="4000"/>
              </a:lnSpc>
            </a:pPr>
            <a:r>
              <a:rPr lang="cs-CZ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T2A08: Terminál Starý Lískovec</a:t>
            </a:r>
          </a:p>
          <a:p>
            <a:pPr>
              <a:lnSpc>
                <a:spcPts val="4000"/>
              </a:lnSpc>
            </a:pPr>
            <a:endParaRPr lang="cs-CZ" altLang="cs-CZ" sz="40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2867881"/>
            <a:ext cx="5676255" cy="22832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Projekty tvořící integrované řešení:</a:t>
            </a: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Elektrizace trati vč. PEÚ Brno – Zastávka u Brna, 1. etapa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terminál IDS Starý Lískovec 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prodloužení trolejbusové trati Osová – žel. stanice Starý Lískovec, terminál</a:t>
            </a: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endParaRPr lang="cs-CZ" sz="24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EF4107-CD73-46C0-9075-19D5DF04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60" y="1881125"/>
            <a:ext cx="4671050" cy="32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7C19933-56A2-435A-9F5E-2354DF5E1E16}"/>
              </a:ext>
            </a:extLst>
          </p:cNvPr>
          <p:cNvSpPr/>
          <p:nvPr/>
        </p:nvSpPr>
        <p:spPr>
          <a:xfrm>
            <a:off x="439721" y="5445122"/>
            <a:ext cx="10954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cs-CZ" sz="2400" b="1" dirty="0">
                <a:solidFill>
                  <a:srgbClr val="002D72"/>
                </a:solidFill>
                <a:latin typeface="Arial" panose="020B0604020202020204" pitchFamily="34" charset="0"/>
              </a:rPr>
              <a:t>návaznost na projekt Elektrizace trati vč. PEÚ Brno – Zastávka u Brna</a:t>
            </a:r>
          </a:p>
          <a:p>
            <a:pPr marL="457200" indent="-457200">
              <a:buFontTx/>
              <a:buChar char="-"/>
            </a:pPr>
            <a:r>
              <a:rPr lang="cs-CZ" sz="2400" b="1" dirty="0">
                <a:solidFill>
                  <a:srgbClr val="002D72"/>
                </a:solidFill>
                <a:latin typeface="Arial" panose="020B0604020202020204" pitchFamily="34" charset="0"/>
              </a:rPr>
              <a:t>částečné odlehčení kapacit Hl. nádraží, zkrácení dojížďky do Brna</a:t>
            </a:r>
            <a:endParaRPr lang="cs-CZ" sz="24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74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1542120"/>
            <a:ext cx="114121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řešení</a:t>
            </a:r>
          </a:p>
          <a:p>
            <a:pPr>
              <a:lnSpc>
                <a:spcPts val="4000"/>
              </a:lnSpc>
            </a:pPr>
            <a:r>
              <a:rPr lang="cs-CZ" sz="25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X08: Rozvojová lokalita bývalých UP závodů, Bučovice</a:t>
            </a:r>
          </a:p>
          <a:p>
            <a:pPr>
              <a:lnSpc>
                <a:spcPts val="4000"/>
              </a:lnSpc>
            </a:pPr>
            <a:endParaRPr lang="cs-CZ" altLang="cs-CZ" sz="40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2867881"/>
            <a:ext cx="10744816" cy="22832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Projekty tvořící integrované řešení:</a:t>
            </a: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realizace Park &amp; </a:t>
            </a:r>
            <a:r>
              <a:rPr lang="cs-CZ" sz="2600" b="1" baseline="30000" dirty="0" err="1">
                <a:solidFill>
                  <a:srgbClr val="002D72"/>
                </a:solidFill>
                <a:latin typeface="Arial" panose="020B0604020202020204" pitchFamily="34" charset="0"/>
              </a:rPr>
              <a:t>Ride</a:t>
            </a: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výstavba cyklostezky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výstavba modrozelené infrastruktury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víceúčelové hřiště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6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přeměna veřejných prostranství</a:t>
            </a: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</a:rPr>
              <a:t>propojení se soukromou investicí</a:t>
            </a:r>
          </a:p>
          <a:p>
            <a:pPr marL="457200" indent="-457200">
              <a:buFontTx/>
              <a:buChar char="-"/>
            </a:pPr>
            <a:r>
              <a:rPr lang="cs-CZ" sz="2600" b="1" dirty="0">
                <a:solidFill>
                  <a:srgbClr val="002D72"/>
                </a:solidFill>
                <a:latin typeface="Arial" panose="020B0604020202020204" pitchFamily="34" charset="0"/>
              </a:rPr>
              <a:t>návaznost na prostor nádraží a zámku</a:t>
            </a: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457200" indent="-457200">
              <a:buFontTx/>
              <a:buChar char="-"/>
            </a:pPr>
            <a:endParaRPr lang="cs-CZ" sz="2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endParaRPr lang="cs-CZ" sz="26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algn="just"/>
            <a:endParaRPr lang="cs-CZ" sz="24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88B7E3-D827-445E-B7AF-A77E3F1C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12" y="2654131"/>
            <a:ext cx="3988193" cy="249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82BF41-0220-4CEE-AD3A-B8DF123C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555" y="4105627"/>
            <a:ext cx="4185506" cy="267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288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3" y="1660537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kroky aneb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jdeme do finále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3" y="2759204"/>
            <a:ext cx="10744817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Léto-podzim 2021: </a:t>
            </a: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dopracujeme implementační část, programové rámce (část projektů pro daný operační program), a posouzení SEA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Zima 2021: kompletní verzi strategie projednáme postupně na ŘV BMO, Zastupitelstvu města Brna a nasdílíme s dalšími městy/obcemi/JMK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Po schválení v Zastupitelstvu města Brna nahrajeme finální verzi strategie do systému MS k hodnocení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endParaRPr lang="cs-CZ" sz="2400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49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962116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 se bude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dít dál</a:t>
            </a: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1763049"/>
            <a:ext cx="10744816" cy="18968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Jaro 2022: </a:t>
            </a:r>
            <a:r>
              <a:rPr lang="cs-CZ" sz="28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hodnocení a schvalování ISR BMO 21+ dotčenými ministerstvy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Polovina 2022: </a:t>
            </a:r>
            <a:r>
              <a:rPr lang="cs-CZ" sz="28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schválení ISR BMO 21+ na národní úrovni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Konec 2022: </a:t>
            </a:r>
            <a:r>
              <a:rPr lang="cs-CZ" sz="2800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první výzvy pro projekty ITI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600" b="1" baseline="30000" dirty="0">
              <a:solidFill>
                <a:srgbClr val="002D72"/>
              </a:solidFill>
              <a:latin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4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cs-CZ" sz="2400" b="1" baseline="300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070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3" y="1262795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 vyjednávání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</a:t>
            </a: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21+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02CFF3D-EB15-4FF1-92DB-2BAB50BF6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542904"/>
              </p:ext>
            </p:extLst>
          </p:nvPr>
        </p:nvGraphicFramePr>
        <p:xfrm>
          <a:off x="780104" y="2082831"/>
          <a:ext cx="10710054" cy="4469160"/>
        </p:xfrm>
        <a:graphic>
          <a:graphicData uri="http://schemas.openxmlformats.org/drawingml/2006/table">
            <a:tbl>
              <a:tblPr/>
              <a:tblGrid>
                <a:gridCol w="1296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9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16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2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88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6551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1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 21-27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1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Předběžná finanční alokace (v mil. Kč) vyčleněná pro 13 ITI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1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 toho předběžně pro BMO (v mil. Kč)</a:t>
                      </a:r>
                      <a:endParaRPr lang="cs-CZ" sz="1400" b="1" i="1" u="none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1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Trend oproti období EU 14-20</a:t>
                      </a:r>
                      <a:endParaRPr lang="cs-CZ" sz="1400" b="1" i="1" u="none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400" b="1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Klíč dělení mezi 13 ITI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25 989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(22 % programu)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3 068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domluva měst (podíl dle počtu obyvatel + fixní konstanta)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06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OPŽP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2 275</a:t>
                      </a:r>
                      <a:endParaRPr lang="cs-CZ" sz="2400" b="1" kern="12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noProof="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rozhodnutí MŽP – k další diskusi dle projektů*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609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OPD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11 535*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1 650*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20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Domluva měst (podíl dle počtu obyvatel)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423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OPTAK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dle projektů</a:t>
                      </a:r>
                      <a:endParaRPr lang="cs-CZ" sz="18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cs-CZ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dle projektů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253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OPZ+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dle projektů</a:t>
                      </a:r>
                      <a:endParaRPr lang="cs-CZ" sz="24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cs-CZ" sz="20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dle projektů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4375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∑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8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5 518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cs-CZ" sz="24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200" b="1" i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 k diskusi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Šipka: doprava 2">
            <a:extLst>
              <a:ext uri="{FF2B5EF4-FFF2-40B4-BE49-F238E27FC236}">
                <a16:creationId xmlns:a16="http://schemas.microsoft.com/office/drawing/2014/main" id="{C5784699-20D4-4CAB-8614-C41FA35416CC}"/>
              </a:ext>
            </a:extLst>
          </p:cNvPr>
          <p:cNvSpPr/>
          <p:nvPr/>
        </p:nvSpPr>
        <p:spPr>
          <a:xfrm rot="19578389">
            <a:off x="7652281" y="2807898"/>
            <a:ext cx="702166" cy="437204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53BBE7F6-0990-4DEA-9BFF-FB951F93EA97}"/>
              </a:ext>
            </a:extLst>
          </p:cNvPr>
          <p:cNvSpPr/>
          <p:nvPr/>
        </p:nvSpPr>
        <p:spPr>
          <a:xfrm>
            <a:off x="7589987" y="4786127"/>
            <a:ext cx="702166" cy="437204"/>
          </a:xfrm>
          <a:prstGeom prst="rightArrow">
            <a:avLst/>
          </a:prstGeom>
          <a:solidFill>
            <a:srgbClr val="FAB41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531E0DA0-BB9D-4DBA-BE74-C2DBB2200B41}"/>
              </a:ext>
            </a:extLst>
          </p:cNvPr>
          <p:cNvSpPr/>
          <p:nvPr/>
        </p:nvSpPr>
        <p:spPr>
          <a:xfrm>
            <a:off x="7589987" y="5406686"/>
            <a:ext cx="702166" cy="437204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01464279-47AC-4DAB-AD40-00B4FFAC070D}"/>
              </a:ext>
            </a:extLst>
          </p:cNvPr>
          <p:cNvSpPr/>
          <p:nvPr/>
        </p:nvSpPr>
        <p:spPr>
          <a:xfrm rot="1759766">
            <a:off x="7601080" y="3522841"/>
            <a:ext cx="702166" cy="437204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7" name="Šipka: doprava 16">
            <a:extLst>
              <a:ext uri="{FF2B5EF4-FFF2-40B4-BE49-F238E27FC236}">
                <a16:creationId xmlns:a16="http://schemas.microsoft.com/office/drawing/2014/main" id="{93118A1F-9938-4191-8CD8-3112A691A954}"/>
              </a:ext>
            </a:extLst>
          </p:cNvPr>
          <p:cNvSpPr/>
          <p:nvPr/>
        </p:nvSpPr>
        <p:spPr>
          <a:xfrm rot="1759766">
            <a:off x="7601081" y="4123481"/>
            <a:ext cx="702166" cy="437204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3667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3" y="1391337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zdroje pro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 BMO 21+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002CFF3D-EB15-4FF1-92DB-2BAB50BF6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835761"/>
              </p:ext>
            </p:extLst>
          </p:nvPr>
        </p:nvGraphicFramePr>
        <p:xfrm>
          <a:off x="804166" y="2220399"/>
          <a:ext cx="10590244" cy="4185697"/>
        </p:xfrm>
        <a:graphic>
          <a:graphicData uri="http://schemas.openxmlformats.org/drawingml/2006/table">
            <a:tbl>
              <a:tblPr/>
              <a:tblGrid>
                <a:gridCol w="3615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322">
                  <a:extLst>
                    <a:ext uri="{9D8B030D-6E8A-4147-A177-3AD203B41FA5}">
                      <a16:colId xmlns:a16="http://schemas.microsoft.com/office/drawing/2014/main" val="859410915"/>
                    </a:ext>
                  </a:extLst>
                </a:gridCol>
                <a:gridCol w="30532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85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1" i="1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Další zdroje 21+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Finance pro ČR (mld. Kč)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Časový rámec realizace projektů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600" b="1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Témata pro BMO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1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Modernizační fond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(MŽP)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2021-2030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Energetika, životní prostředí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25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Národní plán obnovy RRF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(MPO)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Až 190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2021-2024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kern="12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Infrastruktura VHD, </a:t>
                      </a:r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brownfieldy, kultura, příprava projektů, životní prostředí a energetika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0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CEF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(EK – komunitární programy)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dle projektů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2021-2027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Velké dopravní městské projekty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0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React</a:t>
                      </a: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-EU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(MMR v rámci IROP 14-20)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Až 30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2021-2023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Sociální infrastruktura, zdravotnictví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952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D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3" y="785456"/>
            <a:ext cx="1109652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</a:p>
          <a:p>
            <a:pPr>
              <a:lnSpc>
                <a:spcPts val="4200"/>
              </a:lnSpc>
            </a:pPr>
            <a:endParaRPr lang="cs-CZ" sz="4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dosavadního naplňování Integrované strategie BMO 2014-2020</a:t>
            </a:r>
          </a:p>
        </p:txBody>
      </p:sp>
    </p:spTree>
    <p:extLst>
      <p:ext uri="{BB962C8B-B14F-4D97-AF65-F5344CB8AC3E}">
        <p14:creationId xmlns:p14="http://schemas.microsoft.com/office/powerpoint/2010/main" val="2324898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4DBAFC50-C61A-41ED-BA78-2682CEB90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80B9306-CD81-4394-9034-AFE29DD8E413}"/>
              </a:ext>
            </a:extLst>
          </p:cNvPr>
          <p:cNvSpPr txBox="1"/>
          <p:nvPr/>
        </p:nvSpPr>
        <p:spPr>
          <a:xfrm>
            <a:off x="616103" y="785456"/>
            <a:ext cx="11096529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</a:p>
          <a:p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spolupráce 21+</a:t>
            </a:r>
          </a:p>
        </p:txBody>
      </p:sp>
    </p:spTree>
    <p:extLst>
      <p:ext uri="{BB962C8B-B14F-4D97-AF65-F5344CB8AC3E}">
        <p14:creationId xmlns:p14="http://schemas.microsoft.com/office/powerpoint/2010/main" val="1759084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023391-F969-42CF-954C-B45ED459B2F5}"/>
              </a:ext>
            </a:extLst>
          </p:cNvPr>
          <p:cNvSpPr txBox="1">
            <a:spLocks/>
          </p:cNvSpPr>
          <p:nvPr/>
        </p:nvSpPr>
        <p:spPr>
          <a:xfrm>
            <a:off x="571500" y="1318808"/>
            <a:ext cx="7820026" cy="1071563"/>
          </a:xfrm>
          <a:prstGeom prst="rect">
            <a:avLst/>
          </a:prstGeom>
        </p:spPr>
        <p:txBody>
          <a:bodyPr anchor="ctr"/>
          <a:lstStyle/>
          <a:p>
            <a:pPr>
              <a:tabLst>
                <a:tab pos="447675" algn="l"/>
                <a:tab pos="628650" algn="l"/>
              </a:tabLst>
              <a:defRPr/>
            </a:pPr>
            <a:r>
              <a:rPr 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spolupráce </a:t>
            </a:r>
            <a:r>
              <a:rPr 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21+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642D721-D543-4364-9E86-C5E3045FEB47}"/>
              </a:ext>
            </a:extLst>
          </p:cNvPr>
          <p:cNvSpPr/>
          <p:nvPr/>
        </p:nvSpPr>
        <p:spPr>
          <a:xfrm>
            <a:off x="317500" y="2544381"/>
            <a:ext cx="110769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lvl="1">
              <a:defRPr/>
            </a:pP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Pokračování ITI – zachování struktur, aktualizace strategie, </a:t>
            </a: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ale cílem je širší rozvoj</a:t>
            </a:r>
          </a:p>
          <a:p>
            <a:pPr marL="261938" lvl="1">
              <a:defRPr/>
            </a:pPr>
            <a:endParaRPr lang="cs-CZ" altLang="cs-CZ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1938" lvl="1">
              <a:defRPr/>
            </a:pP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Rozvoj třech dimenzí metropolitní spolupráce:</a:t>
            </a:r>
          </a:p>
          <a:p>
            <a:pPr marL="1176338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Věcná</a:t>
            </a: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metropolitní témata</a:t>
            </a:r>
          </a:p>
          <a:p>
            <a:pPr marL="1176338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Kulturní</a:t>
            </a: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povědomí, sounáležitost, důvěra</a:t>
            </a:r>
          </a:p>
          <a:p>
            <a:pPr marL="1176338" lvl="2" indent="-457200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Institucionání</a:t>
            </a:r>
            <a:r>
              <a:rPr lang="cs-CZ" alt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– </a:t>
            </a: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formy spolupráce, proces plánování, koncepční dokumenty, formy řízení/</a:t>
            </a:r>
            <a:r>
              <a:rPr lang="cs-CZ" sz="2000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</a:t>
            </a:r>
            <a:r>
              <a:rPr lang="cs-CZ" sz="2000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legislativa atd.</a:t>
            </a:r>
            <a:endParaRPr lang="cs-CZ" altLang="cs-CZ" sz="2000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61938" lvl="1">
              <a:defRPr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1938" lvl="1">
              <a:defRPr/>
            </a:pPr>
            <a:r>
              <a:rPr lang="cs-CZ" alt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těchto aktivit je rozvíjení metropolitního přemýšlení a jednání u odborné veřejnosti.</a:t>
            </a:r>
            <a:endParaRPr lang="cs-CZ" altLang="cs-CZ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BAC37B6-8578-417C-87CE-BFF8348A5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531DB82-EF2F-475C-91BE-8F7E72C5B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10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5">
            <a:hlinkClick r:id="rId2"/>
            <a:extLst>
              <a:ext uri="{FF2B5EF4-FFF2-40B4-BE49-F238E27FC236}">
                <a16:creationId xmlns:a16="http://schemas.microsoft.com/office/drawing/2014/main" id="{42C4043D-A8C3-4ED8-A1DF-856CD9FA3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191" y="4227858"/>
            <a:ext cx="3246163" cy="263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Obrázek 4">
            <a:extLst>
              <a:ext uri="{FF2B5EF4-FFF2-40B4-BE49-F238E27FC236}">
                <a16:creationId xmlns:a16="http://schemas.microsoft.com/office/drawing/2014/main" id="{19D1EAF3-C421-4309-BE7A-E9580B98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6" y="3597271"/>
            <a:ext cx="4181505" cy="307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Obrázek 3">
            <a:extLst>
              <a:ext uri="{FF2B5EF4-FFF2-40B4-BE49-F238E27FC236}">
                <a16:creationId xmlns:a16="http://schemas.microsoft.com/office/drawing/2014/main" id="{2BF8AF37-0DBE-43A0-8A89-3916F751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0" y="277064"/>
            <a:ext cx="3802072" cy="299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6BB889D-F254-410D-AEBB-09E3C1298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714" y="-1"/>
            <a:ext cx="3064365" cy="420839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2C34B7-813D-46B4-B32A-F809D61D0B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731" y="277064"/>
            <a:ext cx="4398460" cy="61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C0C5A6B-6CC0-4600-9F5C-E17365FCD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229816"/>
            <a:ext cx="6338804" cy="465968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A71F1CF-9F77-4004-BCEE-F3F4890B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31" y="1514580"/>
            <a:ext cx="6964363" cy="8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D131836-3C4C-41D4-BA06-3D56D2119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912" y="2476162"/>
            <a:ext cx="6989082" cy="424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1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00DA89-903D-49EC-B4C5-EE21D210F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94" y="4091282"/>
            <a:ext cx="4151698" cy="27667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E394A02-B01E-4371-9D2A-96C59496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171" y="3702093"/>
            <a:ext cx="4726362" cy="3176858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8652519-70F9-41D6-B975-ADA01DB16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6713" y="586201"/>
            <a:ext cx="4765288" cy="317561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4" y="845046"/>
            <a:ext cx="1086930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38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Metropolitní </a:t>
            </a:r>
            <a:r>
              <a:rPr lang="cs-CZ" altLang="cs-CZ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konference (2022)</a:t>
            </a:r>
            <a:endParaRPr lang="cs-CZ" sz="3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AE2453B-C351-4760-9A3C-BBE5E982591A}"/>
              </a:ext>
            </a:extLst>
          </p:cNvPr>
          <p:cNvSpPr txBox="1"/>
          <p:nvPr/>
        </p:nvSpPr>
        <p:spPr>
          <a:xfrm>
            <a:off x="649594" y="1743256"/>
            <a:ext cx="6420279" cy="18848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3. ročník, předběžný termín: </a:t>
            </a:r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čtvrtek 19. 5. 2022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800" b="1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Téma: metropolitní instituce jako faktor zvýšení motivace ke spolupráci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800" b="1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Celodenní akce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dopolední část (metropolitní exkurze / pracovní debaty / komora primátorů statutárních měst SMO ČR)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sz="2400" baseline="30000" dirty="0">
                <a:solidFill>
                  <a:srgbClr val="002D72"/>
                </a:solidFill>
                <a:latin typeface="Arial" panose="020B0604020202020204" pitchFamily="34" charset="0"/>
              </a:rPr>
              <a:t>odpolední část (samotná konference)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C283AA-C561-4C8E-965E-4B5930468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712" y="3702092"/>
            <a:ext cx="4765287" cy="317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089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EA2E23E-A82D-46ED-AE49-E132E9806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2DFA8-9EAA-46A4-A4C5-3EC1E4048D0E}" type="slidenum">
              <a:rPr lang="en-GB" smtClean="0"/>
              <a:t>35</a:t>
            </a:fld>
            <a:endParaRPr lang="en-GB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C114A5-0A48-40D3-8D8A-B4EAC6EEA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"/>
            <a:ext cx="12191998" cy="685799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F8137F-E051-4C24-9FFD-F6394BF2F832}"/>
              </a:ext>
            </a:extLst>
          </p:cNvPr>
          <p:cNvSpPr txBox="1"/>
          <p:nvPr/>
        </p:nvSpPr>
        <p:spPr>
          <a:xfrm>
            <a:off x="632149" y="1696330"/>
            <a:ext cx="10736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cs-CZ" sz="4200" b="1" dirty="0">
                <a:solidFill>
                  <a:srgbClr val="002D7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Děkuji za pozornost. </a:t>
            </a:r>
            <a:endParaRPr lang="cs-CZ" sz="4200" b="1" dirty="0">
              <a:solidFill>
                <a:srgbClr val="C00000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4200"/>
              </a:lnSpc>
            </a:pPr>
            <a:endParaRPr lang="cs-CZ" sz="4200" b="1" dirty="0">
              <a:solidFill>
                <a:srgbClr val="002D72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BFDD16E-4A4C-4B09-91C1-3D7981A81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49" y="313112"/>
            <a:ext cx="1603567" cy="5758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6FECA36-1B94-4FBF-AEAB-C8FF9E6A0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41" y="280611"/>
            <a:ext cx="1446555" cy="33972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2A7E95-73E0-4702-A037-57A8B150DE76}"/>
              </a:ext>
            </a:extLst>
          </p:cNvPr>
          <p:cNvSpPr txBox="1"/>
          <p:nvPr/>
        </p:nvSpPr>
        <p:spPr>
          <a:xfrm>
            <a:off x="9267904" y="6013358"/>
            <a:ext cx="250499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#jednejmetropolitne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8C45B82-F4A9-412A-A5AB-2DAC623AB77E}"/>
              </a:ext>
            </a:extLst>
          </p:cNvPr>
          <p:cNvSpPr/>
          <p:nvPr/>
        </p:nvSpPr>
        <p:spPr>
          <a:xfrm>
            <a:off x="632149" y="2898837"/>
            <a:ext cx="3223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49263" algn="r"/>
              </a:tabLst>
              <a:defRPr/>
            </a:pP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metropolitni.brno.cz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085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0BF6CD-A8F7-4EC5-BEA5-4C34E8EB21EF}"/>
              </a:ext>
            </a:extLst>
          </p:cNvPr>
          <p:cNvSpPr txBox="1"/>
          <p:nvPr/>
        </p:nvSpPr>
        <p:spPr>
          <a:xfrm>
            <a:off x="599717" y="608798"/>
            <a:ext cx="1109629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ITI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 strategii 14-20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32" y="608798"/>
            <a:ext cx="1603567" cy="575895"/>
          </a:xfrm>
          <a:prstGeom prst="rect">
            <a:avLst/>
          </a:prstGeom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301B8398-A38C-48F8-8E85-C19068710C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653729"/>
              </p:ext>
            </p:extLst>
          </p:nvPr>
        </p:nvGraphicFramePr>
        <p:xfrm>
          <a:off x="599717" y="1573967"/>
          <a:ext cx="10794691" cy="4938345"/>
        </p:xfrm>
        <a:graphic>
          <a:graphicData uri="http://schemas.openxmlformats.org/drawingml/2006/table">
            <a:tbl>
              <a:tblPr/>
              <a:tblGrid>
                <a:gridCol w="876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5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55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5527">
                  <a:extLst>
                    <a:ext uri="{9D8B030D-6E8A-4147-A177-3AD203B41FA5}">
                      <a16:colId xmlns:a16="http://schemas.microsoft.com/office/drawing/2014/main" val="1977331353"/>
                    </a:ext>
                  </a:extLst>
                </a:gridCol>
              </a:tblGrid>
              <a:tr h="106746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0" i="1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Operační</a:t>
                      </a:r>
                      <a:r>
                        <a:rPr lang="cs-CZ" sz="1100" b="0" i="1" u="none" strike="noStrike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programy EU</a:t>
                      </a:r>
                      <a:endParaRPr lang="cs-CZ" sz="1100" b="0" i="1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Finanční alokace (v mil. Kč) pro projekty</a:t>
                      </a:r>
                      <a:r>
                        <a:rPr lang="cs-CZ" sz="1100" b="0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BMO – </a:t>
                      </a:r>
                      <a:r>
                        <a:rPr lang="cs-CZ" sz="1100" b="0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dotační prostředky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1" u="none" strike="noStrike" kern="1200" baseline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Zazávazkovaná</a:t>
                      </a:r>
                      <a:r>
                        <a:rPr lang="cs-CZ" sz="1100" b="0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alokace projektů s kladným stanoviskem ŘV BMO (vč. aktuálně hodnocených) – </a:t>
                      </a:r>
                      <a:r>
                        <a:rPr lang="cs-CZ" sz="1100" b="0" i="1" u="sng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bez projektů duplicitních, vyřazených a stažených žadatelem</a:t>
                      </a:r>
                      <a:r>
                        <a:rPr lang="cs-CZ" sz="1100" b="0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(mil. Kč)</a:t>
                      </a:r>
                      <a:endParaRPr lang="cs-CZ" sz="1100" b="0" i="1" u="none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Finanční alokace dle projektů zaregistrovaných v MS2014+ (mil. Kč)</a:t>
                      </a:r>
                      <a:endParaRPr lang="cs-CZ" sz="1100" b="0" i="1" u="none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Projekty</a:t>
                      </a:r>
                      <a:r>
                        <a:rPr lang="cs-CZ" sz="1100" b="0" i="1" u="none" strike="noStrike" kern="12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schválené k financování (mil. Kč; vč. dokončených)</a:t>
                      </a:r>
                      <a:endParaRPr lang="cs-CZ" sz="1100" b="0" i="1" u="none" strike="noStrike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100" b="0" i="1" u="none" strike="noStrike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Dokončené projekty (v mil. Kč)</a:t>
                      </a:r>
                    </a:p>
                  </a:txBody>
                  <a:tcPr marL="6615" marR="6615" marT="66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8621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IROP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2 184,8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2 178,0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2 036,4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1 995,5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1 262,0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OPŽP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 (uzavřeno)</a:t>
                      </a:r>
                      <a:endParaRPr lang="cs-CZ" sz="24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300,0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80,0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80,0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0,0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9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OPD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2 469,5 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(uzavřeno)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2 256,0</a:t>
                      </a:r>
                      <a:endParaRPr lang="cs-CZ" sz="20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2 256,0</a:t>
                      </a:r>
                      <a:endParaRPr lang="cs-CZ" sz="20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2 165,9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564,8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525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OPPIK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750 (uzavřeno)</a:t>
                      </a:r>
                      <a:endParaRPr lang="cs-CZ" sz="18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305,3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305,3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305,3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99,2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40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18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OPZ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D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121,5 (uzavřeno)</a:t>
                      </a:r>
                      <a:endParaRPr lang="cs-CZ" sz="2400" b="1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87,6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87,6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87,6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0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3,4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3749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∑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5 825,8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5 126,9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4 765,3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4 634,3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s-CZ" sz="24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1 929,4</a:t>
                      </a:r>
                    </a:p>
                  </a:txBody>
                  <a:tcPr marL="6615" marR="6615" marT="661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74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CA965CE-2BBF-4A6A-8514-3BD2D7D8E2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8853375"/>
              </p:ext>
            </p:extLst>
          </p:nvPr>
        </p:nvGraphicFramePr>
        <p:xfrm>
          <a:off x="1644821" y="7725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0791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CA965CE-2BBF-4A6A-8514-3BD2D7D8E279}"/>
              </a:ext>
            </a:extLst>
          </p:cNvPr>
          <p:cNvGraphicFramePr/>
          <p:nvPr/>
        </p:nvGraphicFramePr>
        <p:xfrm>
          <a:off x="1644821" y="7725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5687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47994" y="549580"/>
            <a:ext cx="1149523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Nejvýznamnější projekty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895FA63F-B19A-44A0-82FF-B0691D1074B4}"/>
              </a:ext>
            </a:extLst>
          </p:cNvPr>
          <p:cNvGraphicFramePr>
            <a:graphicFrameLocks/>
          </p:cNvGraphicFramePr>
          <p:nvPr/>
        </p:nvGraphicFramePr>
        <p:xfrm>
          <a:off x="681828" y="2507284"/>
          <a:ext cx="6297306" cy="404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bdélník 1">
            <a:extLst>
              <a:ext uri="{FF2B5EF4-FFF2-40B4-BE49-F238E27FC236}">
                <a16:creationId xmlns:a16="http://schemas.microsoft.com/office/drawing/2014/main" id="{37E652F6-A3D6-439E-A546-16E330F2E55E}"/>
              </a:ext>
            </a:extLst>
          </p:cNvPr>
          <p:cNvSpPr/>
          <p:nvPr/>
        </p:nvSpPr>
        <p:spPr>
          <a:xfrm>
            <a:off x="547994" y="1295296"/>
            <a:ext cx="102362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Doprava a životní prostředí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Prodloužení tramvajové trati z Osové ke Kampusu MU v Bohunicích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Tramvajová trať Plotní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Realizace protipovodňových opatření města Brna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Přestupní terminál IDS Židlochovice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Rekonstrukce a výměna parovodů za horkovody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Systém P+R v Brně a zázemí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Síť cyklostezek na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Šlapanicku</a:t>
            </a: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Konkurenceschopnost a vzdělávání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Rozšíření centra INTEMAC Kuřim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MŠ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Kamechy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II, výstavba šestitřídní MŠ, Novostavba MŠ Sýpka 26a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Střední škola progresivních průmyslových technologií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Junior centrum excellence pro kybernetickou bezpečnost a ICT při SŠ Čichnova Brno</a:t>
            </a:r>
          </a:p>
          <a:p>
            <a:pPr lvl="1">
              <a:spcBef>
                <a:spcPct val="0"/>
              </a:spcBef>
            </a:pPr>
            <a:endParaRPr lang="cs-CZ" altLang="cs-CZ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1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Sociální oblast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Rekonstrukce hotelu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Pfann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v Pohořelicích – multigenerační komunitní centrum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Dům služeb pro nevidomé Josefa Chaloupky – </a:t>
            </a:r>
            <a:r>
              <a:rPr lang="cs-CZ" altLang="cs-CZ" sz="1500" dirty="0" err="1">
                <a:latin typeface="Arial" panose="020B0604020202020204" pitchFamily="34" charset="0"/>
                <a:cs typeface="Arial" panose="020B0604020202020204" pitchFamily="34" charset="0"/>
              </a:rPr>
              <a:t>Tyflocentrum</a:t>
            </a: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Vybudování nového Domova Betlém v Kloboukách u Brna 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Rekonstrukce a nástavba objektu Bratislavská, Brno – sociální služby pro sociálně znevýhodněné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Hospic sv. Alžběty – rozšíření</a:t>
            </a:r>
          </a:p>
          <a:p>
            <a:pPr lvl="1">
              <a:spcBef>
                <a:spcPct val="0"/>
              </a:spcBef>
            </a:pPr>
            <a:r>
              <a:rPr lang="cs-CZ" altLang="cs-CZ" sz="1500" dirty="0">
                <a:latin typeface="Arial" panose="020B0604020202020204" pitchFamily="34" charset="0"/>
                <a:cs typeface="Arial" panose="020B0604020202020204" pitchFamily="34" charset="0"/>
              </a:rPr>
              <a:t>Dům pro Julii – dětský hospic</a:t>
            </a:r>
          </a:p>
        </p:txBody>
      </p:sp>
    </p:spTree>
    <p:extLst>
      <p:ext uri="{BB962C8B-B14F-4D97-AF65-F5344CB8AC3E}">
        <p14:creationId xmlns:p14="http://schemas.microsoft.com/office/powerpoint/2010/main" val="220817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185520F-545D-45FD-AFF9-96255158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422580"/>
            <a:ext cx="5360621" cy="634542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547994" y="549580"/>
            <a:ext cx="114952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Dotační prostředky z ITI na jednoho </a:t>
            </a:r>
          </a:p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obyvatele v obcích SO ORP </a:t>
            </a:r>
          </a:p>
          <a:p>
            <a:pPr>
              <a:lnSpc>
                <a:spcPts val="4000"/>
              </a:lnSpc>
            </a:pPr>
            <a:r>
              <a:rPr lang="cs-CZ" altLang="cs-CZ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BMO 14-20</a:t>
            </a:r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895FA63F-B19A-44A0-82FF-B0691D1074B4}"/>
              </a:ext>
            </a:extLst>
          </p:cNvPr>
          <p:cNvGraphicFramePr>
            <a:graphicFrameLocks/>
          </p:cNvGraphicFramePr>
          <p:nvPr/>
        </p:nvGraphicFramePr>
        <p:xfrm>
          <a:off x="681828" y="2507284"/>
          <a:ext cx="6297306" cy="4047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1219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18D9282-2357-49CF-8BC2-6CD82969D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274" y="1666232"/>
            <a:ext cx="2944809" cy="292243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CCAE95B5-C582-4215-ADB0-CED526D67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60" y="744105"/>
            <a:ext cx="1315050" cy="3088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4331669-28A9-4573-9000-9E2B7AC57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5" y="591674"/>
            <a:ext cx="1603567" cy="57589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FC1F4E1-4501-4448-9D95-75AF47164E1A}"/>
              </a:ext>
            </a:extLst>
          </p:cNvPr>
          <p:cNvSpPr txBox="1"/>
          <p:nvPr/>
        </p:nvSpPr>
        <p:spPr>
          <a:xfrm>
            <a:off x="649593" y="1086523"/>
            <a:ext cx="9874255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cs-CZ" altLang="cs-CZ" sz="40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Integrovaná </a:t>
            </a:r>
            <a:r>
              <a:rPr lang="cs-CZ" altLang="cs-CZ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</a:t>
            </a:r>
            <a:endParaRPr lang="cs-CZ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6D76440-921B-42A9-840D-56C7D1D7F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0" y="1959472"/>
            <a:ext cx="3454399" cy="206869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FC30DB21-D9D2-408E-AAAC-E47DE1CB75B9}"/>
              </a:ext>
            </a:extLst>
          </p:cNvPr>
          <p:cNvSpPr/>
          <p:nvPr/>
        </p:nvSpPr>
        <p:spPr>
          <a:xfrm>
            <a:off x="649593" y="4050389"/>
            <a:ext cx="36176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čtvrť Trnitá – dopravní a technická infrastruktura</a:t>
            </a:r>
          </a:p>
          <a:p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(modernizace autobusového nádraží Zvonařka, tramvaj Plotní, výměna parovodů za horkovody)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D882385-DC4A-4DFE-8CB2-7D62872CE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1257" y="1310813"/>
            <a:ext cx="2895689" cy="186867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84D5B227-4C41-4E83-B358-234DC2C2064A}"/>
              </a:ext>
            </a:extLst>
          </p:cNvPr>
          <p:cNvSpPr/>
          <p:nvPr/>
        </p:nvSpPr>
        <p:spPr>
          <a:xfrm>
            <a:off x="8597584" y="3179483"/>
            <a:ext cx="2963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České centrum </a:t>
            </a:r>
            <a:r>
              <a:rPr lang="cs-CZ" altLang="cs-CZ" sz="1100" b="1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kyberbezpečnosti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(CERIT Science Park II, SŠ Čichnova Brno – technologické centrum pro kybernetickou bezpečnost)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4B11C0-EB9A-4C0A-ABE6-B45E2CACD0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0715" y="4092168"/>
            <a:ext cx="3121332" cy="1732859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26DED12E-2914-445E-9695-C484953CF0A2}"/>
              </a:ext>
            </a:extLst>
          </p:cNvPr>
          <p:cNvSpPr/>
          <p:nvPr/>
        </p:nvSpPr>
        <p:spPr>
          <a:xfrm>
            <a:off x="9150715" y="5813854"/>
            <a:ext cx="21912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Síť cyklostezek na </a:t>
            </a:r>
            <a:r>
              <a:rPr lang="cs-CZ" altLang="cs-CZ" sz="1100" b="1" dirty="0" err="1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Šlapanicku</a:t>
            </a:r>
            <a:endParaRPr lang="cs-CZ" altLang="cs-CZ" sz="1100" b="1" dirty="0">
              <a:solidFill>
                <a:srgbClr val="002D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D1DCFC7-CEDF-4465-AD84-E29B936CC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890" y="4979000"/>
            <a:ext cx="3277109" cy="1873621"/>
          </a:xfrm>
          <a:prstGeom prst="rect">
            <a:avLst/>
          </a:prstGeom>
        </p:spPr>
      </p:pic>
      <p:sp>
        <p:nvSpPr>
          <p:cNvPr id="19" name="Obdélník 18">
            <a:extLst>
              <a:ext uri="{FF2B5EF4-FFF2-40B4-BE49-F238E27FC236}">
                <a16:creationId xmlns:a16="http://schemas.microsoft.com/office/drawing/2014/main" id="{3DB61B6B-C153-44D6-A14F-8FF95D2A254E}"/>
              </a:ext>
            </a:extLst>
          </p:cNvPr>
          <p:cNvSpPr/>
          <p:nvPr/>
        </p:nvSpPr>
        <p:spPr>
          <a:xfrm>
            <a:off x="586896" y="6117399"/>
            <a:ext cx="12159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Přestupní terminál v Židlochovicích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F685C61-F8D2-4D08-B4AE-2A6EE5C4B4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4514" y="4463738"/>
            <a:ext cx="3337101" cy="1885537"/>
          </a:xfrm>
          <a:prstGeom prst="rect">
            <a:avLst/>
          </a:prstGeom>
        </p:spPr>
      </p:pic>
      <p:sp>
        <p:nvSpPr>
          <p:cNvPr id="22" name="Obdélník 21">
            <a:extLst>
              <a:ext uri="{FF2B5EF4-FFF2-40B4-BE49-F238E27FC236}">
                <a16:creationId xmlns:a16="http://schemas.microsoft.com/office/drawing/2014/main" id="{2F6C0E1C-89AE-4C83-8787-37BC02331D3F}"/>
              </a:ext>
            </a:extLst>
          </p:cNvPr>
          <p:cNvSpPr/>
          <p:nvPr/>
        </p:nvSpPr>
        <p:spPr>
          <a:xfrm>
            <a:off x="5310583" y="6349275"/>
            <a:ext cx="57070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altLang="cs-CZ" sz="1100" b="1" dirty="0">
                <a:solidFill>
                  <a:srgbClr val="002D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Hospic sv. Alžběty</a:t>
            </a:r>
          </a:p>
          <a:p>
            <a:pPr lvl="0"/>
            <a:r>
              <a:rPr lang="cs-CZ" altLang="cs-CZ" sz="1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(rekonstrukce severního křídla kláštera sv. Alžběty, zkvalitnění sociálních služeb) </a:t>
            </a:r>
          </a:p>
        </p:txBody>
      </p:sp>
    </p:spTree>
    <p:extLst>
      <p:ext uri="{BB962C8B-B14F-4D97-AF65-F5344CB8AC3E}">
        <p14:creationId xmlns:p14="http://schemas.microsoft.com/office/powerpoint/2010/main" val="73730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E617F1F233D734298D45AED47825EB2" ma:contentTypeVersion="1" ma:contentTypeDescription="Vytvoří nový dokument" ma:contentTypeScope="" ma:versionID="9411affcac55838ce110676ce340ac11">
  <xsd:schema xmlns:xsd="http://www.w3.org/2001/XMLSchema" xmlns:xs="http://www.w3.org/2001/XMLSchema" xmlns:p="http://schemas.microsoft.com/office/2006/metadata/properties" xmlns:ns2="fc3156d0-6477-4e59-85db-677a3ac3ddef" xmlns:ns3="7e0bdd7e-f40d-40d9-9015-dc5e06c4f9b3" targetNamespace="http://schemas.microsoft.com/office/2006/metadata/properties" ma:root="true" ma:fieldsID="84a6f94fbb960d58d47f196fd84f1be9" ns2:_="" ns3:_="">
    <xsd:import namespace="fc3156d0-6477-4e59-85db-677a3ac3ddef"/>
    <xsd:import namespace="7e0bdd7e-f40d-40d9-9015-dc5e06c4f9b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3156d0-6477-4e59-85db-677a3ac3dde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bdd7e-f40d-40d9-9015-dc5e06c4f9b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c3156d0-6477-4e59-85db-677a3ac3ddef">K6F56YJ4D42X-648-20192</_dlc_DocId>
    <_dlc_DocIdUrl xmlns="fc3156d0-6477-4e59-85db-677a3ac3ddef">
      <Url>https://sharepoint.brno.cz/OUPR/ksm/dokumenty/_layouts/15/DocIdRedir.aspx?ID=K6F56YJ4D42X-648-20192</Url>
      <Description>K6F56YJ4D42X-648-20192</Description>
    </_dlc_DocIdUrl>
  </documentManagement>
</p:properties>
</file>

<file path=customXml/itemProps1.xml><?xml version="1.0" encoding="utf-8"?>
<ds:datastoreItem xmlns:ds="http://schemas.openxmlformats.org/officeDocument/2006/customXml" ds:itemID="{B535E807-CAFA-49A0-9B87-CC6ADF879A6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14988943-11B1-4741-99EE-CF5BA41B61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525C79-EA1D-4972-AFC4-1723DF6B37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3156d0-6477-4e59-85db-677a3ac3ddef"/>
    <ds:schemaRef ds:uri="7e0bdd7e-f40d-40d9-9015-dc5e06c4f9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505EF6D-8017-4394-9493-2722DC729921}">
  <ds:schemaRefs>
    <ds:schemaRef ds:uri="http://purl.org/dc/terms/"/>
    <ds:schemaRef ds:uri="7e0bdd7e-f40d-40d9-9015-dc5e06c4f9b3"/>
    <ds:schemaRef ds:uri="http://purl.org/dc/dcmitype/"/>
    <ds:schemaRef ds:uri="fc3156d0-6477-4e59-85db-677a3ac3ddef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23109</TotalTime>
  <Words>2373</Words>
  <Application>Microsoft Office PowerPoint</Application>
  <PresentationFormat>Širokoúhlá obrazovka</PresentationFormat>
  <Paragraphs>413</Paragraphs>
  <Slides>35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Roboto</vt:lpstr>
      <vt:lpstr>Wingdings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Srovnání strategie BMO 14-20 vs. 21+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Zpracování kreativního modelového zadání</dc:title>
  <dc:creator>Jan Pacas</dc:creator>
  <cp:lastModifiedBy>Sodomková Michaela</cp:lastModifiedBy>
  <cp:revision>871</cp:revision>
  <cp:lastPrinted>2019-07-25T06:54:48Z</cp:lastPrinted>
  <dcterms:created xsi:type="dcterms:W3CDTF">2019-07-24T13:15:48Z</dcterms:created>
  <dcterms:modified xsi:type="dcterms:W3CDTF">2021-08-30T16:05:06Z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0x0101004E617F1F233D734298D45AED47825EB2</vt:lpwstr>
  </property>
  <property fmtid="{D5CDD505-2E9C-101B-9397-08002B2CF9AE}" pid="3" name="_dlc_DocIdItemGuid">
    <vt:lpwstr>82ed086b-ca44-44a1-b650-952aae1c63f1</vt:lpwstr>
  </property>
</Properties>
</file>